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Gomes de Andrade" initials="PGdA" lastIdx="1" clrIdx="0">
    <p:extLst>
      <p:ext uri="{19B8F6BF-5375-455C-9EA6-DF929625EA0E}">
        <p15:presenceInfo xmlns:p15="http://schemas.microsoft.com/office/powerpoint/2012/main" userId="94824b6f0271dd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0693" autoAdjust="0"/>
  </p:normalViewPr>
  <p:slideViewPr>
    <p:cSldViewPr snapToGrid="0">
      <p:cViewPr varScale="1">
        <p:scale>
          <a:sx n="66" d="100"/>
          <a:sy n="66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2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4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0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1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0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3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D22B-F6D9-4BF7-8D9F-6A7F5AF834E0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B456-F8A1-4BF0-95B6-E5C1A28BE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9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303" y="0"/>
            <a:ext cx="572589" cy="1325563"/>
          </a:xfrm>
        </p:spPr>
        <p:txBody>
          <a:bodyPr>
            <a:noAutofit/>
          </a:bodyPr>
          <a:lstStyle/>
          <a:p>
            <a:r>
              <a:rPr lang="pt-BR" sz="3600" b="1" dirty="0"/>
              <a:t>1-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29195" y="49076"/>
            <a:ext cx="5366656" cy="47058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Algoritmo</a:t>
            </a:r>
          </a:p>
          <a:p>
            <a:pPr marL="0" indent="0">
              <a:buNone/>
            </a:pPr>
            <a:r>
              <a:rPr lang="pt-BR" dirty="0"/>
              <a:t>1-leia o ano de nascimento (</a:t>
            </a:r>
            <a:r>
              <a:rPr lang="pt-BR" dirty="0" err="1"/>
              <a:t>anoNasc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2-leia o ano atual (</a:t>
            </a:r>
            <a:r>
              <a:rPr lang="pt-BR" dirty="0" err="1"/>
              <a:t>anoAtual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3-calcule a idade (id </a:t>
            </a:r>
            <a:r>
              <a:rPr lang="pt-BR" dirty="0">
                <a:sym typeface="Wingdings" panose="05000000000000000000" pitchFamily="2" charset="2"/>
              </a:rPr>
              <a:t> </a:t>
            </a:r>
            <a:r>
              <a:rPr lang="pt-BR" dirty="0" err="1">
                <a:sym typeface="Wingdings" panose="05000000000000000000" pitchFamily="2" charset="2"/>
              </a:rPr>
              <a:t>anoAtual</a:t>
            </a:r>
            <a:r>
              <a:rPr lang="pt-BR" dirty="0">
                <a:sym typeface="Wingdings" panose="05000000000000000000" pitchFamily="2" charset="2"/>
              </a:rPr>
              <a:t> - </a:t>
            </a:r>
            <a:r>
              <a:rPr lang="pt-BR" dirty="0" err="1">
                <a:sym typeface="Wingdings" panose="05000000000000000000" pitchFamily="2" charset="2"/>
              </a:rPr>
              <a:t>anoNasc</a:t>
            </a:r>
            <a:r>
              <a:rPr lang="pt-B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4-apresente a idade (id)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5-se (id &lt; 10)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6-escreva (‘Menor de Idade’)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7-senão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8-se (id &gt;= 10 e id &lt;18)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9-escreva (‘Adolescente’)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10-senão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11-se (id &gt;=18 e id &lt; 60)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12-escreva (‘Adulto’)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13-senão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14-se (id &gt;= 60)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15-escreva (‘Idoso’)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6" name="AutoShape 2" descr="https://documents.lucid.app/documents/4dafe386-59a0-4514-93af-2afc163a0cc5/pages/0_0?a=1432&amp;x=661&amp;y=-63&amp;w=1738&amp;h=1470&amp;store=1&amp;accept=image%2F*&amp;auth=LCA%20350d878487a7d7ecf19d1c21b568dc8831861735-ts%3D1622732664"/>
          <p:cNvSpPr>
            <a:spLocks noChangeAspect="1" noChangeArrowheads="1"/>
          </p:cNvSpPr>
          <p:nvPr/>
        </p:nvSpPr>
        <p:spPr bwMode="auto">
          <a:xfrm>
            <a:off x="155575" y="-5037138"/>
            <a:ext cx="12420600" cy="105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https://documents.lucid.app/documents/4dafe386-59a0-4514-93af-2afc163a0cc5/pages/0_0?a=1432&amp;x=661&amp;y=-63&amp;w=1738&amp;h=1470&amp;store=1&amp;accept=image%2F*&amp;auth=LCA%20350d878487a7d7ecf19d1c21b568dc8831861735-ts%3D1622732664"/>
          <p:cNvSpPr>
            <a:spLocks noChangeAspect="1" noChangeArrowheads="1"/>
          </p:cNvSpPr>
          <p:nvPr/>
        </p:nvSpPr>
        <p:spPr bwMode="auto">
          <a:xfrm>
            <a:off x="0" y="-4884738"/>
            <a:ext cx="12728575" cy="105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https://documents.lucid.app/documents/4dafe386-59a0-4514-93af-2afc163a0cc5/pages/0_0?a=1615&amp;x=661&amp;y=-63&amp;w=1738&amp;h=1470&amp;store=1&amp;accept=image%2F*&amp;auth=LCA%204cee6150d67a9eecee75107287114bbb18844886-ts%3D1622732664"/>
          <p:cNvSpPr>
            <a:spLocks noChangeAspect="1" noChangeArrowheads="1"/>
          </p:cNvSpPr>
          <p:nvPr/>
        </p:nvSpPr>
        <p:spPr bwMode="auto">
          <a:xfrm>
            <a:off x="9579430" y="1825624"/>
            <a:ext cx="1915884" cy="41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https://documents.lucid.app/documents/4dafe386-59a0-4514-93af-2afc163a0cc5/pages/0_0?a=1615&amp;x=661&amp;y=-63&amp;w=1738&amp;h=1470&amp;store=1&amp;accept=image%2F*&amp;auth=LCA%204cee6150d67a9eecee75107287114bbb18844886-ts%3D1622732664"/>
          <p:cNvSpPr>
            <a:spLocks noChangeAspect="1" noChangeArrowheads="1"/>
          </p:cNvSpPr>
          <p:nvPr/>
        </p:nvSpPr>
        <p:spPr bwMode="auto">
          <a:xfrm>
            <a:off x="307975" y="-4884738"/>
            <a:ext cx="12420600" cy="105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https://documents.lucid.app/documents/4dafe386-59a0-4514-93af-2afc163a0cc5/pages/0_0?a=2554&amp;x=880&amp;y=14&amp;w=1313&amp;h=2332&amp;store=1&amp;accept=image%2F*&amp;auth=LCA%20d2f62acd19bb9c7405b85acf6904ab1c487cd138-ts%3D1623265471"/>
          <p:cNvSpPr>
            <a:spLocks noChangeAspect="1" noChangeArrowheads="1"/>
          </p:cNvSpPr>
          <p:nvPr/>
        </p:nvSpPr>
        <p:spPr bwMode="auto">
          <a:xfrm>
            <a:off x="155575" y="-7993063"/>
            <a:ext cx="9382125" cy="166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51" y="0"/>
            <a:ext cx="5547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1800" b="1" dirty="0" err="1"/>
              <a:t>Portugol</a:t>
            </a: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dirty="0"/>
              <a:t>programa </a:t>
            </a:r>
            <a:r>
              <a:rPr lang="pt-BR" sz="1800" dirty="0" err="1"/>
              <a:t>valorInteiro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var			</a:t>
            </a:r>
          </a:p>
          <a:p>
            <a:pPr marL="0" indent="0">
              <a:buNone/>
            </a:pPr>
            <a:r>
              <a:rPr lang="pt-BR" sz="1800" dirty="0"/>
              <a:t>			a, b, c: inteiro</a:t>
            </a:r>
          </a:p>
          <a:p>
            <a:pPr marL="0" indent="0">
              <a:buNone/>
            </a:pPr>
            <a:r>
              <a:rPr lang="pt-BR" sz="1800" dirty="0"/>
              <a:t>Inicio</a:t>
            </a:r>
          </a:p>
          <a:p>
            <a:pPr marL="0" indent="0">
              <a:buNone/>
            </a:pPr>
            <a:r>
              <a:rPr lang="pt-BR" sz="1800" dirty="0"/>
              <a:t>	leia valor A (a)</a:t>
            </a:r>
          </a:p>
          <a:p>
            <a:pPr marL="0" indent="0">
              <a:buNone/>
            </a:pPr>
            <a:r>
              <a:rPr lang="pt-BR" sz="1800" dirty="0"/>
              <a:t>	leia valor B (b)</a:t>
            </a:r>
          </a:p>
          <a:p>
            <a:pPr marL="0" indent="0">
              <a:buNone/>
            </a:pPr>
            <a:r>
              <a:rPr lang="pt-BR" sz="1800" dirty="0"/>
              <a:t>	leia valor C (c)</a:t>
            </a:r>
          </a:p>
          <a:p>
            <a:pPr marL="0" indent="0">
              <a:buNone/>
            </a:pPr>
            <a:r>
              <a:rPr lang="pt-BR" sz="1800" dirty="0"/>
              <a:t>	se (a&lt;b) e (b&lt;c)</a:t>
            </a:r>
          </a:p>
          <a:p>
            <a:pPr marL="0" indent="0">
              <a:buNone/>
            </a:pPr>
            <a:r>
              <a:rPr lang="pt-BR" sz="1800" dirty="0"/>
              <a:t>		escreva (‘A, B, C’) então</a:t>
            </a:r>
          </a:p>
          <a:p>
            <a:pPr marL="0" indent="0">
              <a:buNone/>
            </a:pPr>
            <a:r>
              <a:rPr lang="pt-BR" sz="1800" dirty="0"/>
              <a:t>	senão</a:t>
            </a:r>
          </a:p>
          <a:p>
            <a:pPr marL="0" indent="0">
              <a:buNone/>
            </a:pPr>
            <a:r>
              <a:rPr lang="pt-BR" sz="1800" dirty="0"/>
              <a:t>		se (a&lt;c) e (c&lt;b) então</a:t>
            </a:r>
          </a:p>
          <a:p>
            <a:pPr marL="0" indent="0">
              <a:buNone/>
            </a:pPr>
            <a:r>
              <a:rPr lang="pt-BR" sz="1800" dirty="0"/>
              <a:t>			escreva (‘A, C, B’)</a:t>
            </a:r>
          </a:p>
          <a:p>
            <a:pPr marL="0" indent="0">
              <a:buNone/>
            </a:pPr>
            <a:r>
              <a:rPr lang="pt-BR" sz="1800" dirty="0"/>
              <a:t>	senão</a:t>
            </a:r>
          </a:p>
          <a:p>
            <a:pPr marL="0" indent="0">
              <a:buNone/>
            </a:pPr>
            <a:r>
              <a:rPr lang="pt-BR" sz="1800" dirty="0"/>
              <a:t>		se (b&lt;a) e (a&lt;c) então</a:t>
            </a:r>
          </a:p>
          <a:p>
            <a:pPr marL="0" indent="0">
              <a:buNone/>
            </a:pPr>
            <a:r>
              <a:rPr lang="pt-BR" sz="1800" dirty="0"/>
              <a:t>			escreva (‘B, A, C’)</a:t>
            </a:r>
          </a:p>
          <a:p>
            <a:pPr marL="0" indent="0">
              <a:buNone/>
            </a:pPr>
            <a:r>
              <a:rPr lang="pt-BR" sz="1800" dirty="0"/>
              <a:t>		senão</a:t>
            </a:r>
          </a:p>
          <a:p>
            <a:pPr marL="0" indent="0">
              <a:buNone/>
            </a:pPr>
            <a:r>
              <a:rPr lang="pt-BR" sz="1800" dirty="0"/>
              <a:t>			se (b&lt;c) e (c&lt;a) então </a:t>
            </a:r>
          </a:p>
          <a:p>
            <a:pPr marL="0" indent="0">
              <a:buNone/>
            </a:pPr>
            <a:r>
              <a:rPr lang="pt-BR" sz="1800" dirty="0"/>
              <a:t>				escreva (‘B, C, A’)</a:t>
            </a:r>
          </a:p>
          <a:p>
            <a:pPr marL="0" indent="0">
              <a:buNone/>
            </a:pPr>
            <a:r>
              <a:rPr lang="pt-BR" sz="1800" dirty="0"/>
              <a:t>			senão</a:t>
            </a:r>
          </a:p>
          <a:p>
            <a:pPr marL="0" indent="0">
              <a:buNone/>
            </a:pPr>
            <a:r>
              <a:rPr lang="pt-BR" sz="1800" dirty="0"/>
              <a:t>				se (c&lt;a) e (a&lt;b) então</a:t>
            </a:r>
          </a:p>
          <a:p>
            <a:pPr marL="0" indent="0">
              <a:buNone/>
            </a:pPr>
            <a:r>
              <a:rPr lang="pt-BR" sz="1800" dirty="0"/>
              <a:t>					escreva (‘C, A, B’)</a:t>
            </a:r>
          </a:p>
          <a:p>
            <a:pPr marL="0" indent="0">
              <a:buNone/>
            </a:pPr>
            <a:r>
              <a:rPr lang="pt-BR" sz="1800" dirty="0"/>
              <a:t>				senão</a:t>
            </a:r>
          </a:p>
          <a:p>
            <a:pPr marL="0" indent="0">
              <a:buNone/>
            </a:pPr>
            <a:r>
              <a:rPr lang="pt-BR" sz="1800" dirty="0"/>
              <a:t>					se (c&lt;b) e (b&lt;a) então</a:t>
            </a:r>
          </a:p>
          <a:p>
            <a:pPr marL="0" indent="0">
              <a:buNone/>
            </a:pPr>
            <a:r>
              <a:rPr lang="pt-BR" sz="1800" dirty="0"/>
              <a:t>						escreva (‘C, B, A’)</a:t>
            </a:r>
          </a:p>
          <a:p>
            <a:pPr marL="0" indent="0">
              <a:buNone/>
            </a:pPr>
            <a:r>
              <a:rPr lang="pt-BR" sz="1800" dirty="0"/>
              <a:t>					</a:t>
            </a:r>
            <a:r>
              <a:rPr lang="pt-BR" sz="1800" dirty="0" err="1"/>
              <a:t>fim_se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				</a:t>
            </a:r>
            <a:r>
              <a:rPr lang="pt-BR" sz="1800" dirty="0" err="1"/>
              <a:t>fim_se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			</a:t>
            </a:r>
            <a:r>
              <a:rPr lang="pt-BR" sz="1800" dirty="0" err="1"/>
              <a:t>fim_se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		</a:t>
            </a:r>
            <a:r>
              <a:rPr lang="pt-BR" sz="1800" dirty="0" err="1"/>
              <a:t>fim_se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err="1"/>
              <a:t>fim_se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fim</a:t>
            </a:r>
          </a:p>
          <a:p>
            <a:pPr marL="0" indent="0">
              <a:buNone/>
            </a:pPr>
            <a:endParaRPr lang="pt-BR" sz="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89" y="0"/>
            <a:ext cx="702090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3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38200" cy="1058091"/>
          </a:xfrm>
        </p:spPr>
        <p:txBody>
          <a:bodyPr>
            <a:normAutofit/>
          </a:bodyPr>
          <a:lstStyle/>
          <a:p>
            <a:r>
              <a:rPr lang="pt-BR" sz="6000" b="1" dirty="0"/>
              <a:t>6-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7" y="-1"/>
            <a:ext cx="4143953" cy="39043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30" y="0"/>
            <a:ext cx="3962953" cy="39043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15" y="4823453"/>
            <a:ext cx="576342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4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838200" cy="1030514"/>
          </a:xfrm>
        </p:spPr>
        <p:txBody>
          <a:bodyPr>
            <a:normAutofit/>
          </a:bodyPr>
          <a:lstStyle/>
          <a:p>
            <a:r>
              <a:rPr lang="pt-BR" sz="6000" b="1" dirty="0"/>
              <a:t>7-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79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7200" b="1" dirty="0"/>
              <a:t>Algoritmo</a:t>
            </a:r>
          </a:p>
          <a:p>
            <a:pPr marL="0" indent="0">
              <a:buNone/>
            </a:pPr>
            <a:endParaRPr lang="pt-BR" sz="7200" b="1" dirty="0"/>
          </a:p>
          <a:p>
            <a:pPr marL="0" indent="0">
              <a:buNone/>
            </a:pPr>
            <a:r>
              <a:rPr lang="pt-BR" sz="7200" dirty="0"/>
              <a:t>1-Leia a primeira nota (</a:t>
            </a:r>
            <a:r>
              <a:rPr lang="pt-BR" sz="7200" dirty="0" err="1"/>
              <a:t>umNota</a:t>
            </a:r>
            <a:r>
              <a:rPr lang="pt-BR" sz="7200" dirty="0"/>
              <a:t>)</a:t>
            </a:r>
          </a:p>
          <a:p>
            <a:pPr marL="0" indent="0">
              <a:buNone/>
            </a:pPr>
            <a:r>
              <a:rPr lang="pt-BR" sz="7200" dirty="0"/>
              <a:t>2-Leia a segunda nota (</a:t>
            </a:r>
            <a:r>
              <a:rPr lang="pt-BR" sz="7200" dirty="0" err="1"/>
              <a:t>doisNota</a:t>
            </a:r>
            <a:r>
              <a:rPr lang="pt-BR" sz="7200" dirty="0"/>
              <a:t>)</a:t>
            </a:r>
          </a:p>
          <a:p>
            <a:pPr marL="0" indent="0">
              <a:buNone/>
            </a:pPr>
            <a:r>
              <a:rPr lang="pt-BR" sz="7200" dirty="0"/>
              <a:t>3-Calcular a media (media </a:t>
            </a:r>
            <a:r>
              <a:rPr lang="pt-BR" sz="7200" dirty="0">
                <a:sym typeface="Wingdings" panose="05000000000000000000" pitchFamily="2" charset="2"/>
              </a:rPr>
              <a:t> (n1 + n2)/2)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4-Apresentar media (m)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5-Se (m &lt; 3) então 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6-Escreva (‘Reprovado’)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7-Senão 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8-Se (m &gt;= 6) então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9-Escreva (‘Aprovado’)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10-Senão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11-Se (m &gt;= 3 e &lt; 6) então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	12-Escreva (‘O aluno está em Exame’)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13-Apresentar nota de Exame (</a:t>
            </a:r>
            <a:r>
              <a:rPr lang="pt-BR" sz="7200" dirty="0" err="1">
                <a:sym typeface="Wingdings" panose="05000000000000000000" pitchFamily="2" charset="2"/>
              </a:rPr>
              <a:t>nEx</a:t>
            </a:r>
            <a:r>
              <a:rPr lang="pt-BR" sz="7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14-Calcular nova media (</a:t>
            </a:r>
            <a:r>
              <a:rPr lang="pt-BR" sz="7200" dirty="0" err="1">
                <a:sym typeface="Wingdings" panose="05000000000000000000" pitchFamily="2" charset="2"/>
              </a:rPr>
              <a:t>nm</a:t>
            </a:r>
            <a:r>
              <a:rPr lang="pt-BR" sz="7200" dirty="0">
                <a:sym typeface="Wingdings" panose="05000000000000000000" pitchFamily="2" charset="2"/>
              </a:rPr>
              <a:t>  (</a:t>
            </a:r>
            <a:r>
              <a:rPr lang="pt-BR" sz="7200" dirty="0" err="1">
                <a:sym typeface="Wingdings" panose="05000000000000000000" pitchFamily="2" charset="2"/>
              </a:rPr>
              <a:t>m+nEx</a:t>
            </a:r>
            <a:r>
              <a:rPr lang="pt-BR" sz="7200" dirty="0">
                <a:sym typeface="Wingdings" panose="05000000000000000000" pitchFamily="2" charset="2"/>
              </a:rPr>
              <a:t>)/2)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15-Se (</a:t>
            </a:r>
            <a:r>
              <a:rPr lang="pt-BR" sz="7200" dirty="0" err="1">
                <a:sym typeface="Wingdings" panose="05000000000000000000" pitchFamily="2" charset="2"/>
              </a:rPr>
              <a:t>nm</a:t>
            </a:r>
            <a:r>
              <a:rPr lang="pt-BR" sz="7200" dirty="0">
                <a:sym typeface="Wingdings" panose="05000000000000000000" pitchFamily="2" charset="2"/>
              </a:rPr>
              <a:t> &gt;= 6) então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	16-Escreva (‘Aprovado’)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17-Senão</a:t>
            </a:r>
          </a:p>
          <a:p>
            <a:pPr marL="0" indent="0">
              <a:buNone/>
            </a:pPr>
            <a:r>
              <a:rPr lang="pt-BR" sz="7200" dirty="0">
                <a:sym typeface="Wingdings" panose="05000000000000000000" pitchFamily="2" charset="2"/>
              </a:rPr>
              <a:t>			18-Escreva (‘Reprovado’)</a:t>
            </a:r>
          </a:p>
          <a:p>
            <a:pPr marL="0" indent="0">
              <a:buNone/>
            </a:pPr>
            <a:r>
              <a:rPr lang="pt-BR" sz="8000" dirty="0">
                <a:sym typeface="Wingdings" panose="05000000000000000000" pitchFamily="2" charset="2"/>
              </a:rPr>
              <a:t>			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4" y="0"/>
            <a:ext cx="4838769" cy="41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6502400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b="1" dirty="0" err="1"/>
              <a:t>Portugol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programa	</a:t>
            </a:r>
            <a:r>
              <a:rPr lang="pt-BR" dirty="0" err="1"/>
              <a:t>mediaExame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		n1, n2, m, </a:t>
            </a:r>
            <a:r>
              <a:rPr lang="pt-BR" dirty="0" err="1"/>
              <a:t>nEx</a:t>
            </a:r>
            <a:r>
              <a:rPr lang="pt-BR" dirty="0"/>
              <a:t>, </a:t>
            </a:r>
            <a:r>
              <a:rPr lang="pt-BR" dirty="0" err="1"/>
              <a:t>mn</a:t>
            </a:r>
            <a:r>
              <a:rPr lang="pt-BR" dirty="0"/>
              <a:t>: real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leia (n1)</a:t>
            </a:r>
          </a:p>
          <a:p>
            <a:pPr marL="0" indent="0">
              <a:buNone/>
            </a:pPr>
            <a:r>
              <a:rPr lang="pt-BR" dirty="0"/>
              <a:t>	leia (n2)</a:t>
            </a:r>
          </a:p>
          <a:p>
            <a:pPr marL="0" indent="0">
              <a:buNone/>
            </a:pPr>
            <a:r>
              <a:rPr lang="pt-BR" dirty="0"/>
              <a:t>	m</a:t>
            </a:r>
            <a:r>
              <a:rPr lang="pt-BR" dirty="0">
                <a:sym typeface="Wingdings" panose="05000000000000000000" pitchFamily="2" charset="2"/>
              </a:rPr>
              <a:t>(n1+n2)/2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escreva (m)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ym typeface="Wingdings" panose="05000000000000000000" pitchFamily="2" charset="2"/>
              </a:rPr>
              <a:t>se (m &lt; 3) então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escreva (‘Reprovado’)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se (m &gt;= 6)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escreva (‘Aprovado’)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senão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se (m &gt;= 3 e &lt; 6)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escreva (‘O aluno está em Exame’)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apresentar nota de Exame (</a:t>
            </a:r>
            <a:r>
              <a:rPr lang="pt-BR" dirty="0" err="1">
                <a:sym typeface="Wingdings" panose="05000000000000000000" pitchFamily="2" charset="2"/>
              </a:rPr>
              <a:t>nEx</a:t>
            </a:r>
            <a:r>
              <a:rPr lang="pt-B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calcular nova media (</a:t>
            </a:r>
            <a:r>
              <a:rPr lang="pt-BR" dirty="0" err="1">
                <a:sym typeface="Wingdings" panose="05000000000000000000" pitchFamily="2" charset="2"/>
              </a:rPr>
              <a:t>nm</a:t>
            </a:r>
            <a:r>
              <a:rPr lang="pt-BR" dirty="0">
                <a:sym typeface="Wingdings" panose="05000000000000000000" pitchFamily="2" charset="2"/>
              </a:rPr>
              <a:t>  (</a:t>
            </a:r>
            <a:r>
              <a:rPr lang="pt-BR" dirty="0" err="1">
                <a:sym typeface="Wingdings" panose="05000000000000000000" pitchFamily="2" charset="2"/>
              </a:rPr>
              <a:t>m+nEx</a:t>
            </a:r>
            <a:r>
              <a:rPr lang="pt-BR" dirty="0">
                <a:sym typeface="Wingdings" panose="05000000000000000000" pitchFamily="2" charset="2"/>
              </a:rPr>
              <a:t>)/2)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se (</a:t>
            </a:r>
            <a:r>
              <a:rPr lang="pt-BR" dirty="0" err="1">
                <a:sym typeface="Wingdings" panose="05000000000000000000" pitchFamily="2" charset="2"/>
              </a:rPr>
              <a:t>nm</a:t>
            </a:r>
            <a:r>
              <a:rPr lang="pt-BR" dirty="0">
                <a:sym typeface="Wingdings" panose="05000000000000000000" pitchFamily="2" charset="2"/>
              </a:rPr>
              <a:t> &gt;= 6)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escreva (‘Aprovado’)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senão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escreva (‘Reprovado’)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fim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22" y="138948"/>
            <a:ext cx="455358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1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0" y="0"/>
            <a:ext cx="7747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Portugol</a:t>
            </a:r>
            <a:endParaRPr lang="pt-BR" sz="1600" b="1" dirty="0"/>
          </a:p>
          <a:p>
            <a:endParaRPr lang="pt-BR" sz="1600" b="1" dirty="0"/>
          </a:p>
          <a:p>
            <a:r>
              <a:rPr lang="pt-BR" sz="1600" dirty="0"/>
              <a:t>programa </a:t>
            </a:r>
            <a:r>
              <a:rPr lang="pt-BR" sz="1600" dirty="0" err="1"/>
              <a:t>idadeAnoAtual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var </a:t>
            </a:r>
          </a:p>
          <a:p>
            <a:r>
              <a:rPr lang="pt-BR" sz="1600" dirty="0"/>
              <a:t>		</a:t>
            </a:r>
            <a:r>
              <a:rPr lang="pt-BR" sz="1600" dirty="0" err="1"/>
              <a:t>anoNasc</a:t>
            </a:r>
            <a:r>
              <a:rPr lang="pt-BR" sz="1600" dirty="0"/>
              <a:t>, </a:t>
            </a:r>
            <a:r>
              <a:rPr lang="pt-BR" sz="1600" dirty="0" err="1"/>
              <a:t>anoAtual</a:t>
            </a:r>
            <a:r>
              <a:rPr lang="pt-BR" sz="1600" dirty="0"/>
              <a:t>, id: inteiro </a:t>
            </a:r>
          </a:p>
          <a:p>
            <a:r>
              <a:rPr lang="pt-BR" sz="1600" dirty="0"/>
              <a:t>inicio </a:t>
            </a:r>
          </a:p>
          <a:p>
            <a:r>
              <a:rPr lang="pt-BR" sz="1600" dirty="0"/>
              <a:t> 	leia (</a:t>
            </a:r>
            <a:r>
              <a:rPr lang="pt-BR" sz="1600" dirty="0" err="1"/>
              <a:t>anoNasc</a:t>
            </a:r>
            <a:r>
              <a:rPr lang="pt-BR" sz="1600" dirty="0"/>
              <a:t>)</a:t>
            </a:r>
          </a:p>
          <a:p>
            <a:r>
              <a:rPr lang="pt-BR" sz="1600" dirty="0"/>
              <a:t>	leia (</a:t>
            </a:r>
            <a:r>
              <a:rPr lang="pt-BR" sz="1600" dirty="0" err="1"/>
              <a:t>anoAtual</a:t>
            </a:r>
            <a:r>
              <a:rPr lang="pt-BR" sz="1600" dirty="0"/>
              <a:t>)</a:t>
            </a:r>
          </a:p>
          <a:p>
            <a:r>
              <a:rPr lang="pt-BR" sz="1600" dirty="0"/>
              <a:t>	id </a:t>
            </a:r>
            <a:r>
              <a:rPr lang="pt-BR" sz="1600" dirty="0">
                <a:sym typeface="Wingdings" panose="05000000000000000000" pitchFamily="2" charset="2"/>
              </a:rPr>
              <a:t> </a:t>
            </a:r>
            <a:r>
              <a:rPr lang="pt-BR" sz="1600" dirty="0" err="1">
                <a:sym typeface="Wingdings" panose="05000000000000000000" pitchFamily="2" charset="2"/>
              </a:rPr>
              <a:t>anoAtual</a:t>
            </a:r>
            <a:r>
              <a:rPr lang="pt-BR" sz="1600" dirty="0">
                <a:sym typeface="Wingdings" panose="05000000000000000000" pitchFamily="2" charset="2"/>
              </a:rPr>
              <a:t> – </a:t>
            </a:r>
            <a:r>
              <a:rPr lang="pt-BR" sz="1600" dirty="0" err="1">
                <a:sym typeface="Wingdings" panose="05000000000000000000" pitchFamily="2" charset="2"/>
              </a:rPr>
              <a:t>anoNasc</a:t>
            </a:r>
            <a:endParaRPr lang="pt-BR" sz="1600" dirty="0">
              <a:sym typeface="Wingdings" panose="05000000000000000000" pitchFamily="2" charset="2"/>
            </a:endParaRPr>
          </a:p>
          <a:p>
            <a:r>
              <a:rPr lang="pt-BR" sz="1600" dirty="0">
                <a:sym typeface="Wingdings" panose="05000000000000000000" pitchFamily="2" charset="2"/>
              </a:rPr>
              <a:t>	escreva (id)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se (id &lt; 10) então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escreva (‘Menor de Idade’)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senão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se (id &gt;= 10 e id &lt; 18) então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	escreva (‘Adolescente’)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senão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	se (id &gt;=18 e id &lt; 60)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		escreva (‘Adulto’)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	senão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		se (id &gt;= 60)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			escreva (‘Idoso’)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			</a:t>
            </a:r>
            <a:r>
              <a:rPr lang="pt-BR" sz="1600" dirty="0" err="1">
                <a:sym typeface="Wingdings" panose="05000000000000000000" pitchFamily="2" charset="2"/>
              </a:rPr>
              <a:t>fim_se</a:t>
            </a:r>
            <a:endParaRPr lang="pt-BR" sz="1600" dirty="0">
              <a:sym typeface="Wingdings" panose="05000000000000000000" pitchFamily="2" charset="2"/>
            </a:endParaRPr>
          </a:p>
          <a:p>
            <a:r>
              <a:rPr lang="pt-BR" sz="1600" dirty="0">
                <a:sym typeface="Wingdings" panose="05000000000000000000" pitchFamily="2" charset="2"/>
              </a:rPr>
              <a:t>			</a:t>
            </a:r>
            <a:r>
              <a:rPr lang="pt-BR" sz="1600" dirty="0" err="1">
                <a:sym typeface="Wingdings" panose="05000000000000000000" pitchFamily="2" charset="2"/>
              </a:rPr>
              <a:t>fim_se</a:t>
            </a:r>
            <a:endParaRPr lang="pt-BR" sz="1600" dirty="0">
              <a:sym typeface="Wingdings" panose="05000000000000000000" pitchFamily="2" charset="2"/>
            </a:endParaRPr>
          </a:p>
          <a:p>
            <a:r>
              <a:rPr lang="pt-BR" sz="1600" dirty="0">
                <a:sym typeface="Wingdings" panose="05000000000000000000" pitchFamily="2" charset="2"/>
              </a:rPr>
              <a:t>		</a:t>
            </a:r>
            <a:r>
              <a:rPr lang="pt-BR" sz="1600" dirty="0" err="1">
                <a:sym typeface="Wingdings" panose="05000000000000000000" pitchFamily="2" charset="2"/>
              </a:rPr>
              <a:t>fim_se</a:t>
            </a:r>
            <a:endParaRPr lang="pt-BR" sz="1600" dirty="0">
              <a:sym typeface="Wingdings" panose="05000000000000000000" pitchFamily="2" charset="2"/>
            </a:endParaRPr>
          </a:p>
          <a:p>
            <a:r>
              <a:rPr lang="pt-BR" sz="1600" dirty="0">
                <a:sym typeface="Wingdings" panose="05000000000000000000" pitchFamily="2" charset="2"/>
              </a:rPr>
              <a:t>	</a:t>
            </a:r>
            <a:r>
              <a:rPr lang="pt-BR" sz="1600" dirty="0" err="1">
                <a:sym typeface="Wingdings" panose="05000000000000000000" pitchFamily="2" charset="2"/>
              </a:rPr>
              <a:t>fim_se</a:t>
            </a:r>
            <a:endParaRPr lang="pt-BR" sz="1600" dirty="0">
              <a:sym typeface="Wingdings" panose="05000000000000000000" pitchFamily="2" charset="2"/>
            </a:endParaRPr>
          </a:p>
          <a:p>
            <a:r>
              <a:rPr lang="pt-BR" sz="1600" dirty="0">
                <a:sym typeface="Wingdings" panose="05000000000000000000" pitchFamily="2" charset="2"/>
              </a:rPr>
              <a:t>fim</a:t>
            </a:r>
          </a:p>
          <a:p>
            <a:r>
              <a:rPr lang="pt-BR" sz="1600" dirty="0">
                <a:sym typeface="Wingdings" panose="05000000000000000000" pitchFamily="2" charset="2"/>
              </a:rPr>
              <a:t>	</a:t>
            </a:r>
            <a:endParaRPr lang="pt-BR" sz="1600" dirty="0"/>
          </a:p>
          <a:p>
            <a:r>
              <a:rPr lang="pt-BR" sz="1600" dirty="0"/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80" y="368044"/>
            <a:ext cx="493463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77091" cy="1325563"/>
          </a:xfrm>
        </p:spPr>
        <p:txBody>
          <a:bodyPr/>
          <a:lstStyle/>
          <a:p>
            <a:r>
              <a:rPr lang="pt-BR" b="1" dirty="0"/>
              <a:t>2-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02665"/>
            <a:ext cx="672737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Algoritmo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1-Leia a distancia percorrida (km)</a:t>
            </a:r>
          </a:p>
          <a:p>
            <a:pPr marL="0" indent="0">
              <a:buNone/>
            </a:pPr>
            <a:r>
              <a:rPr lang="pt-BR" dirty="0"/>
              <a:t>2-Leia a capacidade do tanque de combustível (l)</a:t>
            </a:r>
          </a:p>
          <a:p>
            <a:pPr marL="0" indent="0">
              <a:buNone/>
            </a:pPr>
            <a:r>
              <a:rPr lang="pt-BR" dirty="0"/>
              <a:t>3-Calcule o gasto médio (</a:t>
            </a:r>
            <a:r>
              <a:rPr lang="pt-BR" dirty="0" err="1"/>
              <a:t>gm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km/l)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4-Apresente o gasto médio (</a:t>
            </a:r>
            <a:r>
              <a:rPr lang="pt-BR" dirty="0" err="1">
                <a:sym typeface="Wingdings" panose="05000000000000000000" pitchFamily="2" charset="2"/>
              </a:rPr>
              <a:t>gm</a:t>
            </a:r>
            <a:r>
              <a:rPr lang="pt-B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5-Se ( </a:t>
            </a:r>
            <a:r>
              <a:rPr lang="pt-BR" dirty="0" err="1">
                <a:sym typeface="Wingdings" panose="05000000000000000000" pitchFamily="2" charset="2"/>
              </a:rPr>
              <a:t>gm</a:t>
            </a:r>
            <a:r>
              <a:rPr lang="pt-BR" dirty="0">
                <a:sym typeface="Wingdings" panose="05000000000000000000" pitchFamily="2" charset="2"/>
              </a:rPr>
              <a:t> &gt;= 10)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6-Escreva (‘Econômico’)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7-Senão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8-Escreva (‘Não econômico’)</a:t>
            </a:r>
          </a:p>
        </p:txBody>
      </p:sp>
      <p:sp>
        <p:nvSpPr>
          <p:cNvPr id="5" name="AutoShape 4" descr="https://documents.lucid.app/documents/4dafe386-59a0-4514-93af-2afc163a0cc5/pages/0_0?a=1993&amp;x=1014&amp;y=662&amp;w=572&amp;h=1276&amp;store=1&amp;accept=image%2F*&amp;auth=LCA%206d7862c5ddbf9d9c477f7a72842f855ba8f0b39f-ts%3D1623062576"/>
          <p:cNvSpPr>
            <a:spLocks noChangeAspect="1" noChangeArrowheads="1"/>
          </p:cNvSpPr>
          <p:nvPr/>
        </p:nvSpPr>
        <p:spPr bwMode="auto">
          <a:xfrm>
            <a:off x="8049895" y="-5444717"/>
            <a:ext cx="4086225" cy="283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ttps://documents.lucid.app/documents/4dafe386-59a0-4514-93af-2afc163a0cc5/pages/0_0?a=1993&amp;x=1014&amp;y=662&amp;w=572&amp;h=1276&amp;store=1&amp;accept=image%2F*&amp;auth=LCA%206d7862c5ddbf9d9c477f7a72842f855ba8f0b39f-ts%3D1623062576"/>
          <p:cNvSpPr>
            <a:spLocks noChangeAspect="1" noChangeArrowheads="1"/>
          </p:cNvSpPr>
          <p:nvPr/>
        </p:nvSpPr>
        <p:spPr bwMode="auto">
          <a:xfrm>
            <a:off x="5054146" y="-128135"/>
            <a:ext cx="4086225" cy="91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AutoShape 8" descr="https://documents.lucid.app/documents/4dafe386-59a0-4514-93af-2afc163a0cc5/pages/0_0?a=1993&amp;x=1014&amp;y=662&amp;w=572&amp;h=1276&amp;store=1&amp;accept=image%2F*&amp;auth=LCA%206d7862c5ddbf9d9c477f7a72842f855ba8f0b39f-ts%3D1623062576"/>
          <p:cNvSpPr>
            <a:spLocks noChangeAspect="1" noChangeArrowheads="1"/>
          </p:cNvSpPr>
          <p:nvPr/>
        </p:nvSpPr>
        <p:spPr bwMode="auto">
          <a:xfrm>
            <a:off x="155575" y="-4373563"/>
            <a:ext cx="4086225" cy="91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documents.lucid.app/documents/8fd79b06-89d0-4bb0-9854-9a9bc4e37f69/pages/0_0?a=136&amp;x=455&amp;y=285&amp;w=572&amp;h=1269&amp;store=1&amp;accept=image%2F*&amp;auth=LCA%204144a0d4ed657f827de454134ae89259fa932359-ts%3D1623063442"/>
          <p:cNvSpPr>
            <a:spLocks noChangeAspect="1" noChangeArrowheads="1"/>
          </p:cNvSpPr>
          <p:nvPr/>
        </p:nvSpPr>
        <p:spPr bwMode="auto">
          <a:xfrm>
            <a:off x="155575" y="-5799138"/>
            <a:ext cx="5448300" cy="120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58" y="444137"/>
            <a:ext cx="2794635" cy="6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1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0" y="143691"/>
            <a:ext cx="529045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Portugol</a:t>
            </a:r>
            <a:endParaRPr lang="pt-BR" sz="2400" b="1" dirty="0"/>
          </a:p>
          <a:p>
            <a:endParaRPr lang="pt-BR" sz="2400" b="1" dirty="0"/>
          </a:p>
          <a:p>
            <a:r>
              <a:rPr lang="pt-BR" sz="2400" dirty="0"/>
              <a:t> programa  </a:t>
            </a:r>
            <a:r>
              <a:rPr lang="pt-BR" sz="2400" dirty="0" err="1"/>
              <a:t>quilometroPorLitros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Var</a:t>
            </a:r>
          </a:p>
          <a:p>
            <a:r>
              <a:rPr lang="pt-BR" sz="2400" dirty="0"/>
              <a:t>		km, l, </a:t>
            </a:r>
            <a:r>
              <a:rPr lang="pt-BR" sz="2400" dirty="0" err="1"/>
              <a:t>gm</a:t>
            </a:r>
            <a:r>
              <a:rPr lang="pt-BR" sz="2400" dirty="0"/>
              <a:t> : real</a:t>
            </a:r>
          </a:p>
          <a:p>
            <a:r>
              <a:rPr lang="pt-BR" sz="2400" dirty="0"/>
              <a:t>inicio</a:t>
            </a:r>
          </a:p>
          <a:p>
            <a:r>
              <a:rPr lang="pt-BR" sz="2400" dirty="0"/>
              <a:t>	leia (km)</a:t>
            </a:r>
          </a:p>
          <a:p>
            <a:r>
              <a:rPr lang="pt-BR" sz="2400" dirty="0"/>
              <a:t>	leia (l)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gm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 km/l</a:t>
            </a:r>
          </a:p>
          <a:p>
            <a:r>
              <a:rPr lang="pt-BR" sz="2400" dirty="0">
                <a:sym typeface="Wingdings" panose="05000000000000000000" pitchFamily="2" charset="2"/>
              </a:rPr>
              <a:t>	escreva (</a:t>
            </a:r>
            <a:r>
              <a:rPr lang="pt-BR" sz="2400" dirty="0" err="1">
                <a:sym typeface="Wingdings" panose="05000000000000000000" pitchFamily="2" charset="2"/>
              </a:rPr>
              <a:t>gm</a:t>
            </a:r>
            <a:r>
              <a:rPr lang="pt-BR" sz="2400" dirty="0">
                <a:sym typeface="Wingdings" panose="05000000000000000000" pitchFamily="2" charset="2"/>
              </a:rPr>
              <a:t>)</a:t>
            </a:r>
          </a:p>
          <a:p>
            <a:r>
              <a:rPr lang="pt-BR" sz="2400" dirty="0">
                <a:sym typeface="Wingdings" panose="05000000000000000000" pitchFamily="2" charset="2"/>
              </a:rPr>
              <a:t>	se (</a:t>
            </a:r>
            <a:r>
              <a:rPr lang="pt-BR" sz="2400" dirty="0" err="1">
                <a:sym typeface="Wingdings" panose="05000000000000000000" pitchFamily="2" charset="2"/>
              </a:rPr>
              <a:t>gm</a:t>
            </a:r>
            <a:r>
              <a:rPr lang="pt-BR" sz="2400" dirty="0">
                <a:sym typeface="Wingdings" panose="05000000000000000000" pitchFamily="2" charset="2"/>
              </a:rPr>
              <a:t> &gt;= 10) então</a:t>
            </a:r>
          </a:p>
          <a:p>
            <a:r>
              <a:rPr lang="pt-BR" sz="2400" dirty="0">
                <a:sym typeface="Wingdings" panose="05000000000000000000" pitchFamily="2" charset="2"/>
              </a:rPr>
              <a:t>		escreva (‘Econômico’)</a:t>
            </a:r>
          </a:p>
          <a:p>
            <a:r>
              <a:rPr lang="pt-BR" sz="2400" dirty="0">
                <a:sym typeface="Wingdings" panose="05000000000000000000" pitchFamily="2" charset="2"/>
              </a:rPr>
              <a:t>	senão</a:t>
            </a:r>
          </a:p>
          <a:p>
            <a:r>
              <a:rPr lang="pt-BR" sz="2400" dirty="0">
                <a:sym typeface="Wingdings" panose="05000000000000000000" pitchFamily="2" charset="2"/>
              </a:rPr>
              <a:t>		escreva (‘Não econômico’)</a:t>
            </a:r>
          </a:p>
          <a:p>
            <a:r>
              <a:rPr lang="pt-BR" sz="2400" dirty="0">
                <a:sym typeface="Wingdings" panose="05000000000000000000" pitchFamily="2" charset="2"/>
              </a:rPr>
              <a:t>	</a:t>
            </a:r>
            <a:r>
              <a:rPr lang="pt-BR" sz="2400" dirty="0" err="1">
                <a:sym typeface="Wingdings" panose="05000000000000000000" pitchFamily="2" charset="2"/>
              </a:rPr>
              <a:t>fim_se</a:t>
            </a:r>
            <a:endParaRPr lang="pt-BR" sz="2400" dirty="0">
              <a:sym typeface="Wingdings" panose="05000000000000000000" pitchFamily="2" charset="2"/>
            </a:endParaRPr>
          </a:p>
          <a:p>
            <a:r>
              <a:rPr lang="pt-BR" sz="2400" dirty="0">
                <a:sym typeface="Wingdings" panose="05000000000000000000" pitchFamily="2" charset="2"/>
              </a:rPr>
              <a:t>fim</a:t>
            </a:r>
          </a:p>
          <a:p>
            <a:endParaRPr lang="pt-BR" sz="2400" dirty="0">
              <a:sym typeface="Wingdings" panose="05000000000000000000" pitchFamily="2" charset="2"/>
            </a:endParaRPr>
          </a:p>
          <a:p>
            <a:r>
              <a:rPr lang="pt-BR" sz="2400" dirty="0">
                <a:sym typeface="Wingdings" panose="05000000000000000000" pitchFamily="2" charset="2"/>
              </a:rPr>
              <a:t> </a:t>
            </a:r>
            <a:r>
              <a:rPr lang="pt-BR" sz="2400" dirty="0"/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37" y="345687"/>
            <a:ext cx="5763429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79714" cy="989602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sz="6000" b="1" dirty="0"/>
              <a:t>3-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18457"/>
            <a:ext cx="7667898" cy="613954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b="1" dirty="0"/>
              <a:t>Algoritmo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1-Leia o peso (p)</a:t>
            </a:r>
          </a:p>
          <a:p>
            <a:pPr marL="0" indent="0">
              <a:buNone/>
            </a:pPr>
            <a:r>
              <a:rPr lang="pt-BR" dirty="0"/>
              <a:t>2-Leia a altura (a)</a:t>
            </a:r>
          </a:p>
          <a:p>
            <a:pPr marL="0" indent="0">
              <a:buNone/>
            </a:pPr>
            <a:r>
              <a:rPr lang="pt-BR" dirty="0"/>
              <a:t>3-Calcule o IMC (</a:t>
            </a:r>
            <a:r>
              <a:rPr lang="pt-BR" dirty="0" err="1"/>
              <a:t>imc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p/(a*a))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4-Apresente o IMC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5-Se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&lt; 18,5)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6-Escreva (‘Excesso de Magreza’)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7-Senão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8-Se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&gt;= 18,5 e &lt; 25)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9-Escreva (‘Peso Normal’)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10-Senão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11-Se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&gt;= 25 e &lt; 30)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12-Escreva (‘Excesso de Peso’)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13-Senão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14-Se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&gt;= 30 e &lt; 35)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15-Escreva (‘Obesidade (Grau I)’)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16-Senão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17-Se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&gt;= 35 e &lt; 40)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18-Escreva (‘Obesidade (Grau II)’)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19-Senão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20-Se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&lt; 40)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	21-Escreva (‘Obesidade (Grau III)’)   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37" y="169818"/>
            <a:ext cx="5321077" cy="50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227908" y="0"/>
            <a:ext cx="8216537" cy="70408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b="1" dirty="0" err="1"/>
              <a:t>Portugol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 programa Peso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			p, a, </a:t>
            </a:r>
            <a:r>
              <a:rPr lang="pt-BR" dirty="0" err="1"/>
              <a:t>imc</a:t>
            </a:r>
            <a:r>
              <a:rPr lang="pt-BR" dirty="0"/>
              <a:t> : real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leia (p)</a:t>
            </a:r>
          </a:p>
          <a:p>
            <a:pPr marL="0" indent="0">
              <a:buNone/>
            </a:pPr>
            <a:r>
              <a:rPr lang="pt-BR" dirty="0"/>
              <a:t>	leia (a)</a:t>
            </a:r>
          </a:p>
          <a:p>
            <a:pPr marL="0" indent="0">
              <a:buNone/>
            </a:pPr>
            <a:r>
              <a:rPr lang="pt-BR" dirty="0"/>
              <a:t>  	 </a:t>
            </a:r>
            <a:r>
              <a:rPr lang="pt-BR" dirty="0" err="1"/>
              <a:t>imc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p/(a*a)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escreva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 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&lt; 18,5)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Escreva (‘Excesso de Magreza’)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Senão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 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&gt;= 18,5 e &lt; 25)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Escreva (‘Peso Normal’)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&gt;= 25 e &lt; 30)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Escreva (‘Excesso de Peso’)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&gt;= 30 e &lt; 35)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Escreva (‘Obesidade (Grau I)’)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&gt;= 35 e &lt; 40)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	Escreva (‘Obesidade (Grau II)’)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Senão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	Se (</a:t>
            </a:r>
            <a:r>
              <a:rPr lang="pt-BR" dirty="0" err="1">
                <a:sym typeface="Wingdings" panose="05000000000000000000" pitchFamily="2" charset="2"/>
              </a:rPr>
              <a:t>imc</a:t>
            </a:r>
            <a:r>
              <a:rPr lang="pt-BR" dirty="0">
                <a:sym typeface="Wingdings" panose="05000000000000000000" pitchFamily="2" charset="2"/>
              </a:rPr>
              <a:t> &lt; 40) então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		Escreva (‘Obesidade (Grau III)’) 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fim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49" y="377455"/>
            <a:ext cx="419158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38200" cy="1136469"/>
          </a:xfrm>
        </p:spPr>
        <p:txBody>
          <a:bodyPr>
            <a:normAutofit/>
          </a:bodyPr>
          <a:lstStyle/>
          <a:p>
            <a:r>
              <a:rPr lang="pt-BR" sz="5400" b="1" dirty="0"/>
              <a:t>4-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02219"/>
            <a:ext cx="9117874" cy="60512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Algoritmo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1-Leia o valor A (a)</a:t>
            </a:r>
          </a:p>
          <a:p>
            <a:pPr marL="0" indent="0">
              <a:buNone/>
            </a:pPr>
            <a:r>
              <a:rPr lang="pt-BR" dirty="0"/>
              <a:t>2-Leia o valor B (b)</a:t>
            </a:r>
          </a:p>
          <a:p>
            <a:pPr marL="0" indent="0">
              <a:buNone/>
            </a:pPr>
            <a:r>
              <a:rPr lang="pt-BR" dirty="0"/>
              <a:t>3-Leia  o valor C (c)</a:t>
            </a:r>
          </a:p>
          <a:p>
            <a:pPr marL="0" indent="0">
              <a:buNone/>
            </a:pPr>
            <a:r>
              <a:rPr lang="pt-BR" dirty="0"/>
              <a:t>4-Se (a==b e b==c) então</a:t>
            </a:r>
          </a:p>
          <a:p>
            <a:pPr marL="0" indent="0">
              <a:buNone/>
            </a:pPr>
            <a:r>
              <a:rPr lang="pt-BR" dirty="0"/>
              <a:t>	5-Escreva (‘Triângulo </a:t>
            </a:r>
            <a:r>
              <a:rPr lang="pt-BR" dirty="0" err="1"/>
              <a:t>Eqüilátero</a:t>
            </a:r>
            <a:r>
              <a:rPr lang="pt-BR" dirty="0"/>
              <a:t>’)</a:t>
            </a:r>
          </a:p>
          <a:p>
            <a:pPr marL="0" indent="0">
              <a:buNone/>
            </a:pPr>
            <a:r>
              <a:rPr lang="pt-BR" dirty="0"/>
              <a:t>6-Senão</a:t>
            </a:r>
          </a:p>
          <a:p>
            <a:pPr marL="0" indent="0">
              <a:buNone/>
            </a:pPr>
            <a:r>
              <a:rPr lang="pt-BR" dirty="0"/>
              <a:t>	7-Se (a&gt;b e b&lt;c ou a&lt;b e b&gt;c) então</a:t>
            </a:r>
          </a:p>
          <a:p>
            <a:pPr marL="0" indent="0">
              <a:buNone/>
            </a:pPr>
            <a:r>
              <a:rPr lang="pt-BR" dirty="0"/>
              <a:t>		8-Escreva (‘Triângulo Escaleno’)</a:t>
            </a:r>
          </a:p>
          <a:p>
            <a:pPr marL="0" indent="0">
              <a:buNone/>
            </a:pPr>
            <a:r>
              <a:rPr lang="pt-BR" dirty="0"/>
              <a:t>	9-Senão </a:t>
            </a:r>
          </a:p>
          <a:p>
            <a:pPr marL="0" indent="0">
              <a:buNone/>
            </a:pPr>
            <a:r>
              <a:rPr lang="pt-BR" dirty="0"/>
              <a:t>		10-Se (a==b e b&lt;c ou a==b e b&gt;c ou a&gt;b e b==c ou a&lt;b e b==c) então</a:t>
            </a:r>
          </a:p>
          <a:p>
            <a:pPr marL="0" indent="0">
              <a:buNone/>
            </a:pPr>
            <a:r>
              <a:rPr lang="pt-BR" dirty="0"/>
              <a:t>			11-Escreva (‘Triângulo Isósceles’)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54" y="0"/>
            <a:ext cx="4692832" cy="4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0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0"/>
            <a:ext cx="5408613" cy="3263502"/>
          </a:xfrm>
        </p:spPr>
      </p:pic>
      <p:sp>
        <p:nvSpPr>
          <p:cNvPr id="2" name="CaixaDeTexto 1"/>
          <p:cNvSpPr txBox="1"/>
          <p:nvPr/>
        </p:nvSpPr>
        <p:spPr>
          <a:xfrm>
            <a:off x="-1" y="0"/>
            <a:ext cx="76940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Portugol</a:t>
            </a:r>
            <a:endParaRPr lang="pt-BR" sz="1400" b="1" dirty="0"/>
          </a:p>
          <a:p>
            <a:endParaRPr lang="pt-BR" sz="1400" b="1" dirty="0"/>
          </a:p>
          <a:p>
            <a:r>
              <a:rPr lang="pt-BR" sz="1400" dirty="0"/>
              <a:t>programa </a:t>
            </a:r>
            <a:r>
              <a:rPr lang="pt-BR" sz="1400" dirty="0" err="1"/>
              <a:t>LadosTriangulo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var </a:t>
            </a:r>
          </a:p>
          <a:p>
            <a:r>
              <a:rPr lang="pt-BR" sz="1400" dirty="0"/>
              <a:t>			a, b, c: real</a:t>
            </a:r>
          </a:p>
          <a:p>
            <a:r>
              <a:rPr lang="pt-BR" sz="1400" dirty="0"/>
              <a:t>Inicio</a:t>
            </a:r>
          </a:p>
          <a:p>
            <a:r>
              <a:rPr lang="pt-BR" sz="1400" dirty="0"/>
              <a:t>	leia (a)</a:t>
            </a:r>
          </a:p>
          <a:p>
            <a:r>
              <a:rPr lang="pt-BR" sz="1400" dirty="0"/>
              <a:t>	leia (b)</a:t>
            </a:r>
          </a:p>
          <a:p>
            <a:r>
              <a:rPr lang="pt-BR" sz="1400" dirty="0"/>
              <a:t>	leia (c)</a:t>
            </a:r>
          </a:p>
          <a:p>
            <a:r>
              <a:rPr lang="pt-BR" sz="1400" dirty="0"/>
              <a:t>	se (a==b e b==c) então</a:t>
            </a:r>
          </a:p>
          <a:p>
            <a:r>
              <a:rPr lang="pt-BR" sz="1400" dirty="0"/>
              <a:t>		escreva (‘Triângulo </a:t>
            </a:r>
            <a:r>
              <a:rPr lang="pt-BR" sz="1400" dirty="0" err="1"/>
              <a:t>Eqüilátero</a:t>
            </a:r>
            <a:r>
              <a:rPr lang="pt-BR" sz="1400" dirty="0"/>
              <a:t>’)</a:t>
            </a:r>
          </a:p>
          <a:p>
            <a:r>
              <a:rPr lang="pt-BR" sz="1400" dirty="0"/>
              <a:t>	senão</a:t>
            </a:r>
          </a:p>
          <a:p>
            <a:r>
              <a:rPr lang="pt-BR" sz="1400" dirty="0"/>
              <a:t>		se (a&gt;b e b&lt;c ou a&lt;b e b&gt;c) então</a:t>
            </a:r>
          </a:p>
          <a:p>
            <a:r>
              <a:rPr lang="pt-BR" sz="1400" dirty="0"/>
              <a:t>			escreva (‘Triângulo Escaleno’)</a:t>
            </a:r>
          </a:p>
          <a:p>
            <a:r>
              <a:rPr lang="pt-BR" sz="1400" dirty="0"/>
              <a:t>		senão</a:t>
            </a:r>
          </a:p>
          <a:p>
            <a:r>
              <a:rPr lang="pt-BR" sz="1400" dirty="0"/>
              <a:t>			se (a==b e b&lt;c ou a==b e b&gt;c ou a&gt;b e b==c ou a&lt;b e b==c) então</a:t>
            </a:r>
          </a:p>
          <a:p>
            <a:r>
              <a:rPr lang="pt-BR" sz="1400" dirty="0"/>
              <a:t>				escreva (‘Triângulo Isósceles’) </a:t>
            </a:r>
          </a:p>
          <a:p>
            <a:r>
              <a:rPr lang="pt-BR" sz="1400" dirty="0"/>
              <a:t>			</a:t>
            </a:r>
            <a:r>
              <a:rPr lang="pt-BR" sz="1400" dirty="0" err="1"/>
              <a:t>fim_se</a:t>
            </a:r>
            <a:endParaRPr lang="pt-BR" sz="1400" dirty="0"/>
          </a:p>
          <a:p>
            <a:r>
              <a:rPr lang="pt-BR" sz="1400" dirty="0"/>
              <a:t>		</a:t>
            </a:r>
            <a:r>
              <a:rPr lang="pt-BR" sz="1400" dirty="0" err="1"/>
              <a:t>fim_se</a:t>
            </a:r>
            <a:endParaRPr lang="pt-BR" sz="1400" dirty="0"/>
          </a:p>
          <a:p>
            <a:r>
              <a:rPr lang="pt-BR" sz="1400" dirty="0"/>
              <a:t>	</a:t>
            </a:r>
            <a:r>
              <a:rPr lang="pt-BR" sz="1400" dirty="0" err="1"/>
              <a:t>fim_se</a:t>
            </a:r>
            <a:endParaRPr lang="pt-BR" sz="1400" dirty="0"/>
          </a:p>
          <a:p>
            <a:r>
              <a:rPr lang="pt-BR" sz="1400"/>
              <a:t>fim</a:t>
            </a:r>
            <a:r>
              <a:rPr lang="pt-BR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6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40526" cy="1058091"/>
          </a:xfrm>
        </p:spPr>
        <p:txBody>
          <a:bodyPr>
            <a:normAutofit/>
          </a:bodyPr>
          <a:lstStyle/>
          <a:p>
            <a:r>
              <a:rPr lang="pt-BR" sz="6600" b="1" dirty="0"/>
              <a:t>5-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" y="796834"/>
            <a:ext cx="7040881" cy="606116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Algoritmo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1-Leia valor A (a)</a:t>
            </a:r>
          </a:p>
          <a:p>
            <a:pPr marL="0" indent="0">
              <a:buNone/>
            </a:pPr>
            <a:r>
              <a:rPr lang="pt-BR" dirty="0"/>
              <a:t>2-Leia valor B (b)</a:t>
            </a:r>
          </a:p>
          <a:p>
            <a:pPr marL="0" indent="0">
              <a:buNone/>
            </a:pPr>
            <a:r>
              <a:rPr lang="pt-BR" dirty="0"/>
              <a:t>3-Leia valor C (c)</a:t>
            </a:r>
          </a:p>
          <a:p>
            <a:pPr marL="0" indent="0">
              <a:buNone/>
            </a:pPr>
            <a:r>
              <a:rPr lang="pt-BR" dirty="0"/>
              <a:t>4-Se (a&lt;b) e (b&lt;c)</a:t>
            </a:r>
          </a:p>
          <a:p>
            <a:pPr marL="0" indent="0">
              <a:buNone/>
            </a:pPr>
            <a:r>
              <a:rPr lang="pt-BR" dirty="0"/>
              <a:t>	5-Escreva (‘A, B, C’) então</a:t>
            </a:r>
          </a:p>
          <a:p>
            <a:pPr marL="0" indent="0">
              <a:buNone/>
            </a:pPr>
            <a:r>
              <a:rPr lang="pt-BR" dirty="0"/>
              <a:t>6-Senão</a:t>
            </a:r>
          </a:p>
          <a:p>
            <a:pPr marL="0" indent="0">
              <a:buNone/>
            </a:pPr>
            <a:r>
              <a:rPr lang="pt-BR" dirty="0"/>
              <a:t>	7-Se (a&lt;c) e (c&lt;b) então</a:t>
            </a:r>
          </a:p>
          <a:p>
            <a:pPr marL="0" indent="0">
              <a:buNone/>
            </a:pPr>
            <a:r>
              <a:rPr lang="pt-BR" dirty="0"/>
              <a:t>		8-Escreva (‘A, C, B’)</a:t>
            </a:r>
          </a:p>
          <a:p>
            <a:pPr marL="0" indent="0">
              <a:buNone/>
            </a:pPr>
            <a:r>
              <a:rPr lang="pt-BR" dirty="0"/>
              <a:t>	9-Senão</a:t>
            </a:r>
          </a:p>
          <a:p>
            <a:pPr marL="0" indent="0">
              <a:buNone/>
            </a:pPr>
            <a:r>
              <a:rPr lang="pt-BR" dirty="0"/>
              <a:t>		10-Se (b&lt;a) e (a&lt;c) então</a:t>
            </a:r>
          </a:p>
          <a:p>
            <a:pPr marL="0" indent="0">
              <a:buNone/>
            </a:pPr>
            <a:r>
              <a:rPr lang="pt-BR" dirty="0"/>
              <a:t>			11-Escreva (‘B, A, C’)</a:t>
            </a:r>
          </a:p>
          <a:p>
            <a:pPr marL="0" indent="0">
              <a:buNone/>
            </a:pPr>
            <a:r>
              <a:rPr lang="pt-BR" dirty="0"/>
              <a:t>		12-Senão</a:t>
            </a:r>
          </a:p>
          <a:p>
            <a:pPr marL="0" indent="0">
              <a:buNone/>
            </a:pPr>
            <a:r>
              <a:rPr lang="pt-BR" dirty="0"/>
              <a:t>			13-Se (b&lt;c) e (c&lt;a) então </a:t>
            </a:r>
          </a:p>
          <a:p>
            <a:pPr marL="0" indent="0">
              <a:buNone/>
            </a:pPr>
            <a:r>
              <a:rPr lang="pt-BR" dirty="0"/>
              <a:t>				14-Escreva (‘B, C, A’)</a:t>
            </a:r>
          </a:p>
          <a:p>
            <a:pPr marL="0" indent="0">
              <a:buNone/>
            </a:pPr>
            <a:r>
              <a:rPr lang="pt-BR" dirty="0"/>
              <a:t>			15-Senão</a:t>
            </a:r>
          </a:p>
          <a:p>
            <a:pPr marL="0" indent="0">
              <a:buNone/>
            </a:pPr>
            <a:r>
              <a:rPr lang="pt-BR" dirty="0"/>
              <a:t>				16-Se (c&lt;a) e (a&lt;b) então</a:t>
            </a:r>
          </a:p>
          <a:p>
            <a:pPr marL="0" indent="0">
              <a:buNone/>
            </a:pPr>
            <a:r>
              <a:rPr lang="pt-BR" dirty="0"/>
              <a:t>					17-Escreva (‘C, A, B’)</a:t>
            </a:r>
          </a:p>
          <a:p>
            <a:pPr marL="0" indent="0">
              <a:buNone/>
            </a:pPr>
            <a:r>
              <a:rPr lang="pt-BR" dirty="0"/>
              <a:t>				18-Senão</a:t>
            </a:r>
          </a:p>
          <a:p>
            <a:pPr marL="0" indent="0">
              <a:buNone/>
            </a:pPr>
            <a:r>
              <a:rPr lang="pt-BR" dirty="0"/>
              <a:t>					19-Se (c&lt;b) e (b&lt;a) então</a:t>
            </a:r>
          </a:p>
          <a:p>
            <a:pPr marL="0" indent="0">
              <a:buNone/>
            </a:pPr>
            <a:r>
              <a:rPr lang="pt-BR" dirty="0"/>
              <a:t>						20-Escreva (‘C, B, A’)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0"/>
            <a:ext cx="6156959" cy="59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1FF03FD26B8F48B1B571AB7947F2BD" ma:contentTypeVersion="9" ma:contentTypeDescription="Crie um novo documento." ma:contentTypeScope="" ma:versionID="f7aa80cd41b839ae1aae89327bf9bcfe">
  <xsd:schema xmlns:xsd="http://www.w3.org/2001/XMLSchema" xmlns:xs="http://www.w3.org/2001/XMLSchema" xmlns:p="http://schemas.microsoft.com/office/2006/metadata/properties" xmlns:ns2="abe28d27-ddf5-4cec-8f61-38e316f945a6" targetNamespace="http://schemas.microsoft.com/office/2006/metadata/properties" ma:root="true" ma:fieldsID="213310d84fca27b5f96ac9835b4af6c3" ns2:_="">
    <xsd:import namespace="abe28d27-ddf5-4cec-8f61-38e316f945a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28d27-ddf5-4cec-8f61-38e316f945a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be28d27-ddf5-4cec-8f61-38e316f945a6" xsi:nil="true"/>
  </documentManagement>
</p:properties>
</file>

<file path=customXml/itemProps1.xml><?xml version="1.0" encoding="utf-8"?>
<ds:datastoreItem xmlns:ds="http://schemas.openxmlformats.org/officeDocument/2006/customXml" ds:itemID="{66F462CC-0B36-4ED2-B47A-4C486D9D88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81606F-E88A-4BB7-A6DB-4C4FA4280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e28d27-ddf5-4cec-8f61-38e316f94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54E4B7-DDA6-485E-8F9F-6E151C089C6F}">
  <ds:schemaRefs>
    <ds:schemaRef ds:uri="http://schemas.microsoft.com/office/2006/metadata/properties"/>
    <ds:schemaRef ds:uri="http://schemas.microsoft.com/office/infopath/2007/PartnerControls"/>
    <ds:schemaRef ds:uri="abe28d27-ddf5-4cec-8f61-38e316f945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1685</Words>
  <Application>Microsoft Office PowerPoint</Application>
  <PresentationFormat>Widescreen</PresentationFormat>
  <Paragraphs>279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1-</vt:lpstr>
      <vt:lpstr>Apresentação do PowerPoint</vt:lpstr>
      <vt:lpstr>2-</vt:lpstr>
      <vt:lpstr>Apresentação do PowerPoint</vt:lpstr>
      <vt:lpstr> 3-</vt:lpstr>
      <vt:lpstr>Apresentação do PowerPoint</vt:lpstr>
      <vt:lpstr>4-</vt:lpstr>
      <vt:lpstr>Apresentação do PowerPoint</vt:lpstr>
      <vt:lpstr>5-</vt:lpstr>
      <vt:lpstr>Apresentação do PowerPoint</vt:lpstr>
      <vt:lpstr>6-</vt:lpstr>
      <vt:lpstr>7-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Criar um programa que leia o ano de nascimento de um usuário e o ano atual. Calcule e apresente a sua idade junto com a mensagem correspondente:</dc:title>
  <dc:creator>Pedro Gomes de Andrade</dc:creator>
  <cp:lastModifiedBy>Pedro Gomes de Andrade</cp:lastModifiedBy>
  <cp:revision>50</cp:revision>
  <dcterms:created xsi:type="dcterms:W3CDTF">2021-06-03T15:38:04Z</dcterms:created>
  <dcterms:modified xsi:type="dcterms:W3CDTF">2021-11-09T00:32:54Z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0x0101001D1FF03FD26B8F48B1B571AB7947F2BD</vt:lpwstr>
  </property>
</Properties>
</file>