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7194F-A41C-DC4C-808F-57569D534F36}" v="1" dt="2021-05-27T17:06:36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napToGrid="0">
      <p:cViewPr>
        <p:scale>
          <a:sx n="120" d="100"/>
          <a:sy n="120" d="100"/>
        </p:scale>
        <p:origin x="67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931A3-4048-4987-84BC-17C456980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0FD9A-6212-4247-A0FF-AFB21290A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9A836-E2F3-4FD4-8A6D-C4642C35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2E47-6951-442B-888E-F49E3C854E3D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C90AF-21D3-4B04-B1F9-3ABB0E29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9F06C4-E949-4078-AE40-CAA119D8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CBFA-656C-448C-8798-999DB0169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1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EF85F-E1F6-41B3-88A1-42622532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671A9-1780-43C0-924B-DC02FB18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106B8-2075-405D-B2F4-914F68E0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2E47-6951-442B-888E-F49E3C854E3D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1E6F5-82BD-4732-A1FC-32DDDE44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CBB304-3FC0-4A8F-961F-1004A82D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CBFA-656C-448C-8798-999DB0169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77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473591-76B2-42FA-80FE-58176A6D9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2DFE02-1F91-409B-9D99-9406E8D0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E945F-84E5-4E16-BC2E-3C63D6BE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2E47-6951-442B-888E-F49E3C854E3D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295DD-D294-4C32-80DB-71058D7B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23223-6B86-4334-8B0A-CE11B715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CBFA-656C-448C-8798-999DB0169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3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01903-F644-47AF-80A4-1FDECDD7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FD78F-FDF1-4AC3-827B-027D8B93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494005-E5CA-4697-91B9-0D7844B1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2E47-6951-442B-888E-F49E3C854E3D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9A86FA-E78F-4EB1-88B5-15AE6B1E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27696-98EA-4070-876C-EAFBF1E6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CBFA-656C-448C-8798-999DB0169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87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424C1-B727-40C7-807C-1ABEEA15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E5B224-C422-464D-ADB1-89A59953D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4D1027-DCD4-4182-99F4-F90D69E6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2E47-6951-442B-888E-F49E3C854E3D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98B5D4-1CFC-4922-A660-2C6DAC7E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749DFE-747B-4C70-8ACB-2833EFCB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CBFA-656C-448C-8798-999DB0169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23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97D53-6FD5-4AD8-A427-DAF4A1E9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E1087-BEB5-412A-A985-3834492DD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9F0E9C-B1AB-40D7-967F-578968BA3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00600A-7C5A-437F-97FA-326E66CA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2E47-6951-442B-888E-F49E3C854E3D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974237-E6D4-48E5-9F34-C6F22D7A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55E0BD-724D-4C27-999F-3034A27D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CBFA-656C-448C-8798-999DB0169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21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5A7CD-C090-4423-89EF-557DD812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F84B81-A4AD-424F-8DB8-F447213E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17D5B4-591E-4960-AA7B-53040F55B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5D7764-33B3-42DF-9C8E-B377399C2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C64202-1FC9-4348-89F3-E768D6FA7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218C4A-B1D0-4BB5-BF2A-5AB672EC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2E47-6951-442B-888E-F49E3C854E3D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5D163-FB0D-4F98-AB7A-048B3C13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380207-85CC-4907-B83F-7091ECFB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CBFA-656C-448C-8798-999DB0169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9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6C8F1-1345-4C28-8485-162D18D0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B1BCA1-D24C-43A1-A824-04D99444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2E47-6951-442B-888E-F49E3C854E3D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29B43C-59BC-4BEE-A60C-885B9B99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EC10DB-1519-4E54-85FD-8C94933D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CBFA-656C-448C-8798-999DB0169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29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57F75A-8E83-446F-A46F-81CE4ECE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2E47-6951-442B-888E-F49E3C854E3D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85496F-C8F7-4CC5-B700-3E76F3B0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3E185F-F179-47AE-9271-E671C0FB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CBFA-656C-448C-8798-999DB0169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5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192B-9E65-41D6-98F1-618933AE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5761D-FF27-4EB7-B2D6-D28CB281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D79BC-32C6-48B9-84B8-CFE20135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5CEFBF-3F58-48FC-8FA4-D797AD83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2E47-6951-442B-888E-F49E3C854E3D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855B46-1489-442D-849D-869DDE26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BC6D77-6409-47F5-86DC-E7080601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CBFA-656C-448C-8798-999DB0169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3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3658D-FDB9-4B4A-B042-C9B70EB8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D24A39-4829-49F3-8060-C18991F49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38AEE5-355B-49C1-962D-9518A0D02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805B7D-2966-4B9F-AFED-5D8F2565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2E47-6951-442B-888E-F49E3C854E3D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BDEAE9-DB93-4DCB-9AA8-013F4C55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5A858A-BECC-4D19-9497-9C4601A6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CBFA-656C-448C-8798-999DB0169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06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085380-517A-4043-8C58-08E78F85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9C67ED-111D-453A-B8DA-9043B663B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9C93E7-0D73-4012-8C4F-DAF1FCE39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2E47-6951-442B-888E-F49E3C854E3D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025C32-7DF7-4D71-AE7E-C0584F1E1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0968-14C2-4C48-B4AE-D7FE9FE69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2CBFA-656C-448C-8798-999DB0169D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99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57652D-1908-4685-AB30-F2DD9BD3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3" y="93014"/>
            <a:ext cx="7642160" cy="17539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B070D2C-69F6-4957-8358-0677C88A23A1}"/>
              </a:ext>
            </a:extLst>
          </p:cNvPr>
          <p:cNvSpPr txBox="1"/>
          <p:nvPr/>
        </p:nvSpPr>
        <p:spPr>
          <a:xfrm>
            <a:off x="170543" y="1958521"/>
            <a:ext cx="528926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1- Leia o valor de A (a)</a:t>
            </a:r>
          </a:p>
          <a:p>
            <a:r>
              <a:rPr lang="pt-BR" sz="1600" dirty="0"/>
              <a:t>2- Leia o valor de B (b)</a:t>
            </a:r>
          </a:p>
          <a:p>
            <a:r>
              <a:rPr lang="pt-BR" sz="1600" dirty="0"/>
              <a:t>3- Leia o valor de C (c)</a:t>
            </a:r>
          </a:p>
          <a:p>
            <a:r>
              <a:rPr lang="pt-BR" sz="1600" dirty="0"/>
              <a:t>4- Calcular o delta (delta</a:t>
            </a:r>
            <a:r>
              <a:rPr lang="pt-BR" sz="1600" dirty="0">
                <a:sym typeface="Wingdings" panose="05000000000000000000" pitchFamily="2" charset="2"/>
              </a:rPr>
              <a:t>(b*b)-4*a*c)</a:t>
            </a:r>
          </a:p>
          <a:p>
            <a:r>
              <a:rPr lang="pt-BR" sz="1600" dirty="0">
                <a:sym typeface="Wingdings" panose="05000000000000000000" pitchFamily="2" charset="2"/>
              </a:rPr>
              <a:t>5- Se (delta &lt; 0 ) então</a:t>
            </a:r>
          </a:p>
          <a:p>
            <a:r>
              <a:rPr lang="pt-BR" sz="1600" dirty="0">
                <a:sym typeface="Wingdings" panose="05000000000000000000" pitchFamily="2" charset="2"/>
              </a:rPr>
              <a:t>     6- Escreva (“Não existem raízes para essa equação”)</a:t>
            </a:r>
          </a:p>
          <a:p>
            <a:r>
              <a:rPr lang="pt-BR" sz="1600" dirty="0">
                <a:sym typeface="Wingdings" panose="05000000000000000000" pitchFamily="2" charset="2"/>
              </a:rPr>
              <a:t>7- Senão</a:t>
            </a:r>
          </a:p>
          <a:p>
            <a:r>
              <a:rPr lang="pt-BR" sz="1600" dirty="0">
                <a:sym typeface="Wingdings" panose="05000000000000000000" pitchFamily="2" charset="2"/>
              </a:rPr>
              <a:t>     8- Se (delta ==0) então</a:t>
            </a:r>
          </a:p>
          <a:p>
            <a:r>
              <a:rPr lang="pt-BR" sz="1600" dirty="0">
                <a:sym typeface="Wingdings" panose="05000000000000000000" pitchFamily="2" charset="2"/>
              </a:rPr>
              <a:t>	9 – Calcular o 1º X (x1  (-b) / (2*a) )</a:t>
            </a:r>
          </a:p>
          <a:p>
            <a:r>
              <a:rPr lang="pt-BR" sz="1600" dirty="0">
                <a:sym typeface="Wingdings" panose="05000000000000000000" pitchFamily="2" charset="2"/>
              </a:rPr>
              <a:t>	10 – Apresentar o 1º X (x1)</a:t>
            </a:r>
          </a:p>
          <a:p>
            <a:r>
              <a:rPr lang="pt-BR" sz="1600" dirty="0">
                <a:sym typeface="Wingdings" panose="05000000000000000000" pitchFamily="2" charset="2"/>
              </a:rPr>
              <a:t>    11- Senão</a:t>
            </a:r>
          </a:p>
          <a:p>
            <a:r>
              <a:rPr lang="pt-BR" sz="1600" dirty="0">
                <a:sym typeface="Wingdings" panose="05000000000000000000" pitchFamily="2" charset="2"/>
              </a:rPr>
              <a:t>	12- Calcular a raiz de delta (</a:t>
            </a:r>
            <a:r>
              <a:rPr lang="pt-BR" sz="1600" dirty="0" err="1">
                <a:sym typeface="Wingdings" panose="05000000000000000000" pitchFamily="2" charset="2"/>
              </a:rPr>
              <a:t>raizDeltaraiz</a:t>
            </a:r>
            <a:r>
              <a:rPr lang="pt-BR" sz="1600" dirty="0">
                <a:sym typeface="Wingdings" panose="05000000000000000000" pitchFamily="2" charset="2"/>
              </a:rPr>
              <a:t>(delta) )</a:t>
            </a:r>
          </a:p>
          <a:p>
            <a:r>
              <a:rPr lang="pt-BR" sz="1600" dirty="0">
                <a:sym typeface="Wingdings" panose="05000000000000000000" pitchFamily="2" charset="2"/>
              </a:rPr>
              <a:t>	13- Calcular o 1º x (x1 (-b + </a:t>
            </a:r>
            <a:r>
              <a:rPr lang="pt-BR" sz="1600" dirty="0" err="1">
                <a:sym typeface="Wingdings" panose="05000000000000000000" pitchFamily="2" charset="2"/>
              </a:rPr>
              <a:t>raizDelta</a:t>
            </a:r>
            <a:r>
              <a:rPr lang="pt-BR" sz="1600" dirty="0">
                <a:sym typeface="Wingdings" panose="05000000000000000000" pitchFamily="2" charset="2"/>
              </a:rPr>
              <a:t>) / (2*a) )</a:t>
            </a:r>
          </a:p>
          <a:p>
            <a:r>
              <a:rPr lang="pt-BR" sz="1600" dirty="0">
                <a:sym typeface="Wingdings" panose="05000000000000000000" pitchFamily="2" charset="2"/>
              </a:rPr>
              <a:t>	14- Calcular o 2º x (x2 (-b – </a:t>
            </a:r>
            <a:r>
              <a:rPr lang="pt-BR" sz="1600" dirty="0" err="1">
                <a:sym typeface="Wingdings" panose="05000000000000000000" pitchFamily="2" charset="2"/>
              </a:rPr>
              <a:t>raizDelta</a:t>
            </a:r>
            <a:r>
              <a:rPr lang="pt-BR" sz="1600" dirty="0">
                <a:sym typeface="Wingdings" panose="05000000000000000000" pitchFamily="2" charset="2"/>
              </a:rPr>
              <a:t>) / (2*a) )</a:t>
            </a:r>
          </a:p>
          <a:p>
            <a:r>
              <a:rPr lang="pt-BR" sz="1600" dirty="0">
                <a:sym typeface="Wingdings" panose="05000000000000000000" pitchFamily="2" charset="2"/>
              </a:rPr>
              <a:t>	15- Apresentar o 1º X (x1)</a:t>
            </a:r>
          </a:p>
          <a:p>
            <a:r>
              <a:rPr lang="pt-BR" sz="1600" dirty="0">
                <a:sym typeface="Wingdings" panose="05000000000000000000" pitchFamily="2" charset="2"/>
              </a:rPr>
              <a:t>	16- Apresentar o 2º X (x2)</a:t>
            </a:r>
            <a:endParaRPr lang="pt-BR" sz="1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68CD65A-DBB3-4836-9267-BE4645611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316" y="1958521"/>
            <a:ext cx="5450084" cy="38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8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88620A7-DFFD-4308-BDA2-4E9447162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00" y="39687"/>
            <a:ext cx="311725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43E386E-DE39-4844-9B09-4A7B867F610A}"/>
              </a:ext>
            </a:extLst>
          </p:cNvPr>
          <p:cNvSpPr txBox="1"/>
          <p:nvPr/>
        </p:nvSpPr>
        <p:spPr>
          <a:xfrm>
            <a:off x="5492750" y="133350"/>
            <a:ext cx="535960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Portugol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programa </a:t>
            </a:r>
            <a:r>
              <a:rPr lang="pt-BR" dirty="0" err="1"/>
              <a:t>Raizes</a:t>
            </a:r>
            <a:endParaRPr lang="pt-BR" dirty="0"/>
          </a:p>
          <a:p>
            <a:r>
              <a:rPr lang="pt-BR" dirty="0"/>
              <a:t>var</a:t>
            </a:r>
          </a:p>
          <a:p>
            <a:r>
              <a:rPr lang="pt-BR" dirty="0"/>
              <a:t>	a, b, c, delta, </a:t>
            </a:r>
            <a:r>
              <a:rPr lang="pt-BR" dirty="0" err="1"/>
              <a:t>raizDelta</a:t>
            </a:r>
            <a:r>
              <a:rPr lang="pt-BR" dirty="0"/>
              <a:t>, x1, x2: real</a:t>
            </a:r>
          </a:p>
          <a:p>
            <a:r>
              <a:rPr lang="pt-BR" dirty="0"/>
              <a:t>início</a:t>
            </a:r>
          </a:p>
          <a:p>
            <a:r>
              <a:rPr lang="pt-BR" dirty="0"/>
              <a:t>	leia(a)</a:t>
            </a:r>
          </a:p>
          <a:p>
            <a:r>
              <a:rPr lang="pt-BR" dirty="0"/>
              <a:t>	leia(b)</a:t>
            </a:r>
          </a:p>
          <a:p>
            <a:r>
              <a:rPr lang="pt-BR" dirty="0"/>
              <a:t>	leia(c)</a:t>
            </a:r>
          </a:p>
          <a:p>
            <a:r>
              <a:rPr lang="pt-BR" dirty="0"/>
              <a:t>	delta </a:t>
            </a:r>
            <a:r>
              <a:rPr lang="pt-BR" dirty="0">
                <a:sym typeface="Wingdings" panose="05000000000000000000" pitchFamily="2" charset="2"/>
              </a:rPr>
              <a:t></a:t>
            </a:r>
            <a:r>
              <a:rPr lang="pt-BR" dirty="0"/>
              <a:t> (b*b)-4*a*c</a:t>
            </a:r>
          </a:p>
          <a:p>
            <a:r>
              <a:rPr lang="pt-BR" dirty="0"/>
              <a:t>	se (delta &lt; 0) então</a:t>
            </a:r>
          </a:p>
          <a:p>
            <a:r>
              <a:rPr lang="pt-BR" dirty="0"/>
              <a:t>		escreva(“Não existem raízes reais”)</a:t>
            </a:r>
          </a:p>
          <a:p>
            <a:r>
              <a:rPr lang="pt-BR" dirty="0"/>
              <a:t>	senão</a:t>
            </a:r>
          </a:p>
          <a:p>
            <a:r>
              <a:rPr lang="pt-BR" dirty="0"/>
              <a:t>		se (delta == 0) então</a:t>
            </a:r>
          </a:p>
          <a:p>
            <a:r>
              <a:rPr lang="pt-BR" dirty="0"/>
              <a:t>			x1</a:t>
            </a:r>
            <a:r>
              <a:rPr lang="pt-BR" dirty="0">
                <a:sym typeface="Wingdings" panose="05000000000000000000" pitchFamily="2" charset="2"/>
              </a:rPr>
              <a:t>(-b) / (2*a)</a:t>
            </a:r>
          </a:p>
          <a:p>
            <a:r>
              <a:rPr lang="pt-BR" dirty="0">
                <a:sym typeface="Wingdings" panose="05000000000000000000" pitchFamily="2" charset="2"/>
              </a:rPr>
              <a:t>			escreva (x1)</a:t>
            </a:r>
          </a:p>
          <a:p>
            <a:r>
              <a:rPr lang="pt-BR" dirty="0">
                <a:sym typeface="Wingdings" panose="05000000000000000000" pitchFamily="2" charset="2"/>
              </a:rPr>
              <a:t>		senão</a:t>
            </a:r>
          </a:p>
          <a:p>
            <a:r>
              <a:rPr lang="pt-BR" dirty="0">
                <a:sym typeface="Wingdings" panose="05000000000000000000" pitchFamily="2" charset="2"/>
              </a:rPr>
              <a:t>			</a:t>
            </a:r>
            <a:r>
              <a:rPr lang="pt-BR" dirty="0" err="1">
                <a:sym typeface="Wingdings" panose="05000000000000000000" pitchFamily="2" charset="2"/>
              </a:rPr>
              <a:t>raizDelta</a:t>
            </a:r>
            <a:r>
              <a:rPr lang="pt-BR" dirty="0">
                <a:sym typeface="Wingdings" panose="05000000000000000000" pitchFamily="2" charset="2"/>
              </a:rPr>
              <a:t> raiz(delta)</a:t>
            </a:r>
          </a:p>
          <a:p>
            <a:r>
              <a:rPr lang="pt-BR" dirty="0">
                <a:sym typeface="Wingdings" panose="05000000000000000000" pitchFamily="2" charset="2"/>
              </a:rPr>
              <a:t>			x1(-</a:t>
            </a:r>
            <a:r>
              <a:rPr lang="pt-BR" dirty="0" err="1">
                <a:sym typeface="Wingdings" panose="05000000000000000000" pitchFamily="2" charset="2"/>
              </a:rPr>
              <a:t>b+raizDelta</a:t>
            </a:r>
            <a:r>
              <a:rPr lang="pt-BR" dirty="0">
                <a:sym typeface="Wingdings" panose="05000000000000000000" pitchFamily="2" charset="2"/>
              </a:rPr>
              <a:t>) / (2*a)</a:t>
            </a:r>
          </a:p>
          <a:p>
            <a:r>
              <a:rPr lang="pt-BR" dirty="0">
                <a:sym typeface="Wingdings" panose="05000000000000000000" pitchFamily="2" charset="2"/>
              </a:rPr>
              <a:t>			x2 (-b-</a:t>
            </a:r>
            <a:r>
              <a:rPr lang="pt-BR" dirty="0" err="1">
                <a:sym typeface="Wingdings" panose="05000000000000000000" pitchFamily="2" charset="2"/>
              </a:rPr>
              <a:t>raizDelta</a:t>
            </a:r>
            <a:r>
              <a:rPr lang="pt-BR" dirty="0">
                <a:sym typeface="Wingdings" panose="05000000000000000000" pitchFamily="2" charset="2"/>
              </a:rPr>
              <a:t>) / (2*a)</a:t>
            </a:r>
          </a:p>
          <a:p>
            <a:r>
              <a:rPr lang="pt-BR" dirty="0">
                <a:sym typeface="Wingdings" panose="05000000000000000000" pitchFamily="2" charset="2"/>
              </a:rPr>
              <a:t>			escreva (x1, x2)</a:t>
            </a:r>
          </a:p>
          <a:p>
            <a:r>
              <a:rPr lang="pt-BR" dirty="0">
                <a:sym typeface="Wingdings" panose="05000000000000000000" pitchFamily="2" charset="2"/>
              </a:rPr>
              <a:t>		</a:t>
            </a:r>
            <a:r>
              <a:rPr lang="pt-BR" dirty="0" err="1">
                <a:sym typeface="Wingdings" panose="05000000000000000000" pitchFamily="2" charset="2"/>
              </a:rPr>
              <a:t>fim_se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 err="1">
                <a:sym typeface="Wingdings" panose="05000000000000000000" pitchFamily="2" charset="2"/>
              </a:rPr>
              <a:t>fim_se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fim.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743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434760A354884C9ADAB9FD5C374726" ma:contentTypeVersion="2" ma:contentTypeDescription="Crie um novo documento." ma:contentTypeScope="" ma:versionID="7714967bac1ef0c31dd40bb5076f430d">
  <xsd:schema xmlns:xsd="http://www.w3.org/2001/XMLSchema" xmlns:xs="http://www.w3.org/2001/XMLSchema" xmlns:p="http://schemas.microsoft.com/office/2006/metadata/properties" xmlns:ns2="0d7fb3f2-834e-4aa9-9fb8-b3af8cfabb8c" targetNamespace="http://schemas.microsoft.com/office/2006/metadata/properties" ma:root="true" ma:fieldsID="9a1fdb35b53cb0e305924bce89394a4f" ns2:_="">
    <xsd:import namespace="0d7fb3f2-834e-4aa9-9fb8-b3af8cfabb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7fb3f2-834e-4aa9-9fb8-b3af8cfabb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90F55-81BE-4276-B31E-07ED95EC35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3C9903-4FC0-409D-913A-B17285C5EA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0F23D5-FA1E-4F89-A8C7-8EBF6E7FAE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7fb3f2-834e-4aa9-9fb8-b3af8cfab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343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meninaline@uol.com.br</dc:creator>
  <cp:lastModifiedBy>meninaline@uol.com.br</cp:lastModifiedBy>
  <cp:revision>6</cp:revision>
  <dcterms:created xsi:type="dcterms:W3CDTF">2021-05-27T13:32:09Z</dcterms:created>
  <dcterms:modified xsi:type="dcterms:W3CDTF">2021-11-09T00:31:50Z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0x010100F2434760A354884C9ADAB9FD5C374726</vt:lpwstr>
  </property>
</Properties>
</file>