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77" r:id="rId9"/>
    <p:sldId id="281" r:id="rId10"/>
    <p:sldId id="282" r:id="rId11"/>
    <p:sldId id="278" r:id="rId12"/>
    <p:sldId id="283" r:id="rId13"/>
    <p:sldId id="284" r:id="rId14"/>
    <p:sldId id="279" r:id="rId15"/>
    <p:sldId id="285" r:id="rId16"/>
    <p:sldId id="286" r:id="rId17"/>
    <p:sldId id="280" r:id="rId18"/>
    <p:sldId id="287" r:id="rId19"/>
    <p:sldId id="288" r:id="rId20"/>
    <p:sldId id="260" r:id="rId21"/>
    <p:sldId id="264" r:id="rId22"/>
    <p:sldId id="265" r:id="rId23"/>
    <p:sldId id="26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DF0B-EDB8-4BAB-99B4-1AE8AFAF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17600"/>
            <a:ext cx="8791575" cy="2387600"/>
          </a:xfrm>
        </p:spPr>
        <p:txBody>
          <a:bodyPr/>
          <a:lstStyle/>
          <a:p>
            <a:r>
              <a:rPr lang="en-GB" dirty="0"/>
              <a:t>CMP202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40CBE-84DC-48BA-B3C0-C45ED8F8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Fraser Barker(1600196)</a:t>
            </a:r>
          </a:p>
        </p:txBody>
      </p:sp>
    </p:spTree>
    <p:extLst>
      <p:ext uri="{BB962C8B-B14F-4D97-AF65-F5344CB8AC3E}">
        <p14:creationId xmlns:p14="http://schemas.microsoft.com/office/powerpoint/2010/main" val="21691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0D451-59C2-4904-8665-7310BE91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BB28B2-BC5D-454C-80EA-18B910D0F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7101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157.963036963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151.51048951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154.268731269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156.754245754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156.92007992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5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6DA6F-5383-404D-82B1-231683C6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8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75F0F5-9362-4CFD-815C-9DBDDB09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34364"/>
              </p:ext>
            </p:extLst>
          </p:nvPr>
        </p:nvGraphicFramePr>
        <p:xfrm>
          <a:off x="7123323" y="2097088"/>
          <a:ext cx="37982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42.6983016983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41.4445554446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41.9380619381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42.2747252747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42.4185814186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160FA-3544-4AB0-960B-2AB554C1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36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DA20E0-845C-4649-A4B3-893A5E40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9382"/>
              </p:ext>
            </p:extLst>
          </p:nvPr>
        </p:nvGraphicFramePr>
        <p:xfrm>
          <a:off x="7129841" y="2097088"/>
          <a:ext cx="37982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187.566433566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182.123876124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184.236763237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186.776223776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186.97002997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960x768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792C5-81C7-4B21-91FD-8451743B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2F435C-C9C0-4D2C-BB68-438E1E693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0701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368.331668332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358.282717283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362.982017982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366.833166833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366.839160839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79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8149F-FB48-4881-8252-514B6B77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A13B07-F220-418D-A013-E61F9FDD8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7068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70.2417582418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68.8521478521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69.4185814186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69.8181818182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70.2057942058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70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4C921-C84B-41BA-AC5A-D9A69823F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423CA2-24F4-4DE0-95C6-B799B19D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44695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308.418581419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301.057942058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304.186813187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307.411588412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307.253746254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0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1280x960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16EFF-ACCE-46BB-8E2D-0AF4BEB4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58F57-9F14-4629-9AA9-B15BDC75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41964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603.978021978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590.294705295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596.665334665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602.69030969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602.886113886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1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5C99-19F0-45D8-AA42-839DB399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42F7FC-83E9-4BF7-9CDC-2E38B848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95115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138.552447552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136.03996004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136.529470529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137.585414585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137.517482517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0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2500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B4C77-5380-4411-B674-83DBC5A6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46DD38-9F92-4F72-9B53-1CF6C2C43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7776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606.14985015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596.944055944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600.948051948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605.020979021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604.929070929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6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1920x1280 – 5000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D4402-62CA-413D-9762-66E76126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1" y="2097088"/>
            <a:ext cx="5068455" cy="35314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6161D8-F2C4-4DCB-A9F1-BE71BA1B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42829"/>
              </p:ext>
            </p:extLst>
          </p:nvPr>
        </p:nvGraphicFramePr>
        <p:xfrm>
          <a:off x="7004857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1190.27072927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1171.91808192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1178.58941059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1187.05394605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1187.07992008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9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9B26-6E85-417A-9B8D-9DD3BC0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9B96-4A95-4F99-AF46-F68B5527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</a:t>
            </a:r>
          </a:p>
          <a:p>
            <a:pPr lvl="1"/>
            <a:r>
              <a:rPr lang="en-GB" dirty="0"/>
              <a:t>Parallelised using GPU</a:t>
            </a:r>
          </a:p>
          <a:p>
            <a:pPr lvl="1"/>
            <a:r>
              <a:rPr lang="en-GB" dirty="0"/>
              <a:t>Lab exercise used as a basis</a:t>
            </a:r>
          </a:p>
          <a:p>
            <a:r>
              <a:rPr lang="en-GB" dirty="0"/>
              <a:t>External Libraries</a:t>
            </a:r>
          </a:p>
          <a:p>
            <a:pPr lvl="1"/>
            <a:r>
              <a:rPr lang="en-GB" dirty="0"/>
              <a:t>OpenGL (Year 2, Semester 1 base project file)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9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C07-B641-483A-8E39-67C30A3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B84D-6D27-447E-B6D3-1948BA7C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explanation of these results in terms of the design of your application and your understanding of processor and memory architecture (</a:t>
            </a:r>
            <a:r>
              <a:rPr lang="en-GB" dirty="0" err="1"/>
              <a:t>i.e</a:t>
            </a:r>
            <a:r>
              <a:rPr lang="en-GB" dirty="0"/>
              <a:t> a description of why it performs the way it does) on the CPU or GPU.</a:t>
            </a:r>
          </a:p>
          <a:p>
            <a:r>
              <a:rPr lang="en-GB" dirty="0"/>
              <a:t>Tiled vs Non-Tiled?</a:t>
            </a:r>
          </a:p>
          <a:p>
            <a:r>
              <a:rPr lang="en-GB" dirty="0"/>
              <a:t>Memory Access patterns?</a:t>
            </a:r>
          </a:p>
          <a:p>
            <a:pPr lvl="1"/>
            <a:r>
              <a:rPr lang="en-GB" dirty="0"/>
              <a:t>Shared Memory</a:t>
            </a:r>
          </a:p>
          <a:p>
            <a:pPr lvl="1"/>
            <a:r>
              <a:rPr lang="en-GB" dirty="0"/>
              <a:t>32 Threads</a:t>
            </a:r>
          </a:p>
        </p:txBody>
      </p:sp>
    </p:spTree>
    <p:extLst>
      <p:ext uri="{BB962C8B-B14F-4D97-AF65-F5344CB8AC3E}">
        <p14:creationId xmlns:p14="http://schemas.microsoft.com/office/powerpoint/2010/main" val="297033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51D-C29A-4F81-B602-96861C7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9F8-3B1B-4792-B580-A49FF439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key results of the performance evaluation</a:t>
            </a:r>
          </a:p>
          <a:p>
            <a:r>
              <a:rPr lang="en-GB" dirty="0"/>
              <a:t>TS 4 – 8 Best, Possible 12 being sweet spot.</a:t>
            </a:r>
          </a:p>
          <a:p>
            <a:r>
              <a:rPr lang="en-GB" b="1" u="sng" dirty="0"/>
              <a:t>Rank Sum, Confidence Intervals, T-Test</a:t>
            </a:r>
          </a:p>
        </p:txBody>
      </p:sp>
    </p:spTree>
    <p:extLst>
      <p:ext uri="{BB962C8B-B14F-4D97-AF65-F5344CB8AC3E}">
        <p14:creationId xmlns:p14="http://schemas.microsoft.com/office/powerpoint/2010/main" val="256436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311-F194-4C6E-8AB8-D46E7031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6013-34BE-4AED-8BD4-907A055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critical evaluation of the effectiveness of your solution, with reference to your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3601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BD2B-AF5B-4F40-9703-47379069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E2A-8360-40B7-82C4-8546CEF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explicitly justify your technical choices, and quantify their effect during performance evaluation, using the knowledge you’ve gained from undertaking the module.</a:t>
            </a:r>
          </a:p>
        </p:txBody>
      </p:sp>
    </p:spTree>
    <p:extLst>
      <p:ext uri="{BB962C8B-B14F-4D97-AF65-F5344CB8AC3E}">
        <p14:creationId xmlns:p14="http://schemas.microsoft.com/office/powerpoint/2010/main" val="674413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SciPy</a:t>
            </a:r>
            <a:r>
              <a:rPr lang="en-GB" dirty="0"/>
              <a:t> – Statistics calculations, graphical representations.</a:t>
            </a:r>
          </a:p>
          <a:p>
            <a:r>
              <a:rPr lang="en-GB" dirty="0"/>
              <a:t>Adam Sampson/Ruth Falconer – Lab project which this submission is based off of.</a:t>
            </a:r>
          </a:p>
          <a:p>
            <a:r>
              <a:rPr lang="en-GB" dirty="0"/>
              <a:t>Paul Robertson – OpenGL base project</a:t>
            </a:r>
          </a:p>
        </p:txBody>
      </p:sp>
    </p:spTree>
    <p:extLst>
      <p:ext uri="{BB962C8B-B14F-4D97-AF65-F5344CB8AC3E}">
        <p14:creationId xmlns:p14="http://schemas.microsoft.com/office/powerpoint/2010/main" val="17454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6841-0829-49AC-A30B-E9C02A1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1D62-A951-4694-A7F5-AA32C8E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Interactive Mandelbrot via OpenGL</a:t>
            </a:r>
          </a:p>
          <a:p>
            <a:pPr lvl="1"/>
            <a:r>
              <a:rPr lang="en-GB" dirty="0"/>
              <a:t>Demonstrate good GPU parallelisable algorithm.</a:t>
            </a:r>
          </a:p>
        </p:txBody>
      </p:sp>
    </p:spTree>
    <p:extLst>
      <p:ext uri="{BB962C8B-B14F-4D97-AF65-F5344CB8AC3E}">
        <p14:creationId xmlns:p14="http://schemas.microsoft.com/office/powerpoint/2010/main" val="381970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8D-D64D-4C3B-BAF4-2F681E22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3205-F5BE-45C8-9BDC-9CA22D75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Pipeline pattern</a:t>
            </a:r>
          </a:p>
          <a:p>
            <a:r>
              <a:rPr lang="en-GB" dirty="0"/>
              <a:t>Single CPU Thread (Host)</a:t>
            </a:r>
          </a:p>
          <a:p>
            <a:r>
              <a:rPr lang="en-GB" dirty="0"/>
              <a:t>SIMD (Device)</a:t>
            </a:r>
          </a:p>
          <a:p>
            <a:r>
              <a:rPr lang="en-GB" dirty="0"/>
              <a:t>OpenGL calls (Kernel)</a:t>
            </a:r>
          </a:p>
          <a:p>
            <a:r>
              <a:rPr lang="en-GB" dirty="0"/>
              <a:t>Mutexes?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078B-7BEB-4004-9FFA-FA287AF9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31" y="2249487"/>
            <a:ext cx="5726780" cy="147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E0209-7CF9-4CDB-99A0-C3568E32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58" y="4465030"/>
            <a:ext cx="7061553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B51C-7168-45B8-A346-E52FC15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utilisation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B16C-770B-43D6-8E20-CE2E51E4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CPU Thread (Host)</a:t>
            </a:r>
          </a:p>
          <a:p>
            <a:r>
              <a:rPr lang="en-GB" dirty="0"/>
              <a:t>Non-tiled GPU kernel vs Tiled GPU kernel</a:t>
            </a:r>
          </a:p>
          <a:p>
            <a:r>
              <a:rPr lang="en-GB" dirty="0"/>
              <a:t>Mandelbrot – Data independent</a:t>
            </a:r>
          </a:p>
          <a:p>
            <a:r>
              <a:rPr lang="en-GB" dirty="0"/>
              <a:t>Multi GPU (future)</a:t>
            </a:r>
          </a:p>
        </p:txBody>
      </p:sp>
    </p:spTree>
    <p:extLst>
      <p:ext uri="{BB962C8B-B14F-4D97-AF65-F5344CB8AC3E}">
        <p14:creationId xmlns:p14="http://schemas.microsoft.com/office/powerpoint/2010/main" val="36381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C9B0-3DDF-4B30-B5D4-3A663667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534-5324-4C0D-B941-DB77D8B7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4506 Lab Computers</a:t>
            </a:r>
          </a:p>
          <a:p>
            <a:pPr lvl="1"/>
            <a:r>
              <a:rPr lang="en-GB" dirty="0"/>
              <a:t>OS – Windows 7 Professional</a:t>
            </a:r>
          </a:p>
          <a:p>
            <a:pPr lvl="1"/>
            <a:r>
              <a:rPr lang="en-GB" dirty="0"/>
              <a:t>GPU – Intel® HD Graphics 2500</a:t>
            </a:r>
          </a:p>
          <a:p>
            <a:pPr lvl="1"/>
            <a:r>
              <a:rPr lang="en-GB" dirty="0"/>
              <a:t>CPU – Intel® Core™ i5-3470S @ 2.90GHz</a:t>
            </a:r>
          </a:p>
          <a:p>
            <a:pPr lvl="1"/>
            <a:r>
              <a:rPr lang="en-GB" dirty="0"/>
              <a:t>RAM – 4GB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F5FA3-9433-4152-8387-A976F476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70" y="1201040"/>
            <a:ext cx="3051652" cy="50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4E15-F963-421E-B330-BA261FCA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taken to compute Mandelbrot at various levels. (Iterations, Width/Height)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640x480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960x768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1280x960</a:t>
            </a:r>
          </a:p>
          <a:p>
            <a:pPr lvl="1"/>
            <a:r>
              <a:rPr lang="en-GB" dirty="0"/>
              <a:t>1000 x (500,2500,5000 </a:t>
            </a:r>
            <a:r>
              <a:rPr lang="en-GB" dirty="0" err="1"/>
              <a:t>Max_Iters</a:t>
            </a:r>
            <a:r>
              <a:rPr lang="en-GB" dirty="0"/>
              <a:t>) @ 1920x1280</a:t>
            </a:r>
          </a:p>
          <a:p>
            <a:r>
              <a:rPr lang="en-GB" dirty="0"/>
              <a:t>Eliminate sources of error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0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640x480 – 500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3139-5C22-417A-A101-63FABC4C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7" y="2093077"/>
            <a:ext cx="4903317" cy="35314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06B53F-31CC-4423-A6A4-97B3A67D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95106"/>
              </p:ext>
            </p:extLst>
          </p:nvPr>
        </p:nvGraphicFramePr>
        <p:xfrm>
          <a:off x="6949811" y="2093077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18.4105894106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17.8291708292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18.1508491508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18.2137862138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18.2157842158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CA2-6548-4388-9415-49961107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Results – 640x480 – 2500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1C4DD-6242-4402-82F8-D62F55ED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2" y="2097088"/>
            <a:ext cx="4979534" cy="35314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F10D04-31E7-4482-9680-56AC7EEB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23213"/>
              </p:ext>
            </p:extLst>
          </p:nvPr>
        </p:nvGraphicFramePr>
        <p:xfrm>
          <a:off x="6975218" y="2097088"/>
          <a:ext cx="42189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18">
                  <a:extLst>
                    <a:ext uri="{9D8B030D-6E8A-4147-A177-3AD203B41FA5}">
                      <a16:colId xmlns:a16="http://schemas.microsoft.com/office/drawing/2014/main" val="3722433921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89633508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31051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Median(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tiled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80.6573426573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2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77.2767232767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8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78.4095904096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80.0799200799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9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80.1378621379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3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477</TotalTime>
  <Words>715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Tw Cen MT</vt:lpstr>
      <vt:lpstr>Circuit</vt:lpstr>
      <vt:lpstr>CMP202 Assessment</vt:lpstr>
      <vt:lpstr>Topic</vt:lpstr>
      <vt:lpstr>Purpose</vt:lpstr>
      <vt:lpstr>Parallel construction</vt:lpstr>
      <vt:lpstr>Thread utilisation</vt:lpstr>
      <vt:lpstr>Specification</vt:lpstr>
      <vt:lpstr>Results</vt:lpstr>
      <vt:lpstr>Results – 640x480 – 500 Iterations</vt:lpstr>
      <vt:lpstr>Results – 640x480 – 2500 ITERATIONS</vt:lpstr>
      <vt:lpstr>Results – 640x480 – 5000 ITERATIONS</vt:lpstr>
      <vt:lpstr>Results – 960x768 – 500 ITERATIONS</vt:lpstr>
      <vt:lpstr>Results – 960x768 – 2500 ITERATIONS</vt:lpstr>
      <vt:lpstr>Results – 960x768 – 5000 ITERATIONS</vt:lpstr>
      <vt:lpstr>Results – 1280x960 – 500 ITERATIONS</vt:lpstr>
      <vt:lpstr>Results – 1280x960 – 2500 ITERATIONS</vt:lpstr>
      <vt:lpstr>Results – 1280x960 – 5000 ITERATIONS</vt:lpstr>
      <vt:lpstr>Results – 1920x1280 – 500 ITERATIONS</vt:lpstr>
      <vt:lpstr>Results – 1920x1280 – 2500 ITERATIONS</vt:lpstr>
      <vt:lpstr>Results – 1920x1280 – 5000 ITERATIONS</vt:lpstr>
      <vt:lpstr>Explanation</vt:lpstr>
      <vt:lpstr>Key results</vt:lpstr>
      <vt:lpstr>Critical evaluation</vt:lpstr>
      <vt:lpstr>Technical choices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CMP202 Assessment</dc:title>
  <dc:creator>FRASER BARKER</dc:creator>
  <cp:lastModifiedBy>FRASER BARKER</cp:lastModifiedBy>
  <cp:revision>42</cp:revision>
  <dcterms:created xsi:type="dcterms:W3CDTF">2018-04-14T18:31:44Z</dcterms:created>
  <dcterms:modified xsi:type="dcterms:W3CDTF">2018-04-27T23:22:55Z</dcterms:modified>
</cp:coreProperties>
</file>