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77" r:id="rId9"/>
    <p:sldId id="281" r:id="rId10"/>
    <p:sldId id="282" r:id="rId11"/>
    <p:sldId id="278" r:id="rId12"/>
    <p:sldId id="283" r:id="rId13"/>
    <p:sldId id="284" r:id="rId14"/>
    <p:sldId id="279" r:id="rId15"/>
    <p:sldId id="285" r:id="rId16"/>
    <p:sldId id="286" r:id="rId17"/>
    <p:sldId id="280" r:id="rId18"/>
    <p:sldId id="287" r:id="rId19"/>
    <p:sldId id="288" r:id="rId20"/>
    <p:sldId id="260" r:id="rId21"/>
    <p:sldId id="264" r:id="rId22"/>
    <p:sldId id="265" r:id="rId23"/>
    <p:sldId id="266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DF0B-EDB8-4BAB-99B4-1AE8AFAF0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1117600"/>
            <a:ext cx="8791575" cy="2387600"/>
          </a:xfrm>
        </p:spPr>
        <p:txBody>
          <a:bodyPr/>
          <a:lstStyle/>
          <a:p>
            <a:r>
              <a:rPr lang="en-GB" dirty="0"/>
              <a:t>CMP202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40CBE-84DC-48BA-B3C0-C45ED8F87A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Fraser Barker(1600196)</a:t>
            </a:r>
          </a:p>
        </p:txBody>
      </p:sp>
    </p:spTree>
    <p:extLst>
      <p:ext uri="{BB962C8B-B14F-4D97-AF65-F5344CB8AC3E}">
        <p14:creationId xmlns:p14="http://schemas.microsoft.com/office/powerpoint/2010/main" val="216917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640x480 – 5000 ITERATIONS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10D451-59C2-4904-8665-7310BE91A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97088"/>
            <a:ext cx="4979534" cy="3531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59A357-4045-400B-AD12-D88C7FDEB417}"/>
              </a:ext>
            </a:extLst>
          </p:cNvPr>
          <p:cNvSpPr txBox="1"/>
          <p:nvPr/>
        </p:nvSpPr>
        <p:spPr>
          <a:xfrm>
            <a:off x="6120947" y="2097088"/>
            <a:ext cx="3256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Data1 - Mean: 157.963036963</a:t>
            </a:r>
          </a:p>
          <a:p>
            <a:r>
              <a:rPr lang="en-GB" dirty="0"/>
              <a:t>Data1 - Median: 157.0</a:t>
            </a:r>
          </a:p>
          <a:p>
            <a:r>
              <a:rPr lang="en-GB" dirty="0"/>
              <a:t>Data2 - Mean: 151.51048951</a:t>
            </a:r>
          </a:p>
          <a:p>
            <a:r>
              <a:rPr lang="en-GB" dirty="0"/>
              <a:t>Data2 - Median: 151.0</a:t>
            </a:r>
          </a:p>
          <a:p>
            <a:r>
              <a:rPr lang="en-GB" dirty="0"/>
              <a:t>Data3 - Mean: 154.268731269</a:t>
            </a:r>
          </a:p>
          <a:p>
            <a:r>
              <a:rPr lang="en-GB" dirty="0"/>
              <a:t>Data3 - Median: 154.0</a:t>
            </a:r>
          </a:p>
          <a:p>
            <a:r>
              <a:rPr lang="en-GB" dirty="0"/>
              <a:t>Data4 - Mean: 156.754245754</a:t>
            </a:r>
          </a:p>
          <a:p>
            <a:r>
              <a:rPr lang="en-GB" dirty="0"/>
              <a:t>Data4 - Median: 157.0</a:t>
            </a:r>
          </a:p>
          <a:p>
            <a:r>
              <a:rPr lang="en-GB" dirty="0"/>
              <a:t>Data5 - Mean: 156.92007992</a:t>
            </a:r>
          </a:p>
          <a:p>
            <a:r>
              <a:rPr lang="en-GB" dirty="0"/>
              <a:t>Data5 - Median: 157.0</a:t>
            </a:r>
          </a:p>
        </p:txBody>
      </p:sp>
    </p:spTree>
    <p:extLst>
      <p:ext uri="{BB962C8B-B14F-4D97-AF65-F5344CB8AC3E}">
        <p14:creationId xmlns:p14="http://schemas.microsoft.com/office/powerpoint/2010/main" val="2137154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960x768 – 500 ITERATIONS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86DA6F-5383-404D-82B1-231683C67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97088"/>
            <a:ext cx="4979534" cy="35314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B655D6-29AA-4BE8-A257-CB3461E6A6B5}"/>
              </a:ext>
            </a:extLst>
          </p:cNvPr>
          <p:cNvSpPr txBox="1"/>
          <p:nvPr/>
        </p:nvSpPr>
        <p:spPr>
          <a:xfrm>
            <a:off x="6120947" y="2097088"/>
            <a:ext cx="3256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Data1 - Mean: 42.6983016983</a:t>
            </a:r>
          </a:p>
          <a:p>
            <a:r>
              <a:rPr lang="en-GB" dirty="0"/>
              <a:t>Data1 - Median: 43.0</a:t>
            </a:r>
          </a:p>
          <a:p>
            <a:r>
              <a:rPr lang="en-GB" dirty="0"/>
              <a:t>Data2 - Mean: 41.4445554446</a:t>
            </a:r>
          </a:p>
          <a:p>
            <a:r>
              <a:rPr lang="en-GB" dirty="0"/>
              <a:t>Data2 - Median: 41.0</a:t>
            </a:r>
          </a:p>
          <a:p>
            <a:r>
              <a:rPr lang="en-GB" dirty="0"/>
              <a:t>Data3 - Mean: 41.9380619381</a:t>
            </a:r>
          </a:p>
          <a:p>
            <a:r>
              <a:rPr lang="en-GB" dirty="0"/>
              <a:t>Data3 - Median: 42.0</a:t>
            </a:r>
          </a:p>
          <a:p>
            <a:r>
              <a:rPr lang="en-GB" dirty="0"/>
              <a:t>Data4 - Mean: 42.2747252747</a:t>
            </a:r>
          </a:p>
          <a:p>
            <a:r>
              <a:rPr lang="en-GB" dirty="0"/>
              <a:t>Data4 - Median: 42.0</a:t>
            </a:r>
          </a:p>
          <a:p>
            <a:r>
              <a:rPr lang="en-GB" dirty="0"/>
              <a:t>Data5 - Mean: 42.4185814186</a:t>
            </a:r>
          </a:p>
          <a:p>
            <a:r>
              <a:rPr lang="en-GB" dirty="0"/>
              <a:t>Data5 - Median: 42.0</a:t>
            </a:r>
          </a:p>
        </p:txBody>
      </p:sp>
    </p:spTree>
    <p:extLst>
      <p:ext uri="{BB962C8B-B14F-4D97-AF65-F5344CB8AC3E}">
        <p14:creationId xmlns:p14="http://schemas.microsoft.com/office/powerpoint/2010/main" val="4112242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960x768 – 2500 ITERATIONS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99CCD-411D-49B4-A240-7C7BAA969EF1}"/>
              </a:ext>
            </a:extLst>
          </p:cNvPr>
          <p:cNvSpPr txBox="1"/>
          <p:nvPr/>
        </p:nvSpPr>
        <p:spPr>
          <a:xfrm>
            <a:off x="6120947" y="2097088"/>
            <a:ext cx="3256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Data1 - Mean: 187.566433566</a:t>
            </a:r>
          </a:p>
          <a:p>
            <a:r>
              <a:rPr lang="en-GB" dirty="0"/>
              <a:t>Data1 - Median: 187.0</a:t>
            </a:r>
          </a:p>
          <a:p>
            <a:r>
              <a:rPr lang="en-GB" dirty="0"/>
              <a:t>Data2 - Mean: 182.123876124</a:t>
            </a:r>
          </a:p>
          <a:p>
            <a:r>
              <a:rPr lang="en-GB" dirty="0"/>
              <a:t>Data2 - Median: 182.0</a:t>
            </a:r>
          </a:p>
          <a:p>
            <a:r>
              <a:rPr lang="en-GB" dirty="0"/>
              <a:t>Data3 - Mean: 184.236763237</a:t>
            </a:r>
          </a:p>
          <a:p>
            <a:r>
              <a:rPr lang="en-GB" dirty="0"/>
              <a:t>Data3 - Median: 184.0</a:t>
            </a:r>
          </a:p>
          <a:p>
            <a:r>
              <a:rPr lang="en-GB" dirty="0"/>
              <a:t>Data4 - Mean: 186.776223776</a:t>
            </a:r>
          </a:p>
          <a:p>
            <a:r>
              <a:rPr lang="en-GB" dirty="0"/>
              <a:t>Data4 - Median: 187.0</a:t>
            </a:r>
          </a:p>
          <a:p>
            <a:r>
              <a:rPr lang="en-GB" dirty="0"/>
              <a:t>Data5 - Mean: 186.97002997</a:t>
            </a:r>
          </a:p>
          <a:p>
            <a:r>
              <a:rPr lang="en-GB" dirty="0"/>
              <a:t>Data5 - Median: 187.0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160FA-3544-4AB0-960B-2AB554C16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97088"/>
            <a:ext cx="4979534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8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960x768 – 5000 ITERATIONS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E75B97-4AAE-4DC6-8567-8FFC00595AEC}"/>
              </a:ext>
            </a:extLst>
          </p:cNvPr>
          <p:cNvSpPr txBox="1"/>
          <p:nvPr/>
        </p:nvSpPr>
        <p:spPr>
          <a:xfrm>
            <a:off x="6120947" y="2097088"/>
            <a:ext cx="3256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Data1 - Mean: 368.331668332</a:t>
            </a:r>
          </a:p>
          <a:p>
            <a:r>
              <a:rPr lang="en-GB" dirty="0"/>
              <a:t>Data1 - Median: 368.0</a:t>
            </a:r>
          </a:p>
          <a:p>
            <a:r>
              <a:rPr lang="en-GB" dirty="0"/>
              <a:t>Data2 - Mean: 358.282717283</a:t>
            </a:r>
          </a:p>
          <a:p>
            <a:r>
              <a:rPr lang="en-GB" dirty="0"/>
              <a:t>Data2 - Median: 358.0</a:t>
            </a:r>
          </a:p>
          <a:p>
            <a:r>
              <a:rPr lang="en-GB" dirty="0"/>
              <a:t>Data3 - Mean: 362.982017982</a:t>
            </a:r>
          </a:p>
          <a:p>
            <a:r>
              <a:rPr lang="en-GB" dirty="0"/>
              <a:t>Data3 - Median: 363.0</a:t>
            </a:r>
          </a:p>
          <a:p>
            <a:r>
              <a:rPr lang="en-GB" dirty="0"/>
              <a:t>Data4 - Mean: 366.833166833</a:t>
            </a:r>
          </a:p>
          <a:p>
            <a:r>
              <a:rPr lang="en-GB" dirty="0"/>
              <a:t>Data4 - Median: 366.0</a:t>
            </a:r>
          </a:p>
          <a:p>
            <a:r>
              <a:rPr lang="en-GB" dirty="0"/>
              <a:t>Data5 - Mean: 366.839160839</a:t>
            </a:r>
          </a:p>
          <a:p>
            <a:r>
              <a:rPr lang="en-GB" dirty="0"/>
              <a:t>Data5 - Median: 367.0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792C5-81C7-4B21-91FD-8451743BD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97088"/>
            <a:ext cx="4979534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92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1280x960 – 500 ITERATIONS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8380A-F169-4DF5-812E-72544885AC42}"/>
              </a:ext>
            </a:extLst>
          </p:cNvPr>
          <p:cNvSpPr txBox="1"/>
          <p:nvPr/>
        </p:nvSpPr>
        <p:spPr>
          <a:xfrm>
            <a:off x="6120947" y="2097088"/>
            <a:ext cx="3256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Data1 - Mean: 70.2417582418</a:t>
            </a:r>
          </a:p>
          <a:p>
            <a:r>
              <a:rPr lang="en-GB" dirty="0"/>
              <a:t>Data1 - Median: 70.0</a:t>
            </a:r>
          </a:p>
          <a:p>
            <a:r>
              <a:rPr lang="en-GB" dirty="0"/>
              <a:t>Data2 - Mean: 68.8521478521</a:t>
            </a:r>
          </a:p>
          <a:p>
            <a:r>
              <a:rPr lang="en-GB" dirty="0"/>
              <a:t>Data2 - Median: 68.0</a:t>
            </a:r>
          </a:p>
          <a:p>
            <a:r>
              <a:rPr lang="en-GB" dirty="0"/>
              <a:t>Data3 - Mean: 69.4185814186</a:t>
            </a:r>
          </a:p>
          <a:p>
            <a:r>
              <a:rPr lang="en-GB" dirty="0"/>
              <a:t>Data3 - Median: 69.0</a:t>
            </a:r>
          </a:p>
          <a:p>
            <a:r>
              <a:rPr lang="en-GB" dirty="0"/>
              <a:t>Data4 - Mean: 69.8181818182</a:t>
            </a:r>
          </a:p>
          <a:p>
            <a:r>
              <a:rPr lang="en-GB" dirty="0"/>
              <a:t>Data4 - Median: 69.0</a:t>
            </a:r>
          </a:p>
          <a:p>
            <a:r>
              <a:rPr lang="en-GB" dirty="0"/>
              <a:t>Data5 - Mean: 70.2057942058</a:t>
            </a:r>
          </a:p>
          <a:p>
            <a:r>
              <a:rPr lang="en-GB" dirty="0"/>
              <a:t>Data5 - Median: 70.0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8149F-FB48-4881-8252-514B6B771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97088"/>
            <a:ext cx="4979534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06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1280x960 – 2500 ITERATIONS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3645C5-19CA-4160-B6A1-FF4D440FAE6B}"/>
              </a:ext>
            </a:extLst>
          </p:cNvPr>
          <p:cNvSpPr txBox="1"/>
          <p:nvPr/>
        </p:nvSpPr>
        <p:spPr>
          <a:xfrm>
            <a:off x="6120947" y="2097088"/>
            <a:ext cx="3256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Data1 - Mean: 308.418581419</a:t>
            </a:r>
          </a:p>
          <a:p>
            <a:r>
              <a:rPr lang="en-GB" dirty="0"/>
              <a:t>Data1 - Median: 308.0</a:t>
            </a:r>
          </a:p>
          <a:p>
            <a:r>
              <a:rPr lang="en-GB" dirty="0"/>
              <a:t>Data2 - Mean: 301.057942058</a:t>
            </a:r>
          </a:p>
          <a:p>
            <a:r>
              <a:rPr lang="en-GB" dirty="0"/>
              <a:t>Data2 - Median: 301.0</a:t>
            </a:r>
          </a:p>
          <a:p>
            <a:r>
              <a:rPr lang="en-GB" dirty="0"/>
              <a:t>Data3 - Mean: 304.186813187</a:t>
            </a:r>
          </a:p>
          <a:p>
            <a:r>
              <a:rPr lang="en-GB" dirty="0"/>
              <a:t>Data3 - Median: 304.0</a:t>
            </a:r>
          </a:p>
          <a:p>
            <a:r>
              <a:rPr lang="en-GB" dirty="0"/>
              <a:t>Data4 - Mean: 307.411588412</a:t>
            </a:r>
          </a:p>
          <a:p>
            <a:r>
              <a:rPr lang="en-GB" dirty="0"/>
              <a:t>Data4 - Median: 307.0</a:t>
            </a:r>
          </a:p>
          <a:p>
            <a:r>
              <a:rPr lang="en-GB" dirty="0"/>
              <a:t>Data5 - Mean: 307.253746254</a:t>
            </a:r>
          </a:p>
          <a:p>
            <a:r>
              <a:rPr lang="en-GB" dirty="0"/>
              <a:t>Data5 - Median: 307.0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4C921-C84B-41BA-AC5A-D9A69823F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97088"/>
            <a:ext cx="4979534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03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1280x960 – 5000 ITERATIONS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9D3EA-F0B7-4F4F-B35B-9687EF6F3441}"/>
              </a:ext>
            </a:extLst>
          </p:cNvPr>
          <p:cNvSpPr txBox="1"/>
          <p:nvPr/>
        </p:nvSpPr>
        <p:spPr>
          <a:xfrm>
            <a:off x="6120947" y="2097088"/>
            <a:ext cx="3256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Data1 - Mean: 603.978021978</a:t>
            </a:r>
          </a:p>
          <a:p>
            <a:r>
              <a:rPr lang="en-GB" dirty="0"/>
              <a:t>Data1 - Median: 604.0</a:t>
            </a:r>
          </a:p>
          <a:p>
            <a:r>
              <a:rPr lang="en-GB" dirty="0"/>
              <a:t>Data2 - Mean: 590.294705295</a:t>
            </a:r>
          </a:p>
          <a:p>
            <a:r>
              <a:rPr lang="en-GB" dirty="0"/>
              <a:t>Data2 - Median: 590.0</a:t>
            </a:r>
          </a:p>
          <a:p>
            <a:r>
              <a:rPr lang="en-GB" dirty="0"/>
              <a:t>Data3 - Mean: 596.665334665</a:t>
            </a:r>
          </a:p>
          <a:p>
            <a:r>
              <a:rPr lang="en-GB" dirty="0"/>
              <a:t>Data3 - Median: 596.0</a:t>
            </a:r>
          </a:p>
          <a:p>
            <a:r>
              <a:rPr lang="en-GB" dirty="0"/>
              <a:t>Data4 - Mean: 602.69030969</a:t>
            </a:r>
          </a:p>
          <a:p>
            <a:r>
              <a:rPr lang="en-GB" dirty="0"/>
              <a:t>Data4 - Median: 602.0</a:t>
            </a:r>
          </a:p>
          <a:p>
            <a:r>
              <a:rPr lang="en-GB" dirty="0"/>
              <a:t>Data5 - Mean: 602.886113886</a:t>
            </a:r>
          </a:p>
          <a:p>
            <a:r>
              <a:rPr lang="en-GB" dirty="0"/>
              <a:t>Data5 - Median: 603.0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16EFF-ACCE-46BB-8E2D-0AF4BEB43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97088"/>
            <a:ext cx="4979534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04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1920x1280 – 500 ITERATIONS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0B53A1-62DA-40FA-8490-738B765A3662}"/>
              </a:ext>
            </a:extLst>
          </p:cNvPr>
          <p:cNvSpPr txBox="1"/>
          <p:nvPr/>
        </p:nvSpPr>
        <p:spPr>
          <a:xfrm>
            <a:off x="6120947" y="2097088"/>
            <a:ext cx="3256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Data1 - Mean: 138.552447552</a:t>
            </a:r>
          </a:p>
          <a:p>
            <a:r>
              <a:rPr lang="en-GB" dirty="0"/>
              <a:t>Data1 - Median: 138.0</a:t>
            </a:r>
          </a:p>
          <a:p>
            <a:r>
              <a:rPr lang="en-GB" dirty="0"/>
              <a:t>Data2 - Mean: 136.03996004</a:t>
            </a:r>
          </a:p>
          <a:p>
            <a:r>
              <a:rPr lang="en-GB" dirty="0"/>
              <a:t>Data2 - Median: 136.0</a:t>
            </a:r>
          </a:p>
          <a:p>
            <a:r>
              <a:rPr lang="en-GB" dirty="0"/>
              <a:t>Data3 - Mean: 136.529470529</a:t>
            </a:r>
          </a:p>
          <a:p>
            <a:r>
              <a:rPr lang="en-GB" dirty="0"/>
              <a:t>Data3 - Median: 136.0</a:t>
            </a:r>
          </a:p>
          <a:p>
            <a:r>
              <a:rPr lang="en-GB" dirty="0"/>
              <a:t>Data4 - Mean: 137.585414585</a:t>
            </a:r>
          </a:p>
          <a:p>
            <a:r>
              <a:rPr lang="en-GB" dirty="0"/>
              <a:t>Data4 - Median: 137.0</a:t>
            </a:r>
          </a:p>
          <a:p>
            <a:r>
              <a:rPr lang="en-GB" dirty="0"/>
              <a:t>Data5 - Mean: 137.517482517</a:t>
            </a:r>
          </a:p>
          <a:p>
            <a:r>
              <a:rPr lang="en-GB" dirty="0"/>
              <a:t>Data5 - Median: 137.0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FF5C99-19F0-45D8-AA42-839DB3997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97088"/>
            <a:ext cx="4979534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05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1920x1280 – 2500 ITERATIONS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88572A-4FBD-443C-A08D-C4D490CA59A6}"/>
              </a:ext>
            </a:extLst>
          </p:cNvPr>
          <p:cNvSpPr txBox="1"/>
          <p:nvPr/>
        </p:nvSpPr>
        <p:spPr>
          <a:xfrm>
            <a:off x="6120947" y="2097088"/>
            <a:ext cx="3256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Data1 - Mean: 606.14985015</a:t>
            </a:r>
          </a:p>
          <a:p>
            <a:r>
              <a:rPr lang="en-GB" dirty="0"/>
              <a:t>Data1 - Median: 606.0</a:t>
            </a:r>
          </a:p>
          <a:p>
            <a:r>
              <a:rPr lang="en-GB" dirty="0"/>
              <a:t>Data2 - Mean: 596.944055944</a:t>
            </a:r>
          </a:p>
          <a:p>
            <a:r>
              <a:rPr lang="en-GB" dirty="0"/>
              <a:t>Data2 - Median: 596.0</a:t>
            </a:r>
          </a:p>
          <a:p>
            <a:r>
              <a:rPr lang="en-GB" dirty="0"/>
              <a:t>Data3 - Mean: 600.948051948</a:t>
            </a:r>
          </a:p>
          <a:p>
            <a:r>
              <a:rPr lang="en-GB" dirty="0"/>
              <a:t>Data3 - Median: 600.0</a:t>
            </a:r>
          </a:p>
          <a:p>
            <a:r>
              <a:rPr lang="en-GB" dirty="0"/>
              <a:t>Data4 - Mean: 605.020979021</a:t>
            </a:r>
          </a:p>
          <a:p>
            <a:r>
              <a:rPr lang="en-GB" dirty="0"/>
              <a:t>Data4 - Median: 604.0</a:t>
            </a:r>
          </a:p>
          <a:p>
            <a:r>
              <a:rPr lang="en-GB" dirty="0"/>
              <a:t>Data5 - Mean: 604.929070929</a:t>
            </a:r>
          </a:p>
          <a:p>
            <a:r>
              <a:rPr lang="en-GB" dirty="0"/>
              <a:t>Data5 - Median: 604.0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B4C77-5380-4411-B674-83DBC5A6E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97088"/>
            <a:ext cx="4979534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66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1920x1280 – 5000 ITERATIONS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D5A57-518F-4F38-8F55-620A84B6E512}"/>
              </a:ext>
            </a:extLst>
          </p:cNvPr>
          <p:cNvSpPr txBox="1"/>
          <p:nvPr/>
        </p:nvSpPr>
        <p:spPr>
          <a:xfrm>
            <a:off x="6209868" y="2097088"/>
            <a:ext cx="3256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Data1 - Mean: 1190.27072927</a:t>
            </a:r>
          </a:p>
          <a:p>
            <a:r>
              <a:rPr lang="en-GB" dirty="0"/>
              <a:t>Data1 - Median: 1190.0</a:t>
            </a:r>
          </a:p>
          <a:p>
            <a:r>
              <a:rPr lang="en-GB" dirty="0"/>
              <a:t>Data2 - Mean: 1171.91808192</a:t>
            </a:r>
          </a:p>
          <a:p>
            <a:r>
              <a:rPr lang="en-GB" dirty="0"/>
              <a:t>Data2 - Median: 1171.0</a:t>
            </a:r>
          </a:p>
          <a:p>
            <a:r>
              <a:rPr lang="en-GB" dirty="0"/>
              <a:t>Data3 - Mean: 1178.58941059</a:t>
            </a:r>
          </a:p>
          <a:p>
            <a:r>
              <a:rPr lang="en-GB" dirty="0"/>
              <a:t>Data3 - Median: 1178.0</a:t>
            </a:r>
          </a:p>
          <a:p>
            <a:r>
              <a:rPr lang="en-GB" dirty="0"/>
              <a:t>Data4 - Mean: 1187.05394605</a:t>
            </a:r>
          </a:p>
          <a:p>
            <a:r>
              <a:rPr lang="en-GB" dirty="0"/>
              <a:t>Data4 - Median: 1187.0</a:t>
            </a:r>
          </a:p>
          <a:p>
            <a:r>
              <a:rPr lang="en-GB" dirty="0"/>
              <a:t>Data5 - Mean: 1187.07992008</a:t>
            </a:r>
          </a:p>
          <a:p>
            <a:r>
              <a:rPr lang="en-GB" dirty="0"/>
              <a:t>Data5 - Median: 1187.0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D4402-62CA-413D-9762-66E76126F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97088"/>
            <a:ext cx="5068455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9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9B26-6E85-417A-9B8D-9DD3BC0C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69B96-4A95-4F99-AF46-F68B5527C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Interactive Mandelbrot</a:t>
            </a:r>
          </a:p>
          <a:p>
            <a:pPr lvl="1"/>
            <a:r>
              <a:rPr lang="en-GB" dirty="0"/>
              <a:t>Parallelised using GPU</a:t>
            </a:r>
          </a:p>
          <a:p>
            <a:pPr lvl="1"/>
            <a:r>
              <a:rPr lang="en-GB" dirty="0"/>
              <a:t>Lab exercise used as a basis</a:t>
            </a:r>
          </a:p>
          <a:p>
            <a:r>
              <a:rPr lang="en-GB" dirty="0"/>
              <a:t>External Libraries</a:t>
            </a:r>
          </a:p>
          <a:p>
            <a:pPr lvl="1"/>
            <a:r>
              <a:rPr lang="en-GB" dirty="0"/>
              <a:t>OpenGL (Year 2, Semester 1 base project file)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591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FC07-B641-483A-8E39-67C30A32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3B84D-6D27-447E-B6D3-1948BA7CC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explanation of these results in terms of the design of your application and your understanding of processor and memory architecture (</a:t>
            </a:r>
            <a:r>
              <a:rPr lang="en-GB" dirty="0" err="1"/>
              <a:t>i.e</a:t>
            </a:r>
            <a:r>
              <a:rPr lang="en-GB" dirty="0"/>
              <a:t> a description of why it performs the way it does) on the CPU or GPU.</a:t>
            </a:r>
          </a:p>
        </p:txBody>
      </p:sp>
    </p:spTree>
    <p:extLst>
      <p:ext uri="{BB962C8B-B14F-4D97-AF65-F5344CB8AC3E}">
        <p14:creationId xmlns:p14="http://schemas.microsoft.com/office/powerpoint/2010/main" val="2970332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E51D-C29A-4F81-B602-96861C74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3B9F8-3B1B-4792-B580-A49FF4390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Presentation of key results of the performance evaluation (Slides 3 – 5)</a:t>
            </a:r>
          </a:p>
          <a:p>
            <a:r>
              <a:rPr lang="en-GB" dirty="0"/>
              <a:t>Timing against various renderings of Mandelbrot.</a:t>
            </a:r>
          </a:p>
        </p:txBody>
      </p:sp>
    </p:spTree>
    <p:extLst>
      <p:ext uri="{BB962C8B-B14F-4D97-AF65-F5344CB8AC3E}">
        <p14:creationId xmlns:p14="http://schemas.microsoft.com/office/powerpoint/2010/main" val="2564361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4311-F194-4C6E-8AB8-D46E7031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Critical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26013-34BE-4AED-8BD4-907A05590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critical evaluation of the effectiveness of your solution, with reference to your performance evaluation.</a:t>
            </a:r>
          </a:p>
        </p:txBody>
      </p:sp>
    </p:spTree>
    <p:extLst>
      <p:ext uri="{BB962C8B-B14F-4D97-AF65-F5344CB8AC3E}">
        <p14:creationId xmlns:p14="http://schemas.microsoft.com/office/powerpoint/2010/main" val="3601078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BD2B-AF5B-4F40-9703-47379069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CE2A-8360-40B7-82C4-8546CEFCA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must explicitly justify your technical choices, and quantify their effect during performance evaluation, using the knowledge you’ve gained from undertaking the module.</a:t>
            </a:r>
          </a:p>
        </p:txBody>
      </p:sp>
    </p:spTree>
    <p:extLst>
      <p:ext uri="{BB962C8B-B14F-4D97-AF65-F5344CB8AC3E}">
        <p14:creationId xmlns:p14="http://schemas.microsoft.com/office/powerpoint/2010/main" val="674413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SciPy</a:t>
            </a:r>
            <a:r>
              <a:rPr lang="en-GB" dirty="0"/>
              <a:t> – Statistics calculations, graphical representations.</a:t>
            </a:r>
          </a:p>
          <a:p>
            <a:r>
              <a:rPr lang="en-GB" dirty="0"/>
              <a:t>Adam Sampson/Ruth Falconer – Lab project which this submission is based off of.</a:t>
            </a:r>
          </a:p>
          <a:p>
            <a:r>
              <a:rPr lang="en-GB" dirty="0"/>
              <a:t>Paul Robertson – OpenGL base project</a:t>
            </a:r>
          </a:p>
        </p:txBody>
      </p:sp>
    </p:spTree>
    <p:extLst>
      <p:ext uri="{BB962C8B-B14F-4D97-AF65-F5344CB8AC3E}">
        <p14:creationId xmlns:p14="http://schemas.microsoft.com/office/powerpoint/2010/main" val="174542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6841-0829-49AC-A30B-E9C02A17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41D62-A951-4694-A7F5-AA32C8E27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Interactive Mandelbrot via OpenGL</a:t>
            </a:r>
          </a:p>
          <a:p>
            <a:pPr lvl="1"/>
            <a:r>
              <a:rPr lang="en-GB" dirty="0"/>
              <a:t>Demonstrate good GPU parallelisable algorithm.</a:t>
            </a:r>
          </a:p>
        </p:txBody>
      </p:sp>
    </p:spTree>
    <p:extLst>
      <p:ext uri="{BB962C8B-B14F-4D97-AF65-F5344CB8AC3E}">
        <p14:creationId xmlns:p14="http://schemas.microsoft.com/office/powerpoint/2010/main" val="381970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2E8D-D64D-4C3B-BAF4-2F681E22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13205-F5BE-45C8-9BDC-9CA22D75D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Pipeline pattern</a:t>
            </a:r>
          </a:p>
          <a:p>
            <a:r>
              <a:rPr lang="en-GB" dirty="0"/>
              <a:t>Single CPU Thread (Host)</a:t>
            </a:r>
          </a:p>
          <a:p>
            <a:r>
              <a:rPr lang="en-GB" dirty="0"/>
              <a:t>SIMD (Device)</a:t>
            </a:r>
          </a:p>
          <a:p>
            <a:r>
              <a:rPr lang="en-GB" dirty="0"/>
              <a:t>OpenGL calls (Kernel)</a:t>
            </a:r>
          </a:p>
          <a:p>
            <a:r>
              <a:rPr lang="en-GB" dirty="0"/>
              <a:t>Mutexes?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C078B-7BEB-4004-9FFA-FA287AF9A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631" y="2249487"/>
            <a:ext cx="5726780" cy="1478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4E0209-7CF9-4CDB-99A0-C3568E321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858" y="4465030"/>
            <a:ext cx="7061553" cy="14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B51C-7168-45B8-A346-E52FC155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Thread utilisation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FB16C-770B-43D6-8E20-CE2E51E4C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Single CPU Thread (Host)</a:t>
            </a:r>
          </a:p>
          <a:p>
            <a:r>
              <a:rPr lang="en-GB" dirty="0"/>
              <a:t>Non-tiled GPU kernel vs Tiled GPU kernel</a:t>
            </a:r>
          </a:p>
          <a:p>
            <a:r>
              <a:rPr lang="en-GB" dirty="0"/>
              <a:t>Mandelbrot – Data independent</a:t>
            </a:r>
          </a:p>
          <a:p>
            <a:r>
              <a:rPr lang="en-GB" dirty="0"/>
              <a:t>Multi GPU (future)</a:t>
            </a:r>
          </a:p>
        </p:txBody>
      </p:sp>
    </p:spTree>
    <p:extLst>
      <p:ext uri="{BB962C8B-B14F-4D97-AF65-F5344CB8AC3E}">
        <p14:creationId xmlns:p14="http://schemas.microsoft.com/office/powerpoint/2010/main" val="363814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C9B0-3DDF-4B30-B5D4-3A663667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B9534-5324-4C0D-B941-DB77D8B7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4506 Lab Computers</a:t>
            </a:r>
          </a:p>
          <a:p>
            <a:pPr lvl="1"/>
            <a:r>
              <a:rPr lang="en-GB" dirty="0"/>
              <a:t>OS – Windows 7 Professional</a:t>
            </a:r>
          </a:p>
          <a:p>
            <a:pPr lvl="1"/>
            <a:r>
              <a:rPr lang="en-GB" dirty="0"/>
              <a:t>GPU – Intel® HD Graphics 2500</a:t>
            </a:r>
          </a:p>
          <a:p>
            <a:pPr lvl="1"/>
            <a:r>
              <a:rPr lang="en-GB" dirty="0"/>
              <a:t>CPU – Intel® Core™ i5-3470S @ 2.90GHz</a:t>
            </a:r>
          </a:p>
          <a:p>
            <a:pPr lvl="1"/>
            <a:r>
              <a:rPr lang="en-GB" dirty="0"/>
              <a:t>RAM – 4GB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7F5FA3-9433-4152-8387-A976F4762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970" y="1201040"/>
            <a:ext cx="3051652" cy="50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6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34E15-F963-421E-B330-BA261FCAF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Time taken to compute Mandelbrot at various levels. (Iterations, Width/Height) (</a:t>
            </a:r>
            <a:r>
              <a:rPr lang="en-GB" dirty="0" err="1"/>
              <a:t>ms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1000 x (500,2500,5000 </a:t>
            </a:r>
            <a:r>
              <a:rPr lang="en-GB" dirty="0" err="1"/>
              <a:t>Max_Iters</a:t>
            </a:r>
            <a:r>
              <a:rPr lang="en-GB" dirty="0"/>
              <a:t>) @ 640x480</a:t>
            </a:r>
          </a:p>
          <a:p>
            <a:pPr lvl="1"/>
            <a:r>
              <a:rPr lang="en-GB" dirty="0"/>
              <a:t>1000 x (500,2500,5000 </a:t>
            </a:r>
            <a:r>
              <a:rPr lang="en-GB" dirty="0" err="1"/>
              <a:t>Max_Iters</a:t>
            </a:r>
            <a:r>
              <a:rPr lang="en-GB" dirty="0"/>
              <a:t>) @ 960x768</a:t>
            </a:r>
          </a:p>
          <a:p>
            <a:pPr lvl="1"/>
            <a:r>
              <a:rPr lang="en-GB" dirty="0"/>
              <a:t>1000 x (500,2500,5000 </a:t>
            </a:r>
            <a:r>
              <a:rPr lang="en-GB" dirty="0" err="1"/>
              <a:t>Max_Iters</a:t>
            </a:r>
            <a:r>
              <a:rPr lang="en-GB" dirty="0"/>
              <a:t>) @ 1280x960</a:t>
            </a:r>
          </a:p>
          <a:p>
            <a:pPr lvl="1"/>
            <a:r>
              <a:rPr lang="en-GB" dirty="0"/>
              <a:t>1000 x (500,2500,5000 </a:t>
            </a:r>
            <a:r>
              <a:rPr lang="en-GB" dirty="0" err="1"/>
              <a:t>Max_Iters</a:t>
            </a:r>
            <a:r>
              <a:rPr lang="en-GB" dirty="0"/>
              <a:t>) @ 1920x1280</a:t>
            </a:r>
          </a:p>
          <a:p>
            <a:r>
              <a:rPr lang="en-GB" dirty="0"/>
              <a:t>Eliminate sources of error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709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640x480 – 500 Iterations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333139-5C22-417A-A101-63FABC4C3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093077"/>
            <a:ext cx="4903317" cy="35314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B4905A-A163-4430-9BA5-756DF5E522FF}"/>
              </a:ext>
            </a:extLst>
          </p:cNvPr>
          <p:cNvSpPr txBox="1"/>
          <p:nvPr/>
        </p:nvSpPr>
        <p:spPr>
          <a:xfrm>
            <a:off x="6044729" y="2093077"/>
            <a:ext cx="3256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Data1 - Mean: 18.4105894106</a:t>
            </a:r>
          </a:p>
          <a:p>
            <a:r>
              <a:rPr lang="en-GB" dirty="0"/>
              <a:t>Data1 - Median: 18.0</a:t>
            </a:r>
          </a:p>
          <a:p>
            <a:r>
              <a:rPr lang="en-GB" dirty="0"/>
              <a:t>Data2 - Mean: 17.8291708292</a:t>
            </a:r>
          </a:p>
          <a:p>
            <a:r>
              <a:rPr lang="en-GB" dirty="0"/>
              <a:t>Data2 - Median: 18.0</a:t>
            </a:r>
          </a:p>
          <a:p>
            <a:r>
              <a:rPr lang="en-GB" dirty="0"/>
              <a:t>Data3 - Mean: 18.1508491508</a:t>
            </a:r>
          </a:p>
          <a:p>
            <a:r>
              <a:rPr lang="en-GB" dirty="0"/>
              <a:t>Data3 - Median: 18.0</a:t>
            </a:r>
          </a:p>
          <a:p>
            <a:r>
              <a:rPr lang="en-GB" dirty="0"/>
              <a:t>Data4 - Mean: 18.2137862138</a:t>
            </a:r>
          </a:p>
          <a:p>
            <a:r>
              <a:rPr lang="en-GB" dirty="0"/>
              <a:t>Data4 - Median: 18.0</a:t>
            </a:r>
          </a:p>
          <a:p>
            <a:r>
              <a:rPr lang="en-GB" dirty="0"/>
              <a:t>Data5 - Mean: 18.2157842158</a:t>
            </a:r>
          </a:p>
          <a:p>
            <a:r>
              <a:rPr lang="en-GB" dirty="0"/>
              <a:t>Data5 - Median: 18.0</a:t>
            </a:r>
          </a:p>
        </p:txBody>
      </p:sp>
    </p:spTree>
    <p:extLst>
      <p:ext uri="{BB962C8B-B14F-4D97-AF65-F5344CB8AC3E}">
        <p14:creationId xmlns:p14="http://schemas.microsoft.com/office/powerpoint/2010/main" val="275356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GB" dirty="0"/>
              <a:t>Results – 640x480 – 2500 ITERATIONS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91C4DD-6242-4402-82F8-D62F55ED8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97088"/>
            <a:ext cx="4979534" cy="3531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5CC1B4-7067-4766-9511-A963B9B3D416}"/>
              </a:ext>
            </a:extLst>
          </p:cNvPr>
          <p:cNvSpPr txBox="1"/>
          <p:nvPr/>
        </p:nvSpPr>
        <p:spPr>
          <a:xfrm>
            <a:off x="6120947" y="2097088"/>
            <a:ext cx="3256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Data1 - Mean: 80.6573426573</a:t>
            </a:r>
          </a:p>
          <a:p>
            <a:r>
              <a:rPr lang="en-GB" dirty="0"/>
              <a:t>Data1 - Median: 80.0</a:t>
            </a:r>
          </a:p>
          <a:p>
            <a:r>
              <a:rPr lang="en-GB" dirty="0"/>
              <a:t>Data2 - Mean: 77.2767232767</a:t>
            </a:r>
          </a:p>
          <a:p>
            <a:r>
              <a:rPr lang="en-GB" dirty="0"/>
              <a:t>Data2 - Median: 77.0</a:t>
            </a:r>
          </a:p>
          <a:p>
            <a:r>
              <a:rPr lang="en-GB" dirty="0"/>
              <a:t>Data3 - Mean: 78.4095904096</a:t>
            </a:r>
          </a:p>
          <a:p>
            <a:r>
              <a:rPr lang="en-GB" dirty="0"/>
              <a:t>Data3 - Median: 78.0</a:t>
            </a:r>
          </a:p>
          <a:p>
            <a:r>
              <a:rPr lang="en-GB" dirty="0"/>
              <a:t>Data4 - Mean: 80.0799200799</a:t>
            </a:r>
          </a:p>
          <a:p>
            <a:r>
              <a:rPr lang="en-GB" dirty="0"/>
              <a:t>Data4 - Median: 80.0</a:t>
            </a:r>
          </a:p>
          <a:p>
            <a:r>
              <a:rPr lang="en-GB" dirty="0"/>
              <a:t>Data5 - Mean: 80.1378621379</a:t>
            </a:r>
          </a:p>
          <a:p>
            <a:r>
              <a:rPr lang="en-GB" dirty="0"/>
              <a:t>Data5 - Median: 80.0</a:t>
            </a:r>
          </a:p>
        </p:txBody>
      </p:sp>
    </p:spTree>
    <p:extLst>
      <p:ext uri="{BB962C8B-B14F-4D97-AF65-F5344CB8AC3E}">
        <p14:creationId xmlns:p14="http://schemas.microsoft.com/office/powerpoint/2010/main" val="4060831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428</TotalTime>
  <Words>997</Words>
  <Application>Microsoft Office PowerPoint</Application>
  <PresentationFormat>Widescreen</PresentationFormat>
  <Paragraphs>180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Trebuchet MS</vt:lpstr>
      <vt:lpstr>Tw Cen MT</vt:lpstr>
      <vt:lpstr>Circuit</vt:lpstr>
      <vt:lpstr>CMP202 Assessment</vt:lpstr>
      <vt:lpstr>Topic</vt:lpstr>
      <vt:lpstr>Purpose</vt:lpstr>
      <vt:lpstr>Parallel construction</vt:lpstr>
      <vt:lpstr>Thread utilisation</vt:lpstr>
      <vt:lpstr>Specification</vt:lpstr>
      <vt:lpstr>Results</vt:lpstr>
      <vt:lpstr>Results – 640x480 – 500 Iterations</vt:lpstr>
      <vt:lpstr>Results – 640x480 – 2500 ITERATIONS</vt:lpstr>
      <vt:lpstr>Results – 640x480 – 5000 ITERATIONS</vt:lpstr>
      <vt:lpstr>Results – 960x768 – 500 ITERATIONS</vt:lpstr>
      <vt:lpstr>Results – 960x768 – 2500 ITERATIONS</vt:lpstr>
      <vt:lpstr>Results – 960x768 – 5000 ITERATIONS</vt:lpstr>
      <vt:lpstr>Results – 1280x960 – 500 ITERATIONS</vt:lpstr>
      <vt:lpstr>Results – 1280x960 – 2500 ITERATIONS</vt:lpstr>
      <vt:lpstr>Results – 1280x960 – 5000 ITERATIONS</vt:lpstr>
      <vt:lpstr>Results – 1920x1280 – 500 ITERATIONS</vt:lpstr>
      <vt:lpstr>Results – 1920x1280 – 2500 ITERATIONS</vt:lpstr>
      <vt:lpstr>Results – 1920x1280 – 5000 ITERATIONS</vt:lpstr>
      <vt:lpstr>Explanation</vt:lpstr>
      <vt:lpstr>Key results</vt:lpstr>
      <vt:lpstr>Critical evaluation</vt:lpstr>
      <vt:lpstr>Technical choices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CMP202 Assessment</dc:title>
  <dc:creator>FRASER BARKER</dc:creator>
  <cp:lastModifiedBy>FRASER BARKER</cp:lastModifiedBy>
  <cp:revision>36</cp:revision>
  <dcterms:created xsi:type="dcterms:W3CDTF">2018-04-14T18:31:44Z</dcterms:created>
  <dcterms:modified xsi:type="dcterms:W3CDTF">2018-04-27T22:34:22Z</dcterms:modified>
</cp:coreProperties>
</file>