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74" r:id="rId6"/>
    <p:sldId id="275" r:id="rId7"/>
    <p:sldId id="282" r:id="rId8"/>
    <p:sldId id="278" r:id="rId9"/>
    <p:sldId id="283" r:id="rId10"/>
    <p:sldId id="276" r:id="rId11"/>
    <p:sldId id="284" r:id="rId12"/>
    <p:sldId id="279" r:id="rId13"/>
    <p:sldId id="287" r:id="rId14"/>
    <p:sldId id="277" r:id="rId15"/>
    <p:sldId id="288" r:id="rId16"/>
    <p:sldId id="285" r:id="rId17"/>
    <p:sldId id="280" r:id="rId18"/>
    <p:sldId id="281"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A0399-BE42-4F89-B49D-9B9198D3FC4C}" v="2" dt="2024-03-21T16:30:0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546" autoAdjust="0"/>
  </p:normalViewPr>
  <p:slideViewPr>
    <p:cSldViewPr snapToGrid="0">
      <p:cViewPr varScale="1">
        <p:scale>
          <a:sx n="71" d="100"/>
          <a:sy n="71" d="100"/>
        </p:scale>
        <p:origin x="21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ED38E-449F-4503-BD63-CB766995ACD7}" type="datetimeFigureOut">
              <a:rPr lang="en-GB" smtClean="0"/>
              <a:t>04/10/2024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6B8FA-9AD3-44AC-A595-6C9CF46CB30A}" type="slidenum">
              <a:rPr lang="en-GB" smtClean="0"/>
              <a:t>‹#›</a:t>
            </a:fld>
            <a:endParaRPr lang="en-GB"/>
          </a:p>
        </p:txBody>
      </p:sp>
    </p:spTree>
    <p:extLst>
      <p:ext uri="{BB962C8B-B14F-4D97-AF65-F5344CB8AC3E}">
        <p14:creationId xmlns:p14="http://schemas.microsoft.com/office/powerpoint/2010/main" val="64845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A6B8FA-9AD3-44AC-A595-6C9CF46CB30A}" type="slidenum">
              <a:rPr lang="en-GB" smtClean="0"/>
              <a:t>1</a:t>
            </a:fld>
            <a:endParaRPr lang="en-GB"/>
          </a:p>
        </p:txBody>
      </p:sp>
    </p:spTree>
    <p:extLst>
      <p:ext uri="{BB962C8B-B14F-4D97-AF65-F5344CB8AC3E}">
        <p14:creationId xmlns:p14="http://schemas.microsoft.com/office/powerpoint/2010/main" val="70619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panose="020F0502020204030204" pitchFamily="34" charset="0"/>
              </a:rPr>
              <a:t>- 2018 European Universities Association published the EUA Roadmap on Research Assessment in the Transition to Open Science (quote: </a:t>
            </a:r>
            <a:r>
              <a:rPr lang="en-US" sz="1200" b="0" i="0" dirty="0">
                <a:solidFill>
                  <a:srgbClr val="000000"/>
                </a:solidFill>
                <a:effectLst/>
                <a:latin typeface="Calibri" panose="020F0502020204030204" pitchFamily="34" charset="0"/>
              </a:rPr>
              <a:t>Today, research assessment and reward systems generally do not reflect important Open Science contributions, such as curating and sharing datasets and collections, documenting and sharing software (source code), or devoting time and energy to high-quality peer review. New approaches to research assessment that take into account Open Science contributions need to be identified and thoroughly discussed by academic communities.</a:t>
            </a:r>
            <a:r>
              <a:rPr lang="en-US" sz="1200" b="0" i="0" baseline="30000" dirty="0">
                <a:solidFill>
                  <a:srgbClr val="000000"/>
                </a:solidFill>
                <a:effectLst/>
                <a:latin typeface="Calibri" panose="020F0502020204030204" pitchFamily="34" charset="0"/>
              </a:rPr>
              <a:t>16</a:t>
            </a:r>
            <a:r>
              <a:rPr lang="en-US" sz="1200" b="0" i="0" dirty="0">
                <a:solidFill>
                  <a:srgbClr val="000000"/>
                </a:solidFill>
                <a:effectLst/>
                <a:latin typeface="Calibri" panose="020F0502020204030204" pitchFamily="34" charset="0"/>
              </a:rPr>
              <a:t> )</a:t>
            </a:r>
          </a:p>
          <a:p>
            <a:r>
              <a:rPr lang="en-US" dirty="0">
                <a:solidFill>
                  <a:srgbClr val="000000"/>
                </a:solidFill>
                <a:latin typeface="Calibri" panose="020F0502020204030204" pitchFamily="34" charset="0"/>
              </a:rPr>
              <a:t> </a:t>
            </a:r>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10</a:t>
            </a:fld>
            <a:endParaRPr lang="en-GB"/>
          </a:p>
        </p:txBody>
      </p:sp>
    </p:spTree>
    <p:extLst>
      <p:ext uri="{BB962C8B-B14F-4D97-AF65-F5344CB8AC3E}">
        <p14:creationId xmlns:p14="http://schemas.microsoft.com/office/powerpoint/2010/main" val="250559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panose="020F0502020204030204" pitchFamily="34" charset="0"/>
              </a:rPr>
              <a:t>- Hong Kong Principles for assessing researchers (2020) </a:t>
            </a:r>
            <a:r>
              <a:rPr lang="en-US" sz="1200" b="0" i="0" dirty="0">
                <a:solidFill>
                  <a:srgbClr val="000000"/>
                </a:solidFill>
                <a:effectLst/>
                <a:latin typeface="Calibri" panose="020F0502020204030204" pitchFamily="34" charset="0"/>
              </a:rPr>
              <a:t>propounded by members of life sciences research communities, call for assessment to develop a much broader picture of a researcher’s contributions to research and society. One of its five principles is to ‘Reward the practice of open science (open research)’, and it makes a strong connection between research transparency and research integrity.</a:t>
            </a:r>
            <a:r>
              <a:rPr lang="en-US" sz="1200" b="0" i="0" baseline="30000" dirty="0">
                <a:solidFill>
                  <a:srgbClr val="000000"/>
                </a:solidFill>
                <a:effectLst/>
                <a:latin typeface="Calibri" panose="020F0502020204030204" pitchFamily="34" charset="0"/>
              </a:rPr>
              <a:t>17</a:t>
            </a:r>
            <a:r>
              <a:rPr lang="en-US" sz="1200" b="0" i="0" dirty="0">
                <a:solidFill>
                  <a:srgbClr val="000000"/>
                </a:solidFill>
                <a:effectLst/>
                <a:latin typeface="Calibri" panose="020F0502020204030204" pitchFamily="34" charset="0"/>
              </a:rPr>
              <a:t> </a:t>
            </a:r>
          </a:p>
          <a:p>
            <a:endParaRPr lang="en-US" sz="1200" b="0" i="0" dirty="0">
              <a:solidFill>
                <a:srgbClr val="000000"/>
              </a:solidFill>
              <a:effectLst/>
              <a:latin typeface="Calibri" panose="020F0502020204030204" pitchFamily="34" charset="0"/>
            </a:endParaRPr>
          </a:p>
          <a:p>
            <a:r>
              <a:rPr lang="en-US" dirty="0">
                <a:solidFill>
                  <a:srgbClr val="000000"/>
                </a:solidFill>
                <a:latin typeface="Calibri" panose="020F0502020204030204" pitchFamily="34" charset="0"/>
              </a:rPr>
              <a:t> </a:t>
            </a:r>
          </a:p>
        </p:txBody>
      </p:sp>
      <p:sp>
        <p:nvSpPr>
          <p:cNvPr id="4" name="Slide Number Placeholder 3"/>
          <p:cNvSpPr>
            <a:spLocks noGrp="1"/>
          </p:cNvSpPr>
          <p:nvPr>
            <p:ph type="sldNum" sz="quarter" idx="5"/>
          </p:nvPr>
        </p:nvSpPr>
        <p:spPr/>
        <p:txBody>
          <a:bodyPr/>
          <a:lstStyle/>
          <a:p>
            <a:fld id="{6894B61C-57CA-42D0-BA30-AFEC6D78F27A}" type="slidenum">
              <a:rPr lang="en-GB" smtClean="0"/>
              <a:t>11</a:t>
            </a:fld>
            <a:endParaRPr lang="en-GB"/>
          </a:p>
        </p:txBody>
      </p:sp>
    </p:spTree>
    <p:extLst>
      <p:ext uri="{BB962C8B-B14F-4D97-AF65-F5344CB8AC3E}">
        <p14:creationId xmlns:p14="http://schemas.microsoft.com/office/powerpoint/2010/main" val="1168600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panose="020F0502020204030204" pitchFamily="34" charset="0"/>
              </a:rPr>
              <a:t>Agreement on Reforming Research Assessment (2022) by Coalition for Advancing Research Assessment (</a:t>
            </a:r>
            <a:r>
              <a:rPr lang="en-US" dirty="0" err="1">
                <a:solidFill>
                  <a:srgbClr val="000000"/>
                </a:solidFill>
                <a:latin typeface="Calibri" panose="020F0502020204030204" pitchFamily="34" charset="0"/>
              </a:rPr>
              <a:t>CoARA</a:t>
            </a: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‘openness’ is </a:t>
            </a:r>
            <a:r>
              <a:rPr lang="en-US" b="0" i="0" dirty="0" err="1">
                <a:solidFill>
                  <a:srgbClr val="000000"/>
                </a:solidFill>
                <a:effectLst/>
                <a:latin typeface="Calibri" panose="020F0502020204030204" pitchFamily="34" charset="0"/>
              </a:rPr>
              <a:t>recognised</a:t>
            </a:r>
            <a:r>
              <a:rPr lang="en-US" b="0" i="0" dirty="0">
                <a:solidFill>
                  <a:srgbClr val="000000"/>
                </a:solidFill>
                <a:effectLst/>
                <a:latin typeface="Calibri" panose="020F0502020204030204" pitchFamily="34" charset="0"/>
              </a:rPr>
              <a:t> as being integral to the practices by which research is conducted, communicated and validated, and is identified as a key dimension of research assessment.</a:t>
            </a: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‘Openness of research, and results that are verifiable and reproducible where applicable, strongly contribute to quality’</a:t>
            </a:r>
            <a:r>
              <a:rPr lang="en-US" dirty="0">
                <a:solidFill>
                  <a:srgbClr val="000000"/>
                </a:solidFill>
                <a:latin typeface="Calibri" panose="020F0502020204030204" pitchFamily="34" charset="0"/>
              </a:rPr>
              <a:t> </a:t>
            </a:r>
            <a:r>
              <a:rPr lang="en-US" sz="1200" b="0" i="0" dirty="0">
                <a:solidFill>
                  <a:srgbClr val="000000"/>
                </a:solidFill>
                <a:effectLst/>
                <a:latin typeface="Calibri" panose="020F0502020204030204" pitchFamily="34" charset="0"/>
              </a:rPr>
              <a:t>Consider […] the full range of research outputs, such as scientific publications, data, software, models, methods, theories, algorithms, protocols, workflows, exhibitions, strategies, policy contributions, etc., and reward research </a:t>
            </a:r>
            <a:r>
              <a:rPr lang="en-US" sz="1200" b="0" i="0" dirty="0" err="1">
                <a:solidFill>
                  <a:srgbClr val="000000"/>
                </a:solidFill>
                <a:effectLst/>
                <a:latin typeface="Calibri" panose="020F0502020204030204" pitchFamily="34" charset="0"/>
              </a:rPr>
              <a:t>behaviour</a:t>
            </a:r>
            <a:r>
              <a:rPr lang="en-US" sz="1200" b="0" i="0" dirty="0">
                <a:solidFill>
                  <a:srgbClr val="000000"/>
                </a:solidFill>
                <a:effectLst/>
                <a:latin typeface="Calibri" panose="020F0502020204030204" pitchFamily="34" charset="0"/>
              </a:rPr>
              <a:t> underpinning open science practices such as early knowledge and data sharing as well as open collaboration within science and collaboration with societal actors where appropriate.</a:t>
            </a:r>
            <a:r>
              <a:rPr lang="en-US" sz="1200" b="0" i="0" baseline="30000" dirty="0">
                <a:solidFill>
                  <a:srgbClr val="000000"/>
                </a:solidFill>
                <a:effectLst/>
                <a:latin typeface="Calibri" panose="020F0502020204030204" pitchFamily="34" charset="0"/>
              </a:rPr>
              <a:t>18</a:t>
            </a:r>
            <a:r>
              <a:rPr lang="en-US" sz="1200" b="0" i="0" dirty="0">
                <a:solidFill>
                  <a:srgbClr val="000000"/>
                </a:solidFill>
                <a:effectLst/>
                <a:latin typeface="Calibri" panose="020F0502020204030204" pitchFamily="34" charset="0"/>
              </a:rPr>
              <a:t> </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sz="1200" b="0" i="0" dirty="0">
                <a:solidFill>
                  <a:srgbClr val="000000"/>
                </a:solidFill>
                <a:effectLst/>
                <a:latin typeface="Calibri" panose="020F0502020204030204" pitchFamily="34" charset="0"/>
              </a:rPr>
              <a:t>Many universities have policies or statements on the responsible use of metrics; few have yet developed responsible research assessment policies.</a:t>
            </a:r>
            <a:r>
              <a:rPr lang="en-US" sz="1200" b="0" i="0" baseline="30000" dirty="0">
                <a:solidFill>
                  <a:srgbClr val="000000"/>
                </a:solidFill>
                <a:effectLst/>
                <a:latin typeface="Calibri" panose="020F0502020204030204" pitchFamily="34" charset="0"/>
              </a:rPr>
              <a:t>19</a:t>
            </a:r>
            <a:r>
              <a:rPr lang="en-US" sz="1200" b="0" i="0" dirty="0">
                <a:solidFill>
                  <a:srgbClr val="000000"/>
                </a:solidFill>
                <a:effectLst/>
                <a:latin typeface="Calibri" panose="020F0502020204030204" pitchFamily="34" charset="0"/>
              </a:rPr>
              <a:t>  </a:t>
            </a:r>
            <a:endParaRPr lang="en-US" dirty="0">
              <a:solidFill>
                <a:srgbClr val="000000"/>
              </a:solidFill>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6894B61C-57CA-42D0-BA30-AFEC6D78F27A}" type="slidenum">
              <a:rPr lang="en-GB" smtClean="0"/>
              <a:t>12</a:t>
            </a:fld>
            <a:endParaRPr lang="en-GB"/>
          </a:p>
        </p:txBody>
      </p:sp>
    </p:spTree>
    <p:extLst>
      <p:ext uri="{BB962C8B-B14F-4D97-AF65-F5344CB8AC3E}">
        <p14:creationId xmlns:p14="http://schemas.microsoft.com/office/powerpoint/2010/main" val="224384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1C3FA-2368-0561-5921-DD00D491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DEA6F-1B0C-4B3C-FD70-C3B43396D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1D2B8B-C91F-A54F-2B2C-A7414D52467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rPr>
              <a:t>Initial decisions for the 2029 REF indicate that it will place a greater emphasis on institutional research culture, including use of open research practices, in an expanded ‘People, Culture and Environment’ element, while the element ‘Contribution to Knowledge and Understanding’, renamed from ‘Outputs’ in REF 2021, will enable institutions to evidence a greater diversity of research activities and outputs.</a:t>
            </a:r>
            <a:r>
              <a:rPr lang="en-US" sz="1200" b="0" i="0" baseline="30000" dirty="0">
                <a:solidFill>
                  <a:srgbClr val="000000"/>
                </a:solidFill>
                <a:effectLst/>
                <a:latin typeface="Calibri" panose="020F0502020204030204" pitchFamily="34" charset="0"/>
              </a:rPr>
              <a:t>20</a:t>
            </a:r>
            <a:r>
              <a:rPr lang="en-US" sz="1200" b="0" i="0" dirty="0">
                <a:solidFill>
                  <a:srgbClr val="000000"/>
                </a:solidFill>
                <a:effectLst/>
                <a:latin typeface="Calibri" panose="020F0502020204030204" pitchFamily="34" charset="0"/>
              </a:rPr>
              <a:t> It is worth mentioning in this context the Hidden REF initiative, which emerged in the runup to the 2021 REF. It highlighted the lack of representation in submissions for non-academic research contributors (such as data scientists, technicians and research software engineers) and for ‘non-traditional’ outputs (i.e. other than publications). Now that the UK is on track for REF 2029, the Hidden REF is campaigning on a 5% manifesto: a target for HEIs to submit at least 5% of non-traditional research outputs.</a:t>
            </a:r>
            <a:r>
              <a:rPr lang="en-US" sz="1200" b="0" i="0" baseline="30000" dirty="0">
                <a:solidFill>
                  <a:srgbClr val="000000"/>
                </a:solidFill>
                <a:effectLst/>
                <a:latin typeface="Calibri" panose="020F0502020204030204" pitchFamily="34" charset="0"/>
              </a:rPr>
              <a:t>21</a:t>
            </a:r>
            <a:r>
              <a:rPr lang="en-US" sz="1200" b="0" i="0" dirty="0">
                <a:solidFill>
                  <a:srgbClr val="000000"/>
                </a:solidFill>
                <a:effectLst/>
                <a:latin typeface="Calibri" panose="020F0502020204030204" pitchFamily="34" charset="0"/>
              </a:rPr>
              <a:t>  </a:t>
            </a:r>
            <a:endParaRPr lang="en-GB" dirty="0"/>
          </a:p>
          <a:p>
            <a:endParaRPr lang="en-GB" dirty="0"/>
          </a:p>
        </p:txBody>
      </p:sp>
      <p:sp>
        <p:nvSpPr>
          <p:cNvPr id="4" name="Slide Number Placeholder 3">
            <a:extLst>
              <a:ext uri="{FF2B5EF4-FFF2-40B4-BE49-F238E27FC236}">
                <a16:creationId xmlns:a16="http://schemas.microsoft.com/office/drawing/2014/main" id="{D7AC77E2-6598-2F0B-B67C-59D743774A3C}"/>
              </a:ext>
            </a:extLst>
          </p:cNvPr>
          <p:cNvSpPr>
            <a:spLocks noGrp="1"/>
          </p:cNvSpPr>
          <p:nvPr>
            <p:ph type="sldNum" sz="quarter" idx="5"/>
          </p:nvPr>
        </p:nvSpPr>
        <p:spPr/>
        <p:txBody>
          <a:bodyPr/>
          <a:lstStyle/>
          <a:p>
            <a:fld id="{6894B61C-57CA-42D0-BA30-AFEC6D78F27A}" type="slidenum">
              <a:rPr lang="en-GB" smtClean="0"/>
              <a:t>13</a:t>
            </a:fld>
            <a:endParaRPr lang="en-GB"/>
          </a:p>
        </p:txBody>
      </p:sp>
    </p:spTree>
    <p:extLst>
      <p:ext uri="{BB962C8B-B14F-4D97-AF65-F5344CB8AC3E}">
        <p14:creationId xmlns:p14="http://schemas.microsoft.com/office/powerpoint/2010/main" val="157117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 - Models for the integration of open research into institutional research assessment and research planning are yet to be established</a:t>
            </a:r>
          </a:p>
          <a:p>
            <a:r>
              <a:rPr lang="en-US" dirty="0">
                <a:solidFill>
                  <a:srgbClr val="000000"/>
                </a:solidFill>
                <a:latin typeface="Calibri" panose="020F0502020204030204" pitchFamily="34" charset="0"/>
              </a:rPr>
              <a:t> Some challenges:</a:t>
            </a:r>
          </a:p>
          <a:p>
            <a:r>
              <a:rPr lang="en-US" dirty="0">
                <a:solidFill>
                  <a:srgbClr val="000000"/>
                </a:solidFill>
                <a:latin typeface="Calibri" panose="020F0502020204030204" pitchFamily="34" charset="0"/>
              </a:rPr>
              <a:t> - defining outputs which are not peer reviewed papers</a:t>
            </a:r>
          </a:p>
          <a:p>
            <a:r>
              <a:rPr lang="en-US" dirty="0">
                <a:solidFill>
                  <a:srgbClr val="000000"/>
                </a:solidFill>
                <a:latin typeface="Calibri" panose="020F0502020204030204" pitchFamily="34" charset="0"/>
              </a:rPr>
              <a:t> - establishing standards for publication, preservation and citation of different kinds of output</a:t>
            </a:r>
          </a:p>
          <a:p>
            <a:r>
              <a:rPr lang="en-US" dirty="0">
                <a:solidFill>
                  <a:srgbClr val="000000"/>
                </a:solidFill>
                <a:latin typeface="Calibri" panose="020F0502020204030204" pitchFamily="34" charset="0"/>
              </a:rPr>
              <a:t> - lack of research infrastructure and institutional systems will need to be developed to facilitate the production, transmission and collection of data about open research outputs</a:t>
            </a:r>
          </a:p>
          <a:p>
            <a:r>
              <a:rPr lang="en-US" dirty="0">
                <a:solidFill>
                  <a:srgbClr val="000000"/>
                </a:solidFill>
                <a:latin typeface="Calibri" panose="020F0502020204030204" pitchFamily="34" charset="0"/>
              </a:rPr>
              <a:t> - no peer review process for some types of open research outputs </a:t>
            </a:r>
          </a:p>
          <a:p>
            <a:r>
              <a:rPr lang="en-US" dirty="0">
                <a:solidFill>
                  <a:srgbClr val="000000"/>
                </a:solidFill>
                <a:latin typeface="Calibri" panose="020F0502020204030204" pitchFamily="34" charset="0"/>
              </a:rPr>
              <a:t> - difficult to obtain reliable, comparable quantitative information about the citation and use of many open research outputs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Some projects working on overcoming these difficulties: </a:t>
            </a:r>
          </a:p>
          <a:p>
            <a:pPr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in the Coalition for Advancing Research Assessment, open science is </a:t>
            </a:r>
            <a:r>
              <a:rPr lang="en-US" sz="1200" b="0" i="0" dirty="0" err="1">
                <a:solidFill>
                  <a:srgbClr val="000000"/>
                </a:solidFill>
                <a:effectLst/>
                <a:latin typeface="Calibri" panose="020F0502020204030204" pitchFamily="34" charset="0"/>
              </a:rPr>
              <a:t>recognised</a:t>
            </a:r>
            <a:r>
              <a:rPr lang="en-US" sz="1200" b="0" i="0" dirty="0">
                <a:solidFill>
                  <a:srgbClr val="000000"/>
                </a:solidFill>
                <a:effectLst/>
                <a:latin typeface="Calibri" panose="020F0502020204030204" pitchFamily="34" charset="0"/>
              </a:rPr>
              <a:t> as a strategic theme and a number of working groups are addressing aspects of its </a:t>
            </a:r>
            <a:r>
              <a:rPr lang="en-US" sz="1200" b="0" i="0" dirty="0" err="1">
                <a:solidFill>
                  <a:srgbClr val="000000"/>
                </a:solidFill>
                <a:effectLst/>
                <a:latin typeface="Calibri" panose="020F0502020204030204" pitchFamily="34" charset="0"/>
              </a:rPr>
              <a:t>operationalisation</a:t>
            </a:r>
            <a:r>
              <a:rPr lang="en-US" sz="1200" b="0" i="0" dirty="0">
                <a:solidFill>
                  <a:srgbClr val="000000"/>
                </a:solidFill>
                <a:effectLst/>
                <a:latin typeface="Calibri" panose="020F0502020204030204" pitchFamily="34" charset="0"/>
              </a:rPr>
              <a:t> in research assessment;</a:t>
            </a:r>
            <a:r>
              <a:rPr lang="en-US" sz="1200" b="0" i="0" baseline="30000" dirty="0">
                <a:solidFill>
                  <a:srgbClr val="000000"/>
                </a:solidFill>
                <a:effectLst/>
                <a:latin typeface="Calibri" panose="020F0502020204030204" pitchFamily="34" charset="0"/>
              </a:rPr>
              <a:t>26</a:t>
            </a:r>
            <a:r>
              <a:rPr lang="en-US" sz="1200" b="0" i="0" dirty="0">
                <a:solidFill>
                  <a:srgbClr val="000000"/>
                </a:solidFill>
                <a:effectLst/>
                <a:latin typeface="Calibri" panose="020F0502020204030204" pitchFamily="34" charset="0"/>
              </a:rPr>
              <a:t>  </a:t>
            </a:r>
          </a:p>
          <a:p>
            <a:pPr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the EU-funded OPUS project aims to develop and pilot with selected institutions a number of tools to support the development of research assessment systems that </a:t>
            </a:r>
            <a:r>
              <a:rPr lang="en-US" sz="1200" b="0" i="0" dirty="0" err="1">
                <a:solidFill>
                  <a:srgbClr val="000000"/>
                </a:solidFill>
                <a:effectLst/>
                <a:latin typeface="Calibri" panose="020F0502020204030204" pitchFamily="34" charset="0"/>
              </a:rPr>
              <a:t>incentivise</a:t>
            </a:r>
            <a:r>
              <a:rPr lang="en-US" sz="1200" b="0" i="0" dirty="0">
                <a:solidFill>
                  <a:srgbClr val="000000"/>
                </a:solidFill>
                <a:effectLst/>
                <a:latin typeface="Calibri" panose="020F0502020204030204" pitchFamily="34" charset="0"/>
              </a:rPr>
              <a:t> and reward researchers to take up Open Science practices, including an updated version of OS-CAM and a set of Open Science indicators and metrics;</a:t>
            </a:r>
            <a:r>
              <a:rPr lang="en-US" sz="1200" b="0" i="0" baseline="30000" dirty="0">
                <a:solidFill>
                  <a:srgbClr val="000000"/>
                </a:solidFill>
                <a:effectLst/>
                <a:latin typeface="Calibri" panose="020F0502020204030204" pitchFamily="34" charset="0"/>
              </a:rPr>
              <a:t> 27 </a:t>
            </a:r>
            <a:r>
              <a:rPr lang="en-US" sz="1200" b="0" i="0" dirty="0">
                <a:solidFill>
                  <a:srgbClr val="000000"/>
                </a:solidFill>
                <a:effectLst/>
                <a:latin typeface="Calibri" panose="020F0502020204030204" pitchFamily="34" charset="0"/>
              </a:rPr>
              <a:t> </a:t>
            </a:r>
          </a:p>
          <a:p>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14</a:t>
            </a:fld>
            <a:endParaRPr lang="en-GB"/>
          </a:p>
        </p:txBody>
      </p:sp>
    </p:spTree>
    <p:extLst>
      <p:ext uri="{BB962C8B-B14F-4D97-AF65-F5344CB8AC3E}">
        <p14:creationId xmlns:p14="http://schemas.microsoft.com/office/powerpoint/2010/main" val="151276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rPr>
              <a:t>the </a:t>
            </a:r>
            <a:r>
              <a:rPr lang="en-US" sz="1200" b="0" i="0" dirty="0" err="1">
                <a:solidFill>
                  <a:srgbClr val="000000"/>
                </a:solidFill>
                <a:effectLst/>
                <a:latin typeface="Calibri" panose="020F0502020204030204" pitchFamily="34" charset="0"/>
              </a:rPr>
              <a:t>GraspOS</a:t>
            </a:r>
            <a:r>
              <a:rPr lang="en-US" sz="1200" b="0" i="0" dirty="0">
                <a:solidFill>
                  <a:srgbClr val="000000"/>
                </a:solidFill>
                <a:effectLst/>
                <a:latin typeface="Calibri" panose="020F0502020204030204" pitchFamily="34" charset="0"/>
              </a:rPr>
              <a:t> project, also EU-funded, aims to develop the infrastructure for the collection, validation and re-use of Open Science metrics and indicators, to enable their use in research assessment, and convenes a Community of Practice on Open Science and Responsible Research Assessment.</a:t>
            </a:r>
            <a:r>
              <a:rPr lang="en-US" sz="1200" b="0" i="0" baseline="30000" dirty="0">
                <a:solidFill>
                  <a:srgbClr val="000000"/>
                </a:solidFill>
                <a:effectLst/>
                <a:latin typeface="Calibri" panose="020F0502020204030204" pitchFamily="34" charset="0"/>
              </a:rPr>
              <a:t> 28</a:t>
            </a:r>
            <a:r>
              <a:rPr lang="en-US" sz="1200" b="0" i="0" dirty="0">
                <a:solidFill>
                  <a:srgbClr val="000000"/>
                </a:solidFill>
                <a:effectLst/>
                <a:latin typeface="Calibri" panose="020F0502020204030204" pitchFamily="34" charset="0"/>
              </a:rPr>
              <a:t> The UKRN Open Research </a:t>
            </a:r>
            <a:r>
              <a:rPr lang="en-US" sz="1200" b="0" i="0" dirty="0" err="1">
                <a:solidFill>
                  <a:srgbClr val="000000"/>
                </a:solidFill>
                <a:effectLst/>
                <a:latin typeface="Calibri" panose="020F0502020204030204" pitchFamily="34" charset="0"/>
              </a:rPr>
              <a:t>Programme</a:t>
            </a:r>
            <a:r>
              <a:rPr lang="en-US" sz="1200" b="0" i="0" dirty="0">
                <a:solidFill>
                  <a:srgbClr val="000000"/>
                </a:solidFill>
                <a:effectLst/>
                <a:latin typeface="Calibri" panose="020F0502020204030204" pitchFamily="34" charset="0"/>
              </a:rPr>
              <a:t> is also undertaking work to define requirements for open research indicators to support institutional planning and development.</a:t>
            </a:r>
            <a:r>
              <a:rPr lang="en-US" sz="1200" b="0" i="0" baseline="30000" dirty="0">
                <a:solidFill>
                  <a:srgbClr val="000000"/>
                </a:solidFill>
                <a:effectLst/>
                <a:latin typeface="Calibri" panose="020F0502020204030204" pitchFamily="34" charset="0"/>
              </a:rPr>
              <a:t>29</a:t>
            </a:r>
            <a:r>
              <a:rPr lang="en-US" sz="1200" b="0" i="0" dirty="0">
                <a:solidFill>
                  <a:srgbClr val="000000"/>
                </a:solidFill>
                <a:effectLst/>
                <a:latin typeface="Calibri" panose="020F0502020204030204" pitchFamily="34" charset="0"/>
              </a:rPr>
              <a:t> </a:t>
            </a:r>
          </a:p>
          <a:p>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15</a:t>
            </a:fld>
            <a:endParaRPr lang="en-GB"/>
          </a:p>
        </p:txBody>
      </p:sp>
    </p:spTree>
    <p:extLst>
      <p:ext uri="{BB962C8B-B14F-4D97-AF65-F5344CB8AC3E}">
        <p14:creationId xmlns:p14="http://schemas.microsoft.com/office/powerpoint/2010/main" val="18551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CDF91-6136-B9A1-98F3-ED061973E2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2F335-F956-7CB6-79BF-E315F7FDB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21ACC-EAF4-B2C7-E3C4-248D76268C03}"/>
              </a:ext>
            </a:extLst>
          </p:cNvPr>
          <p:cNvSpPr>
            <a:spLocks noGrp="1"/>
          </p:cNvSpPr>
          <p:nvPr>
            <p:ph type="body" idx="1"/>
          </p:nvPr>
        </p:nvSpPr>
        <p:spPr/>
        <p:txBody>
          <a:bodyPr/>
          <a:lstStyle/>
          <a:p>
            <a:r>
              <a:rPr lang="en-US" b="0" i="0" dirty="0">
                <a:solidFill>
                  <a:srgbClr val="000000"/>
                </a:solidFill>
                <a:effectLst/>
                <a:latin typeface="Calibri" panose="020F0502020204030204" pitchFamily="34" charset="0"/>
              </a:rPr>
              <a:t>With momentum for research assessment reform building globally, many countries, funders and research-performing </a:t>
            </a:r>
            <a:r>
              <a:rPr lang="en-US" b="0" i="0" dirty="0" err="1">
                <a:solidFill>
                  <a:srgbClr val="000000"/>
                </a:solidFill>
                <a:effectLst/>
                <a:latin typeface="Calibri" panose="020F0502020204030204" pitchFamily="34" charset="0"/>
              </a:rPr>
              <a:t>organisations</a:t>
            </a:r>
            <a:r>
              <a:rPr lang="en-US" b="0" i="0" dirty="0">
                <a:solidFill>
                  <a:srgbClr val="000000"/>
                </a:solidFill>
                <a:effectLst/>
                <a:latin typeface="Calibri" panose="020F0502020204030204" pitchFamily="34" charset="0"/>
              </a:rPr>
              <a:t> are joining the coalition for change and reviewing or planning to review their research assessment policies and procedures</a:t>
            </a:r>
          </a:p>
          <a:p>
            <a:r>
              <a:rPr lang="en-US" dirty="0">
                <a:solidFill>
                  <a:srgbClr val="000000"/>
                </a:solidFill>
                <a:latin typeface="Calibri" panose="020F0502020204030204" pitchFamily="34" charset="0"/>
              </a:rPr>
              <a:t> - </a:t>
            </a:r>
            <a:r>
              <a:rPr lang="en-US" sz="1200" b="0" i="0" dirty="0" err="1">
                <a:solidFill>
                  <a:srgbClr val="000000"/>
                </a:solidFill>
                <a:effectLst/>
                <a:latin typeface="Calibri" panose="020F0502020204030204" pitchFamily="34" charset="0"/>
              </a:rPr>
              <a:t>Operationalisation</a:t>
            </a:r>
            <a:r>
              <a:rPr lang="en-US" sz="1200" b="0" i="0" dirty="0">
                <a:solidFill>
                  <a:srgbClr val="000000"/>
                </a:solidFill>
                <a:effectLst/>
                <a:latin typeface="Calibri" panose="020F0502020204030204" pitchFamily="34" charset="0"/>
              </a:rPr>
              <a:t> of open research incentives and expectations will signal that open practices are an essential part of how research is carried out. It will power the adoption of open research practices by researchers and lead to improvements in research integrity, quality and impact. </a:t>
            </a:r>
          </a:p>
          <a:p>
            <a:r>
              <a:rPr lang="en-US" dirty="0">
                <a:solidFill>
                  <a:srgbClr val="000000"/>
                </a:solidFill>
                <a:latin typeface="Calibri" panose="020F0502020204030204" pitchFamily="34" charset="0"/>
              </a:rPr>
              <a:t> - </a:t>
            </a:r>
            <a:r>
              <a:rPr lang="en-US" sz="1200" b="0" i="0" dirty="0">
                <a:solidFill>
                  <a:srgbClr val="000000"/>
                </a:solidFill>
                <a:effectLst/>
                <a:latin typeface="Calibri" panose="020F0502020204030204" pitchFamily="34" charset="0"/>
              </a:rPr>
              <a:t>Universities and other research-preforming </a:t>
            </a:r>
            <a:r>
              <a:rPr lang="en-US" sz="1200" b="0" i="0" dirty="0" err="1">
                <a:solidFill>
                  <a:srgbClr val="000000"/>
                </a:solidFill>
                <a:effectLst/>
                <a:latin typeface="Calibri" panose="020F0502020204030204" pitchFamily="34" charset="0"/>
              </a:rPr>
              <a:t>organisations</a:t>
            </a:r>
            <a:r>
              <a:rPr lang="en-US" sz="1200" b="0" i="0" dirty="0">
                <a:solidFill>
                  <a:srgbClr val="000000"/>
                </a:solidFill>
                <a:effectLst/>
                <a:latin typeface="Calibri" panose="020F0502020204030204" pitchFamily="34" charset="0"/>
              </a:rPr>
              <a:t> cannot afford to ignore the direction of travel in the sector towards the integration of open research into all aspects of research activity and the adoption of responsible research assessment practices. Aside from all other considerations, failure to act will put them at a competitive disadvantage within the sector and is likely to impact performance in REF 2029 with subsequent reputational and funding consequences. </a:t>
            </a:r>
            <a:endParaRPr lang="en-US" sz="1200" dirty="0">
              <a:solidFill>
                <a:srgbClr val="000000"/>
              </a:solidFill>
              <a:latin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6B58FB8A-C87F-0F57-001D-90F2A31FAA63}"/>
              </a:ext>
            </a:extLst>
          </p:cNvPr>
          <p:cNvSpPr>
            <a:spLocks noGrp="1"/>
          </p:cNvSpPr>
          <p:nvPr>
            <p:ph type="sldNum" sz="quarter" idx="5"/>
          </p:nvPr>
        </p:nvSpPr>
        <p:spPr/>
        <p:txBody>
          <a:bodyPr/>
          <a:lstStyle/>
          <a:p>
            <a:fld id="{6894B61C-57CA-42D0-BA30-AFEC6D78F27A}" type="slidenum">
              <a:rPr lang="en-GB" smtClean="0"/>
              <a:t>16</a:t>
            </a:fld>
            <a:endParaRPr lang="en-GB"/>
          </a:p>
        </p:txBody>
      </p:sp>
    </p:spTree>
    <p:extLst>
      <p:ext uri="{BB962C8B-B14F-4D97-AF65-F5344CB8AC3E}">
        <p14:creationId xmlns:p14="http://schemas.microsoft.com/office/powerpoint/2010/main" val="428667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2</a:t>
            </a:fld>
            <a:endParaRPr lang="en-GB"/>
          </a:p>
        </p:txBody>
      </p:sp>
    </p:spTree>
    <p:extLst>
      <p:ext uri="{BB962C8B-B14F-4D97-AF65-F5344CB8AC3E}">
        <p14:creationId xmlns:p14="http://schemas.microsoft.com/office/powerpoint/2010/main" val="318139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- 2021 – Adoption of UNESCO Recommendations on Open Science by 193 member states</a:t>
            </a:r>
          </a:p>
          <a:p>
            <a:r>
              <a:rPr lang="en-US" dirty="0"/>
              <a:t>Open Research or Open Science – an integrated concept of research governed by principles of inclusivity, collaboration, accessibility, transparency, reusability and reproducibility</a:t>
            </a:r>
          </a:p>
          <a:p>
            <a:r>
              <a:rPr lang="en-US" dirty="0"/>
              <a:t> - openness is integral to the practices by which research is conducted, communicated, evaluated, validated and instrumentalized</a:t>
            </a:r>
          </a:p>
          <a:p>
            <a:endParaRPr lang="en-US" dirty="0"/>
          </a:p>
          <a:p>
            <a:r>
              <a:rPr lang="en-US" dirty="0"/>
              <a:t>Benefits of open research:</a:t>
            </a:r>
          </a:p>
          <a:p>
            <a:r>
              <a:rPr lang="en-US" dirty="0"/>
              <a:t> - open research is held to have a direct relationship to research integrity (through transparency of methods and outputs)</a:t>
            </a:r>
            <a:r>
              <a:rPr lang="en-GB" dirty="0"/>
              <a:t>, research quality (through the use of reproducible practices), and reach and impact (through the accessibility and reusability of outputs)</a:t>
            </a:r>
          </a:p>
          <a:p>
            <a:r>
              <a:rPr lang="en-GB" dirty="0"/>
              <a:t> - the products of publicly funded research are public goods produced in the public interest and should be made available with as few restrictions and possible in a timely and responsible manner</a:t>
            </a:r>
          </a:p>
          <a:p>
            <a:endParaRPr lang="en-GB" dirty="0"/>
          </a:p>
          <a:p>
            <a:endParaRPr lang="en-GB" dirty="0"/>
          </a:p>
          <a:p>
            <a:r>
              <a:rPr lang="en-GB" dirty="0"/>
              <a:t> - but change is slow to take effect, often limited to Open Access and management and sharing of data, with funders and research institutions mandating these</a:t>
            </a:r>
          </a:p>
          <a:p>
            <a:r>
              <a:rPr lang="en-GB" dirty="0"/>
              <a:t> - other practices relatively sparce, and not incentivised, enforced, monitored or rewarded (by funders or institutions)</a:t>
            </a:r>
            <a:endParaRPr lang="en-US" dirty="0"/>
          </a:p>
        </p:txBody>
      </p:sp>
      <p:sp>
        <p:nvSpPr>
          <p:cNvPr id="4" name="Slide Number Placeholder 3"/>
          <p:cNvSpPr>
            <a:spLocks noGrp="1"/>
          </p:cNvSpPr>
          <p:nvPr>
            <p:ph type="sldNum" sz="quarter" idx="5"/>
          </p:nvPr>
        </p:nvSpPr>
        <p:spPr/>
        <p:txBody>
          <a:bodyPr/>
          <a:lstStyle/>
          <a:p>
            <a:fld id="{6894B61C-57CA-42D0-BA30-AFEC6D78F27A}" type="slidenum">
              <a:rPr lang="en-GB" smtClean="0"/>
              <a:t>3</a:t>
            </a:fld>
            <a:endParaRPr lang="en-GB"/>
          </a:p>
        </p:txBody>
      </p:sp>
    </p:spTree>
    <p:extLst>
      <p:ext uri="{BB962C8B-B14F-4D97-AF65-F5344CB8AC3E}">
        <p14:creationId xmlns:p14="http://schemas.microsoft.com/office/powerpoint/2010/main" val="67630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of open research:</a:t>
            </a:r>
          </a:p>
          <a:p>
            <a:r>
              <a:rPr lang="en-US" dirty="0"/>
              <a:t> - open research is held to have a direct relationship to research integrity (through transparency of methods and outputs)</a:t>
            </a:r>
            <a:r>
              <a:rPr lang="en-GB" dirty="0"/>
              <a:t>, research quality (through the use of reproducible practices), and reach and impact (through the accessibility and reusability of outputs)</a:t>
            </a:r>
          </a:p>
          <a:p>
            <a:r>
              <a:rPr lang="en-GB" dirty="0"/>
              <a:t> - the products of publicly funded research are public goods produced in the public interest and should be made available with as few restrictions and possible in a timely and responsible manner</a:t>
            </a:r>
          </a:p>
          <a:p>
            <a:endParaRPr lang="en-GB" dirty="0"/>
          </a:p>
          <a:p>
            <a:endParaRPr lang="en-GB" dirty="0"/>
          </a:p>
          <a:p>
            <a:r>
              <a:rPr lang="en-GB" dirty="0"/>
              <a:t> - but change is slow to take effect, often limited to Open Access and management and sharing of data, with funders and research institutions mandating these</a:t>
            </a:r>
          </a:p>
          <a:p>
            <a:r>
              <a:rPr lang="en-GB" dirty="0"/>
              <a:t> - other practices relatively sparce, and not incentivised, enforced, monitored or rewarded (by funders or institutions)</a:t>
            </a:r>
            <a:endParaRPr lang="en-US" dirty="0"/>
          </a:p>
        </p:txBody>
      </p:sp>
      <p:sp>
        <p:nvSpPr>
          <p:cNvPr id="4" name="Slide Number Placeholder 3"/>
          <p:cNvSpPr>
            <a:spLocks noGrp="1"/>
          </p:cNvSpPr>
          <p:nvPr>
            <p:ph type="sldNum" sz="quarter" idx="5"/>
          </p:nvPr>
        </p:nvSpPr>
        <p:spPr/>
        <p:txBody>
          <a:bodyPr/>
          <a:lstStyle/>
          <a:p>
            <a:fld id="{6894B61C-57CA-42D0-BA30-AFEC6D78F27A}" type="slidenum">
              <a:rPr lang="en-GB" smtClean="0"/>
              <a:t>4</a:t>
            </a:fld>
            <a:endParaRPr lang="en-GB"/>
          </a:p>
        </p:txBody>
      </p:sp>
    </p:spTree>
    <p:extLst>
      <p:ext uri="{BB962C8B-B14F-4D97-AF65-F5344CB8AC3E}">
        <p14:creationId xmlns:p14="http://schemas.microsoft.com/office/powerpoint/2010/main" val="12093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present, very few institutional recruitment, promotion and appraisal frameworks include reference to open research criteria or outputs other than research publications; standards and practices for evidencing a track record in open research are not well-established; and there is a lack of guidance, training and support related to open research for researchers and staff involved in assessment. In consequence, use of open research practices is rarely evidenced or considered in the formal assessment activities, and is not monitored by institutions</a:t>
            </a:r>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5</a:t>
            </a:fld>
            <a:endParaRPr lang="en-GB"/>
          </a:p>
        </p:txBody>
      </p:sp>
    </p:spTree>
    <p:extLst>
      <p:ext uri="{BB962C8B-B14F-4D97-AF65-F5344CB8AC3E}">
        <p14:creationId xmlns:p14="http://schemas.microsoft.com/office/powerpoint/2010/main" val="289301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1F0D-A045-92DE-A84D-80C431F9E8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FDFD6C-8D1F-2B82-1E9F-B107982A48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8FAA0-0C8A-D79B-5FE7-3A91509FD11A}"/>
              </a:ext>
            </a:extLst>
          </p:cNvPr>
          <p:cNvSpPr>
            <a:spLocks noGrp="1"/>
          </p:cNvSpPr>
          <p:nvPr>
            <p:ph type="body" idx="1"/>
          </p:nvPr>
        </p:nvSpPr>
        <p:spPr/>
        <p:txBody>
          <a:bodyPr/>
          <a:lstStyle/>
          <a:p>
            <a:r>
              <a:rPr lang="en-US" dirty="0"/>
              <a:t>If there is to be significant cultural change, open research expectations and incentives must be </a:t>
            </a:r>
            <a:r>
              <a:rPr lang="en-US" dirty="0" err="1"/>
              <a:t>operationalised</a:t>
            </a:r>
            <a:r>
              <a:rPr lang="en-US" dirty="0"/>
              <a:t> in the systems and processes by which research is produced and managed. Universities play a critical role in the system of academic reward and recognition. It is in their power to include open research criteria in their recruitment specifications, probation objectives and promotion frameworks, in their performance and development review processes, and in their research planning activities. By this means researchers can be </a:t>
            </a:r>
            <a:r>
              <a:rPr lang="en-US" dirty="0" err="1"/>
              <a:t>incentivised</a:t>
            </a:r>
            <a:r>
              <a:rPr lang="en-US" dirty="0"/>
              <a:t> and supported to build a track record in open research and to present that track record in an assessment activity, while assessment practices can </a:t>
            </a:r>
            <a:r>
              <a:rPr lang="en-US" dirty="0" err="1"/>
              <a:t>recognise</a:t>
            </a:r>
            <a:r>
              <a:rPr lang="en-US" dirty="0"/>
              <a:t> and give credit for a record of open research practice. This in turn will drive increased adoption of open research practices, and, it is hoped, bear fruit in the recruitment and promotion of staff who are valued for working in ways that increase the integrity, quality and impact of the institution’s research output.</a:t>
            </a:r>
            <a:endParaRPr lang="en-GB" dirty="0"/>
          </a:p>
        </p:txBody>
      </p:sp>
      <p:sp>
        <p:nvSpPr>
          <p:cNvPr id="4" name="Slide Number Placeholder 3">
            <a:extLst>
              <a:ext uri="{FF2B5EF4-FFF2-40B4-BE49-F238E27FC236}">
                <a16:creationId xmlns:a16="http://schemas.microsoft.com/office/drawing/2014/main" id="{FE5FB5DE-4B55-B236-AAB4-0787A58A281D}"/>
              </a:ext>
            </a:extLst>
          </p:cNvPr>
          <p:cNvSpPr>
            <a:spLocks noGrp="1"/>
          </p:cNvSpPr>
          <p:nvPr>
            <p:ph type="sldNum" sz="quarter" idx="5"/>
          </p:nvPr>
        </p:nvSpPr>
        <p:spPr/>
        <p:txBody>
          <a:bodyPr/>
          <a:lstStyle/>
          <a:p>
            <a:fld id="{6894B61C-57CA-42D0-BA30-AFEC6D78F27A}" type="slidenum">
              <a:rPr lang="en-GB" smtClean="0"/>
              <a:t>6</a:t>
            </a:fld>
            <a:endParaRPr lang="en-GB"/>
          </a:p>
        </p:txBody>
      </p:sp>
    </p:spTree>
    <p:extLst>
      <p:ext uri="{BB962C8B-B14F-4D97-AF65-F5344CB8AC3E}">
        <p14:creationId xmlns:p14="http://schemas.microsoft.com/office/powerpoint/2010/main" val="270250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history of research assessment reform, the focus of effort has been almost entirely on the use of publication-related metrics (with acknowledgement that the full range of research activities and outputs should be recognized and rewarded)</a:t>
            </a:r>
          </a:p>
          <a:p>
            <a:r>
              <a:rPr lang="en-US" dirty="0"/>
              <a:t> - while DORA is primarily concerned with research publications but also recommends that institutions consider the value and impact of all research outputs (including datasets and software) in addition to research publications, and consider a broad range of impact measures including qualitative indicators of research impact (e.g., influencing policy) – but no concept of open research that has developed in the years since its publication (2013)</a:t>
            </a:r>
          </a:p>
          <a:p>
            <a:r>
              <a:rPr lang="en-US" dirty="0"/>
              <a:t> - other milestones: the Leiden Manifesto and the Metric Tide report (2015) also focused on publication metrics</a:t>
            </a:r>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7</a:t>
            </a:fld>
            <a:endParaRPr lang="en-GB"/>
          </a:p>
        </p:txBody>
      </p:sp>
    </p:spTree>
    <p:extLst>
      <p:ext uri="{BB962C8B-B14F-4D97-AF65-F5344CB8AC3E}">
        <p14:creationId xmlns:p14="http://schemas.microsoft.com/office/powerpoint/2010/main" val="366939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A9E7B-08A5-76B1-5D31-F008B5AA3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AC83-0DF2-4765-5631-562B4F0D7C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AA32E-3189-7229-D34D-7806853F8801}"/>
              </a:ext>
            </a:extLst>
          </p:cNvPr>
          <p:cNvSpPr>
            <a:spLocks noGrp="1"/>
          </p:cNvSpPr>
          <p:nvPr>
            <p:ph type="body" idx="1"/>
          </p:nvPr>
        </p:nvSpPr>
        <p:spPr/>
        <p:txBody>
          <a:bodyPr/>
          <a:lstStyle/>
          <a:p>
            <a:r>
              <a:rPr lang="en-US" dirty="0"/>
              <a:t>Subsequent milestones including the Leiden Manifesto6 and the Metric Tide report7 (both published in 2015) have been similarly focused on the use of publication metrics.</a:t>
            </a:r>
            <a:endParaRPr lang="en-GB" dirty="0"/>
          </a:p>
        </p:txBody>
      </p:sp>
      <p:sp>
        <p:nvSpPr>
          <p:cNvPr id="4" name="Slide Number Placeholder 3">
            <a:extLst>
              <a:ext uri="{FF2B5EF4-FFF2-40B4-BE49-F238E27FC236}">
                <a16:creationId xmlns:a16="http://schemas.microsoft.com/office/drawing/2014/main" id="{F2A75BB4-1860-38B8-CFEA-F6BA80531A58}"/>
              </a:ext>
            </a:extLst>
          </p:cNvPr>
          <p:cNvSpPr>
            <a:spLocks noGrp="1"/>
          </p:cNvSpPr>
          <p:nvPr>
            <p:ph type="sldNum" sz="quarter" idx="5"/>
          </p:nvPr>
        </p:nvSpPr>
        <p:spPr/>
        <p:txBody>
          <a:bodyPr/>
          <a:lstStyle/>
          <a:p>
            <a:fld id="{6894B61C-57CA-42D0-BA30-AFEC6D78F27A}" type="slidenum">
              <a:rPr lang="en-GB" smtClean="0"/>
              <a:t>8</a:t>
            </a:fld>
            <a:endParaRPr lang="en-GB"/>
          </a:p>
        </p:txBody>
      </p:sp>
    </p:spTree>
    <p:extLst>
      <p:ext uri="{BB962C8B-B14F-4D97-AF65-F5344CB8AC3E}">
        <p14:creationId xmlns:p14="http://schemas.microsoft.com/office/powerpoint/2010/main" val="4023296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recently there has been a shift from an agenda focused almost exclusively on the use of publication based metrics towards a broader framework of responsible research assessment</a:t>
            </a:r>
            <a:r>
              <a:rPr lang="en-GB" dirty="0"/>
              <a:t>; e.g., 2022 revisit of the Metric Tide report (increased  attention to open research); a white paper from LERU (League of European Universities) (2018) recommended that the universities </a:t>
            </a:r>
            <a:r>
              <a:rPr lang="en-US" b="0" i="0" dirty="0">
                <a:solidFill>
                  <a:srgbClr val="000000"/>
                </a:solidFill>
                <a:effectLst/>
                <a:latin typeface="Calibri" panose="020F0502020204030204" pitchFamily="34" charset="0"/>
              </a:rPr>
              <a:t>‘[e]</a:t>
            </a:r>
            <a:r>
              <a:rPr lang="en-US" b="0" i="0" dirty="0" err="1">
                <a:solidFill>
                  <a:srgbClr val="000000"/>
                </a:solidFill>
                <a:effectLst/>
                <a:latin typeface="Calibri" panose="020F0502020204030204" pitchFamily="34" charset="0"/>
              </a:rPr>
              <a:t>ndeavour</a:t>
            </a:r>
            <a:r>
              <a:rPr lang="en-US" b="0" i="0" dirty="0">
                <a:solidFill>
                  <a:srgbClr val="000000"/>
                </a:solidFill>
                <a:effectLst/>
                <a:latin typeface="Calibri" panose="020F0502020204030204" pitchFamily="34" charset="0"/>
              </a:rPr>
              <a:t> to integrate Open Science dimensions in their HR and career frameworks as an explicit element in recruitment, performance evaluation and career advancement policies’.</a:t>
            </a:r>
          </a:p>
          <a:p>
            <a:r>
              <a:rPr lang="en-US" dirty="0">
                <a:solidFill>
                  <a:srgbClr val="000000"/>
                </a:solidFill>
                <a:latin typeface="Calibri" panose="020F0502020204030204" pitchFamily="34" charset="0"/>
              </a:rPr>
              <a:t> - 2018 European Universities Association published the EUA Roadmap on Research Assessment in the Transition to Open Science (quote: </a:t>
            </a:r>
            <a:r>
              <a:rPr lang="en-US" sz="1200" b="0" i="0" dirty="0">
                <a:solidFill>
                  <a:srgbClr val="000000"/>
                </a:solidFill>
                <a:effectLst/>
                <a:latin typeface="Calibri" panose="020F0502020204030204" pitchFamily="34" charset="0"/>
              </a:rPr>
              <a:t>Today, research assessment and reward systems generally do not reflect important Open Science contributions, such as curating and sharing datasets and collections, documenting and sharing software (source code), or devoting time and energy to high-quality peer review. New approaches to research assessment that take into account Open Science contributions need to be identified and thoroughly discussed by academic communities.</a:t>
            </a:r>
            <a:r>
              <a:rPr lang="en-US" sz="1200" b="0" i="0" baseline="30000" dirty="0">
                <a:solidFill>
                  <a:srgbClr val="000000"/>
                </a:solidFill>
                <a:effectLst/>
                <a:latin typeface="Calibri" panose="020F0502020204030204" pitchFamily="34" charset="0"/>
              </a:rPr>
              <a:t>16</a:t>
            </a:r>
            <a:r>
              <a:rPr lang="en-US" sz="1200" b="0" i="0" dirty="0">
                <a:solidFill>
                  <a:srgbClr val="000000"/>
                </a:solidFill>
                <a:effectLst/>
                <a:latin typeface="Calibri" panose="020F0502020204030204" pitchFamily="34" charset="0"/>
              </a:rPr>
              <a:t> )</a:t>
            </a:r>
          </a:p>
          <a:p>
            <a:r>
              <a:rPr lang="en-US" dirty="0">
                <a:solidFill>
                  <a:srgbClr val="000000"/>
                </a:solidFill>
                <a:latin typeface="Calibri" panose="020F0502020204030204" pitchFamily="34" charset="0"/>
              </a:rPr>
              <a:t> </a:t>
            </a:r>
            <a:endParaRPr lang="en-GB" dirty="0"/>
          </a:p>
        </p:txBody>
      </p:sp>
      <p:sp>
        <p:nvSpPr>
          <p:cNvPr id="4" name="Slide Number Placeholder 3"/>
          <p:cNvSpPr>
            <a:spLocks noGrp="1"/>
          </p:cNvSpPr>
          <p:nvPr>
            <p:ph type="sldNum" sz="quarter" idx="5"/>
          </p:nvPr>
        </p:nvSpPr>
        <p:spPr/>
        <p:txBody>
          <a:bodyPr/>
          <a:lstStyle/>
          <a:p>
            <a:fld id="{6894B61C-57CA-42D0-BA30-AFEC6D78F27A}" type="slidenum">
              <a:rPr lang="en-GB" smtClean="0"/>
              <a:t>9</a:t>
            </a:fld>
            <a:endParaRPr lang="en-GB"/>
          </a:p>
        </p:txBody>
      </p:sp>
    </p:spTree>
    <p:extLst>
      <p:ext uri="{BB962C8B-B14F-4D97-AF65-F5344CB8AC3E}">
        <p14:creationId xmlns:p14="http://schemas.microsoft.com/office/powerpoint/2010/main" val="199191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CA0C-4352-05F3-3B6C-8A85F3192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71EFB3-0647-15B7-32CF-473D34BE8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A8D997-F89D-3F62-4401-D34B0B1AD34B}"/>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D35BFC55-F2A1-8F61-6D61-B41FC4E663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C34ACA-7E2A-1002-AFE2-8B75C7B9D5FA}"/>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267532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255-549B-74B8-B5D2-59E1A1222F2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FC5650-D875-EACE-E104-CA2818997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B1002E-F805-41BB-872D-4CB7FEC96AB7}"/>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5BB0D50B-5948-3E40-4835-B0EE3A146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60F4F3-4891-D796-735C-E089B174B770}"/>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17046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3925F-AB0A-226F-BAB4-F44B40EFF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872AC2-1E47-7B16-7215-8A1C0C29D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B92713-710F-7E91-306D-6A2116A2337D}"/>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EFD859B9-6F90-B7F6-D7CF-1D349039F6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2EFC61-849C-5FAC-5E69-BE5C293CFDA1}"/>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51446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3C7F-1C5C-87D1-CDAF-76DA38111F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F29DC6-8A76-09C4-E7F1-A43731BB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ADE43F-6008-2870-CA14-3C7A8BA9DC4F}"/>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FD6A4D97-03D2-67F7-7212-217E7C63F3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AE5763-1C80-9F1E-7216-E4DE93D7225E}"/>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377039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4711-972A-7A96-DDB7-3E590CA41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067377-809B-BAFC-D498-382FDBCD1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51882-9D73-9C89-AE74-8F2D72ABF00C}"/>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4E4B3EDF-BA47-FD30-BC29-77BE0DCA8C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AE85C8-E9CF-1C79-855D-B0E0DAE3EF00}"/>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164103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99A5-7138-F337-C4C0-AD5AEBF12C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AB4D6E-4D31-C599-B499-2C25FAE79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E19C5F-78F3-7256-36C2-CBBC8DC55E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5E2B31-0BA8-2876-F21E-D8924092BEE4}"/>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6" name="Footer Placeholder 5">
            <a:extLst>
              <a:ext uri="{FF2B5EF4-FFF2-40B4-BE49-F238E27FC236}">
                <a16:creationId xmlns:a16="http://schemas.microsoft.com/office/drawing/2014/main" id="{D3AD6000-B44B-28B7-AA19-8D50080542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54F9A5-F5E7-D7AB-FA1C-1F8B68BEBEFF}"/>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351092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56CF-A252-65D4-833E-C321225833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4C1F40-D622-8BA9-EE18-6C7D6DB59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29E4B-5A9C-C9B2-6591-AD4605ED7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F3C2A2-7F62-2BE1-8B93-E21722CCC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4248D-1BF0-B028-F944-C41E3D422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1B2FCB3-329B-C3D6-908A-441D7EAE1671}"/>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8" name="Footer Placeholder 7">
            <a:extLst>
              <a:ext uri="{FF2B5EF4-FFF2-40B4-BE49-F238E27FC236}">
                <a16:creationId xmlns:a16="http://schemas.microsoft.com/office/drawing/2014/main" id="{CC52DAE3-2F46-1D01-B778-19CBDD04920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E0E083-877C-65B7-56E9-A58EA88FF313}"/>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190982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DD96-491F-BEE7-BEB9-132C296CC4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8EC6F3-B738-4CBF-78C4-636016D7D184}"/>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4" name="Footer Placeholder 3">
            <a:extLst>
              <a:ext uri="{FF2B5EF4-FFF2-40B4-BE49-F238E27FC236}">
                <a16:creationId xmlns:a16="http://schemas.microsoft.com/office/drawing/2014/main" id="{A3C0E8AE-2483-BDF9-C54B-B885B6D15B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62A074-CBED-B3CE-B2E9-D425BA71B8DF}"/>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145101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CBBB4-09B1-42B4-98A8-8A8C6462DA68}"/>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3" name="Footer Placeholder 2">
            <a:extLst>
              <a:ext uri="{FF2B5EF4-FFF2-40B4-BE49-F238E27FC236}">
                <a16:creationId xmlns:a16="http://schemas.microsoft.com/office/drawing/2014/main" id="{93A68D2D-195D-915E-7706-5CD142A7627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3F24E8-4AFA-0B50-ACBC-B95CED88EEE5}"/>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363680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AFD7-352D-57D7-7629-2DD243AD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24BD4D-AD07-BC7F-488F-23EDDDA76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7FCB2E-6544-34F8-2069-F39853848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B46DC-6473-36A3-90E5-5E477E61A8A9}"/>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6" name="Footer Placeholder 5">
            <a:extLst>
              <a:ext uri="{FF2B5EF4-FFF2-40B4-BE49-F238E27FC236}">
                <a16:creationId xmlns:a16="http://schemas.microsoft.com/office/drawing/2014/main" id="{75A15DA3-B8F4-828A-01B6-F70FB4CC39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0956A5-336A-3C11-8811-04EDAC736C46}"/>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294542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0D3A-E144-07DC-68A6-4F31CF3CD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1A72AE-0DFF-5D0E-F620-245920CDA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20622C-9B28-1980-B83E-C211A7014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37F34-1E63-2BC5-4682-EF1FD0FAF3BA}"/>
              </a:ext>
            </a:extLst>
          </p:cNvPr>
          <p:cNvSpPr>
            <a:spLocks noGrp="1"/>
          </p:cNvSpPr>
          <p:nvPr>
            <p:ph type="dt" sz="half" idx="10"/>
          </p:nvPr>
        </p:nvSpPr>
        <p:spPr/>
        <p:txBody>
          <a:bodyPr/>
          <a:lstStyle/>
          <a:p>
            <a:fld id="{C7129EDB-E4E1-429A-BBB9-518956112C9B}" type="datetimeFigureOut">
              <a:rPr lang="en-GB" smtClean="0"/>
              <a:t>04/10/2024</a:t>
            </a:fld>
            <a:endParaRPr lang="en-GB"/>
          </a:p>
        </p:txBody>
      </p:sp>
      <p:sp>
        <p:nvSpPr>
          <p:cNvPr id="6" name="Footer Placeholder 5">
            <a:extLst>
              <a:ext uri="{FF2B5EF4-FFF2-40B4-BE49-F238E27FC236}">
                <a16:creationId xmlns:a16="http://schemas.microsoft.com/office/drawing/2014/main" id="{5942A4D2-B43A-2C23-CEAC-4DE5BAEEEE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DC0170-5F55-5B0C-19B7-4F559C52B305}"/>
              </a:ext>
            </a:extLst>
          </p:cNvPr>
          <p:cNvSpPr>
            <a:spLocks noGrp="1"/>
          </p:cNvSpPr>
          <p:nvPr>
            <p:ph type="sldNum" sz="quarter" idx="12"/>
          </p:nvPr>
        </p:nvSpPr>
        <p:spPr/>
        <p:txBody>
          <a:bodyPr/>
          <a:lstStyle/>
          <a:p>
            <a:fld id="{7EEB42FB-2F43-4D0E-B8CE-BBB10D7A85DB}" type="slidenum">
              <a:rPr lang="en-GB" smtClean="0"/>
              <a:t>‹#›</a:t>
            </a:fld>
            <a:endParaRPr lang="en-GB"/>
          </a:p>
        </p:txBody>
      </p:sp>
    </p:spTree>
    <p:extLst>
      <p:ext uri="{BB962C8B-B14F-4D97-AF65-F5344CB8AC3E}">
        <p14:creationId xmlns:p14="http://schemas.microsoft.com/office/powerpoint/2010/main" val="1080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26448-C2DE-513F-D1E7-4DD532B57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29C7D1-99DE-E081-4E08-C59EA13F3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D33462-CA6A-7F94-B6D9-68E8A4E08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29EDB-E4E1-429A-BBB9-518956112C9B}" type="datetimeFigureOut">
              <a:rPr lang="en-GB" smtClean="0"/>
              <a:t>04/10/2024</a:t>
            </a:fld>
            <a:endParaRPr lang="en-GB"/>
          </a:p>
        </p:txBody>
      </p:sp>
      <p:sp>
        <p:nvSpPr>
          <p:cNvPr id="5" name="Footer Placeholder 4">
            <a:extLst>
              <a:ext uri="{FF2B5EF4-FFF2-40B4-BE49-F238E27FC236}">
                <a16:creationId xmlns:a16="http://schemas.microsoft.com/office/drawing/2014/main" id="{4B2B33CC-D2F3-71DA-AC29-69B9BD706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23DBF-2501-FA0A-B4E3-F379F9028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B42FB-2F43-4D0E-B8CE-BBB10D7A85DB}" type="slidenum">
              <a:rPr lang="en-GB" smtClean="0"/>
              <a:t>‹#›</a:t>
            </a:fld>
            <a:endParaRPr lang="en-GB"/>
          </a:p>
        </p:txBody>
      </p:sp>
    </p:spTree>
    <p:extLst>
      <p:ext uri="{BB962C8B-B14F-4D97-AF65-F5344CB8AC3E}">
        <p14:creationId xmlns:p14="http://schemas.microsoft.com/office/powerpoint/2010/main" val="408128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4D54-8BE1-4935-9633-092D2BDF1F05}"/>
              </a:ext>
            </a:extLst>
          </p:cNvPr>
          <p:cNvSpPr>
            <a:spLocks noGrp="1"/>
          </p:cNvSpPr>
          <p:nvPr>
            <p:ph type="ctrTitle"/>
          </p:nvPr>
        </p:nvSpPr>
        <p:spPr>
          <a:xfrm>
            <a:off x="1524000" y="3010798"/>
            <a:ext cx="9144000" cy="2387600"/>
          </a:xfrm>
        </p:spPr>
        <p:txBody>
          <a:bodyPr>
            <a:normAutofit fontScale="90000"/>
          </a:bodyPr>
          <a:lstStyle/>
          <a:p>
            <a:br>
              <a:rPr lang="en-GB" dirty="0"/>
            </a:br>
            <a:br>
              <a:rPr lang="en-GB" dirty="0"/>
            </a:br>
            <a:r>
              <a:rPr lang="en-GB" b="1" dirty="0"/>
              <a:t>Reward and Recognition for Open Research</a:t>
            </a:r>
            <a:br>
              <a:rPr lang="en-GB" b="1" dirty="0"/>
            </a:br>
            <a:r>
              <a:rPr lang="en-GB" b="1" dirty="0"/>
              <a:t>Institutional self-assessment session</a:t>
            </a:r>
            <a:br>
              <a:rPr lang="en-GB" b="1" dirty="0"/>
            </a:br>
            <a:r>
              <a:rPr lang="en-GB" sz="4400" dirty="0"/>
              <a:t>Setting the scene</a:t>
            </a:r>
          </a:p>
        </p:txBody>
      </p:sp>
      <p:sp>
        <p:nvSpPr>
          <p:cNvPr id="4" name="Title 1">
            <a:extLst>
              <a:ext uri="{FF2B5EF4-FFF2-40B4-BE49-F238E27FC236}">
                <a16:creationId xmlns:a16="http://schemas.microsoft.com/office/drawing/2014/main" id="{A2D3BE73-B7D5-998B-D066-D3C92E6AF4AC}"/>
              </a:ext>
            </a:extLst>
          </p:cNvPr>
          <p:cNvSpPr txBox="1">
            <a:spLocks/>
          </p:cNvSpPr>
          <p:nvPr/>
        </p:nvSpPr>
        <p:spPr>
          <a:xfrm>
            <a:off x="838200" y="212726"/>
            <a:ext cx="10515600" cy="9699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solidFill>
                  <a:schemeClr val="bg1"/>
                </a:solidFill>
              </a:rPr>
              <a:t>Test slide</a:t>
            </a:r>
          </a:p>
        </p:txBody>
      </p:sp>
      <p:sp>
        <p:nvSpPr>
          <p:cNvPr id="7" name="Rectangle 6">
            <a:extLst>
              <a:ext uri="{FF2B5EF4-FFF2-40B4-BE49-F238E27FC236}">
                <a16:creationId xmlns:a16="http://schemas.microsoft.com/office/drawing/2014/main" id="{6D340FB0-23D8-F7DF-98C9-C47982C6E192}"/>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UK Reproducibility Network">
            <a:extLst>
              <a:ext uri="{FF2B5EF4-FFF2-40B4-BE49-F238E27FC236}">
                <a16:creationId xmlns:a16="http://schemas.microsoft.com/office/drawing/2014/main" id="{56EA8348-3359-88FB-E99A-6B0E46F78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70" y="132238"/>
            <a:ext cx="2717680" cy="9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4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Development in research assessment reform: a shift</a:t>
            </a:r>
          </a:p>
        </p:txBody>
      </p:sp>
      <p:pic>
        <p:nvPicPr>
          <p:cNvPr id="16" name="Picture 15">
            <a:extLst>
              <a:ext uri="{FF2B5EF4-FFF2-40B4-BE49-F238E27FC236}">
                <a16:creationId xmlns:a16="http://schemas.microsoft.com/office/drawing/2014/main" id="{BFF9E3D1-AB4F-F68D-F433-03F7EABE2D89}"/>
              </a:ext>
            </a:extLst>
          </p:cNvPr>
          <p:cNvPicPr>
            <a:picLocks noChangeAspect="1"/>
          </p:cNvPicPr>
          <p:nvPr/>
        </p:nvPicPr>
        <p:blipFill>
          <a:blip r:embed="rId3"/>
          <a:stretch>
            <a:fillRect/>
          </a:stretch>
        </p:blipFill>
        <p:spPr>
          <a:xfrm rot="20291196">
            <a:off x="950626" y="1362215"/>
            <a:ext cx="4197198" cy="5912183"/>
          </a:xfrm>
          <a:prstGeom prst="rect">
            <a:avLst/>
          </a:prstGeom>
        </p:spPr>
      </p:pic>
      <p:pic>
        <p:nvPicPr>
          <p:cNvPr id="22" name="Picture 21">
            <a:extLst>
              <a:ext uri="{FF2B5EF4-FFF2-40B4-BE49-F238E27FC236}">
                <a16:creationId xmlns:a16="http://schemas.microsoft.com/office/drawing/2014/main" id="{7A69B99C-E2C9-6037-E4A4-6AE649C68F6C}"/>
              </a:ext>
            </a:extLst>
          </p:cNvPr>
          <p:cNvPicPr>
            <a:picLocks noChangeAspect="1"/>
          </p:cNvPicPr>
          <p:nvPr/>
        </p:nvPicPr>
        <p:blipFill>
          <a:blip r:embed="rId4"/>
          <a:stretch>
            <a:fillRect/>
          </a:stretch>
        </p:blipFill>
        <p:spPr>
          <a:xfrm>
            <a:off x="581728" y="3429000"/>
            <a:ext cx="11028543" cy="2119462"/>
          </a:xfrm>
          <a:prstGeom prst="rect">
            <a:avLst/>
          </a:prstGeom>
        </p:spPr>
      </p:pic>
    </p:spTree>
    <p:extLst>
      <p:ext uri="{BB962C8B-B14F-4D97-AF65-F5344CB8AC3E}">
        <p14:creationId xmlns:p14="http://schemas.microsoft.com/office/powerpoint/2010/main" val="85930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Development in research assessment reform: a shift</a:t>
            </a:r>
          </a:p>
        </p:txBody>
      </p:sp>
      <p:pic>
        <p:nvPicPr>
          <p:cNvPr id="7" name="Picture 6">
            <a:extLst>
              <a:ext uri="{FF2B5EF4-FFF2-40B4-BE49-F238E27FC236}">
                <a16:creationId xmlns:a16="http://schemas.microsoft.com/office/drawing/2014/main" id="{21B9F25D-445D-2B5E-5D27-4DF2CFE8ED4D}"/>
              </a:ext>
            </a:extLst>
          </p:cNvPr>
          <p:cNvPicPr>
            <a:picLocks noChangeAspect="1"/>
          </p:cNvPicPr>
          <p:nvPr/>
        </p:nvPicPr>
        <p:blipFill>
          <a:blip r:embed="rId3"/>
          <a:stretch>
            <a:fillRect/>
          </a:stretch>
        </p:blipFill>
        <p:spPr>
          <a:xfrm>
            <a:off x="261938" y="1395414"/>
            <a:ext cx="4917066" cy="2887029"/>
          </a:xfrm>
          <a:prstGeom prst="rect">
            <a:avLst/>
          </a:prstGeom>
        </p:spPr>
      </p:pic>
      <p:pic>
        <p:nvPicPr>
          <p:cNvPr id="9" name="Picture 8">
            <a:extLst>
              <a:ext uri="{FF2B5EF4-FFF2-40B4-BE49-F238E27FC236}">
                <a16:creationId xmlns:a16="http://schemas.microsoft.com/office/drawing/2014/main" id="{6A05FF0D-3D28-A0E2-D841-36FD157E1CC2}"/>
              </a:ext>
            </a:extLst>
          </p:cNvPr>
          <p:cNvPicPr>
            <a:picLocks noChangeAspect="1"/>
          </p:cNvPicPr>
          <p:nvPr/>
        </p:nvPicPr>
        <p:blipFill>
          <a:blip r:embed="rId4"/>
          <a:stretch>
            <a:fillRect/>
          </a:stretch>
        </p:blipFill>
        <p:spPr>
          <a:xfrm>
            <a:off x="5179004" y="1518047"/>
            <a:ext cx="6292667" cy="3967557"/>
          </a:xfrm>
          <a:prstGeom prst="rect">
            <a:avLst/>
          </a:prstGeom>
        </p:spPr>
      </p:pic>
      <p:sp>
        <p:nvSpPr>
          <p:cNvPr id="10" name="Oval 9">
            <a:extLst>
              <a:ext uri="{FF2B5EF4-FFF2-40B4-BE49-F238E27FC236}">
                <a16:creationId xmlns:a16="http://schemas.microsoft.com/office/drawing/2014/main" id="{14FE465E-6C1D-80B3-4680-E30A2C1DA5CD}"/>
              </a:ext>
            </a:extLst>
          </p:cNvPr>
          <p:cNvSpPr/>
          <p:nvPr/>
        </p:nvSpPr>
        <p:spPr>
          <a:xfrm>
            <a:off x="5179004" y="3501825"/>
            <a:ext cx="6171474" cy="7165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45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Development in research assessment reform: a shift</a:t>
            </a:r>
          </a:p>
        </p:txBody>
      </p:sp>
      <p:pic>
        <p:nvPicPr>
          <p:cNvPr id="12" name="Picture 11">
            <a:extLst>
              <a:ext uri="{FF2B5EF4-FFF2-40B4-BE49-F238E27FC236}">
                <a16:creationId xmlns:a16="http://schemas.microsoft.com/office/drawing/2014/main" id="{13EDD0B2-4D31-3C46-D326-2260D9A750D8}"/>
              </a:ext>
            </a:extLst>
          </p:cNvPr>
          <p:cNvPicPr>
            <a:picLocks noChangeAspect="1"/>
          </p:cNvPicPr>
          <p:nvPr/>
        </p:nvPicPr>
        <p:blipFill>
          <a:blip r:embed="rId3"/>
          <a:stretch>
            <a:fillRect/>
          </a:stretch>
        </p:blipFill>
        <p:spPr>
          <a:xfrm>
            <a:off x="460580" y="1401763"/>
            <a:ext cx="11401425" cy="3048000"/>
          </a:xfrm>
          <a:prstGeom prst="rect">
            <a:avLst/>
          </a:prstGeom>
        </p:spPr>
      </p:pic>
      <p:pic>
        <p:nvPicPr>
          <p:cNvPr id="14" name="Picture 13">
            <a:extLst>
              <a:ext uri="{FF2B5EF4-FFF2-40B4-BE49-F238E27FC236}">
                <a16:creationId xmlns:a16="http://schemas.microsoft.com/office/drawing/2014/main" id="{3AC12420-D7EA-7CC4-A4A1-4ECE4C89EF1C}"/>
              </a:ext>
            </a:extLst>
          </p:cNvPr>
          <p:cNvPicPr>
            <a:picLocks noChangeAspect="1"/>
          </p:cNvPicPr>
          <p:nvPr/>
        </p:nvPicPr>
        <p:blipFill>
          <a:blip r:embed="rId4"/>
          <a:stretch>
            <a:fillRect/>
          </a:stretch>
        </p:blipFill>
        <p:spPr>
          <a:xfrm>
            <a:off x="952561" y="3701893"/>
            <a:ext cx="10286877" cy="2648107"/>
          </a:xfrm>
          <a:prstGeom prst="rect">
            <a:avLst/>
          </a:prstGeom>
        </p:spPr>
      </p:pic>
    </p:spTree>
    <p:extLst>
      <p:ext uri="{BB962C8B-B14F-4D97-AF65-F5344CB8AC3E}">
        <p14:creationId xmlns:p14="http://schemas.microsoft.com/office/powerpoint/2010/main" val="12306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B415-8391-C07A-3B98-7A6C543205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A2E92-8634-088D-ADFA-78B43CCB4D63}"/>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27B8C413-215B-2085-F02E-DEFEE69BB241}"/>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AAC0CC0-1531-002A-0ABC-5621D6C3923C}"/>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Open research and the REF2029</a:t>
            </a:r>
          </a:p>
        </p:txBody>
      </p:sp>
      <p:pic>
        <p:nvPicPr>
          <p:cNvPr id="7" name="Picture 6">
            <a:extLst>
              <a:ext uri="{FF2B5EF4-FFF2-40B4-BE49-F238E27FC236}">
                <a16:creationId xmlns:a16="http://schemas.microsoft.com/office/drawing/2014/main" id="{B6E2F0F1-1063-89ED-57FC-29229CCCD79F}"/>
              </a:ext>
            </a:extLst>
          </p:cNvPr>
          <p:cNvPicPr>
            <a:picLocks noChangeAspect="1"/>
          </p:cNvPicPr>
          <p:nvPr/>
        </p:nvPicPr>
        <p:blipFill>
          <a:blip r:embed="rId3"/>
          <a:stretch>
            <a:fillRect/>
          </a:stretch>
        </p:blipFill>
        <p:spPr>
          <a:xfrm>
            <a:off x="487680" y="1538289"/>
            <a:ext cx="4655748" cy="2191703"/>
          </a:xfrm>
          <a:prstGeom prst="rect">
            <a:avLst/>
          </a:prstGeom>
        </p:spPr>
      </p:pic>
      <p:sp>
        <p:nvSpPr>
          <p:cNvPr id="8" name="TextBox 7">
            <a:extLst>
              <a:ext uri="{FF2B5EF4-FFF2-40B4-BE49-F238E27FC236}">
                <a16:creationId xmlns:a16="http://schemas.microsoft.com/office/drawing/2014/main" id="{DCC948AE-0F8A-37AB-5587-5701C46A867E}"/>
              </a:ext>
            </a:extLst>
          </p:cNvPr>
          <p:cNvSpPr txBox="1"/>
          <p:nvPr/>
        </p:nvSpPr>
        <p:spPr>
          <a:xfrm>
            <a:off x="5394960" y="1742519"/>
            <a:ext cx="6080760" cy="156966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Calibri" panose="020F0502020204030204" pitchFamily="34" charset="0"/>
              </a:rPr>
              <a:t>a greater emphasis on institutional research culture, including use of open research practices, in an expanded ‘People, Culture and Environment’ element</a:t>
            </a:r>
            <a:endParaRPr lang="en-GB" sz="2400" dirty="0"/>
          </a:p>
        </p:txBody>
      </p:sp>
      <p:pic>
        <p:nvPicPr>
          <p:cNvPr id="10" name="Picture 9">
            <a:extLst>
              <a:ext uri="{FF2B5EF4-FFF2-40B4-BE49-F238E27FC236}">
                <a16:creationId xmlns:a16="http://schemas.microsoft.com/office/drawing/2014/main" id="{ADF7438D-C09B-50F3-84F1-CF97D5521380}"/>
              </a:ext>
            </a:extLst>
          </p:cNvPr>
          <p:cNvPicPr>
            <a:picLocks noChangeAspect="1"/>
          </p:cNvPicPr>
          <p:nvPr/>
        </p:nvPicPr>
        <p:blipFill>
          <a:blip r:embed="rId4"/>
          <a:stretch>
            <a:fillRect/>
          </a:stretch>
        </p:blipFill>
        <p:spPr>
          <a:xfrm>
            <a:off x="649604" y="4088446"/>
            <a:ext cx="4342115" cy="1757042"/>
          </a:xfrm>
          <a:prstGeom prst="rect">
            <a:avLst/>
          </a:prstGeom>
        </p:spPr>
      </p:pic>
      <p:sp>
        <p:nvSpPr>
          <p:cNvPr id="11" name="TextBox 10">
            <a:extLst>
              <a:ext uri="{FF2B5EF4-FFF2-40B4-BE49-F238E27FC236}">
                <a16:creationId xmlns:a16="http://schemas.microsoft.com/office/drawing/2014/main" id="{CEDAD9A8-E7A5-A726-4219-B537331F6D92}"/>
              </a:ext>
            </a:extLst>
          </p:cNvPr>
          <p:cNvSpPr txBox="1"/>
          <p:nvPr/>
        </p:nvSpPr>
        <p:spPr>
          <a:xfrm>
            <a:off x="5440680" y="3962400"/>
            <a:ext cx="5446396"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rPr>
              <a:t>campaigning on a 5% manifesto: a target for HEIs to submit at least 5% of non-traditional research outputs</a:t>
            </a:r>
            <a:endParaRPr lang="en-GB" sz="2400" dirty="0"/>
          </a:p>
        </p:txBody>
      </p:sp>
    </p:spTree>
    <p:extLst>
      <p:ext uri="{BB962C8B-B14F-4D97-AF65-F5344CB8AC3E}">
        <p14:creationId xmlns:p14="http://schemas.microsoft.com/office/powerpoint/2010/main" val="529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Making open research count</a:t>
            </a:r>
          </a:p>
        </p:txBody>
      </p:sp>
      <p:pic>
        <p:nvPicPr>
          <p:cNvPr id="8" name="Picture 7">
            <a:extLst>
              <a:ext uri="{FF2B5EF4-FFF2-40B4-BE49-F238E27FC236}">
                <a16:creationId xmlns:a16="http://schemas.microsoft.com/office/drawing/2014/main" id="{A43BF3EC-E512-4015-976E-E4BDBE059D0A}"/>
              </a:ext>
            </a:extLst>
          </p:cNvPr>
          <p:cNvPicPr>
            <a:picLocks noChangeAspect="1"/>
          </p:cNvPicPr>
          <p:nvPr/>
        </p:nvPicPr>
        <p:blipFill>
          <a:blip r:embed="rId3"/>
          <a:stretch>
            <a:fillRect/>
          </a:stretch>
        </p:blipFill>
        <p:spPr>
          <a:xfrm>
            <a:off x="510540" y="1485899"/>
            <a:ext cx="3886200" cy="1800225"/>
          </a:xfrm>
          <a:prstGeom prst="rect">
            <a:avLst/>
          </a:prstGeom>
        </p:spPr>
      </p:pic>
      <p:sp>
        <p:nvSpPr>
          <p:cNvPr id="9" name="TextBox 8">
            <a:extLst>
              <a:ext uri="{FF2B5EF4-FFF2-40B4-BE49-F238E27FC236}">
                <a16:creationId xmlns:a16="http://schemas.microsoft.com/office/drawing/2014/main" id="{EF094B5E-E407-E880-475B-F53D4BF84445}"/>
              </a:ext>
            </a:extLst>
          </p:cNvPr>
          <p:cNvSpPr txBox="1"/>
          <p:nvPr/>
        </p:nvSpPr>
        <p:spPr>
          <a:xfrm>
            <a:off x="4998720" y="1538289"/>
            <a:ext cx="562356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recognises</a:t>
            </a:r>
            <a:r>
              <a:rPr lang="en-US" sz="2400" dirty="0"/>
              <a:t> open science as a strategic theme and a number of working groups are addressing aspects of its operationalization in research assessment</a:t>
            </a:r>
            <a:endParaRPr lang="en-GB" sz="2400" dirty="0"/>
          </a:p>
        </p:txBody>
      </p:sp>
      <p:pic>
        <p:nvPicPr>
          <p:cNvPr id="13" name="Picture 12">
            <a:extLst>
              <a:ext uri="{FF2B5EF4-FFF2-40B4-BE49-F238E27FC236}">
                <a16:creationId xmlns:a16="http://schemas.microsoft.com/office/drawing/2014/main" id="{B5E48583-52BC-EB5C-9E99-3B62AF085634}"/>
              </a:ext>
            </a:extLst>
          </p:cNvPr>
          <p:cNvPicPr>
            <a:picLocks noChangeAspect="1"/>
          </p:cNvPicPr>
          <p:nvPr/>
        </p:nvPicPr>
        <p:blipFill>
          <a:blip r:embed="rId4"/>
          <a:stretch>
            <a:fillRect/>
          </a:stretch>
        </p:blipFill>
        <p:spPr>
          <a:xfrm>
            <a:off x="320040" y="4027487"/>
            <a:ext cx="4267200" cy="1724025"/>
          </a:xfrm>
          <a:prstGeom prst="rect">
            <a:avLst/>
          </a:prstGeom>
        </p:spPr>
      </p:pic>
      <p:sp>
        <p:nvSpPr>
          <p:cNvPr id="14" name="TextBox 13">
            <a:extLst>
              <a:ext uri="{FF2B5EF4-FFF2-40B4-BE49-F238E27FC236}">
                <a16:creationId xmlns:a16="http://schemas.microsoft.com/office/drawing/2014/main" id="{9AFD8381-2620-6D47-E9EE-F0563A8CE3EC}"/>
              </a:ext>
            </a:extLst>
          </p:cNvPr>
          <p:cNvSpPr txBox="1"/>
          <p:nvPr/>
        </p:nvSpPr>
        <p:spPr>
          <a:xfrm>
            <a:off x="4998720" y="3931920"/>
            <a:ext cx="527304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aims to develop and pilot with selected institutions a number of tools to support the development of research assessment systems that incentivize and reward researchers to take up open science practices</a:t>
            </a:r>
            <a:endParaRPr lang="en-GB" sz="2400" dirty="0"/>
          </a:p>
        </p:txBody>
      </p:sp>
    </p:spTree>
    <p:extLst>
      <p:ext uri="{BB962C8B-B14F-4D97-AF65-F5344CB8AC3E}">
        <p14:creationId xmlns:p14="http://schemas.microsoft.com/office/powerpoint/2010/main" val="41086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Making open research count</a:t>
            </a:r>
          </a:p>
        </p:txBody>
      </p:sp>
      <p:pic>
        <p:nvPicPr>
          <p:cNvPr id="7" name="Picture 6">
            <a:extLst>
              <a:ext uri="{FF2B5EF4-FFF2-40B4-BE49-F238E27FC236}">
                <a16:creationId xmlns:a16="http://schemas.microsoft.com/office/drawing/2014/main" id="{67B9AA9E-69C4-F54A-B14E-796A1E847684}"/>
              </a:ext>
            </a:extLst>
          </p:cNvPr>
          <p:cNvPicPr>
            <a:picLocks noChangeAspect="1"/>
          </p:cNvPicPr>
          <p:nvPr/>
        </p:nvPicPr>
        <p:blipFill>
          <a:blip r:embed="rId3"/>
          <a:stretch>
            <a:fillRect/>
          </a:stretch>
        </p:blipFill>
        <p:spPr>
          <a:xfrm>
            <a:off x="608647" y="1765936"/>
            <a:ext cx="4381500" cy="1162050"/>
          </a:xfrm>
          <a:prstGeom prst="rect">
            <a:avLst/>
          </a:prstGeom>
        </p:spPr>
      </p:pic>
      <p:pic>
        <p:nvPicPr>
          <p:cNvPr id="9" name="Picture 8">
            <a:extLst>
              <a:ext uri="{FF2B5EF4-FFF2-40B4-BE49-F238E27FC236}">
                <a16:creationId xmlns:a16="http://schemas.microsoft.com/office/drawing/2014/main" id="{8A9B4BA8-9E6C-1954-5B12-F0F4921F4E80}"/>
              </a:ext>
            </a:extLst>
          </p:cNvPr>
          <p:cNvPicPr>
            <a:picLocks noChangeAspect="1"/>
          </p:cNvPicPr>
          <p:nvPr/>
        </p:nvPicPr>
        <p:blipFill>
          <a:blip r:embed="rId4"/>
          <a:stretch>
            <a:fillRect/>
          </a:stretch>
        </p:blipFill>
        <p:spPr>
          <a:xfrm>
            <a:off x="608647" y="3918902"/>
            <a:ext cx="3629025" cy="1552575"/>
          </a:xfrm>
          <a:prstGeom prst="rect">
            <a:avLst/>
          </a:prstGeom>
        </p:spPr>
      </p:pic>
      <p:sp>
        <p:nvSpPr>
          <p:cNvPr id="10" name="TextBox 9">
            <a:extLst>
              <a:ext uri="{FF2B5EF4-FFF2-40B4-BE49-F238E27FC236}">
                <a16:creationId xmlns:a16="http://schemas.microsoft.com/office/drawing/2014/main" id="{C975BF3D-04F8-DE1B-C8B8-8F044ECE1446}"/>
              </a:ext>
            </a:extLst>
          </p:cNvPr>
          <p:cNvSpPr txBox="1"/>
          <p:nvPr/>
        </p:nvSpPr>
        <p:spPr>
          <a:xfrm>
            <a:off x="5859303" y="1746796"/>
            <a:ext cx="573119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aims to develop the infrastructure for the collection, validation and re-use of open research metrics and indicators </a:t>
            </a:r>
            <a:endParaRPr lang="en-GB" sz="2400" dirty="0"/>
          </a:p>
        </p:txBody>
      </p:sp>
      <p:sp>
        <p:nvSpPr>
          <p:cNvPr id="11" name="TextBox 10">
            <a:extLst>
              <a:ext uri="{FF2B5EF4-FFF2-40B4-BE49-F238E27FC236}">
                <a16:creationId xmlns:a16="http://schemas.microsoft.com/office/drawing/2014/main" id="{8FD95142-FF18-B079-916E-297FC072490C}"/>
              </a:ext>
            </a:extLst>
          </p:cNvPr>
          <p:cNvSpPr txBox="1"/>
          <p:nvPr/>
        </p:nvSpPr>
        <p:spPr>
          <a:xfrm>
            <a:off x="6096000" y="3725693"/>
            <a:ext cx="52578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UKRN Open Research </a:t>
            </a:r>
            <a:r>
              <a:rPr lang="en-US" sz="2400" dirty="0" err="1"/>
              <a:t>Programme</a:t>
            </a:r>
            <a:r>
              <a:rPr lang="en-US" sz="2400" dirty="0"/>
              <a:t> is undertaking work to define requirements for open research indicators to support institutional planning and development</a:t>
            </a:r>
            <a:endParaRPr lang="en-GB" sz="2400" dirty="0"/>
          </a:p>
        </p:txBody>
      </p:sp>
    </p:spTree>
    <p:extLst>
      <p:ext uri="{BB962C8B-B14F-4D97-AF65-F5344CB8AC3E}">
        <p14:creationId xmlns:p14="http://schemas.microsoft.com/office/powerpoint/2010/main" val="353860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60C16-16FB-7BEA-E9F9-F2EF2D9F0F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D59502-022F-6399-A818-8E4D8FA1A323}"/>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49B12F1-2D8E-B112-6478-AD12B0BE9641}"/>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0260792D-9DDF-74A9-6A06-F118B1057F0E}"/>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Conclusion</a:t>
            </a:r>
          </a:p>
        </p:txBody>
      </p:sp>
      <p:sp>
        <p:nvSpPr>
          <p:cNvPr id="3" name="TextBox 2">
            <a:extLst>
              <a:ext uri="{FF2B5EF4-FFF2-40B4-BE49-F238E27FC236}">
                <a16:creationId xmlns:a16="http://schemas.microsoft.com/office/drawing/2014/main" id="{62F3D4DA-0A45-259C-4D17-0379592E1A34}"/>
              </a:ext>
            </a:extLst>
          </p:cNvPr>
          <p:cNvSpPr txBox="1"/>
          <p:nvPr/>
        </p:nvSpPr>
        <p:spPr>
          <a:xfrm>
            <a:off x="259080" y="1519992"/>
            <a:ext cx="11360426" cy="5109091"/>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latin typeface="Calibri" panose="020F0502020204030204" pitchFamily="34" charset="0"/>
              </a:rPr>
              <a:t>many countries, funders and research-performing </a:t>
            </a:r>
            <a:r>
              <a:rPr lang="en-US" sz="2800" b="0" i="0" dirty="0" err="1">
                <a:solidFill>
                  <a:srgbClr val="000000"/>
                </a:solidFill>
                <a:effectLst/>
                <a:latin typeface="Calibri" panose="020F0502020204030204" pitchFamily="34" charset="0"/>
              </a:rPr>
              <a:t>organisations</a:t>
            </a:r>
            <a:r>
              <a:rPr lang="en-US" sz="2800" b="0" i="0" dirty="0">
                <a:solidFill>
                  <a:srgbClr val="000000"/>
                </a:solidFill>
                <a:effectLst/>
                <a:latin typeface="Calibri" panose="020F0502020204030204" pitchFamily="34" charset="0"/>
              </a:rPr>
              <a:t> are joining the coalition for change and reviewing or planning to review their research assessment policies and procedures</a:t>
            </a:r>
          </a:p>
          <a:p>
            <a:pPr marL="285750" indent="-285750">
              <a:buFont typeface="Arial" panose="020B0604020202020204" pitchFamily="34" charset="0"/>
              <a:buChar char="•"/>
            </a:pPr>
            <a:endParaRPr lang="en-US" sz="2800" b="0" i="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2800" dirty="0" err="1">
                <a:solidFill>
                  <a:srgbClr val="000000"/>
                </a:solidFill>
                <a:latin typeface="Calibri" panose="020F0502020204030204" pitchFamily="34" charset="0"/>
              </a:rPr>
              <a:t>o</a:t>
            </a:r>
            <a:r>
              <a:rPr lang="en-US" sz="2800" b="0" i="0" dirty="0" err="1">
                <a:solidFill>
                  <a:srgbClr val="000000"/>
                </a:solidFill>
                <a:effectLst/>
                <a:latin typeface="Calibri" panose="020F0502020204030204" pitchFamily="34" charset="0"/>
              </a:rPr>
              <a:t>perationalisation</a:t>
            </a:r>
            <a:r>
              <a:rPr lang="en-US" sz="2800" b="0" i="0" dirty="0">
                <a:solidFill>
                  <a:srgbClr val="000000"/>
                </a:solidFill>
                <a:effectLst/>
                <a:latin typeface="Calibri" panose="020F0502020204030204" pitchFamily="34" charset="0"/>
              </a:rPr>
              <a:t> of open research incentives and expectations will signal that open practices are an essential part of how research is carried out</a:t>
            </a:r>
          </a:p>
          <a:p>
            <a:pPr marL="285750" indent="-285750">
              <a:buFont typeface="Arial" panose="020B0604020202020204" pitchFamily="34" charset="0"/>
              <a:buChar char="•"/>
            </a:pPr>
            <a:endParaRPr lang="en-US" sz="2800" b="0" i="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2800" dirty="0">
                <a:solidFill>
                  <a:srgbClr val="000000"/>
                </a:solidFill>
                <a:latin typeface="Calibri" panose="020F0502020204030204" pitchFamily="34" charset="0"/>
              </a:rPr>
              <a:t>u</a:t>
            </a:r>
            <a:r>
              <a:rPr lang="en-US" sz="2800" b="0" i="0" dirty="0">
                <a:solidFill>
                  <a:srgbClr val="000000"/>
                </a:solidFill>
                <a:effectLst/>
                <a:latin typeface="Calibri" panose="020F0502020204030204" pitchFamily="34" charset="0"/>
              </a:rPr>
              <a:t>niversities and other research-preforming </a:t>
            </a:r>
            <a:r>
              <a:rPr lang="en-US" sz="2800" b="0" i="0" dirty="0" err="1">
                <a:solidFill>
                  <a:srgbClr val="000000"/>
                </a:solidFill>
                <a:effectLst/>
                <a:latin typeface="Calibri" panose="020F0502020204030204" pitchFamily="34" charset="0"/>
              </a:rPr>
              <a:t>organisations</a:t>
            </a:r>
            <a:r>
              <a:rPr lang="en-US" sz="2800" b="0" i="0" dirty="0">
                <a:solidFill>
                  <a:srgbClr val="000000"/>
                </a:solidFill>
                <a:effectLst/>
                <a:latin typeface="Calibri" panose="020F0502020204030204" pitchFamily="34" charset="0"/>
              </a:rPr>
              <a:t> cannot afford to ignore the direction of travel in the sector towards the integration of open research into all aspects of research activity and the adoption of responsible research assessment practices</a:t>
            </a:r>
          </a:p>
          <a:p>
            <a:endParaRPr lang="en-GB" dirty="0"/>
          </a:p>
        </p:txBody>
      </p:sp>
    </p:spTree>
    <p:extLst>
      <p:ext uri="{BB962C8B-B14F-4D97-AF65-F5344CB8AC3E}">
        <p14:creationId xmlns:p14="http://schemas.microsoft.com/office/powerpoint/2010/main" val="21162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69574" y="34925"/>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Why recognize and reward open research practice?</a:t>
            </a:r>
            <a:endParaRPr lang="en-GB" dirty="0">
              <a:solidFill>
                <a:schemeClr val="bg1"/>
              </a:solidFill>
            </a:endParaRPr>
          </a:p>
        </p:txBody>
      </p:sp>
      <p:sp>
        <p:nvSpPr>
          <p:cNvPr id="2" name="TextBox 1">
            <a:extLst>
              <a:ext uri="{FF2B5EF4-FFF2-40B4-BE49-F238E27FC236}">
                <a16:creationId xmlns:a16="http://schemas.microsoft.com/office/drawing/2014/main" id="{D114EF9E-04CB-D968-858D-D074535386DD}"/>
              </a:ext>
            </a:extLst>
          </p:cNvPr>
          <p:cNvSpPr txBox="1"/>
          <p:nvPr/>
        </p:nvSpPr>
        <p:spPr>
          <a:xfrm>
            <a:off x="685800" y="1702700"/>
            <a:ext cx="5198165" cy="3539430"/>
          </a:xfrm>
          <a:prstGeom prst="rect">
            <a:avLst/>
          </a:prstGeom>
          <a:noFill/>
        </p:spPr>
        <p:txBody>
          <a:bodyPr wrap="square" rtlCol="0">
            <a:spAutoFit/>
          </a:bodyPr>
          <a:lstStyle/>
          <a:p>
            <a:r>
              <a:rPr lang="en-US" sz="3200" b="0" i="0" dirty="0">
                <a:solidFill>
                  <a:srgbClr val="000000"/>
                </a:solidFill>
                <a:effectLst/>
                <a:latin typeface="Calibri" panose="020F0502020204030204" pitchFamily="34" charset="0"/>
              </a:rPr>
              <a:t>“Assessment of scientific contribution and career progression rewarding good open science practices is needed for operationalization of open science.” (UNESCO, 2021)</a:t>
            </a:r>
            <a:endParaRPr lang="en-GB" sz="3200" dirty="0"/>
          </a:p>
        </p:txBody>
      </p:sp>
      <p:pic>
        <p:nvPicPr>
          <p:cNvPr id="7" name="Picture 6">
            <a:extLst>
              <a:ext uri="{FF2B5EF4-FFF2-40B4-BE49-F238E27FC236}">
                <a16:creationId xmlns:a16="http://schemas.microsoft.com/office/drawing/2014/main" id="{7A6554DF-049B-2B65-FAB8-F6E0F18092FC}"/>
              </a:ext>
            </a:extLst>
          </p:cNvPr>
          <p:cNvPicPr>
            <a:picLocks noChangeAspect="1"/>
          </p:cNvPicPr>
          <p:nvPr/>
        </p:nvPicPr>
        <p:blipFill>
          <a:blip r:embed="rId3"/>
          <a:stretch>
            <a:fillRect/>
          </a:stretch>
        </p:blipFill>
        <p:spPr>
          <a:xfrm>
            <a:off x="6211225" y="1033670"/>
            <a:ext cx="3923306" cy="5538062"/>
          </a:xfrm>
          <a:prstGeom prst="rect">
            <a:avLst/>
          </a:prstGeom>
        </p:spPr>
      </p:pic>
    </p:spTree>
    <p:extLst>
      <p:ext uri="{BB962C8B-B14F-4D97-AF65-F5344CB8AC3E}">
        <p14:creationId xmlns:p14="http://schemas.microsoft.com/office/powerpoint/2010/main" val="134409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What is open research?</a:t>
            </a:r>
          </a:p>
        </p:txBody>
      </p:sp>
      <p:pic>
        <p:nvPicPr>
          <p:cNvPr id="9" name="Picture 8">
            <a:extLst>
              <a:ext uri="{FF2B5EF4-FFF2-40B4-BE49-F238E27FC236}">
                <a16:creationId xmlns:a16="http://schemas.microsoft.com/office/drawing/2014/main" id="{30F1CBF5-1628-BD91-140F-D3CD1437FB65}"/>
              </a:ext>
            </a:extLst>
          </p:cNvPr>
          <p:cNvPicPr>
            <a:picLocks noChangeAspect="1"/>
          </p:cNvPicPr>
          <p:nvPr/>
        </p:nvPicPr>
        <p:blipFill>
          <a:blip r:embed="rId3"/>
          <a:stretch>
            <a:fillRect/>
          </a:stretch>
        </p:blipFill>
        <p:spPr>
          <a:xfrm>
            <a:off x="237145" y="1182688"/>
            <a:ext cx="1686572" cy="2380732"/>
          </a:xfrm>
          <a:prstGeom prst="rect">
            <a:avLst/>
          </a:prstGeom>
        </p:spPr>
      </p:pic>
      <p:sp>
        <p:nvSpPr>
          <p:cNvPr id="10" name="TextBox 9">
            <a:extLst>
              <a:ext uri="{FF2B5EF4-FFF2-40B4-BE49-F238E27FC236}">
                <a16:creationId xmlns:a16="http://schemas.microsoft.com/office/drawing/2014/main" id="{65230479-59A5-6DF6-2A1F-1ACC0120CE88}"/>
              </a:ext>
            </a:extLst>
          </p:cNvPr>
          <p:cNvSpPr txBox="1"/>
          <p:nvPr/>
        </p:nvSpPr>
        <p:spPr>
          <a:xfrm>
            <a:off x="2192951" y="1644259"/>
            <a:ext cx="9418320" cy="954107"/>
          </a:xfrm>
          <a:prstGeom prst="rect">
            <a:avLst/>
          </a:prstGeom>
          <a:noFill/>
        </p:spPr>
        <p:txBody>
          <a:bodyPr wrap="square" rtlCol="0">
            <a:spAutoFit/>
          </a:bodyPr>
          <a:lstStyle/>
          <a:p>
            <a:r>
              <a:rPr lang="en-US" sz="2800" dirty="0"/>
              <a:t>2021 – adoption of UNESCO Recommendation on Open Science by 193 member states</a:t>
            </a:r>
            <a:endParaRPr lang="en-GB" sz="2800" dirty="0"/>
          </a:p>
        </p:txBody>
      </p:sp>
      <p:sp>
        <p:nvSpPr>
          <p:cNvPr id="11" name="TextBox 10">
            <a:extLst>
              <a:ext uri="{FF2B5EF4-FFF2-40B4-BE49-F238E27FC236}">
                <a16:creationId xmlns:a16="http://schemas.microsoft.com/office/drawing/2014/main" id="{7C480B29-2EAF-3317-E791-F1C821C5E1E3}"/>
              </a:ext>
            </a:extLst>
          </p:cNvPr>
          <p:cNvSpPr txBox="1"/>
          <p:nvPr/>
        </p:nvSpPr>
        <p:spPr>
          <a:xfrm>
            <a:off x="2192951" y="2917062"/>
            <a:ext cx="9729815" cy="3108543"/>
          </a:xfrm>
          <a:prstGeom prst="rect">
            <a:avLst/>
          </a:prstGeom>
          <a:noFill/>
        </p:spPr>
        <p:txBody>
          <a:bodyPr wrap="square" rtlCol="0">
            <a:spAutoFit/>
          </a:bodyPr>
          <a:lstStyle/>
          <a:p>
            <a:r>
              <a:rPr lang="en-US" sz="2800" b="1" dirty="0"/>
              <a:t>Open Research/ Open Science:</a:t>
            </a:r>
          </a:p>
          <a:p>
            <a:r>
              <a:rPr lang="en-US" sz="2800" dirty="0"/>
              <a:t> - integrated concept of research governed by principles of inclusivity, collaboration, accessibility, transparency, reusability and reproducibility</a:t>
            </a:r>
          </a:p>
          <a:p>
            <a:r>
              <a:rPr lang="en-US" sz="2800" dirty="0"/>
              <a:t> - openness essential to the practices by which research is conducted, communicated, evaluated, validated and </a:t>
            </a:r>
            <a:r>
              <a:rPr lang="en-US" sz="2800" dirty="0" err="1"/>
              <a:t>instrumentalised</a:t>
            </a:r>
            <a:endParaRPr lang="en-GB" sz="2800" dirty="0"/>
          </a:p>
        </p:txBody>
      </p:sp>
    </p:spTree>
    <p:extLst>
      <p:ext uri="{BB962C8B-B14F-4D97-AF65-F5344CB8AC3E}">
        <p14:creationId xmlns:p14="http://schemas.microsoft.com/office/powerpoint/2010/main" val="189279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Why open research?</a:t>
            </a:r>
          </a:p>
        </p:txBody>
      </p:sp>
      <p:sp>
        <p:nvSpPr>
          <p:cNvPr id="2" name="TextBox 1">
            <a:extLst>
              <a:ext uri="{FF2B5EF4-FFF2-40B4-BE49-F238E27FC236}">
                <a16:creationId xmlns:a16="http://schemas.microsoft.com/office/drawing/2014/main" id="{9ADF3C97-1C03-D5C4-DA93-9A9F8FEBD699}"/>
              </a:ext>
            </a:extLst>
          </p:cNvPr>
          <p:cNvSpPr txBox="1"/>
          <p:nvPr/>
        </p:nvSpPr>
        <p:spPr>
          <a:xfrm>
            <a:off x="259080" y="1373508"/>
            <a:ext cx="11750040"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Open Research has a direct relationship to research integrity )through transparency of methods and outputs); research quality (through the use of reproducible practices); and reach and impact (through the accessibility and reusability of outputs)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products of publicly funded research are public goods produced in the public interest and should be made available with as few restrictions as possible in a timely and responsible manner</a:t>
            </a:r>
          </a:p>
          <a:p>
            <a:endParaRPr lang="en-US" dirty="0"/>
          </a:p>
        </p:txBody>
      </p:sp>
      <p:sp>
        <p:nvSpPr>
          <p:cNvPr id="3" name="Rectangle 2">
            <a:extLst>
              <a:ext uri="{FF2B5EF4-FFF2-40B4-BE49-F238E27FC236}">
                <a16:creationId xmlns:a16="http://schemas.microsoft.com/office/drawing/2014/main" id="{D58FE662-3B02-4217-9111-E8DDF182D4C6}"/>
              </a:ext>
            </a:extLst>
          </p:cNvPr>
          <p:cNvSpPr/>
          <p:nvPr/>
        </p:nvSpPr>
        <p:spPr>
          <a:xfrm>
            <a:off x="259080" y="4968241"/>
            <a:ext cx="11369040" cy="1412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Change is slow!</a:t>
            </a:r>
          </a:p>
          <a:p>
            <a:pPr algn="ctr"/>
            <a:r>
              <a:rPr lang="en-US" sz="2000" dirty="0"/>
              <a:t>Open Research practices often limited to Open Access and management and sharing of data</a:t>
            </a:r>
          </a:p>
          <a:p>
            <a:pPr algn="ctr"/>
            <a:r>
              <a:rPr lang="en-US" sz="2000" dirty="0"/>
              <a:t>Other practices relatively rare, and not mandated, monitored, incentivized or rewarded (by funders of institutions)</a:t>
            </a:r>
            <a:endParaRPr lang="en-GB" sz="2000" dirty="0"/>
          </a:p>
        </p:txBody>
      </p:sp>
    </p:spTree>
    <p:extLst>
      <p:ext uri="{BB962C8B-B14F-4D97-AF65-F5344CB8AC3E}">
        <p14:creationId xmlns:p14="http://schemas.microsoft.com/office/powerpoint/2010/main" val="222362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Reward and recognition for open research</a:t>
            </a:r>
          </a:p>
        </p:txBody>
      </p:sp>
      <p:sp>
        <p:nvSpPr>
          <p:cNvPr id="3" name="TextBox 2">
            <a:extLst>
              <a:ext uri="{FF2B5EF4-FFF2-40B4-BE49-F238E27FC236}">
                <a16:creationId xmlns:a16="http://schemas.microsoft.com/office/drawing/2014/main" id="{23E80762-6F86-2935-7800-7F97C57238B3}"/>
              </a:ext>
            </a:extLst>
          </p:cNvPr>
          <p:cNvSpPr txBox="1"/>
          <p:nvPr/>
        </p:nvSpPr>
        <p:spPr>
          <a:xfrm>
            <a:off x="387626" y="1769165"/>
            <a:ext cx="11340548" cy="369332"/>
          </a:xfrm>
          <a:prstGeom prst="rect">
            <a:avLst/>
          </a:prstGeom>
          <a:noFill/>
        </p:spPr>
        <p:txBody>
          <a:bodyPr wrap="square" rtlCol="0">
            <a:spAutoFit/>
          </a:bodyPr>
          <a:lstStyle/>
          <a:p>
            <a:r>
              <a:rPr lang="en-US" dirty="0"/>
              <a:t> </a:t>
            </a:r>
            <a:endParaRPr lang="en-GB" dirty="0"/>
          </a:p>
        </p:txBody>
      </p:sp>
      <p:sp>
        <p:nvSpPr>
          <p:cNvPr id="2" name="TextBox 1">
            <a:extLst>
              <a:ext uri="{FF2B5EF4-FFF2-40B4-BE49-F238E27FC236}">
                <a16:creationId xmlns:a16="http://schemas.microsoft.com/office/drawing/2014/main" id="{3ECA4978-AD85-9635-B459-A8BBC3C150EB}"/>
              </a:ext>
            </a:extLst>
          </p:cNvPr>
          <p:cNvSpPr txBox="1"/>
          <p:nvPr/>
        </p:nvSpPr>
        <p:spPr>
          <a:xfrm>
            <a:off x="387626" y="1493172"/>
            <a:ext cx="11621494" cy="3970318"/>
          </a:xfrm>
          <a:prstGeom prst="rect">
            <a:avLst/>
          </a:prstGeom>
          <a:noFill/>
        </p:spPr>
        <p:txBody>
          <a:bodyPr wrap="square" rtlCol="0">
            <a:spAutoFit/>
          </a:bodyPr>
          <a:lstStyle/>
          <a:p>
            <a:r>
              <a:rPr lang="en-US" sz="2800" b="1" dirty="0"/>
              <a:t>Currently</a:t>
            </a:r>
            <a:r>
              <a:rPr lang="en-US" sz="2800" dirty="0"/>
              <a:t>:</a:t>
            </a:r>
          </a:p>
          <a:p>
            <a:endParaRPr lang="en-US" sz="2800" dirty="0"/>
          </a:p>
          <a:p>
            <a:pPr marL="285750" indent="-285750">
              <a:buFont typeface="Arial" panose="020B0604020202020204" pitchFamily="34" charset="0"/>
              <a:buChar char="•"/>
            </a:pPr>
            <a:r>
              <a:rPr lang="en-US" sz="2800" dirty="0"/>
              <a:t>Few institutions include reference to open research criteria (beyond OA) in their recruitment, promotion and appraisal frameworks</a:t>
            </a:r>
          </a:p>
          <a:p>
            <a:pPr marL="285750" indent="-285750">
              <a:buFont typeface="Arial" panose="020B0604020202020204" pitchFamily="34" charset="0"/>
              <a:buChar char="•"/>
            </a:pPr>
            <a:r>
              <a:rPr lang="en-US" sz="2800" dirty="0"/>
              <a:t>Little guidance, training and support related to open research for researchers and staff involved in assessment</a:t>
            </a:r>
          </a:p>
          <a:p>
            <a:pPr marL="285750" indent="-285750">
              <a:buFont typeface="Arial" panose="020B0604020202020204" pitchFamily="34" charset="0"/>
              <a:buChar char="•"/>
            </a:pPr>
            <a:r>
              <a:rPr lang="en-US" sz="2800" dirty="0"/>
              <a:t>Use of open research practices rarely evidenced or considered in formal assessment activities</a:t>
            </a:r>
          </a:p>
          <a:p>
            <a:pPr marL="285750" indent="-285750">
              <a:buFont typeface="Arial" panose="020B0604020202020204" pitchFamily="34" charset="0"/>
              <a:buChar char="•"/>
            </a:pPr>
            <a:r>
              <a:rPr lang="en-US" sz="2800" dirty="0"/>
              <a:t>Little systematic monitoring of open research practices</a:t>
            </a:r>
            <a:endParaRPr lang="en-GB" sz="2800" dirty="0"/>
          </a:p>
        </p:txBody>
      </p:sp>
    </p:spTree>
    <p:extLst>
      <p:ext uri="{BB962C8B-B14F-4D97-AF65-F5344CB8AC3E}">
        <p14:creationId xmlns:p14="http://schemas.microsoft.com/office/powerpoint/2010/main" val="87836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CC15-C99A-8D59-B009-27598C4712B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F6D9D0-5912-F466-4E45-4B3F87C20FBF}"/>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D04E1BD-C48E-AD7B-E5D6-D5BE03F30017}"/>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192774EE-3F0B-C443-09F6-047108E31D2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Reward and recognition for open research</a:t>
            </a:r>
          </a:p>
        </p:txBody>
      </p:sp>
      <p:sp>
        <p:nvSpPr>
          <p:cNvPr id="3" name="TextBox 2">
            <a:extLst>
              <a:ext uri="{FF2B5EF4-FFF2-40B4-BE49-F238E27FC236}">
                <a16:creationId xmlns:a16="http://schemas.microsoft.com/office/drawing/2014/main" id="{A8930318-2B9B-92BD-966C-BDC1592E29AC}"/>
              </a:ext>
            </a:extLst>
          </p:cNvPr>
          <p:cNvSpPr txBox="1"/>
          <p:nvPr/>
        </p:nvSpPr>
        <p:spPr>
          <a:xfrm>
            <a:off x="387626" y="1769165"/>
            <a:ext cx="11340548" cy="369332"/>
          </a:xfrm>
          <a:prstGeom prst="rect">
            <a:avLst/>
          </a:prstGeom>
          <a:noFill/>
        </p:spPr>
        <p:txBody>
          <a:bodyPr wrap="square" rtlCol="0">
            <a:spAutoFit/>
          </a:bodyPr>
          <a:lstStyle/>
          <a:p>
            <a:r>
              <a:rPr lang="en-US" dirty="0"/>
              <a:t> </a:t>
            </a:r>
            <a:endParaRPr lang="en-GB" dirty="0"/>
          </a:p>
        </p:txBody>
      </p:sp>
      <p:sp>
        <p:nvSpPr>
          <p:cNvPr id="7" name="TextBox 6">
            <a:extLst>
              <a:ext uri="{FF2B5EF4-FFF2-40B4-BE49-F238E27FC236}">
                <a16:creationId xmlns:a16="http://schemas.microsoft.com/office/drawing/2014/main" id="{0E409E02-38FB-A4FC-1152-B107FDE96366}"/>
              </a:ext>
            </a:extLst>
          </p:cNvPr>
          <p:cNvSpPr txBox="1"/>
          <p:nvPr/>
        </p:nvSpPr>
        <p:spPr>
          <a:xfrm>
            <a:off x="579120" y="1600894"/>
            <a:ext cx="4587240" cy="4431983"/>
          </a:xfrm>
          <a:prstGeom prst="rect">
            <a:avLst/>
          </a:prstGeom>
          <a:solidFill>
            <a:schemeClr val="accent2">
              <a:lumMod val="40000"/>
              <a:lumOff val="60000"/>
            </a:schemeClr>
          </a:solidFill>
        </p:spPr>
        <p:txBody>
          <a:bodyPr wrap="square" rtlCol="0">
            <a:spAutoFit/>
          </a:bodyPr>
          <a:lstStyle/>
          <a:p>
            <a:r>
              <a:rPr lang="en-US" sz="2400" b="1" dirty="0"/>
              <a:t>For change to take place:</a:t>
            </a:r>
          </a:p>
          <a:p>
            <a:r>
              <a:rPr lang="en-US" sz="2400" dirty="0"/>
              <a:t> - open research expectations and incentives must be operationalized in the systems and processes by which research is produced/ managed</a:t>
            </a:r>
          </a:p>
          <a:p>
            <a:r>
              <a:rPr lang="en-US" sz="2400" dirty="0"/>
              <a:t> - universities to include open research criteria in recruitment, probation, promotion frameworks and development and research planning activities</a:t>
            </a:r>
          </a:p>
          <a:p>
            <a:r>
              <a:rPr lang="en-US" dirty="0"/>
              <a:t> </a:t>
            </a:r>
            <a:endParaRPr lang="en-GB" dirty="0"/>
          </a:p>
        </p:txBody>
      </p:sp>
      <p:sp>
        <p:nvSpPr>
          <p:cNvPr id="8" name="TextBox 7">
            <a:extLst>
              <a:ext uri="{FF2B5EF4-FFF2-40B4-BE49-F238E27FC236}">
                <a16:creationId xmlns:a16="http://schemas.microsoft.com/office/drawing/2014/main" id="{9E3D5C80-CAEB-6D26-46D6-67E7D093D29D}"/>
              </a:ext>
            </a:extLst>
          </p:cNvPr>
          <p:cNvSpPr txBox="1"/>
          <p:nvPr/>
        </p:nvSpPr>
        <p:spPr>
          <a:xfrm>
            <a:off x="6143708" y="1985005"/>
            <a:ext cx="5775960" cy="3416320"/>
          </a:xfrm>
          <a:prstGeom prst="rect">
            <a:avLst/>
          </a:prstGeom>
          <a:solidFill>
            <a:schemeClr val="accent6">
              <a:lumMod val="40000"/>
              <a:lumOff val="60000"/>
            </a:schemeClr>
          </a:solidFill>
        </p:spPr>
        <p:txBody>
          <a:bodyPr wrap="square" rtlCol="0">
            <a:spAutoFit/>
          </a:bodyPr>
          <a:lstStyle/>
          <a:p>
            <a:r>
              <a:rPr lang="en-US" sz="2400" b="1" dirty="0"/>
              <a:t>Result</a:t>
            </a:r>
            <a:r>
              <a:rPr lang="en-US" sz="2400" dirty="0"/>
              <a:t>:</a:t>
            </a:r>
          </a:p>
          <a:p>
            <a:r>
              <a:rPr lang="en-US" sz="2400" dirty="0"/>
              <a:t> - researchers will build track record in open research</a:t>
            </a:r>
          </a:p>
          <a:p>
            <a:r>
              <a:rPr lang="en-US" sz="2400" dirty="0"/>
              <a:t> - increased adoption of open research practices</a:t>
            </a:r>
          </a:p>
          <a:p>
            <a:r>
              <a:rPr lang="en-US" sz="2400" dirty="0"/>
              <a:t> - recruitment and promotion of staff who are valued for working in ways that increase the integrity, quality and impact of institution’s research output</a:t>
            </a:r>
            <a:endParaRPr lang="en-GB" sz="2400" dirty="0"/>
          </a:p>
        </p:txBody>
      </p:sp>
      <p:sp>
        <p:nvSpPr>
          <p:cNvPr id="9" name="Arrow: Right 8">
            <a:extLst>
              <a:ext uri="{FF2B5EF4-FFF2-40B4-BE49-F238E27FC236}">
                <a16:creationId xmlns:a16="http://schemas.microsoft.com/office/drawing/2014/main" id="{5E8C2EA1-0C78-B9F7-42D3-C4B30194B3FE}"/>
              </a:ext>
            </a:extLst>
          </p:cNvPr>
          <p:cNvSpPr/>
          <p:nvPr/>
        </p:nvSpPr>
        <p:spPr>
          <a:xfrm>
            <a:off x="5059680" y="3079847"/>
            <a:ext cx="1036320" cy="1005840"/>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51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
            </a:r>
            <a:r>
              <a:rPr lang="en-GB" dirty="0" err="1">
                <a:solidFill>
                  <a:schemeClr val="bg1"/>
                </a:solidFill>
              </a:rPr>
              <a:t>evelopments</a:t>
            </a:r>
            <a:r>
              <a:rPr lang="en-GB" dirty="0">
                <a:solidFill>
                  <a:schemeClr val="bg1"/>
                </a:solidFill>
              </a:rPr>
              <a:t> in research assessment reform</a:t>
            </a:r>
          </a:p>
        </p:txBody>
      </p:sp>
      <p:sp>
        <p:nvSpPr>
          <p:cNvPr id="3" name="TextBox 2">
            <a:extLst>
              <a:ext uri="{FF2B5EF4-FFF2-40B4-BE49-F238E27FC236}">
                <a16:creationId xmlns:a16="http://schemas.microsoft.com/office/drawing/2014/main" id="{E24AE590-5589-784C-EEC1-FB6C151EA81D}"/>
              </a:ext>
            </a:extLst>
          </p:cNvPr>
          <p:cNvSpPr txBox="1"/>
          <p:nvPr/>
        </p:nvSpPr>
        <p:spPr>
          <a:xfrm>
            <a:off x="263121" y="1449622"/>
            <a:ext cx="11350487" cy="523220"/>
          </a:xfrm>
          <a:prstGeom prst="rect">
            <a:avLst/>
          </a:prstGeom>
          <a:noFill/>
        </p:spPr>
        <p:txBody>
          <a:bodyPr wrap="square" rtlCol="0">
            <a:spAutoFit/>
          </a:bodyPr>
          <a:lstStyle/>
          <a:p>
            <a:r>
              <a:rPr lang="en-US" sz="2800" b="1" dirty="0"/>
              <a:t> Focus on publication metrics: </a:t>
            </a:r>
          </a:p>
        </p:txBody>
      </p:sp>
      <p:pic>
        <p:nvPicPr>
          <p:cNvPr id="1026" name="Picture 2" descr="DORA">
            <a:extLst>
              <a:ext uri="{FF2B5EF4-FFF2-40B4-BE49-F238E27FC236}">
                <a16:creationId xmlns:a16="http://schemas.microsoft.com/office/drawing/2014/main" id="{E057F7F0-17AD-0EC5-E07B-E475364E0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21" y="2059125"/>
            <a:ext cx="4989146" cy="1720395"/>
          </a:xfrm>
          <a:prstGeom prst="rect">
            <a:avLst/>
          </a:prstGeom>
          <a:solidFill>
            <a:schemeClr val="tx1"/>
          </a:solidFill>
        </p:spPr>
      </p:pic>
      <p:sp>
        <p:nvSpPr>
          <p:cNvPr id="2" name="TextBox 1">
            <a:extLst>
              <a:ext uri="{FF2B5EF4-FFF2-40B4-BE49-F238E27FC236}">
                <a16:creationId xmlns:a16="http://schemas.microsoft.com/office/drawing/2014/main" id="{B24D48E0-7098-3002-8EF4-3515126DC211}"/>
              </a:ext>
            </a:extLst>
          </p:cNvPr>
          <p:cNvSpPr txBox="1"/>
          <p:nvPr/>
        </p:nvSpPr>
        <p:spPr>
          <a:xfrm>
            <a:off x="5334001" y="1844501"/>
            <a:ext cx="545592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primarily concerned with research publications</a:t>
            </a:r>
          </a:p>
          <a:p>
            <a:pPr marL="285750" indent="-285750">
              <a:buFont typeface="Arial" panose="020B0604020202020204" pitchFamily="34" charset="0"/>
              <a:buChar char="•"/>
            </a:pPr>
            <a:r>
              <a:rPr lang="en-US" sz="2400" dirty="0"/>
              <a:t>recommends that institutions consider the value and impact of all research outputs (including datasets and software) and consider a broad range of impact measures including qualitative indicators of research impact (e.g., influencing policy)</a:t>
            </a:r>
          </a:p>
          <a:p>
            <a:pPr marL="285750" indent="-285750">
              <a:buFont typeface="Arial" panose="020B0604020202020204" pitchFamily="34" charset="0"/>
              <a:buChar char="•"/>
            </a:pPr>
            <a:r>
              <a:rPr lang="en-US" sz="2400" dirty="0"/>
              <a:t>no concept of open research that has developed in the years since its publication </a:t>
            </a:r>
          </a:p>
        </p:txBody>
      </p:sp>
      <p:sp>
        <p:nvSpPr>
          <p:cNvPr id="7" name="TextBox 6">
            <a:extLst>
              <a:ext uri="{FF2B5EF4-FFF2-40B4-BE49-F238E27FC236}">
                <a16:creationId xmlns:a16="http://schemas.microsoft.com/office/drawing/2014/main" id="{E4B60EAE-458F-4452-6BBD-5F434C09831E}"/>
              </a:ext>
            </a:extLst>
          </p:cNvPr>
          <p:cNvSpPr txBox="1"/>
          <p:nvPr/>
        </p:nvSpPr>
        <p:spPr>
          <a:xfrm>
            <a:off x="579120" y="3962400"/>
            <a:ext cx="3550920" cy="1569660"/>
          </a:xfrm>
          <a:prstGeom prst="rect">
            <a:avLst/>
          </a:prstGeom>
          <a:noFill/>
        </p:spPr>
        <p:txBody>
          <a:bodyPr wrap="square" rtlCol="0">
            <a:spAutoFit/>
          </a:bodyPr>
          <a:lstStyle/>
          <a:p>
            <a:r>
              <a:rPr lang="en-US" sz="2400" dirty="0"/>
              <a:t>The San Francisco Declaration on Research Assessment </a:t>
            </a:r>
          </a:p>
          <a:p>
            <a:r>
              <a:rPr lang="en-US" sz="2400" dirty="0"/>
              <a:t>Published in 2013</a:t>
            </a:r>
            <a:endParaRPr lang="en-GB" sz="2400" dirty="0"/>
          </a:p>
        </p:txBody>
      </p:sp>
    </p:spTree>
    <p:extLst>
      <p:ext uri="{BB962C8B-B14F-4D97-AF65-F5344CB8AC3E}">
        <p14:creationId xmlns:p14="http://schemas.microsoft.com/office/powerpoint/2010/main" val="259595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BABA-42F7-9520-441C-958AD488393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8AF3457-505C-A2A8-9CB4-F1009A1F4300}"/>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19E17EC-DA6C-2598-83DE-349233EB827C}"/>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F0F3568C-A2BC-F4D4-AA06-F1057402E6E6}"/>
              </a:ext>
            </a:extLst>
          </p:cNvPr>
          <p:cNvSpPr txBox="1">
            <a:spLocks/>
          </p:cNvSpPr>
          <p:nvPr/>
        </p:nvSpPr>
        <p:spPr>
          <a:xfrm>
            <a:off x="838200" y="212726"/>
            <a:ext cx="10515600"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
            </a:r>
            <a:r>
              <a:rPr lang="en-GB" dirty="0" err="1">
                <a:solidFill>
                  <a:schemeClr val="bg1"/>
                </a:solidFill>
              </a:rPr>
              <a:t>evelopments</a:t>
            </a:r>
            <a:r>
              <a:rPr lang="en-GB" dirty="0">
                <a:solidFill>
                  <a:schemeClr val="bg1"/>
                </a:solidFill>
              </a:rPr>
              <a:t> in research assessment reform</a:t>
            </a:r>
          </a:p>
        </p:txBody>
      </p:sp>
      <p:sp>
        <p:nvSpPr>
          <p:cNvPr id="3" name="TextBox 2">
            <a:extLst>
              <a:ext uri="{FF2B5EF4-FFF2-40B4-BE49-F238E27FC236}">
                <a16:creationId xmlns:a16="http://schemas.microsoft.com/office/drawing/2014/main" id="{37A0045F-66EC-CD87-F674-1099EDC807CE}"/>
              </a:ext>
            </a:extLst>
          </p:cNvPr>
          <p:cNvSpPr txBox="1"/>
          <p:nvPr/>
        </p:nvSpPr>
        <p:spPr>
          <a:xfrm>
            <a:off x="457200" y="1659835"/>
            <a:ext cx="11350487" cy="369332"/>
          </a:xfrm>
          <a:prstGeom prst="rect">
            <a:avLst/>
          </a:prstGeom>
          <a:noFill/>
        </p:spPr>
        <p:txBody>
          <a:bodyPr wrap="square" rtlCol="0">
            <a:spAutoFit/>
          </a:bodyPr>
          <a:lstStyle/>
          <a:p>
            <a:r>
              <a:rPr lang="en-US" dirty="0"/>
              <a:t> </a:t>
            </a:r>
          </a:p>
        </p:txBody>
      </p:sp>
      <p:pic>
        <p:nvPicPr>
          <p:cNvPr id="11" name="Picture 10">
            <a:extLst>
              <a:ext uri="{FF2B5EF4-FFF2-40B4-BE49-F238E27FC236}">
                <a16:creationId xmlns:a16="http://schemas.microsoft.com/office/drawing/2014/main" id="{2FE02221-E749-D764-22B1-4D43EBD35F5C}"/>
              </a:ext>
            </a:extLst>
          </p:cNvPr>
          <p:cNvPicPr>
            <a:picLocks noChangeAspect="1"/>
          </p:cNvPicPr>
          <p:nvPr/>
        </p:nvPicPr>
        <p:blipFill>
          <a:blip r:embed="rId3"/>
          <a:stretch>
            <a:fillRect/>
          </a:stretch>
        </p:blipFill>
        <p:spPr>
          <a:xfrm>
            <a:off x="3645217" y="1208088"/>
            <a:ext cx="7248525" cy="2600325"/>
          </a:xfrm>
          <a:prstGeom prst="rect">
            <a:avLst/>
          </a:prstGeom>
        </p:spPr>
      </p:pic>
      <p:pic>
        <p:nvPicPr>
          <p:cNvPr id="9" name="Picture 8">
            <a:extLst>
              <a:ext uri="{FF2B5EF4-FFF2-40B4-BE49-F238E27FC236}">
                <a16:creationId xmlns:a16="http://schemas.microsoft.com/office/drawing/2014/main" id="{56DABE04-5713-E3B5-FA75-854C5C45CAFC}"/>
              </a:ext>
            </a:extLst>
          </p:cNvPr>
          <p:cNvPicPr>
            <a:picLocks noChangeAspect="1"/>
          </p:cNvPicPr>
          <p:nvPr/>
        </p:nvPicPr>
        <p:blipFill>
          <a:blip r:embed="rId4"/>
          <a:stretch>
            <a:fillRect/>
          </a:stretch>
        </p:blipFill>
        <p:spPr>
          <a:xfrm rot="20710098">
            <a:off x="671006" y="1664499"/>
            <a:ext cx="3135187" cy="3741997"/>
          </a:xfrm>
          <a:prstGeom prst="rect">
            <a:avLst/>
          </a:prstGeom>
        </p:spPr>
      </p:pic>
      <p:sp>
        <p:nvSpPr>
          <p:cNvPr id="12" name="TextBox 11">
            <a:extLst>
              <a:ext uri="{FF2B5EF4-FFF2-40B4-BE49-F238E27FC236}">
                <a16:creationId xmlns:a16="http://schemas.microsoft.com/office/drawing/2014/main" id="{ED75110E-AF10-97BE-7DEF-A2D0494601F2}"/>
              </a:ext>
            </a:extLst>
          </p:cNvPr>
          <p:cNvSpPr txBox="1"/>
          <p:nvPr/>
        </p:nvSpPr>
        <p:spPr>
          <a:xfrm>
            <a:off x="4477199" y="4599989"/>
            <a:ext cx="6690360" cy="954107"/>
          </a:xfrm>
          <a:prstGeom prst="rect">
            <a:avLst/>
          </a:prstGeom>
          <a:noFill/>
        </p:spPr>
        <p:txBody>
          <a:bodyPr wrap="square" rtlCol="0">
            <a:spAutoFit/>
          </a:bodyPr>
          <a:lstStyle/>
          <a:p>
            <a:r>
              <a:rPr lang="en-US" sz="2800" dirty="0"/>
              <a:t>Both published in 2015</a:t>
            </a:r>
            <a:r>
              <a:rPr lang="en-GB" sz="2800" dirty="0"/>
              <a:t>; also focused on publication metrics</a:t>
            </a:r>
            <a:endParaRPr lang="en-US" sz="2800" dirty="0"/>
          </a:p>
        </p:txBody>
      </p:sp>
    </p:spTree>
    <p:extLst>
      <p:ext uri="{BB962C8B-B14F-4D97-AF65-F5344CB8AC3E}">
        <p14:creationId xmlns:p14="http://schemas.microsoft.com/office/powerpoint/2010/main" val="324999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AB4B67-8BA7-B5A5-5394-103E6372449C}"/>
              </a:ext>
            </a:extLst>
          </p:cNvPr>
          <p:cNvSpPr/>
          <p:nvPr/>
        </p:nvSpPr>
        <p:spPr>
          <a:xfrm>
            <a:off x="0" y="0"/>
            <a:ext cx="12192000" cy="1325563"/>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5C6264F-9D94-A87F-0C2E-358994450920}"/>
              </a:ext>
            </a:extLst>
          </p:cNvPr>
          <p:cNvSpPr/>
          <p:nvPr/>
        </p:nvSpPr>
        <p:spPr>
          <a:xfrm>
            <a:off x="0" y="6492875"/>
            <a:ext cx="12192000" cy="365125"/>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3C805A12-88E5-8D85-D8C2-40D1C8A42757}"/>
              </a:ext>
            </a:extLst>
          </p:cNvPr>
          <p:cNvSpPr txBox="1">
            <a:spLocks/>
          </p:cNvSpPr>
          <p:nvPr/>
        </p:nvSpPr>
        <p:spPr>
          <a:xfrm>
            <a:off x="838200" y="212726"/>
            <a:ext cx="10515600" cy="96996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rPr>
              <a:t>Development in research assessment reform: a shift</a:t>
            </a:r>
          </a:p>
        </p:txBody>
      </p:sp>
      <p:sp>
        <p:nvSpPr>
          <p:cNvPr id="2" name="TextBox 1">
            <a:extLst>
              <a:ext uri="{FF2B5EF4-FFF2-40B4-BE49-F238E27FC236}">
                <a16:creationId xmlns:a16="http://schemas.microsoft.com/office/drawing/2014/main" id="{D771FCEE-BB92-1D1C-F82A-7687863C97B1}"/>
              </a:ext>
            </a:extLst>
          </p:cNvPr>
          <p:cNvSpPr txBox="1"/>
          <p:nvPr/>
        </p:nvSpPr>
        <p:spPr>
          <a:xfrm>
            <a:off x="248478" y="1480930"/>
            <a:ext cx="11648661" cy="954107"/>
          </a:xfrm>
          <a:prstGeom prst="rect">
            <a:avLst/>
          </a:prstGeom>
          <a:noFill/>
        </p:spPr>
        <p:txBody>
          <a:bodyPr wrap="square" rtlCol="0">
            <a:spAutoFit/>
          </a:bodyPr>
          <a:lstStyle/>
          <a:p>
            <a:r>
              <a:rPr lang="en-US" sz="2800" dirty="0"/>
              <a:t>A shift from an agenda focused almost exclusively on the use of publication-based metrics</a:t>
            </a:r>
            <a:r>
              <a:rPr lang="en-US" dirty="0"/>
              <a:t>: </a:t>
            </a:r>
            <a:endParaRPr lang="en-GB" dirty="0"/>
          </a:p>
        </p:txBody>
      </p:sp>
      <p:pic>
        <p:nvPicPr>
          <p:cNvPr id="7" name="Picture 6">
            <a:extLst>
              <a:ext uri="{FF2B5EF4-FFF2-40B4-BE49-F238E27FC236}">
                <a16:creationId xmlns:a16="http://schemas.microsoft.com/office/drawing/2014/main" id="{9B214E4F-8983-3B2F-56E1-2277494CCD27}"/>
              </a:ext>
            </a:extLst>
          </p:cNvPr>
          <p:cNvPicPr>
            <a:picLocks noChangeAspect="1"/>
          </p:cNvPicPr>
          <p:nvPr/>
        </p:nvPicPr>
        <p:blipFill>
          <a:blip r:embed="rId3"/>
          <a:stretch>
            <a:fillRect/>
          </a:stretch>
        </p:blipFill>
        <p:spPr>
          <a:xfrm rot="20988667">
            <a:off x="608595" y="2492045"/>
            <a:ext cx="2636759" cy="3782200"/>
          </a:xfrm>
          <a:prstGeom prst="rect">
            <a:avLst/>
          </a:prstGeom>
        </p:spPr>
      </p:pic>
      <p:pic>
        <p:nvPicPr>
          <p:cNvPr id="9" name="Picture 8">
            <a:extLst>
              <a:ext uri="{FF2B5EF4-FFF2-40B4-BE49-F238E27FC236}">
                <a16:creationId xmlns:a16="http://schemas.microsoft.com/office/drawing/2014/main" id="{4C913D06-0E5B-CA14-BD44-C4EB5D3CB322}"/>
              </a:ext>
            </a:extLst>
          </p:cNvPr>
          <p:cNvPicPr>
            <a:picLocks noChangeAspect="1"/>
          </p:cNvPicPr>
          <p:nvPr/>
        </p:nvPicPr>
        <p:blipFill>
          <a:blip r:embed="rId4"/>
          <a:stretch>
            <a:fillRect/>
          </a:stretch>
        </p:blipFill>
        <p:spPr>
          <a:xfrm>
            <a:off x="2906078" y="2450276"/>
            <a:ext cx="4458554" cy="2386965"/>
          </a:xfrm>
          <a:prstGeom prst="rect">
            <a:avLst/>
          </a:prstGeom>
        </p:spPr>
      </p:pic>
      <p:sp>
        <p:nvSpPr>
          <p:cNvPr id="10" name="Oval 9">
            <a:extLst>
              <a:ext uri="{FF2B5EF4-FFF2-40B4-BE49-F238E27FC236}">
                <a16:creationId xmlns:a16="http://schemas.microsoft.com/office/drawing/2014/main" id="{6078AC2A-7FA3-6B4F-45BE-4AF4DE35A51C}"/>
              </a:ext>
            </a:extLst>
          </p:cNvPr>
          <p:cNvSpPr/>
          <p:nvPr/>
        </p:nvSpPr>
        <p:spPr>
          <a:xfrm>
            <a:off x="3076169" y="3242761"/>
            <a:ext cx="1737360" cy="3651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7414865E-06F6-7587-880C-4017B1F82C6B}"/>
              </a:ext>
            </a:extLst>
          </p:cNvPr>
          <p:cNvPicPr>
            <a:picLocks noChangeAspect="1"/>
          </p:cNvPicPr>
          <p:nvPr/>
        </p:nvPicPr>
        <p:blipFill>
          <a:blip r:embed="rId5"/>
          <a:stretch>
            <a:fillRect/>
          </a:stretch>
        </p:blipFill>
        <p:spPr>
          <a:xfrm>
            <a:off x="7073683" y="1957983"/>
            <a:ext cx="3146839" cy="4456691"/>
          </a:xfrm>
          <a:prstGeom prst="rect">
            <a:avLst/>
          </a:prstGeom>
        </p:spPr>
      </p:pic>
      <p:pic>
        <p:nvPicPr>
          <p:cNvPr id="14" name="Picture 13">
            <a:extLst>
              <a:ext uri="{FF2B5EF4-FFF2-40B4-BE49-F238E27FC236}">
                <a16:creationId xmlns:a16="http://schemas.microsoft.com/office/drawing/2014/main" id="{22403BCB-F4CE-34B8-4E22-6AD82D34AB1E}"/>
              </a:ext>
            </a:extLst>
          </p:cNvPr>
          <p:cNvPicPr>
            <a:picLocks noChangeAspect="1"/>
          </p:cNvPicPr>
          <p:nvPr/>
        </p:nvPicPr>
        <p:blipFill>
          <a:blip r:embed="rId6"/>
          <a:stretch>
            <a:fillRect/>
          </a:stretch>
        </p:blipFill>
        <p:spPr>
          <a:xfrm>
            <a:off x="6363113" y="4439286"/>
            <a:ext cx="5534025" cy="2038350"/>
          </a:xfrm>
          <a:prstGeom prst="rect">
            <a:avLst/>
          </a:prstGeom>
        </p:spPr>
      </p:pic>
    </p:spTree>
    <p:extLst>
      <p:ext uri="{BB962C8B-B14F-4D97-AF65-F5344CB8AC3E}">
        <p14:creationId xmlns:p14="http://schemas.microsoft.com/office/powerpoint/2010/main" val="393742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9098d8-dd84-4fec-a404-616b9aa3fddb">
      <Terms xmlns="http://schemas.microsoft.com/office/infopath/2007/PartnerControls"/>
    </lcf76f155ced4ddcb4097134ff3c332f>
    <TaxCatchAll xmlns="6199ffbe-e34b-48de-803b-24c5214666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C1EB78476DCF48B0AC7945F257C017" ma:contentTypeVersion="16" ma:contentTypeDescription="Create a new document." ma:contentTypeScope="" ma:versionID="7a3c8fe31e2cbba12bcb8e34be3d14c8">
  <xsd:schema xmlns:xsd="http://www.w3.org/2001/XMLSchema" xmlns:xs="http://www.w3.org/2001/XMLSchema" xmlns:p="http://schemas.microsoft.com/office/2006/metadata/properties" xmlns:ns2="349098d8-dd84-4fec-a404-616b9aa3fddb" xmlns:ns3="6199ffbe-e34b-48de-803b-24c521466686" targetNamespace="http://schemas.microsoft.com/office/2006/metadata/properties" ma:root="true" ma:fieldsID="298b183ab982bf5143bed6ea4b53cc8c" ns2:_="" ns3:_="">
    <xsd:import namespace="349098d8-dd84-4fec-a404-616b9aa3fddb"/>
    <xsd:import namespace="6199ffbe-e34b-48de-803b-24c52146668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098d8-dd84-4fec-a404-616b9aa3fd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08cd521b-c766-495a-bf72-da9be8cb7f85"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99ffbe-e34b-48de-803b-24c5214666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570732b-5643-42ad-9f16-44a41d7eaa8f}" ma:internalName="TaxCatchAll" ma:showField="CatchAllData" ma:web="6199ffbe-e34b-48de-803b-24c52146668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E1842-25F3-4EC0-988B-7534C9B93F67}">
  <ds:schemaRefs>
    <ds:schemaRef ds:uri="http://schemas.openxmlformats.org/package/2006/metadata/core-properties"/>
    <ds:schemaRef ds:uri="http://purl.org/dc/elements/1.1/"/>
    <ds:schemaRef ds:uri="http://www.w3.org/XML/1998/namespace"/>
    <ds:schemaRef ds:uri="http://schemas.microsoft.com/office/2006/metadata/properties"/>
    <ds:schemaRef ds:uri="http://schemas.microsoft.com/office/2006/documentManagement/types"/>
    <ds:schemaRef ds:uri="http://purl.org/dc/terms/"/>
    <ds:schemaRef ds:uri="6199ffbe-e34b-48de-803b-24c521466686"/>
    <ds:schemaRef ds:uri="http://purl.org/dc/dcmitype/"/>
    <ds:schemaRef ds:uri="http://schemas.microsoft.com/office/infopath/2007/PartnerControls"/>
    <ds:schemaRef ds:uri="349098d8-dd84-4fec-a404-616b9aa3fddb"/>
  </ds:schemaRefs>
</ds:datastoreItem>
</file>

<file path=customXml/itemProps2.xml><?xml version="1.0" encoding="utf-8"?>
<ds:datastoreItem xmlns:ds="http://schemas.openxmlformats.org/officeDocument/2006/customXml" ds:itemID="{AA42FD02-CB95-446F-AABD-D0FCB1FDE0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098d8-dd84-4fec-a404-616b9aa3fddb"/>
    <ds:schemaRef ds:uri="6199ffbe-e34b-48de-803b-24c521466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248978-5BD5-45BC-91CC-7317B44BC01C}">
  <ds:schemaRefs>
    <ds:schemaRef ds:uri="http://schemas.microsoft.com/sharepoint/v3/contenttype/forms"/>
  </ds:schemaRefs>
</ds:datastoreItem>
</file>

<file path=docMetadata/LabelInfo.xml><?xml version="1.0" encoding="utf-8"?>
<clbl:labelList xmlns:clbl="http://schemas.microsoft.com/office/2020/mipLabelMetadata">
  <clbl:label id="{6b902693-1074-40aa-9e21-d89446a2ebb5}" enabled="0" method="" siteId="{6b902693-1074-40aa-9e21-d89446a2ebb5}" removed="1"/>
</clbl:labelList>
</file>

<file path=docProps/app.xml><?xml version="1.0" encoding="utf-8"?>
<Properties xmlns="http://schemas.openxmlformats.org/officeDocument/2006/extended-properties" xmlns:vt="http://schemas.openxmlformats.org/officeDocument/2006/docPropsVTypes">
  <TotalTime>0</TotalTime>
  <Words>2667</Words>
  <Application>Microsoft Office PowerPoint</Application>
  <PresentationFormat>Widescreen</PresentationFormat>
  <Paragraphs>131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Reward and Recognition for Open Research Institutional self-assessment session Setting the scene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 and Recognition for Open Research Institutional self-assessment session Introduction</dc:title>
  <dc:creator>Korzeniowska, Anna (Psychology)</dc:creator>
  <cp:lastModifiedBy>Robert Darby</cp:lastModifiedBy>
  <cp:revision>3</cp:revision>
  <dcterms:created xsi:type="dcterms:W3CDTF">2024-02-05T14:08:55Z</dcterms:created>
  <dcterms:modified xsi:type="dcterms:W3CDTF">2024-10-04T10:33:38Z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0x01010048C1EB78476DCF48B0AC7945F257C017</vt:lpwstr>
  </property>
</Properties>
</file>