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0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88" r:id="rId3"/>
    <p:sldId id="289" r:id="rId4"/>
    <p:sldId id="291" r:id="rId5"/>
    <p:sldId id="292" r:id="rId6"/>
    <p:sldId id="290" r:id="rId7"/>
    <p:sldId id="293" r:id="rId8"/>
    <p:sldId id="295" r:id="rId9"/>
    <p:sldId id="301" r:id="rId10"/>
    <p:sldId id="298" r:id="rId11"/>
    <p:sldId id="299" r:id="rId12"/>
    <p:sldId id="300" r:id="rId13"/>
    <p:sldId id="294" r:id="rId14"/>
    <p:sldId id="303" r:id="rId15"/>
    <p:sldId id="304" r:id="rId16"/>
    <p:sldId id="305" r:id="rId17"/>
    <p:sldId id="306" r:id="rId18"/>
    <p:sldId id="307" r:id="rId19"/>
    <p:sldId id="310" r:id="rId20"/>
    <p:sldId id="309" r:id="rId21"/>
    <p:sldId id="338" r:id="rId22"/>
    <p:sldId id="311" r:id="rId23"/>
    <p:sldId id="336" r:id="rId24"/>
    <p:sldId id="313" r:id="rId25"/>
    <p:sldId id="312" r:id="rId26"/>
    <p:sldId id="316" r:id="rId27"/>
    <p:sldId id="314" r:id="rId28"/>
    <p:sldId id="319" r:id="rId29"/>
    <p:sldId id="320" r:id="rId30"/>
    <p:sldId id="337" r:id="rId31"/>
    <p:sldId id="317" r:id="rId32"/>
    <p:sldId id="334" r:id="rId33"/>
    <p:sldId id="318" r:id="rId34"/>
    <p:sldId id="321" r:id="rId35"/>
    <p:sldId id="322" r:id="rId36"/>
    <p:sldId id="339" r:id="rId37"/>
    <p:sldId id="315" r:id="rId38"/>
    <p:sldId id="325" r:id="rId39"/>
    <p:sldId id="326" r:id="rId40"/>
    <p:sldId id="327" r:id="rId41"/>
    <p:sldId id="328" r:id="rId42"/>
    <p:sldId id="324" r:id="rId43"/>
    <p:sldId id="335" r:id="rId44"/>
    <p:sldId id="329" r:id="rId45"/>
    <p:sldId id="330" r:id="rId46"/>
    <p:sldId id="331" r:id="rId47"/>
    <p:sldId id="323" r:id="rId4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Paul Monty" initials="PPM" lastIdx="1" clrIdx="0">
    <p:extLst>
      <p:ext uri="{19B8F6BF-5375-455C-9EA6-DF929625EA0E}">
        <p15:presenceInfo xmlns:p15="http://schemas.microsoft.com/office/powerpoint/2012/main" userId="Pierre Paul Mont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5CAF63-5BDE-FD57-9D8A-F0B4F5BAE29A}" v="485" dt="2020-09-16T20:12:49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9556" autoAdjust="0"/>
  </p:normalViewPr>
  <p:slideViewPr>
    <p:cSldViewPr>
      <p:cViewPr varScale="1">
        <p:scale>
          <a:sx n="68" d="100"/>
          <a:sy n="68" d="100"/>
        </p:scale>
        <p:origin x="2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y Pierre-Paul" userId="S::ppmonty@cvm.qc.ca::353c40b2-ebcb-4767-81e8-891a96156d9f" providerId="AD" clId="Web-{C05CAF63-5BDE-FD57-9D8A-F0B4F5BAE29A}"/>
    <pc:docChg chg="modSld">
      <pc:chgData name="Monty Pierre-Paul" userId="S::ppmonty@cvm.qc.ca::353c40b2-ebcb-4767-81e8-891a96156d9f" providerId="AD" clId="Web-{C05CAF63-5BDE-FD57-9D8A-F0B4F5BAE29A}" dt="2020-09-16T20:12:49.239" v="479" actId="20577"/>
      <pc:docMkLst>
        <pc:docMk/>
      </pc:docMkLst>
      <pc:sldChg chg="modSp">
        <pc:chgData name="Monty Pierre-Paul" userId="S::ppmonty@cvm.qc.ca::353c40b2-ebcb-4767-81e8-891a96156d9f" providerId="AD" clId="Web-{C05CAF63-5BDE-FD57-9D8A-F0B4F5BAE29A}" dt="2020-09-16T19:49:50.401" v="36" actId="20577"/>
        <pc:sldMkLst>
          <pc:docMk/>
          <pc:sldMk cId="1748422877" sldId="290"/>
        </pc:sldMkLst>
        <pc:spChg chg="mod">
          <ac:chgData name="Monty Pierre-Paul" userId="S::ppmonty@cvm.qc.ca::353c40b2-ebcb-4767-81e8-891a96156d9f" providerId="AD" clId="Web-{C05CAF63-5BDE-FD57-9D8A-F0B4F5BAE29A}" dt="2020-09-16T19:49:50.401" v="36" actId="20577"/>
          <ac:spMkLst>
            <pc:docMk/>
            <pc:sldMk cId="1748422877" sldId="290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C05CAF63-5BDE-FD57-9D8A-F0B4F5BAE29A}" dt="2020-09-16T19:57:41.076" v="268" actId="20577"/>
        <pc:sldMkLst>
          <pc:docMk/>
          <pc:sldMk cId="1154976528" sldId="294"/>
        </pc:sldMkLst>
        <pc:spChg chg="mod">
          <ac:chgData name="Monty Pierre-Paul" userId="S::ppmonty@cvm.qc.ca::353c40b2-ebcb-4767-81e8-891a96156d9f" providerId="AD" clId="Web-{C05CAF63-5BDE-FD57-9D8A-F0B4F5BAE29A}" dt="2020-09-16T19:57:41.076" v="268" actId="20577"/>
          <ac:spMkLst>
            <pc:docMk/>
            <pc:sldMk cId="1154976528" sldId="294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C05CAF63-5BDE-FD57-9D8A-F0B4F5BAE29A}" dt="2020-09-16T19:58:27.998" v="277" actId="20577"/>
        <pc:sldMkLst>
          <pc:docMk/>
          <pc:sldMk cId="2183418106" sldId="297"/>
        </pc:sldMkLst>
        <pc:spChg chg="mod">
          <ac:chgData name="Monty Pierre-Paul" userId="S::ppmonty@cvm.qc.ca::353c40b2-ebcb-4767-81e8-891a96156d9f" providerId="AD" clId="Web-{C05CAF63-5BDE-FD57-9D8A-F0B4F5BAE29A}" dt="2020-09-16T19:58:27.998" v="277" actId="20577"/>
          <ac:spMkLst>
            <pc:docMk/>
            <pc:sldMk cId="2183418106" sldId="297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C05CAF63-5BDE-FD57-9D8A-F0B4F5BAE29A}" dt="2020-09-16T19:56:26.528" v="256" actId="20577"/>
        <pc:sldMkLst>
          <pc:docMk/>
          <pc:sldMk cId="3458164117" sldId="299"/>
        </pc:sldMkLst>
        <pc:spChg chg="mod">
          <ac:chgData name="Monty Pierre-Paul" userId="S::ppmonty@cvm.qc.ca::353c40b2-ebcb-4767-81e8-891a96156d9f" providerId="AD" clId="Web-{C05CAF63-5BDE-FD57-9D8A-F0B4F5BAE29A}" dt="2020-09-16T19:56:26.528" v="256" actId="20577"/>
          <ac:spMkLst>
            <pc:docMk/>
            <pc:sldMk cId="3458164117" sldId="299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C05CAF63-5BDE-FD57-9D8A-F0B4F5BAE29A}" dt="2020-09-16T19:56:50.669" v="260" actId="20577"/>
        <pc:sldMkLst>
          <pc:docMk/>
          <pc:sldMk cId="472269113" sldId="300"/>
        </pc:sldMkLst>
        <pc:spChg chg="mod">
          <ac:chgData name="Monty Pierre-Paul" userId="S::ppmonty@cvm.qc.ca::353c40b2-ebcb-4767-81e8-891a96156d9f" providerId="AD" clId="Web-{C05CAF63-5BDE-FD57-9D8A-F0B4F5BAE29A}" dt="2020-09-16T19:56:50.669" v="260" actId="20577"/>
          <ac:spMkLst>
            <pc:docMk/>
            <pc:sldMk cId="472269113" sldId="300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C05CAF63-5BDE-FD57-9D8A-F0B4F5BAE29A}" dt="2020-09-16T19:58:42.576" v="292" actId="20577"/>
        <pc:sldMkLst>
          <pc:docMk/>
          <pc:sldMk cId="3121963048" sldId="302"/>
        </pc:sldMkLst>
        <pc:spChg chg="mod">
          <ac:chgData name="Monty Pierre-Paul" userId="S::ppmonty@cvm.qc.ca::353c40b2-ebcb-4767-81e8-891a96156d9f" providerId="AD" clId="Web-{C05CAF63-5BDE-FD57-9D8A-F0B4F5BAE29A}" dt="2020-09-16T19:58:42.576" v="292" actId="20577"/>
          <ac:spMkLst>
            <pc:docMk/>
            <pc:sldMk cId="3121963048" sldId="302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C05CAF63-5BDE-FD57-9D8A-F0B4F5BAE29A}" dt="2020-09-16T20:00:48.812" v="407" actId="20577"/>
        <pc:sldMkLst>
          <pc:docMk/>
          <pc:sldMk cId="501163801" sldId="309"/>
        </pc:sldMkLst>
        <pc:spChg chg="mod">
          <ac:chgData name="Monty Pierre-Paul" userId="S::ppmonty@cvm.qc.ca::353c40b2-ebcb-4767-81e8-891a96156d9f" providerId="AD" clId="Web-{C05CAF63-5BDE-FD57-9D8A-F0B4F5BAE29A}" dt="2020-09-16T20:00:48.812" v="407" actId="20577"/>
          <ac:spMkLst>
            <pc:docMk/>
            <pc:sldMk cId="501163801" sldId="309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C05CAF63-5BDE-FD57-9D8A-F0B4F5BAE29A}" dt="2020-09-16T20:08:50.503" v="436" actId="20577"/>
        <pc:sldMkLst>
          <pc:docMk/>
          <pc:sldMk cId="2094840796" sldId="315"/>
        </pc:sldMkLst>
        <pc:spChg chg="mod">
          <ac:chgData name="Monty Pierre-Paul" userId="S::ppmonty@cvm.qc.ca::353c40b2-ebcb-4767-81e8-891a96156d9f" providerId="AD" clId="Web-{C05CAF63-5BDE-FD57-9D8A-F0B4F5BAE29A}" dt="2020-09-16T20:08:50.503" v="436" actId="20577"/>
          <ac:spMkLst>
            <pc:docMk/>
            <pc:sldMk cId="2094840796" sldId="315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C05CAF63-5BDE-FD57-9D8A-F0B4F5BAE29A}" dt="2020-09-16T20:10:05.816" v="454" actId="20577"/>
        <pc:sldMkLst>
          <pc:docMk/>
          <pc:sldMk cId="2433661304" sldId="327"/>
        </pc:sldMkLst>
        <pc:spChg chg="mod">
          <ac:chgData name="Monty Pierre-Paul" userId="S::ppmonty@cvm.qc.ca::353c40b2-ebcb-4767-81e8-891a96156d9f" providerId="AD" clId="Web-{C05CAF63-5BDE-FD57-9D8A-F0B4F5BAE29A}" dt="2020-09-16T20:10:05.816" v="454" actId="20577"/>
          <ac:spMkLst>
            <pc:docMk/>
            <pc:sldMk cId="2433661304" sldId="327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C05CAF63-5BDE-FD57-9D8A-F0B4F5BAE29A}" dt="2020-09-16T20:12:27.598" v="458" actId="20577"/>
        <pc:sldMkLst>
          <pc:docMk/>
          <pc:sldMk cId="2714110649" sldId="331"/>
        </pc:sldMkLst>
        <pc:spChg chg="mod">
          <ac:chgData name="Monty Pierre-Paul" userId="S::ppmonty@cvm.qc.ca::353c40b2-ebcb-4767-81e8-891a96156d9f" providerId="AD" clId="Web-{C05CAF63-5BDE-FD57-9D8A-F0B4F5BAE29A}" dt="2020-09-16T20:12:27.598" v="458" actId="20577"/>
          <ac:spMkLst>
            <pc:docMk/>
            <pc:sldMk cId="2714110649" sldId="331"/>
            <ac:spMk id="3" creationId="{00000000-0000-0000-0000-000000000000}"/>
          </ac:spMkLst>
        </pc:spChg>
      </pc:sldChg>
      <pc:sldChg chg="modSp">
        <pc:chgData name="Monty Pierre-Paul" userId="S::ppmonty@cvm.qc.ca::353c40b2-ebcb-4767-81e8-891a96156d9f" providerId="AD" clId="Web-{C05CAF63-5BDE-FD57-9D8A-F0B4F5BAE29A}" dt="2020-09-16T20:12:49.239" v="478" actId="20577"/>
        <pc:sldMkLst>
          <pc:docMk/>
          <pc:sldMk cId="615011222" sldId="332"/>
        </pc:sldMkLst>
        <pc:spChg chg="mod">
          <ac:chgData name="Monty Pierre-Paul" userId="S::ppmonty@cvm.qc.ca::353c40b2-ebcb-4767-81e8-891a96156d9f" providerId="AD" clId="Web-{C05CAF63-5BDE-FD57-9D8A-F0B4F5BAE29A}" dt="2020-09-16T20:12:49.239" v="478" actId="20577"/>
          <ac:spMkLst>
            <pc:docMk/>
            <pc:sldMk cId="615011222" sldId="33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1C561-8D67-44D8-A430-9A6ECEC8F587}" type="datetimeFigureOut">
              <a:rPr lang="fr-CA" smtClean="0"/>
              <a:t>2022-08-23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C2D0B-B307-4955-A8B5-640E0820479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821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999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4430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0338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0081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95177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1660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0702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838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6162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7021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604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1253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053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3149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Je mange une orange </a:t>
            </a:r>
            <a:r>
              <a:rPr lang="fr-CA" dirty="0" err="1"/>
              <a:t>orange</a:t>
            </a:r>
            <a:r>
              <a:rPr lang="fr-CA" dirty="0"/>
              <a:t> délicieuse -&gt; </a:t>
            </a:r>
            <a:r>
              <a:rPr lang="fr-CA"/>
              <a:t>2 cooccurrence</a:t>
            </a:r>
            <a:r>
              <a:rPr lang="fr-CA" baseline="0"/>
              <a:t>s d’orange avec orange</a:t>
            </a:r>
            <a:endParaRPr lang="fr-CA" baseline="0" dirty="0"/>
          </a:p>
          <a:p>
            <a:r>
              <a:rPr lang="fr-CA" baseline="0" dirty="0"/>
              <a:t>Je mange une orange délicieuse -&gt; 0 cooccurrences d’orange avec orange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4695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5972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4095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8321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7356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7474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5390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839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03718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Si on ne compte que les différences, « ma » aura le même score que « amour » pour « chérie », ce n’est pas parfait, par contre, nous n’avons qu’un très</a:t>
            </a:r>
            <a:r>
              <a:rPr lang="fr-CA" baseline="0" dirty="0"/>
              <a:t> </a:t>
            </a:r>
            <a:r>
              <a:rPr lang="fr-CA" dirty="0"/>
              <a:t>petit corpus et nous n’avons pas éliminé les stop-</a:t>
            </a:r>
            <a:r>
              <a:rPr lang="fr-CA" dirty="0" err="1"/>
              <a:t>words</a:t>
            </a:r>
            <a:r>
              <a:rPr lang="fr-CA" dirty="0"/>
              <a:t>…</a:t>
            </a:r>
          </a:p>
          <a:p>
            <a:endParaRPr lang="fr-CA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5555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60255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96926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0906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51082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Exemple de mon vs amour</a:t>
            </a:r>
            <a:r>
              <a:rPr lang="fr-CA" baseline="0" dirty="0"/>
              <a:t> pour chérie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25573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36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23618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37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34736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38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54483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39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8516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14852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40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36339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41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35143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42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57351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43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58358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44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69478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45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44309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46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24372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Score identique pour </a:t>
            </a:r>
            <a:r>
              <a:rPr lang="fr-CA" dirty="0" err="1"/>
              <a:t>ps</a:t>
            </a:r>
            <a:r>
              <a:rPr lang="fr-CA" dirty="0"/>
              <a:t>, </a:t>
            </a:r>
            <a:r>
              <a:rPr lang="fr-CA" dirty="0" err="1"/>
              <a:t>ls</a:t>
            </a:r>
            <a:r>
              <a:rPr lang="fr-CA" dirty="0"/>
              <a:t>, et cb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47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972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900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2618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550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9770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2D0B-B307-4955-A8B5-640E08204791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396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7345-9082-4AA9-9BF8-F95069064ACF}" type="datetime1">
              <a:rPr lang="fr-CA" smtClean="0"/>
              <a:t>2022-08-23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694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3842-6FC8-4DD4-A505-3ABB63C24916}" type="datetime1">
              <a:rPr lang="fr-CA" smtClean="0"/>
              <a:t>2022-08-23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568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FFE8-2DEA-4C86-BDC1-1B4E5DBADBDC}" type="datetime1">
              <a:rPr lang="fr-CA" smtClean="0"/>
              <a:t>2022-08-23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989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BB21-0454-436D-B6ED-72C474655C58}" type="datetime1">
              <a:rPr lang="fr-CA" smtClean="0"/>
              <a:t>2022-08-23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477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DF76-14C3-44A4-908B-6A424FCD5EEE}" type="datetime1">
              <a:rPr lang="fr-CA" smtClean="0"/>
              <a:t>2022-08-23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503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3BF-9854-40D5-A722-F2DDF458E2A9}" type="datetime1">
              <a:rPr lang="fr-CA" smtClean="0"/>
              <a:t>2022-08-23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830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A939-7F90-4CCE-87BA-35FC2A8E526A}" type="datetime1">
              <a:rPr lang="fr-CA" smtClean="0"/>
              <a:t>2022-08-23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098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C674-F067-46C5-8A45-4DF5DEE2BBA5}" type="datetime1">
              <a:rPr lang="fr-CA" smtClean="0"/>
              <a:t>2022-08-23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11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2D03-E6FD-40F9-B07B-3E762ACE9E89}" type="datetime1">
              <a:rPr lang="fr-CA" smtClean="0"/>
              <a:t>2022-08-23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803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D666-A5BB-40C6-B976-8375251EA565}" type="datetime1">
              <a:rPr lang="fr-CA" smtClean="0"/>
              <a:t>2022-08-23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755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87FF-2E6B-4A78-A609-6CE949A68979}" type="datetime1">
              <a:rPr lang="fr-CA" smtClean="0"/>
              <a:t>2022-08-23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068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BE4D-ADC6-482A-BD27-857424F970DA}" type="datetime1">
              <a:rPr lang="fr-CA" smtClean="0"/>
              <a:t>2022-08-23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57C70-95D0-4507-B785-C852A1CEF3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4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685800" y="2130425"/>
            <a:ext cx="7772400" cy="2234679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Cooccurrences</a:t>
            </a:r>
            <a:br>
              <a:rPr lang="fr-CA" dirty="0">
                <a:solidFill>
                  <a:schemeClr val="bg1"/>
                </a:solidFill>
              </a:rPr>
            </a:br>
            <a:r>
              <a:rPr lang="fr-CA" dirty="0">
                <a:solidFill>
                  <a:schemeClr val="bg1"/>
                </a:solidFill>
              </a:rPr>
              <a:t>et</a:t>
            </a:r>
            <a:br>
              <a:rPr lang="fr-CA" dirty="0">
                <a:solidFill>
                  <a:schemeClr val="bg1"/>
                </a:solidFill>
              </a:rPr>
            </a:br>
            <a:r>
              <a:rPr lang="fr-CA" dirty="0">
                <a:solidFill>
                  <a:schemeClr val="bg1"/>
                </a:solidFill>
              </a:rPr>
              <a:t>Synonymes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860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Entraînement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Nous connaissons tous notre grammaire.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Sujet, verbe, complément, etc.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Nous avons tous une connaissance au moins intuitive de la syntaxe qui régit ces éléments grammaticaux.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971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Entraînement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fr-CA" dirty="0">
                <a:solidFill>
                  <a:schemeClr val="bg1"/>
                </a:solidFill>
              </a:rPr>
              <a:t>Prenons deux phrases où les éléments grammaticaux sont dans la même structure syntaxique, i.e. sujet, verbe, déterminant, complément.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Je mange une pomme.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J'écris du code.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"pomme" et "code" ne sont certainement pas des synonymes!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Par contre, ils ont plus de chances d'être des synonymes que "je" et "écris", car ils ont la même fonction grammaticale.</a:t>
            </a:r>
            <a:endParaRPr lang="fr-CA" dirty="0">
              <a:solidFill>
                <a:schemeClr val="bg1"/>
              </a:solidFill>
              <a:cs typeface="Calibri"/>
            </a:endParaRPr>
          </a:p>
          <a:p>
            <a:pPr lvl="2"/>
            <a:r>
              <a:rPr lang="fr-CA" dirty="0">
                <a:solidFill>
                  <a:schemeClr val="bg1"/>
                </a:solidFill>
              </a:rPr>
              <a:t>La syntaxe et la grammaire sont donc importantes lorsqu'on cherche des synonymes.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Mais elles ne sont donc pas suffisantes.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816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Entraînement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On doit trouver une approche qui tient compte de la grammaire et la syntaxe, mais avec une plus-value: la sémantique!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226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Entraînement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Par exemple, « amour » et « chérie » ont une probabilité non-nulle d’apparaître dans presqu’exactement le même contexte.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Mon amour, je t’aime!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Ma chérie, je t’aime!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2"/>
            <a:r>
              <a:rPr lang="fr-CA" dirty="0">
                <a:solidFill>
                  <a:schemeClr val="bg1"/>
                </a:solidFill>
              </a:rPr>
              <a:t>Leur rôle grammatical (fonction), syntaxique (position) et sémantique (sens) sont similaires.</a:t>
            </a:r>
            <a:endParaRPr lang="fr-CA" dirty="0">
              <a:solidFill>
                <a:schemeClr val="bg1"/>
              </a:solidFill>
              <a:cs typeface="Calibri"/>
            </a:endParaRPr>
          </a:p>
          <a:p>
            <a:pPr lvl="2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5497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Hypothèse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Un mot se retrouvant souvent à la même position, dans le même contexte a tendance à avoir la même fonction.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Par exemple, un verbe a tendance à suivre le mot je.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Mais comment tenons-nous compte de leur sens (sémantique)?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758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Hypothèse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On peut tenter de répondre à la question de la sémantique en émettant l’hypothèse suivante: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Des mots qui ont tendance à avoir le même contexte (mots environnants) ont tendance à avoir une sémantique similaire.</a:t>
            </a: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5671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Hypothèse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Rappelons-nous aussi que notre système intelligent ne servira pas à extraire la sémantique des mots, mais à identifier des mots qui ont une sémantique similaire.</a:t>
            </a: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023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Hypothèse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Prenons nos deux phrases.</a:t>
            </a: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17</a:t>
            </a:fld>
            <a:endParaRPr lang="fr-CA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5B0F4D80-5290-0D51-40AD-FC651E9B6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19688"/>
              </p:ext>
            </p:extLst>
          </p:nvPr>
        </p:nvGraphicFramePr>
        <p:xfrm>
          <a:off x="1475656" y="2924944"/>
          <a:ext cx="6096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177639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442423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469466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24509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0127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0317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mon</a:t>
                      </a:r>
                      <a:endParaRPr lang="fr-CA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amour</a:t>
                      </a:r>
                      <a:endParaRPr lang="fr-CA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je</a:t>
                      </a:r>
                      <a:endParaRPr lang="fr-CA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t</a:t>
                      </a:r>
                      <a:endParaRPr lang="fr-CA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aime</a:t>
                      </a:r>
                      <a:endParaRPr lang="fr-CA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!</a:t>
                      </a:r>
                      <a:endParaRPr lang="fr-CA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76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ma</a:t>
                      </a:r>
                      <a:endParaRPr lang="fr-CA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chérie</a:t>
                      </a:r>
                      <a:endParaRPr lang="fr-CA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je</a:t>
                      </a:r>
                      <a:endParaRPr lang="fr-CA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t</a:t>
                      </a:r>
                      <a:endParaRPr lang="fr-CA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aime</a:t>
                      </a:r>
                      <a:endParaRPr lang="fr-CA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!</a:t>
                      </a:r>
                      <a:endParaRPr lang="fr-CA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83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077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Hypothèse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Retirons les mots « amour » et « chérie ».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Les deux lignes ou </a:t>
            </a:r>
            <a:r>
              <a:rPr lang="fr-CA" i="1" dirty="0">
                <a:solidFill>
                  <a:schemeClr val="bg1"/>
                </a:solidFill>
              </a:rPr>
              <a:t>contextes</a:t>
            </a:r>
            <a:r>
              <a:rPr lang="fr-CA" dirty="0">
                <a:solidFill>
                  <a:schemeClr val="bg1"/>
                </a:solidFill>
              </a:rPr>
              <a:t> sont très similaires.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18</a:t>
            </a:fld>
            <a:endParaRPr lang="fr-CA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238135"/>
              </p:ext>
            </p:extLst>
          </p:nvPr>
        </p:nvGraphicFramePr>
        <p:xfrm>
          <a:off x="1524000" y="2636912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897914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855706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4688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52073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45733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85222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</a:t>
                      </a:r>
                      <a:r>
                        <a:rPr lang="fr-CA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je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je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88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857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Hypothèse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Indexons le vocabulaire de notre petit texte.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La colonne index nous servira à construire une </a:t>
            </a:r>
            <a:r>
              <a:rPr lang="fr-CA" i="1" dirty="0">
                <a:solidFill>
                  <a:schemeClr val="bg1"/>
                </a:solidFill>
              </a:rPr>
              <a:t>matrice de cooccurrences</a:t>
            </a:r>
            <a:r>
              <a:rPr lang="fr-CA" dirty="0">
                <a:solidFill>
                  <a:schemeClr val="bg1"/>
                </a:solidFill>
              </a:rPr>
              <a:t>.</a:t>
            </a:r>
          </a:p>
          <a:p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19</a:t>
            </a:fld>
            <a:endParaRPr lang="fr-CA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09572"/>
              </p:ext>
            </p:extLst>
          </p:nvPr>
        </p:nvGraphicFramePr>
        <p:xfrm>
          <a:off x="1558707" y="3201352"/>
          <a:ext cx="60960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398744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1633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Mot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66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mon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96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amour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24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73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2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85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97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01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chérie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97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5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Apprentissage machine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Une des façons de voir l'apprentissage machine, où même l'intelligence tout court, c'est la capacité de </a:t>
            </a:r>
            <a:r>
              <a:rPr lang="fr-CA" i="1" dirty="0">
                <a:solidFill>
                  <a:schemeClr val="bg1"/>
                </a:solidFill>
              </a:rPr>
              <a:t>prédire</a:t>
            </a:r>
            <a:r>
              <a:rPr lang="fr-CA" dirty="0">
                <a:solidFill>
                  <a:schemeClr val="bg1"/>
                </a:solidFill>
              </a:rPr>
              <a:t>.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Face à une situation problématique quelconque, on accède à notre mémoire pour tenter de prédire quelle serait la meilleure solution.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124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Hypothèse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Matrice de cooccurrences.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Nous allons construire un tableau qui contient le nombre d’occurrences d’un mot donné en présence d’un autre mot donné.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Nous comptons donc les </a:t>
            </a:r>
            <a:r>
              <a:rPr lang="fr-CA" i="1" dirty="0">
                <a:solidFill>
                  <a:schemeClr val="bg1"/>
                </a:solidFill>
              </a:rPr>
              <a:t>cooccurrences</a:t>
            </a:r>
            <a:r>
              <a:rPr lang="fr-CA" dirty="0">
                <a:solidFill>
                  <a:schemeClr val="bg1"/>
                </a:solidFill>
              </a:rPr>
              <a:t> de paires de mots.</a:t>
            </a:r>
          </a:p>
          <a:p>
            <a:endParaRPr lang="fr-CA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  <a:cs typeface="Calibri"/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  <a:cs typeface="Calibri"/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01163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Hypothèse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Matrice de cooccurrences.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Par exemple, on veut compter le nombre de cooccurrences des mots « je » et « amour ».</a:t>
            </a:r>
          </a:p>
          <a:p>
            <a:pPr lvl="2"/>
            <a:r>
              <a:rPr lang="fr-CA" dirty="0">
                <a:solidFill>
                  <a:schemeClr val="bg1"/>
                </a:solidFill>
                <a:cs typeface="Calibri"/>
              </a:rPr>
              <a:t>C'est-à-dire le nombre de fois que « je » et « amour » apparaissent </a:t>
            </a:r>
            <a:r>
              <a:rPr lang="fr-CA" i="1" dirty="0">
                <a:solidFill>
                  <a:schemeClr val="bg1"/>
                </a:solidFill>
                <a:cs typeface="Calibri"/>
              </a:rPr>
              <a:t>ensemble</a:t>
            </a:r>
            <a:r>
              <a:rPr lang="fr-CA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 lvl="3"/>
            <a:r>
              <a:rPr lang="fr-CA" dirty="0">
                <a:solidFill>
                  <a:schemeClr val="bg1"/>
                </a:solidFill>
                <a:cs typeface="Calibri"/>
              </a:rPr>
              <a:t>Ceci nous permet d’extraire de l’information d’un nombre potentiellement immense de phrases, et non juste une.</a:t>
            </a:r>
          </a:p>
          <a:p>
            <a:endParaRPr lang="fr-CA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  <a:cs typeface="Calibri"/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  <a:cs typeface="Calibri"/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endParaRPr lang="fr-CA" dirty="0">
              <a:solidFill>
                <a:schemeClr val="bg1"/>
              </a:solidFill>
              <a:cs typeface="Calibri"/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835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Hypothèse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sz="2800" dirty="0">
                <a:solidFill>
                  <a:schemeClr val="bg1"/>
                </a:solidFill>
              </a:rPr>
              <a:t>Voici toutes les cooccurrences dans notre texte, phrase par phrase.</a:t>
            </a:r>
          </a:p>
          <a:p>
            <a:pPr lvl="1"/>
            <a:r>
              <a:rPr lang="fr-CA" sz="2400" dirty="0">
                <a:solidFill>
                  <a:schemeClr val="bg1"/>
                </a:solidFill>
              </a:rPr>
              <a:t>Chaque ligne est un vecteur de cooccurrences pour un mot donné.</a:t>
            </a:r>
          </a:p>
          <a:p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22</a:t>
            </a:fld>
            <a:endParaRPr lang="fr-CA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69230"/>
              </p:ext>
            </p:extLst>
          </p:nvPr>
        </p:nvGraphicFramePr>
        <p:xfrm>
          <a:off x="968576" y="3383915"/>
          <a:ext cx="7206848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145020197"/>
                    </a:ext>
                  </a:extLst>
                </a:gridCol>
                <a:gridCol w="738856">
                  <a:extLst>
                    <a:ext uri="{9D8B030D-6E8A-4147-A177-3AD203B41FA5}">
                      <a16:colId xmlns:a16="http://schemas.microsoft.com/office/drawing/2014/main" val="2502277476"/>
                    </a:ext>
                  </a:extLst>
                </a:gridCol>
                <a:gridCol w="738856">
                  <a:extLst>
                    <a:ext uri="{9D8B030D-6E8A-4147-A177-3AD203B41FA5}">
                      <a16:colId xmlns:a16="http://schemas.microsoft.com/office/drawing/2014/main" val="513284409"/>
                    </a:ext>
                  </a:extLst>
                </a:gridCol>
                <a:gridCol w="738856">
                  <a:extLst>
                    <a:ext uri="{9D8B030D-6E8A-4147-A177-3AD203B41FA5}">
                      <a16:colId xmlns:a16="http://schemas.microsoft.com/office/drawing/2014/main" val="2780776490"/>
                    </a:ext>
                  </a:extLst>
                </a:gridCol>
                <a:gridCol w="738856">
                  <a:extLst>
                    <a:ext uri="{9D8B030D-6E8A-4147-A177-3AD203B41FA5}">
                      <a16:colId xmlns:a16="http://schemas.microsoft.com/office/drawing/2014/main" val="1129705518"/>
                    </a:ext>
                  </a:extLst>
                </a:gridCol>
                <a:gridCol w="738856">
                  <a:extLst>
                    <a:ext uri="{9D8B030D-6E8A-4147-A177-3AD203B41FA5}">
                      <a16:colId xmlns:a16="http://schemas.microsoft.com/office/drawing/2014/main" val="2950136037"/>
                    </a:ext>
                  </a:extLst>
                </a:gridCol>
                <a:gridCol w="738856">
                  <a:extLst>
                    <a:ext uri="{9D8B030D-6E8A-4147-A177-3AD203B41FA5}">
                      <a16:colId xmlns:a16="http://schemas.microsoft.com/office/drawing/2014/main" val="621766476"/>
                    </a:ext>
                  </a:extLst>
                </a:gridCol>
                <a:gridCol w="738856">
                  <a:extLst>
                    <a:ext uri="{9D8B030D-6E8A-4147-A177-3AD203B41FA5}">
                      <a16:colId xmlns:a16="http://schemas.microsoft.com/office/drawing/2014/main" val="3345982589"/>
                    </a:ext>
                  </a:extLst>
                </a:gridCol>
                <a:gridCol w="738856">
                  <a:extLst>
                    <a:ext uri="{9D8B030D-6E8A-4147-A177-3AD203B41FA5}">
                      <a16:colId xmlns:a16="http://schemas.microsoft.com/office/drawing/2014/main" val="60289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fr-CA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95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(mon)</a:t>
                      </a:r>
                      <a:r>
                        <a:rPr lang="fr-CA" baseline="0" dirty="0">
                          <a:solidFill>
                            <a:schemeClr val="bg1"/>
                          </a:solidFill>
                        </a:rPr>
                        <a:t> 0</a:t>
                      </a:r>
                      <a:endParaRPr lang="fr-CA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93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(amour) 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64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(je) 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32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(t) 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70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(aime) 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43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(!) 5</a:t>
                      </a:r>
                      <a:r>
                        <a:rPr lang="fr-CA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fr-CA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45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(ma) 6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49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(chérie) 7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738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372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Hypothèse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Il n'y a pas beaucoup de mots dans notre matrice.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C’est du « </a:t>
            </a:r>
            <a:r>
              <a:rPr lang="fr-CA" dirty="0" err="1">
                <a:solidFill>
                  <a:schemeClr val="bg1"/>
                </a:solidFill>
              </a:rPr>
              <a:t>small</a:t>
            </a:r>
            <a:r>
              <a:rPr lang="fr-CA" dirty="0">
                <a:solidFill>
                  <a:schemeClr val="bg1"/>
                </a:solidFill>
              </a:rPr>
              <a:t> data »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Ajoutons quelques phrases à notre texte.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r>
              <a:rPr lang="fr-CA" dirty="0">
                <a:solidFill>
                  <a:schemeClr val="bg1"/>
                </a:solidFill>
              </a:rPr>
              <a:t>Ma chérie, tu es belle!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Mon amour, tu es belle!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3"/>
            <a:r>
              <a:rPr lang="fr-CA" dirty="0">
                <a:solidFill>
                  <a:schemeClr val="bg1"/>
                </a:solidFill>
              </a:rPr>
              <a:t>On a ajouté des mots: « tu », « es » et « belle »</a:t>
            </a:r>
          </a:p>
          <a:p>
            <a:pPr lvl="4"/>
            <a:r>
              <a:rPr lang="fr-CA" dirty="0">
                <a:solidFill>
                  <a:schemeClr val="bg1"/>
                </a:solidFill>
              </a:rPr>
              <a:t>Leurs index seront 8, 9 et 10 dans notre vocabulaire.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6140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Hypothèse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24</a:t>
            </a:fld>
            <a:endParaRPr lang="fr-CA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5505"/>
              </p:ext>
            </p:extLst>
          </p:nvPr>
        </p:nvGraphicFramePr>
        <p:xfrm>
          <a:off x="251520" y="1417638"/>
          <a:ext cx="8435281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0101">
                  <a:extLst>
                    <a:ext uri="{9D8B030D-6E8A-4147-A177-3AD203B41FA5}">
                      <a16:colId xmlns:a16="http://schemas.microsoft.com/office/drawing/2014/main" val="1145020197"/>
                    </a:ext>
                  </a:extLst>
                </a:gridCol>
                <a:gridCol w="661380">
                  <a:extLst>
                    <a:ext uri="{9D8B030D-6E8A-4147-A177-3AD203B41FA5}">
                      <a16:colId xmlns:a16="http://schemas.microsoft.com/office/drawing/2014/main" val="2502277476"/>
                    </a:ext>
                  </a:extLst>
                </a:gridCol>
                <a:gridCol w="661380">
                  <a:extLst>
                    <a:ext uri="{9D8B030D-6E8A-4147-A177-3AD203B41FA5}">
                      <a16:colId xmlns:a16="http://schemas.microsoft.com/office/drawing/2014/main" val="513284409"/>
                    </a:ext>
                  </a:extLst>
                </a:gridCol>
                <a:gridCol w="661380">
                  <a:extLst>
                    <a:ext uri="{9D8B030D-6E8A-4147-A177-3AD203B41FA5}">
                      <a16:colId xmlns:a16="http://schemas.microsoft.com/office/drawing/2014/main" val="2780776490"/>
                    </a:ext>
                  </a:extLst>
                </a:gridCol>
                <a:gridCol w="661380">
                  <a:extLst>
                    <a:ext uri="{9D8B030D-6E8A-4147-A177-3AD203B41FA5}">
                      <a16:colId xmlns:a16="http://schemas.microsoft.com/office/drawing/2014/main" val="1129705518"/>
                    </a:ext>
                  </a:extLst>
                </a:gridCol>
                <a:gridCol w="661380">
                  <a:extLst>
                    <a:ext uri="{9D8B030D-6E8A-4147-A177-3AD203B41FA5}">
                      <a16:colId xmlns:a16="http://schemas.microsoft.com/office/drawing/2014/main" val="2950136037"/>
                    </a:ext>
                  </a:extLst>
                </a:gridCol>
                <a:gridCol w="661380">
                  <a:extLst>
                    <a:ext uri="{9D8B030D-6E8A-4147-A177-3AD203B41FA5}">
                      <a16:colId xmlns:a16="http://schemas.microsoft.com/office/drawing/2014/main" val="621766476"/>
                    </a:ext>
                  </a:extLst>
                </a:gridCol>
                <a:gridCol w="661380">
                  <a:extLst>
                    <a:ext uri="{9D8B030D-6E8A-4147-A177-3AD203B41FA5}">
                      <a16:colId xmlns:a16="http://schemas.microsoft.com/office/drawing/2014/main" val="3345982589"/>
                    </a:ext>
                  </a:extLst>
                </a:gridCol>
                <a:gridCol w="661380">
                  <a:extLst>
                    <a:ext uri="{9D8B030D-6E8A-4147-A177-3AD203B41FA5}">
                      <a16:colId xmlns:a16="http://schemas.microsoft.com/office/drawing/2014/main" val="60289381"/>
                    </a:ext>
                  </a:extLst>
                </a:gridCol>
                <a:gridCol w="661380">
                  <a:extLst>
                    <a:ext uri="{9D8B030D-6E8A-4147-A177-3AD203B41FA5}">
                      <a16:colId xmlns:a16="http://schemas.microsoft.com/office/drawing/2014/main" val="1861224603"/>
                    </a:ext>
                  </a:extLst>
                </a:gridCol>
                <a:gridCol w="661380">
                  <a:extLst>
                    <a:ext uri="{9D8B030D-6E8A-4147-A177-3AD203B41FA5}">
                      <a16:colId xmlns:a16="http://schemas.microsoft.com/office/drawing/2014/main" val="1560632921"/>
                    </a:ext>
                  </a:extLst>
                </a:gridCol>
                <a:gridCol w="661380">
                  <a:extLst>
                    <a:ext uri="{9D8B030D-6E8A-4147-A177-3AD203B41FA5}">
                      <a16:colId xmlns:a16="http://schemas.microsoft.com/office/drawing/2014/main" val="4154914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fr-CA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95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(mon)</a:t>
                      </a:r>
                      <a:r>
                        <a:rPr lang="fr-CA" baseline="0" dirty="0">
                          <a:solidFill>
                            <a:schemeClr val="bg1"/>
                          </a:solidFill>
                        </a:rPr>
                        <a:t> 0</a:t>
                      </a:r>
                      <a:endParaRPr lang="fr-CA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93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(amour) 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64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(je) 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32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(t) 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70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(aime) 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43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(!) 5</a:t>
                      </a:r>
                      <a:r>
                        <a:rPr lang="fr-CA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fr-CA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45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(ma) 6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49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(chérie) 7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73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(tu) 8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7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(es) 9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65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(belle)</a:t>
                      </a:r>
                      <a:r>
                        <a:rPr lang="fr-CA" baseline="0" dirty="0">
                          <a:solidFill>
                            <a:schemeClr val="bg1"/>
                          </a:solidFill>
                        </a:rPr>
                        <a:t> 10</a:t>
                      </a:r>
                      <a:endParaRPr lang="fr-CA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501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56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Hypothèse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Notez que la matrice est symétrique: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Si un mot « voit » un mot cooccurrent, le mot cooccurrent « voit » à son tour le premier mot.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2463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Hypothèse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 fontScale="92500" lnSpcReduction="10000"/>
          </a:bodyPr>
          <a:lstStyle/>
          <a:p>
            <a:r>
              <a:rPr lang="fr-CA" dirty="0">
                <a:solidFill>
                  <a:schemeClr val="bg1"/>
                </a:solidFill>
              </a:rPr>
              <a:t>Un vecteur de cooccurrences est donc un patron, une généralisation à partir des données.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Mais aussi, c’est une rangée dans la matrice, i.e. les cooccurrences pour un mot donné.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Ici, les données sont le cumul des contextes pour les mots d’un texte (nos quatre phrases) que nous nommerons corpus d’entraînement.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Nous avons </a:t>
            </a:r>
            <a:r>
              <a:rPr lang="fr-CA" i="1" dirty="0">
                <a:solidFill>
                  <a:schemeClr val="bg1"/>
                </a:solidFill>
              </a:rPr>
              <a:t>entraîné</a:t>
            </a:r>
            <a:r>
              <a:rPr lang="fr-CA" dirty="0">
                <a:solidFill>
                  <a:schemeClr val="bg1"/>
                </a:solidFill>
              </a:rPr>
              <a:t> notre système intelligent.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3"/>
            <a:r>
              <a:rPr lang="fr-CA" dirty="0">
                <a:solidFill>
                  <a:schemeClr val="bg1"/>
                </a:solidFill>
              </a:rPr>
              <a:t>Comment l’utiliser pour faire une prédiction?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1349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Prédiction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On voit que les vecteurs de cooccurrences pour « amour » et « chérie » sont assez similaires.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Reprenons notre hypothèse.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Des mots qui ont tendance à avoir le même contexte (fonction, position) ont tendance à avoir une sémantique similaire.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Comment mesurer cette tendance?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0422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Prédiction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Si vous vous rappelez bien, on veut évaluer la vraisemblance, ou applicabilité d’un patron afin de sélectionner la meilleure solution.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4405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Prédiction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Piste de solution: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On peut comparer les vecteurs de mots.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r>
              <a:rPr lang="fr-CA" dirty="0">
                <a:solidFill>
                  <a:schemeClr val="bg1"/>
                </a:solidFill>
              </a:rPr>
              <a:t>On peut donc prédire qu’un mot sera similaire à un autre si son vecteur de cooccurrences lui est similaire.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724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Apprentissage machine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 lnSpcReduction="10000"/>
          </a:bodyPr>
          <a:lstStyle/>
          <a:p>
            <a:r>
              <a:rPr lang="fr-CA" dirty="0">
                <a:solidFill>
                  <a:schemeClr val="bg1"/>
                </a:solidFill>
              </a:rPr>
              <a:t>Par contre, si on n'a jamais vécu une situation identique à cette nouvelle situation, notre mémoire seule ne nous aidera pas.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On doit pouvoir généraliser.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2"/>
            <a:r>
              <a:rPr lang="fr-CA" dirty="0">
                <a:solidFill>
                  <a:schemeClr val="bg1"/>
                </a:solidFill>
              </a:rPr>
              <a:t>Extraire de notre mémoire le </a:t>
            </a:r>
            <a:r>
              <a:rPr lang="fr-CA" i="1" dirty="0">
                <a:solidFill>
                  <a:schemeClr val="bg1"/>
                </a:solidFill>
              </a:rPr>
              <a:t>patron (pattern)</a:t>
            </a:r>
            <a:r>
              <a:rPr lang="fr-CA" dirty="0">
                <a:solidFill>
                  <a:schemeClr val="bg1"/>
                </a:solidFill>
              </a:rPr>
              <a:t> ou </a:t>
            </a:r>
            <a:r>
              <a:rPr lang="fr-CA" i="1" dirty="0">
                <a:solidFill>
                  <a:schemeClr val="bg1"/>
                </a:solidFill>
              </a:rPr>
              <a:t>motif</a:t>
            </a:r>
            <a:r>
              <a:rPr lang="fr-CA" dirty="0">
                <a:solidFill>
                  <a:schemeClr val="bg1"/>
                </a:solidFill>
              </a:rPr>
              <a:t> que l'on pourra tenter de faire correspondre à une problématique nouvelle, mais similaire à une autre et pour laquelle nous avons déjà trouvé une solution.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4912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Prédiction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30</a:t>
            </a:fld>
            <a:endParaRPr lang="fr-CA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251520" y="1417638"/>
          <a:ext cx="8435281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0101">
                  <a:extLst>
                    <a:ext uri="{9D8B030D-6E8A-4147-A177-3AD203B41FA5}">
                      <a16:colId xmlns:a16="http://schemas.microsoft.com/office/drawing/2014/main" val="1145020197"/>
                    </a:ext>
                  </a:extLst>
                </a:gridCol>
                <a:gridCol w="661380">
                  <a:extLst>
                    <a:ext uri="{9D8B030D-6E8A-4147-A177-3AD203B41FA5}">
                      <a16:colId xmlns:a16="http://schemas.microsoft.com/office/drawing/2014/main" val="2502277476"/>
                    </a:ext>
                  </a:extLst>
                </a:gridCol>
                <a:gridCol w="661380">
                  <a:extLst>
                    <a:ext uri="{9D8B030D-6E8A-4147-A177-3AD203B41FA5}">
                      <a16:colId xmlns:a16="http://schemas.microsoft.com/office/drawing/2014/main" val="513284409"/>
                    </a:ext>
                  </a:extLst>
                </a:gridCol>
                <a:gridCol w="661380">
                  <a:extLst>
                    <a:ext uri="{9D8B030D-6E8A-4147-A177-3AD203B41FA5}">
                      <a16:colId xmlns:a16="http://schemas.microsoft.com/office/drawing/2014/main" val="2780776490"/>
                    </a:ext>
                  </a:extLst>
                </a:gridCol>
                <a:gridCol w="661380">
                  <a:extLst>
                    <a:ext uri="{9D8B030D-6E8A-4147-A177-3AD203B41FA5}">
                      <a16:colId xmlns:a16="http://schemas.microsoft.com/office/drawing/2014/main" val="1129705518"/>
                    </a:ext>
                  </a:extLst>
                </a:gridCol>
                <a:gridCol w="661380">
                  <a:extLst>
                    <a:ext uri="{9D8B030D-6E8A-4147-A177-3AD203B41FA5}">
                      <a16:colId xmlns:a16="http://schemas.microsoft.com/office/drawing/2014/main" val="2950136037"/>
                    </a:ext>
                  </a:extLst>
                </a:gridCol>
                <a:gridCol w="661380">
                  <a:extLst>
                    <a:ext uri="{9D8B030D-6E8A-4147-A177-3AD203B41FA5}">
                      <a16:colId xmlns:a16="http://schemas.microsoft.com/office/drawing/2014/main" val="621766476"/>
                    </a:ext>
                  </a:extLst>
                </a:gridCol>
                <a:gridCol w="661380">
                  <a:extLst>
                    <a:ext uri="{9D8B030D-6E8A-4147-A177-3AD203B41FA5}">
                      <a16:colId xmlns:a16="http://schemas.microsoft.com/office/drawing/2014/main" val="3345982589"/>
                    </a:ext>
                  </a:extLst>
                </a:gridCol>
                <a:gridCol w="661380">
                  <a:extLst>
                    <a:ext uri="{9D8B030D-6E8A-4147-A177-3AD203B41FA5}">
                      <a16:colId xmlns:a16="http://schemas.microsoft.com/office/drawing/2014/main" val="60289381"/>
                    </a:ext>
                  </a:extLst>
                </a:gridCol>
                <a:gridCol w="661380">
                  <a:extLst>
                    <a:ext uri="{9D8B030D-6E8A-4147-A177-3AD203B41FA5}">
                      <a16:colId xmlns:a16="http://schemas.microsoft.com/office/drawing/2014/main" val="1861224603"/>
                    </a:ext>
                  </a:extLst>
                </a:gridCol>
                <a:gridCol w="661380">
                  <a:extLst>
                    <a:ext uri="{9D8B030D-6E8A-4147-A177-3AD203B41FA5}">
                      <a16:colId xmlns:a16="http://schemas.microsoft.com/office/drawing/2014/main" val="1560632921"/>
                    </a:ext>
                  </a:extLst>
                </a:gridCol>
                <a:gridCol w="661380">
                  <a:extLst>
                    <a:ext uri="{9D8B030D-6E8A-4147-A177-3AD203B41FA5}">
                      <a16:colId xmlns:a16="http://schemas.microsoft.com/office/drawing/2014/main" val="4154914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fr-CA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95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(mon)</a:t>
                      </a:r>
                      <a:r>
                        <a:rPr lang="fr-CA" baseline="0" dirty="0">
                          <a:solidFill>
                            <a:schemeClr val="bg1"/>
                          </a:solidFill>
                        </a:rPr>
                        <a:t> 0</a:t>
                      </a:r>
                      <a:endParaRPr lang="fr-CA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93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(amour) 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64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(je) 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32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(t) 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70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(aime) 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43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(!) 5</a:t>
                      </a:r>
                      <a:r>
                        <a:rPr lang="fr-CA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fr-CA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45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(ma) 6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49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(chérie) 7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73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(tu) 8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7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(es) 9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65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dirty="0">
                          <a:solidFill>
                            <a:schemeClr val="bg1"/>
                          </a:solidFill>
                        </a:rPr>
                        <a:t>(belle)</a:t>
                      </a:r>
                      <a:r>
                        <a:rPr lang="fr-CA" baseline="0" dirty="0">
                          <a:solidFill>
                            <a:schemeClr val="bg1"/>
                          </a:solidFill>
                        </a:rPr>
                        <a:t> 10</a:t>
                      </a:r>
                      <a:endParaRPr lang="fr-CA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501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352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Prédiction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On veut attribuer un score à cette comparaison.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Tout système intelligent doit pouvoir attribuer une valeur au pattern-match.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2"/>
            <a:r>
              <a:rPr lang="fr-CA" dirty="0">
                <a:solidFill>
                  <a:schemeClr val="bg1"/>
                </a:solidFill>
              </a:rPr>
              <a:t>Elle aurait été utile lorsqu’on évaluait la réponse possible à notre lion en colère.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i.e. chien vs mouche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5004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Prédiction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Connaissez-vous des opérations qui permettent de mesurer la similarité entre vecteurs?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4979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Prédiction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 bwMode="black"/>
            <p:txBody>
              <a:bodyPr>
                <a:normAutofit fontScale="85000" lnSpcReduction="20000"/>
              </a:bodyPr>
              <a:lstStyle/>
              <a:p>
                <a:r>
                  <a:rPr lang="fr-CA" dirty="0">
                    <a:solidFill>
                      <a:schemeClr val="bg1"/>
                    </a:solidFill>
                  </a:rPr>
                  <a:t>Produit scalaire</a:t>
                </a:r>
              </a:p>
              <a:p>
                <a:pPr marL="457200" lvl="1" indent="0">
                  <a:buNone/>
                </a:pPr>
                <a:r>
                  <a:rPr lang="fr-CA" dirty="0">
                    <a:solidFill>
                      <a:schemeClr val="bg1"/>
                    </a:solidFill>
                  </a:rPr>
                  <a:t>(a, b, c) ● (d, e, f) = ad + </a:t>
                </a:r>
                <a:r>
                  <a:rPr lang="fr-CA" dirty="0" err="1">
                    <a:solidFill>
                      <a:schemeClr val="bg1"/>
                    </a:solidFill>
                  </a:rPr>
                  <a:t>be</a:t>
                </a:r>
                <a:r>
                  <a:rPr lang="fr-CA" dirty="0">
                    <a:solidFill>
                      <a:schemeClr val="bg1"/>
                    </a:solidFill>
                  </a:rPr>
                  <a:t> + </a:t>
                </a:r>
                <a:r>
                  <a:rPr lang="fr-CA" dirty="0" err="1">
                    <a:solidFill>
                      <a:schemeClr val="bg1"/>
                    </a:solidFill>
                  </a:rPr>
                  <a:t>cf</a:t>
                </a:r>
                <a:endParaRPr lang="fr-CA" dirty="0">
                  <a:solidFill>
                    <a:schemeClr val="bg1"/>
                  </a:solidFill>
                </a:endParaRPr>
              </a:p>
              <a:p>
                <a:pPr lvl="1"/>
                <a:endParaRPr lang="fr-CA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fr-CA" dirty="0">
                    <a:solidFill>
                      <a:schemeClr val="bg1"/>
                    </a:solidFill>
                  </a:rPr>
                  <a:t>L’idée est que la multiplication des composantes et leur addition donnera une plus grande valeur si les composantes sont proches en valeur.</a:t>
                </a:r>
              </a:p>
              <a:p>
                <a:pPr lvl="2"/>
                <a:r>
                  <a:rPr lang="fr-CA" dirty="0">
                    <a:solidFill>
                      <a:schemeClr val="bg1"/>
                    </a:solidFill>
                  </a:rPr>
                  <a:t>On cherche à maximiser le score.</a:t>
                </a:r>
              </a:p>
              <a:p>
                <a:pPr lvl="2"/>
                <a:endParaRPr lang="fr-CA" dirty="0">
                  <a:solidFill>
                    <a:schemeClr val="bg1"/>
                  </a:solidFill>
                </a:endParaRPr>
              </a:p>
              <a:p>
                <a:pPr marL="914400" lvl="2" indent="0">
                  <a:buNone/>
                </a:pPr>
                <a:r>
                  <a:rPr lang="fr-CA" sz="2300" dirty="0">
                    <a:solidFill>
                      <a:schemeClr val="bg1"/>
                    </a:solidFill>
                  </a:rPr>
                  <a:t>Mot: (a, b)  --  Synonyme 1: (c, d)  --  Synonyme 2: (e, f)</a:t>
                </a:r>
              </a:p>
              <a:p>
                <a:pPr marL="914400" lvl="2" indent="0">
                  <a:buNone/>
                </a:pPr>
                <a:endParaRPr lang="fr-CA" dirty="0">
                  <a:solidFill>
                    <a:schemeClr val="bg1"/>
                  </a:solidFill>
                </a:endParaRPr>
              </a:p>
              <a:p>
                <a:pPr marL="914400" lvl="2" indent="0">
                  <a:buNone/>
                </a:pPr>
                <a:r>
                  <a:rPr lang="fr-CA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score(mot, synonyme1)</a:t>
                </a:r>
                <a:r>
                  <a:rPr lang="fr-CA" i="1" dirty="0">
                    <a:solidFill>
                      <a:schemeClr val="bg1"/>
                    </a:solidFill>
                  </a:rPr>
                  <a:t>vs</a:t>
                </a:r>
                <a:r>
                  <a:rPr lang="fr-CA" dirty="0">
                    <a:solidFill>
                      <a:schemeClr val="bg1"/>
                    </a:solidFill>
                  </a:rPr>
                  <a:t> </a:t>
                </a:r>
                <a:r>
                  <a:rPr lang="fr-CA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score(mot synonyme2)</a:t>
                </a:r>
              </a:p>
              <a:p>
                <a:pPr marL="914400" lvl="2" indent="0">
                  <a:buNone/>
                </a:pPr>
                <a:endParaRPr lang="fr-CA" dirty="0">
                  <a:solidFill>
                    <a:schemeClr val="bg1"/>
                  </a:solidFill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514350" lvl="1" indent="0">
                  <a:buNone/>
                </a:pPr>
                <a:endParaRPr lang="fr-CA" dirty="0">
                  <a:solidFill>
                    <a:schemeClr val="bg1"/>
                  </a:solidFill>
                </a:endParaRPr>
              </a:p>
              <a:p>
                <a:pPr lvl="2"/>
                <a:endParaRPr lang="fr-CA" dirty="0">
                  <a:solidFill>
                    <a:schemeClr val="bg1"/>
                  </a:solidFill>
                </a:endParaRPr>
              </a:p>
              <a:p>
                <a:pPr lvl="2"/>
                <a:endParaRPr lang="fr-CA" dirty="0">
                  <a:solidFill>
                    <a:schemeClr val="bg1"/>
                  </a:solidFill>
                </a:endParaRPr>
              </a:p>
              <a:p>
                <a:pPr lvl="2"/>
                <a:endParaRPr lang="fr-CA" dirty="0">
                  <a:solidFill>
                    <a:schemeClr val="bg1"/>
                  </a:solidFill>
                </a:endParaRPr>
              </a:p>
              <a:p>
                <a:endParaRPr lang="fr-CA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chemeClr val="bg1"/>
                  </a:solidFill>
                </a:endParaRPr>
              </a:p>
              <a:p>
                <a:endParaRPr lang="fr-CA" dirty="0">
                  <a:solidFill>
                    <a:schemeClr val="bg1"/>
                  </a:solidFill>
                </a:endParaRPr>
              </a:p>
              <a:p>
                <a:endParaRPr lang="fr-CA" dirty="0">
                  <a:solidFill>
                    <a:schemeClr val="bg1"/>
                  </a:solidFill>
                </a:endParaRPr>
              </a:p>
              <a:p>
                <a:endParaRPr lang="fr-CA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fr-CA" dirty="0">
                  <a:solidFill>
                    <a:schemeClr val="bg1"/>
                  </a:solidFill>
                </a:endParaRPr>
              </a:p>
              <a:p>
                <a:pPr lvl="1"/>
                <a:endParaRPr lang="fr-CA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fr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black">
              <a:blipFill>
                <a:blip r:embed="rId3"/>
                <a:stretch>
                  <a:fillRect l="-1259" t="-283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2423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Prédiction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 bwMode="black"/>
            <p:txBody>
              <a:bodyPr>
                <a:normAutofit fontScale="85000" lnSpcReduction="20000"/>
              </a:bodyPr>
              <a:lstStyle/>
              <a:p>
                <a:r>
                  <a:rPr lang="fr-CA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Moindres-carrés (least-squares)</a:t>
                </a:r>
                <a:endParaRPr lang="fr-CA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fr-CA" dirty="0">
                    <a:solidFill>
                      <a:schemeClr val="bg1"/>
                    </a:solidFill>
                  </a:rPr>
                  <a:t>Considérons le mot pour lequel on cherche un synonyme comme une moyenne.</a:t>
                </a:r>
              </a:p>
              <a:p>
                <a:pPr lvl="2"/>
                <a:r>
                  <a:rPr lang="fr-CA" dirty="0">
                    <a:solidFill>
                      <a:schemeClr val="bg1"/>
                    </a:solidFill>
                  </a:rPr>
                  <a:t>On veut choisir ceux qui sont le plus proche de la moyenne en calculant la somme de leurs différences avec cette moyenne, au carré.</a:t>
                </a:r>
              </a:p>
              <a:p>
                <a:pPr lvl="3"/>
                <a:r>
                  <a:rPr lang="fr-CA" dirty="0">
                    <a:solidFill>
                      <a:schemeClr val="bg1"/>
                    </a:solidFill>
                  </a:rPr>
                  <a:t>Un peu à la même manière que le calcul pour l’écart-type.</a:t>
                </a:r>
              </a:p>
              <a:p>
                <a:pPr lvl="4"/>
                <a:r>
                  <a:rPr lang="fr-CA" dirty="0">
                    <a:solidFill>
                      <a:schemeClr val="bg1"/>
                    </a:solidFill>
                  </a:rPr>
                  <a:t>On cherche donc à minimiser le score.</a:t>
                </a:r>
              </a:p>
              <a:p>
                <a:pPr marL="1371600" lvl="3" indent="0">
                  <a:buNone/>
                </a:pPr>
                <a:endParaRPr lang="fr-CA" dirty="0">
                  <a:solidFill>
                    <a:schemeClr val="bg1"/>
                  </a:solidFill>
                </a:endParaRPr>
              </a:p>
              <a:p>
                <a:pPr marL="914400" lvl="2" indent="0">
                  <a:buNone/>
                </a:pPr>
                <a:r>
                  <a:rPr lang="fr-CA" sz="2300" dirty="0">
                    <a:solidFill>
                      <a:schemeClr val="bg1"/>
                    </a:solidFill>
                  </a:rPr>
                  <a:t>Mot: (a, b)  --  Synonyme 1: (c, d)  --  Synonyme 2: (e, f)</a:t>
                </a:r>
              </a:p>
              <a:p>
                <a:pPr marL="914400" lvl="2" indent="0">
                  <a:buNone/>
                </a:pPr>
                <a:endParaRPr lang="fr-CA" sz="2400" dirty="0">
                  <a:solidFill>
                    <a:schemeClr val="bg1"/>
                  </a:solidFill>
                </a:endParaRPr>
              </a:p>
              <a:p>
                <a:pPr marL="914400" lvl="2" indent="0">
                  <a:buNone/>
                </a:pPr>
                <a:r>
                  <a:rPr lang="fr-CA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score(mot, synonyme1)</a:t>
                </a:r>
                <a:r>
                  <a:rPr lang="fr-CA" i="1" dirty="0">
                    <a:solidFill>
                      <a:schemeClr val="bg1"/>
                    </a:solidFill>
                  </a:rPr>
                  <a:t>vs</a:t>
                </a:r>
                <a:r>
                  <a:rPr lang="fr-CA" dirty="0">
                    <a:solidFill>
                      <a:schemeClr val="bg1"/>
                    </a:solidFill>
                  </a:rPr>
                  <a:t> </a:t>
                </a:r>
                <a:r>
                  <a:rPr lang="fr-CA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score(mot synonyme2)</a:t>
                </a:r>
                <a:endParaRPr lang="fr-CA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914400" lvl="2" indent="0">
                  <a:buNone/>
                </a:pPr>
                <a:endParaRPr lang="fr-CA" sz="2400" dirty="0">
                  <a:solidFill>
                    <a:schemeClr val="bg1"/>
                  </a:solidFill>
                </a:endParaRPr>
              </a:p>
              <a:p>
                <a:pPr marL="5143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  <m:sup>
                          <m:r>
                            <a:rPr lang="fr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chemeClr val="bg1"/>
                  </a:solidFill>
                </a:endParaRPr>
              </a:p>
              <a:p>
                <a:endParaRPr lang="fr-CA" dirty="0">
                  <a:solidFill>
                    <a:schemeClr val="bg1"/>
                  </a:solidFill>
                </a:endParaRPr>
              </a:p>
              <a:p>
                <a:endParaRPr lang="fr-CA" dirty="0">
                  <a:solidFill>
                    <a:schemeClr val="bg1"/>
                  </a:solidFill>
                </a:endParaRPr>
              </a:p>
              <a:p>
                <a:endParaRPr lang="fr-CA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fr-CA" dirty="0">
                  <a:solidFill>
                    <a:schemeClr val="bg1"/>
                  </a:solidFill>
                </a:endParaRPr>
              </a:p>
              <a:p>
                <a:pPr lvl="1"/>
                <a:endParaRPr lang="fr-CA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fr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black">
              <a:blipFill>
                <a:blip r:embed="rId3"/>
                <a:stretch>
                  <a:fillRect l="-1259" t="-283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7503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Prédiction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 bwMode="black"/>
            <p:txBody>
              <a:bodyPr>
                <a:normAutofit fontScale="85000" lnSpcReduction="10000"/>
              </a:bodyPr>
              <a:lstStyle/>
              <a:p>
                <a:r>
                  <a:rPr lang="fr-CA" dirty="0">
                    <a:solidFill>
                      <a:schemeClr val="bg1"/>
                    </a:solidFill>
                  </a:rPr>
                  <a:t>City-block (Manhattan distance)</a:t>
                </a:r>
              </a:p>
              <a:p>
                <a:pPr lvl="1"/>
                <a:r>
                  <a:rPr lang="fr-CA" dirty="0">
                    <a:solidFill>
                      <a:schemeClr val="bg1"/>
                    </a:solidFill>
                  </a:rPr>
                  <a:t>Considérons le mot pour lequel on cherche un synonyme comme une destination dans une ville disposée en grille (NYC).</a:t>
                </a:r>
              </a:p>
              <a:p>
                <a:pPr lvl="2"/>
                <a:r>
                  <a:rPr lang="fr-CA" dirty="0">
                    <a:solidFill>
                      <a:schemeClr val="bg1"/>
                    </a:solidFill>
                  </a:rPr>
                  <a:t>On veut trouver le vecteur qui est le moins distant du vecteur de notre mot (a, b) en voyageant un coin de rue à la fois.</a:t>
                </a:r>
              </a:p>
              <a:p>
                <a:pPr lvl="3"/>
                <a:r>
                  <a:rPr lang="fr-CA" dirty="0">
                    <a:solidFill>
                      <a:schemeClr val="bg1"/>
                    </a:solidFill>
                  </a:rPr>
                  <a:t>On cherche à minimiser le score.</a:t>
                </a:r>
              </a:p>
              <a:p>
                <a:pPr lvl="3"/>
                <a:endParaRPr lang="fr-CA" dirty="0">
                  <a:solidFill>
                    <a:schemeClr val="bg1"/>
                  </a:solidFill>
                </a:endParaRPr>
              </a:p>
              <a:p>
                <a:pPr marL="914400" lvl="2" indent="0">
                  <a:buNone/>
                </a:pPr>
                <a:r>
                  <a:rPr lang="fr-CA" sz="2000" dirty="0">
                    <a:solidFill>
                      <a:schemeClr val="bg1"/>
                    </a:solidFill>
                  </a:rPr>
                  <a:t>Mot: (a, b)  --  Synonyme 1: (c, d)  --  Synonyme 2: (e, f)</a:t>
                </a:r>
              </a:p>
              <a:p>
                <a:pPr marL="914400" lvl="2" indent="0">
                  <a:buNone/>
                </a:pPr>
                <a:endParaRPr lang="fr-CA" sz="2000" dirty="0">
                  <a:solidFill>
                    <a:schemeClr val="bg1"/>
                  </a:solidFill>
                </a:endParaRPr>
              </a:p>
              <a:p>
                <a:pPr marL="914400" lvl="2" indent="0">
                  <a:buNone/>
                </a:pPr>
                <a:r>
                  <a:rPr lang="fr-CA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score(mot, synonyme1)</a:t>
                </a:r>
                <a:r>
                  <a:rPr lang="fr-CA" i="1" dirty="0">
                    <a:solidFill>
                      <a:schemeClr val="bg1"/>
                    </a:solidFill>
                  </a:rPr>
                  <a:t>vs</a:t>
                </a:r>
                <a:r>
                  <a:rPr lang="fr-CA" dirty="0">
                    <a:solidFill>
                      <a:schemeClr val="bg1"/>
                    </a:solidFill>
                  </a:rPr>
                  <a:t> </a:t>
                </a:r>
                <a:r>
                  <a:rPr lang="fr-CA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score(mot synonyme2)</a:t>
                </a:r>
                <a:endParaRPr lang="fr-CA" dirty="0">
                  <a:solidFill>
                    <a:schemeClr val="bg1"/>
                  </a:solidFill>
                </a:endParaRPr>
              </a:p>
              <a:p>
                <a:pPr lvl="3"/>
                <a:endParaRPr lang="fr-CA" dirty="0">
                  <a:solidFill>
                    <a:schemeClr val="bg1"/>
                  </a:solidFill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CA" dirty="0">
                  <a:solidFill>
                    <a:schemeClr val="bg1"/>
                  </a:solidFill>
                </a:endParaRPr>
              </a:p>
              <a:p>
                <a:endParaRPr lang="fr-CA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fr-CA" dirty="0">
                  <a:solidFill>
                    <a:schemeClr val="bg1"/>
                  </a:solidFill>
                </a:endParaRPr>
              </a:p>
              <a:p>
                <a:endParaRPr lang="fr-CA" dirty="0">
                  <a:solidFill>
                    <a:schemeClr val="bg1"/>
                  </a:solidFill>
                </a:endParaRPr>
              </a:p>
              <a:p>
                <a:endParaRPr lang="fr-CA" dirty="0">
                  <a:solidFill>
                    <a:schemeClr val="bg1"/>
                  </a:solidFill>
                </a:endParaRPr>
              </a:p>
              <a:p>
                <a:endParaRPr lang="fr-CA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fr-CA" dirty="0">
                  <a:solidFill>
                    <a:schemeClr val="bg1"/>
                  </a:solidFill>
                </a:endParaRPr>
              </a:p>
              <a:p>
                <a:pPr lvl="1"/>
                <a:endParaRPr lang="fr-CA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fr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black">
              <a:blipFill>
                <a:blip r:embed="rId3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3048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Prédiction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Quelle fonction de score est la meilleure?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Comparez leurs résultats!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36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0017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Fenêtres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On a défini qu’une cooccurrence, c’est un mot qui apparaît autour d’un autre dans la même phrase.</a:t>
            </a:r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Mais certaines phrases sont très longues et d'autres très courtes.</a:t>
            </a:r>
            <a:endParaRPr lang="fr-CA" dirty="0">
              <a:solidFill>
                <a:schemeClr val="bg1"/>
              </a:solidFill>
              <a:cs typeface="Calibri"/>
            </a:endParaRPr>
          </a:p>
          <a:p>
            <a:pPr lvl="2"/>
            <a:r>
              <a:rPr lang="fr-CA" dirty="0">
                <a:solidFill>
                  <a:schemeClr val="bg1"/>
                </a:solidFill>
              </a:rPr>
              <a:t>Ce n'est peut-être pas le meilleur moyen.</a:t>
            </a:r>
            <a:endParaRPr lang="fr-CA" dirty="0">
              <a:solidFill>
                <a:schemeClr val="bg1"/>
              </a:solidFill>
              <a:cs typeface="Calibri"/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37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4840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Fenêtres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Plus tôt, on parlait de grammaire et de syntaxe.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Généralement, l’analyse syntaxique se fait en décomposant la phrase en </a:t>
            </a:r>
            <a:r>
              <a:rPr lang="fr-CA" i="1" dirty="0">
                <a:solidFill>
                  <a:schemeClr val="bg1"/>
                </a:solidFill>
              </a:rPr>
              <a:t>syntagmes</a:t>
            </a:r>
            <a:r>
              <a:rPr lang="fr-CA" dirty="0">
                <a:solidFill>
                  <a:schemeClr val="bg1"/>
                </a:solidFill>
              </a:rPr>
              <a:t> ou </a:t>
            </a:r>
            <a:r>
              <a:rPr lang="fr-CA" i="1" dirty="0">
                <a:solidFill>
                  <a:schemeClr val="bg1"/>
                </a:solidFill>
              </a:rPr>
              <a:t>groupes</a:t>
            </a:r>
            <a:r>
              <a:rPr lang="fr-CA" dirty="0">
                <a:solidFill>
                  <a:schemeClr val="bg1"/>
                </a:solidFill>
              </a:rPr>
              <a:t>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Ces syntagmes sont des éléments fonctionnels de la structure syntaxique d’une phrase.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38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4910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Fenêtres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« J’ai mangé une pomme du Québec, une orange de la Floride et un hamburger de chez McDo. »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Prenez les trois groupes nominaux suivants: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une pomme du Québec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une orange de la Floride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un hamburger de chez McDo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39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042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Apprentissage machine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Par exemple, si un individu n'a jamais été confronté à un lion en colère, il peut accéder à ses souvenirs pour tenter d'en extraire un patron utile: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Souvenir d'un chien menaçant.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Solution: s'enfuir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Souvenir d'une mouche menaçante.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Solution: l'écraser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5631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Fenêtres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Est-ce que le mot « McDo » a réellement un lien fonctionnel avec le mot « orange »?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À l’extérieur d’un groupe, une cooccurrence devient moins significative.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Nous devons vraisemblablement tenir compte de la </a:t>
            </a:r>
            <a:r>
              <a:rPr lang="fr-CA" i="1" dirty="0">
                <a:solidFill>
                  <a:schemeClr val="bg1"/>
                </a:solidFill>
              </a:rPr>
              <a:t>distance</a:t>
            </a:r>
            <a:r>
              <a:rPr lang="fr-CA" dirty="0">
                <a:solidFill>
                  <a:schemeClr val="bg1"/>
                </a:solidFill>
              </a:rPr>
              <a:t> entre un mot donné et un mot qui lui est cooccurrent.</a:t>
            </a:r>
            <a:endParaRPr lang="fr-CA" dirty="0">
              <a:solidFill>
                <a:schemeClr val="bg1"/>
              </a:solidFill>
              <a:cs typeface="Calibri"/>
            </a:endParaRPr>
          </a:p>
          <a:p>
            <a:pPr lvl="3"/>
            <a:r>
              <a:rPr lang="fr-CA" dirty="0">
                <a:solidFill>
                  <a:schemeClr val="bg1"/>
                </a:solidFill>
              </a:rPr>
              <a:t>Par distance, on veut dire le nombre de mots qui les séparent.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40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3661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Fenêtres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Nous allons imaginer une fenêtre autour d’un mot.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Disons que notre fenêtre est de taille 7 et que l’on cherche les cooccurrences du mot central.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Le mot central ici est orange.</a:t>
            </a:r>
          </a:p>
          <a:p>
            <a:pPr marL="457200" lvl="1" indent="0">
              <a:buNone/>
            </a:pPr>
            <a:r>
              <a:rPr lang="fr-CA" sz="1600" dirty="0">
                <a:solidFill>
                  <a:schemeClr val="bg1"/>
                </a:solidFill>
              </a:rPr>
              <a:t>J’ai mangé une pomme </a:t>
            </a:r>
            <a:r>
              <a:rPr lang="fr-CA" dirty="0">
                <a:solidFill>
                  <a:schemeClr val="bg1"/>
                </a:solidFill>
              </a:rPr>
              <a:t>|</a:t>
            </a:r>
            <a:r>
              <a:rPr lang="fr-CA" sz="1600" dirty="0">
                <a:solidFill>
                  <a:schemeClr val="bg1"/>
                </a:solidFill>
              </a:rPr>
              <a:t> du Québec, une orange de la Floride </a:t>
            </a:r>
            <a:r>
              <a:rPr lang="fr-CA" dirty="0">
                <a:solidFill>
                  <a:schemeClr val="bg1"/>
                </a:solidFill>
              </a:rPr>
              <a:t>|</a:t>
            </a:r>
            <a:r>
              <a:rPr lang="fr-CA" sz="1600" dirty="0">
                <a:solidFill>
                  <a:schemeClr val="bg1"/>
                </a:solidFill>
              </a:rPr>
              <a:t> et un hamburger de chez McDo.</a:t>
            </a:r>
          </a:p>
          <a:p>
            <a:pPr marL="457200" lvl="1" indent="0">
              <a:buNone/>
            </a:pPr>
            <a:endParaRPr lang="fr-CA" sz="1600" dirty="0">
              <a:solidFill>
                <a:schemeClr val="bg1"/>
              </a:solidFill>
            </a:endParaRPr>
          </a:p>
          <a:p>
            <a:pPr lvl="2"/>
            <a:r>
              <a:rPr lang="fr-CA" dirty="0">
                <a:solidFill>
                  <a:schemeClr val="bg1"/>
                </a:solidFill>
              </a:rPr>
              <a:t>Les cooccurrences du mot orange ici sont:</a:t>
            </a:r>
          </a:p>
          <a:p>
            <a:pPr lvl="3"/>
            <a:r>
              <a:rPr lang="fr-CA" dirty="0">
                <a:solidFill>
                  <a:schemeClr val="bg1"/>
                </a:solidFill>
              </a:rPr>
              <a:t>« du », « Québec », « une », « de », « la » et « Floride »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41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4646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Fenêtres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Avec une fenêtre, ce ne sont donc pas tous les mots d’une phrase qui sont considérés comme les cooccurrences d’un mot donné.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On tient compte de la distance des mots cooccurrents.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2"/>
            <a:r>
              <a:rPr lang="fr-CA" dirty="0">
                <a:solidFill>
                  <a:schemeClr val="bg1"/>
                </a:solidFill>
              </a:rPr>
              <a:t>Vous devez donc faire </a:t>
            </a:r>
            <a:r>
              <a:rPr lang="fr-CA" i="1" dirty="0">
                <a:solidFill>
                  <a:schemeClr val="bg1"/>
                </a:solidFill>
              </a:rPr>
              <a:t>glisser</a:t>
            </a:r>
            <a:r>
              <a:rPr lang="fr-CA" dirty="0">
                <a:solidFill>
                  <a:schemeClr val="bg1"/>
                </a:solidFill>
              </a:rPr>
              <a:t> la fenêtre sur tous les mots du corpus.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42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1985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Fenêtres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Avec une telle approche, il faut tenir compte des effets suivants. 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Si la taille de fenêtre est trop grande, on perd la signification positionnelle de la syntaxe.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Si la taille de fenêtre est trop petite, il n’y a pas assez d’information.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43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0011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Fenêtres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Solution?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Faire des expériences sur la taille des fenêtres!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44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615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Majuscule/minuscule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On ne veut pas tenir compte de la différence entre « Orange » et « orange » dans notre vocabulaire.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Mettez tous vos mots en minuscules.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45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36345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Stop-</a:t>
            </a:r>
            <a:r>
              <a:rPr lang="fr-CA" dirty="0" err="1">
                <a:solidFill>
                  <a:schemeClr val="bg1"/>
                </a:solidFill>
              </a:rPr>
              <a:t>words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Les mots comme « le », « tu », « qui », etc., sont très communs.</a:t>
            </a:r>
            <a:endParaRPr lang="fr-CA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Ils sont des composantes importantes de l’entraînement (par exemple, singulier vs pluriel), mais ils ont tendance à fausser nos résultats de prédiction, car leurs contextes peuvent ressembler à ceux d’autres mots.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On les nomme des stop-</a:t>
            </a:r>
            <a:r>
              <a:rPr lang="fr-CA" dirty="0" err="1">
                <a:solidFill>
                  <a:schemeClr val="bg1"/>
                </a:solidFill>
              </a:rPr>
              <a:t>words</a:t>
            </a:r>
            <a:r>
              <a:rPr lang="fr-CA" dirty="0">
                <a:solidFill>
                  <a:schemeClr val="bg1"/>
                </a:solidFill>
              </a:rPr>
              <a:t>.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46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4110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Stop-</a:t>
            </a:r>
            <a:r>
              <a:rPr lang="fr-CA" dirty="0" err="1">
                <a:solidFill>
                  <a:schemeClr val="bg1"/>
                </a:solidFill>
              </a:rPr>
              <a:t>words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On </a:t>
            </a:r>
            <a:r>
              <a:rPr lang="fr-CA">
                <a:solidFill>
                  <a:schemeClr val="bg1"/>
                </a:solidFill>
              </a:rPr>
              <a:t>écarte donc ces </a:t>
            </a:r>
            <a:r>
              <a:rPr lang="fr-CA" dirty="0">
                <a:solidFill>
                  <a:schemeClr val="bg1"/>
                </a:solidFill>
              </a:rPr>
              <a:t>mots des résultats de prédiction…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… mais pas de la matrice!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Par exemple, « ma » n’est pas un aussi bon synonyme de « chérie » qu'« amour », malgré leurs scores identiques dans notre corpus initial.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47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8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Apprentissage machine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Il faut donc extraire des patrons et…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… choisir le bon!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0494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Apprentissage machine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Généralisation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Créer des patrons et les conserver.</a:t>
            </a:r>
            <a:endParaRPr lang="fr-CA" dirty="0">
              <a:solidFill>
                <a:schemeClr val="bg1"/>
              </a:solidFill>
              <a:cs typeface="Calibri"/>
            </a:endParaRPr>
          </a:p>
          <a:p>
            <a:r>
              <a:rPr lang="fr-CA" dirty="0">
                <a:solidFill>
                  <a:schemeClr val="bg1"/>
                </a:solidFill>
              </a:rPr>
              <a:t>Pattern </a:t>
            </a:r>
            <a:r>
              <a:rPr lang="fr-CA" dirty="0" err="1">
                <a:solidFill>
                  <a:schemeClr val="bg1"/>
                </a:solidFill>
              </a:rPr>
              <a:t>matching</a:t>
            </a:r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Sélectionner le patron qui convient le mieux et tenter de le faire correspondre (match) à une nouvelle situation.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842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Apprentissage machine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 fontScale="92500" lnSpcReduction="10000"/>
          </a:bodyPr>
          <a:lstStyle/>
          <a:p>
            <a:r>
              <a:rPr lang="fr-CA" dirty="0">
                <a:solidFill>
                  <a:schemeClr val="bg1"/>
                </a:solidFill>
              </a:rPr>
              <a:t>L'intelligence artificielle, ou apprentissage machine, repose sur ces principes.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Emmagasiner des expériences pour en extraire des patrons (patterns) et donc </a:t>
            </a:r>
            <a:r>
              <a:rPr lang="fr-CA" i="1" dirty="0">
                <a:solidFill>
                  <a:schemeClr val="bg1"/>
                </a:solidFill>
              </a:rPr>
              <a:t>entraîner</a:t>
            </a:r>
            <a:r>
              <a:rPr lang="fr-CA" dirty="0">
                <a:solidFill>
                  <a:schemeClr val="bg1"/>
                </a:solidFill>
              </a:rPr>
              <a:t> notre système intelligent.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Pouvoir </a:t>
            </a:r>
            <a:r>
              <a:rPr lang="fr-CA" i="1" dirty="0">
                <a:solidFill>
                  <a:schemeClr val="bg1"/>
                </a:solidFill>
              </a:rPr>
              <a:t>prédire</a:t>
            </a:r>
            <a:r>
              <a:rPr lang="fr-CA" dirty="0">
                <a:solidFill>
                  <a:schemeClr val="bg1"/>
                </a:solidFill>
              </a:rPr>
              <a:t> une solution en faisant correspondre un de ces patrons à la situation et évaluer la vraisemblance de cette correspondance.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Ex: Chien vs Mouche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761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Information structurée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 fontScale="92500"/>
          </a:bodyPr>
          <a:lstStyle/>
          <a:p>
            <a:r>
              <a:rPr lang="fr-CA" dirty="0">
                <a:solidFill>
                  <a:schemeClr val="bg1"/>
                </a:solidFill>
              </a:rPr>
              <a:t>Que nous en soyons conscients ou pas, l'information que nous percevons à l'aide de nos sens nous est présentée de manière structurée.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Par exemple: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Pomme verte </a:t>
            </a:r>
            <a:r>
              <a:rPr lang="fr-CA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fr-CA" dirty="0">
                <a:solidFill>
                  <a:schemeClr val="bg1"/>
                </a:solidFill>
              </a:rPr>
              <a:t>miam.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Jambon vert </a:t>
            </a:r>
            <a:r>
              <a:rPr lang="fr-CA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fr-CA" dirty="0">
                <a:solidFill>
                  <a:schemeClr val="bg1"/>
                </a:solidFill>
              </a:rPr>
              <a:t> danger.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2"/>
            <a:r>
              <a:rPr lang="fr-CA" dirty="0">
                <a:solidFill>
                  <a:schemeClr val="bg1"/>
                </a:solidFill>
              </a:rPr>
              <a:t>Le vert peut être identique, mais sa présence dans un contexte différent lui confère une signification différente.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389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Information structurée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black"/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Comment faire pour utiliser le </a:t>
            </a:r>
            <a:r>
              <a:rPr lang="fr-CA" i="1" dirty="0">
                <a:solidFill>
                  <a:schemeClr val="bg1"/>
                </a:solidFill>
              </a:rPr>
              <a:t>contexte</a:t>
            </a:r>
            <a:r>
              <a:rPr lang="fr-CA" dirty="0">
                <a:solidFill>
                  <a:schemeClr val="bg1"/>
                </a:solidFill>
              </a:rPr>
              <a:t> dans une langue pour trouver des mots </a:t>
            </a:r>
            <a:r>
              <a:rPr lang="fr-CA" i="1" dirty="0">
                <a:solidFill>
                  <a:schemeClr val="bg1"/>
                </a:solidFill>
              </a:rPr>
              <a:t>équivalents, similaires </a:t>
            </a:r>
            <a:r>
              <a:rPr lang="fr-CA" dirty="0">
                <a:solidFill>
                  <a:schemeClr val="bg1"/>
                </a:solidFill>
              </a:rPr>
              <a:t>ou </a:t>
            </a:r>
            <a:r>
              <a:rPr lang="fr-CA" i="1" dirty="0">
                <a:solidFill>
                  <a:schemeClr val="bg1"/>
                </a:solidFill>
              </a:rPr>
              <a:t>synonymes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7C70-95D0-4507-B785-C852A1CEF3D3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68182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606BAC60A3C48A9C2F2F51D3DC819" ma:contentTypeVersion="2" ma:contentTypeDescription="Crée un document." ma:contentTypeScope="" ma:versionID="26a16c18080bc0585b9ebd15c9266fb1">
  <xsd:schema xmlns:xsd="http://www.w3.org/2001/XMLSchema" xmlns:xs="http://www.w3.org/2001/XMLSchema" xmlns:p="http://schemas.microsoft.com/office/2006/metadata/properties" xmlns:ns2="ebe820f0-1ba9-4463-968d-1165a967760d" targetNamespace="http://schemas.microsoft.com/office/2006/metadata/properties" ma:root="true" ma:fieldsID="384a9e5241daa673cd28a7e03751d8c8" ns2:_="">
    <xsd:import namespace="ebe820f0-1ba9-4463-968d-1165a967760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e820f0-1ba9-4463-968d-1165a96776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04C460-B70E-4AA5-82F4-D85EB0EEFBC6}"/>
</file>

<file path=customXml/itemProps2.xml><?xml version="1.0" encoding="utf-8"?>
<ds:datastoreItem xmlns:ds="http://schemas.openxmlformats.org/officeDocument/2006/customXml" ds:itemID="{D44B16AE-F9FA-45A1-BCD5-7539503E5026}"/>
</file>

<file path=customXml/itemProps3.xml><?xml version="1.0" encoding="utf-8"?>
<ds:datastoreItem xmlns:ds="http://schemas.openxmlformats.org/officeDocument/2006/customXml" ds:itemID="{5055298F-54BD-4B13-8498-C6212BADACFC}"/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2699</Words>
  <Application>Microsoft Office PowerPoint</Application>
  <PresentationFormat>Affichage à l'écran (4:3)</PresentationFormat>
  <Paragraphs>919</Paragraphs>
  <Slides>47</Slides>
  <Notes>47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Courier New</vt:lpstr>
      <vt:lpstr>Thème Office</vt:lpstr>
      <vt:lpstr>Cooccurrences et Synonymes</vt:lpstr>
      <vt:lpstr>Apprentissage machine</vt:lpstr>
      <vt:lpstr>Apprentissage machine</vt:lpstr>
      <vt:lpstr>Apprentissage machine</vt:lpstr>
      <vt:lpstr>Apprentissage machine</vt:lpstr>
      <vt:lpstr>Apprentissage machine</vt:lpstr>
      <vt:lpstr>Apprentissage machine</vt:lpstr>
      <vt:lpstr>Information structurée</vt:lpstr>
      <vt:lpstr>Information structurée</vt:lpstr>
      <vt:lpstr>Entraînement</vt:lpstr>
      <vt:lpstr>Entraînement</vt:lpstr>
      <vt:lpstr>Entraînement</vt:lpstr>
      <vt:lpstr>Entraînement</vt:lpstr>
      <vt:lpstr>Hypothèse</vt:lpstr>
      <vt:lpstr>Hypothèse</vt:lpstr>
      <vt:lpstr>Hypothèse</vt:lpstr>
      <vt:lpstr>Hypothèse</vt:lpstr>
      <vt:lpstr>Hypothèse</vt:lpstr>
      <vt:lpstr>Hypothèse</vt:lpstr>
      <vt:lpstr>Hypothèse</vt:lpstr>
      <vt:lpstr>Hypothèse</vt:lpstr>
      <vt:lpstr>Hypothèse</vt:lpstr>
      <vt:lpstr>Hypothèse</vt:lpstr>
      <vt:lpstr>Hypothèse</vt:lpstr>
      <vt:lpstr>Hypothèse</vt:lpstr>
      <vt:lpstr>Hypothèse</vt:lpstr>
      <vt:lpstr>Prédiction</vt:lpstr>
      <vt:lpstr>Prédiction</vt:lpstr>
      <vt:lpstr>Prédiction</vt:lpstr>
      <vt:lpstr>Prédiction</vt:lpstr>
      <vt:lpstr>Prédiction</vt:lpstr>
      <vt:lpstr>Prédiction</vt:lpstr>
      <vt:lpstr>Prédiction</vt:lpstr>
      <vt:lpstr>Prédiction</vt:lpstr>
      <vt:lpstr>Prédiction</vt:lpstr>
      <vt:lpstr>Prédiction</vt:lpstr>
      <vt:lpstr>Fenêtres</vt:lpstr>
      <vt:lpstr>Fenêtres</vt:lpstr>
      <vt:lpstr>Fenêtres</vt:lpstr>
      <vt:lpstr>Fenêtres</vt:lpstr>
      <vt:lpstr>Fenêtres</vt:lpstr>
      <vt:lpstr>Fenêtres</vt:lpstr>
      <vt:lpstr>Fenêtres</vt:lpstr>
      <vt:lpstr>Fenêtres</vt:lpstr>
      <vt:lpstr>Majuscule/minuscule</vt:lpstr>
      <vt:lpstr>Stop-words</vt:lpstr>
      <vt:lpstr>Stop-words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dans Eclipse</dc:title>
  <dc:creator>cvm</dc:creator>
  <cp:lastModifiedBy>Monty Pierre-Paul</cp:lastModifiedBy>
  <cp:revision>241</cp:revision>
  <dcterms:created xsi:type="dcterms:W3CDTF">2013-02-05T18:39:38Z</dcterms:created>
  <dcterms:modified xsi:type="dcterms:W3CDTF">2022-08-23T14:47:24Z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0x01010021F606BAC60A3C48A9C2F2F51D3DC819</vt:lpwstr>
  </property>
</Properties>
</file>