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467" r:id="rId3"/>
    <p:sldId id="499" r:id="rId4"/>
    <p:sldId id="500" r:id="rId5"/>
    <p:sldId id="501" r:id="rId6"/>
    <p:sldId id="502" r:id="rId7"/>
    <p:sldId id="486" r:id="rId8"/>
    <p:sldId id="503" r:id="rId9"/>
    <p:sldId id="504" r:id="rId10"/>
    <p:sldId id="505" r:id="rId11"/>
    <p:sldId id="507" r:id="rId12"/>
    <p:sldId id="495" r:id="rId13"/>
    <p:sldId id="508" r:id="rId14"/>
    <p:sldId id="509" r:id="rId15"/>
    <p:sldId id="496" r:id="rId16"/>
    <p:sldId id="506" r:id="rId17"/>
    <p:sldId id="510" r:id="rId18"/>
    <p:sldId id="511" r:id="rId19"/>
    <p:sldId id="488" r:id="rId20"/>
    <p:sldId id="459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593221-0314-6A5D-B2A9-FF0A4E28C7FB}" v="27" dt="2020-10-18T16:23:13.8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0" autoAdjust="0"/>
    <p:restoredTop sz="96120" autoAdjust="0"/>
  </p:normalViewPr>
  <p:slideViewPr>
    <p:cSldViewPr>
      <p:cViewPr varScale="1">
        <p:scale>
          <a:sx n="75" d="100"/>
          <a:sy n="75" d="100"/>
        </p:scale>
        <p:origin x="51" y="50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Relationship Id="rId30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ty Pierre-Paul" userId="S::ppmonty@cvm.qc.ca::353c40b2-ebcb-4767-81e8-891a96156d9f" providerId="AD" clId="Web-{56593221-0314-6A5D-B2A9-FF0A4E28C7FB}"/>
    <pc:docChg chg="modSld">
      <pc:chgData name="Monty Pierre-Paul" userId="S::ppmonty@cvm.qc.ca::353c40b2-ebcb-4767-81e8-891a96156d9f" providerId="AD" clId="Web-{56593221-0314-6A5D-B2A9-FF0A4E28C7FB}" dt="2020-10-18T16:23:13.878" v="26" actId="20577"/>
      <pc:docMkLst>
        <pc:docMk/>
      </pc:docMkLst>
      <pc:sldChg chg="modSp">
        <pc:chgData name="Monty Pierre-Paul" userId="S::ppmonty@cvm.qc.ca::353c40b2-ebcb-4767-81e8-891a96156d9f" providerId="AD" clId="Web-{56593221-0314-6A5D-B2A9-FF0A4E28C7FB}" dt="2020-10-18T15:50:07.374" v="16" actId="20577"/>
        <pc:sldMkLst>
          <pc:docMk/>
          <pc:sldMk cId="4286570214" sldId="459"/>
        </pc:sldMkLst>
        <pc:spChg chg="mod">
          <ac:chgData name="Monty Pierre-Paul" userId="S::ppmonty@cvm.qc.ca::353c40b2-ebcb-4767-81e8-891a96156d9f" providerId="AD" clId="Web-{56593221-0314-6A5D-B2A9-FF0A4E28C7FB}" dt="2020-10-18T15:50:07.374" v="16" actId="20577"/>
          <ac:spMkLst>
            <pc:docMk/>
            <pc:sldMk cId="4286570214" sldId="459"/>
            <ac:spMk id="3" creationId="{00000000-0000-0000-0000-000000000000}"/>
          </ac:spMkLst>
        </pc:spChg>
      </pc:sldChg>
      <pc:sldChg chg="modSp">
        <pc:chgData name="Monty Pierre-Paul" userId="S::ppmonty@cvm.qc.ca::353c40b2-ebcb-4767-81e8-891a96156d9f" providerId="AD" clId="Web-{56593221-0314-6A5D-B2A9-FF0A4E28C7FB}" dt="2020-10-18T15:48:44.748" v="12" actId="20577"/>
        <pc:sldMkLst>
          <pc:docMk/>
          <pc:sldMk cId="2051455622" sldId="499"/>
        </pc:sldMkLst>
        <pc:spChg chg="mod">
          <ac:chgData name="Monty Pierre-Paul" userId="S::ppmonty@cvm.qc.ca::353c40b2-ebcb-4767-81e8-891a96156d9f" providerId="AD" clId="Web-{56593221-0314-6A5D-B2A9-FF0A4E28C7FB}" dt="2020-10-18T15:48:44.748" v="12" actId="20577"/>
          <ac:spMkLst>
            <pc:docMk/>
            <pc:sldMk cId="2051455622" sldId="499"/>
            <ac:spMk id="3" creationId="{00000000-0000-0000-0000-000000000000}"/>
          </ac:spMkLst>
        </pc:spChg>
      </pc:sldChg>
      <pc:sldChg chg="modSp">
        <pc:chgData name="Monty Pierre-Paul" userId="S::ppmonty@cvm.qc.ca::353c40b2-ebcb-4767-81e8-891a96156d9f" providerId="AD" clId="Web-{56593221-0314-6A5D-B2A9-FF0A4E28C7FB}" dt="2020-10-18T16:23:13.878" v="25" actId="20577"/>
        <pc:sldMkLst>
          <pc:docMk/>
          <pc:sldMk cId="354984651" sldId="503"/>
        </pc:sldMkLst>
        <pc:spChg chg="mod">
          <ac:chgData name="Monty Pierre-Paul" userId="S::ppmonty@cvm.qc.ca::353c40b2-ebcb-4767-81e8-891a96156d9f" providerId="AD" clId="Web-{56593221-0314-6A5D-B2A9-FF0A4E28C7FB}" dt="2020-10-18T16:23:13.878" v="25" actId="20577"/>
          <ac:spMkLst>
            <pc:docMk/>
            <pc:sldMk cId="354984651" sldId="50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2B2EA-1948-4CA3-A4F6-D38F7428003F}" type="datetimeFigureOut">
              <a:rPr lang="fr-CA" smtClean="0"/>
              <a:t>2022-09-26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66DAC-8F95-4E43-BBDB-B66A30D04AF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6754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66DAC-8F95-4E43-BBDB-B66A30D04AFE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17066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66DAC-8F95-4E43-BBDB-B66A30D04AFE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01027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66DAC-8F95-4E43-BBDB-B66A30D04AFE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02736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66DAC-8F95-4E43-BBDB-B66A30D04AFE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30822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66DAC-8F95-4E43-BBDB-B66A30D04AFE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296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66DAC-8F95-4E43-BBDB-B66A30D04AFE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93751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66DAC-8F95-4E43-BBDB-B66A30D04AFE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41307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66DAC-8F95-4E43-BBDB-B66A30D04AFE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355254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66DAC-8F95-4E43-BBDB-B66A30D04AFE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8477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66DAC-8F95-4E43-BBDB-B66A30D04AFE}" type="slidenum">
              <a:rPr lang="fr-CA" smtClean="0"/>
              <a:t>19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170666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66DAC-8F95-4E43-BBDB-B66A30D04AFE}" type="slidenum">
              <a:rPr lang="fr-CA" smtClean="0"/>
              <a:t>20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17066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66DAC-8F95-4E43-BBDB-B66A30D04AFE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57325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66DAC-8F95-4E43-BBDB-B66A30D04AFE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61044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66DAC-8F95-4E43-BBDB-B66A30D04AFE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5170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66DAC-8F95-4E43-BBDB-B66A30D04AFE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15165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66DAC-8F95-4E43-BBDB-B66A30D04AFE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17066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66DAC-8F95-4E43-BBDB-B66A30D04AFE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94013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66DAC-8F95-4E43-BBDB-B66A30D04AFE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88059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66DAC-8F95-4E43-BBDB-B66A30D04AFE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84923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AFF2-97FC-4E1C-A589-520818999F86}" type="datetimeFigureOut">
              <a:rPr lang="fr-CA" smtClean="0"/>
              <a:t>2022-09-26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8D48-7505-4860-937A-6261C9EE04F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8727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AFF2-97FC-4E1C-A589-520818999F86}" type="datetimeFigureOut">
              <a:rPr lang="fr-CA" smtClean="0"/>
              <a:t>2022-09-26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8D48-7505-4860-937A-6261C9EE04F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1704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AFF2-97FC-4E1C-A589-520818999F86}" type="datetimeFigureOut">
              <a:rPr lang="fr-CA" smtClean="0"/>
              <a:t>2022-09-26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8D48-7505-4860-937A-6261C9EE04F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72011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AFF2-97FC-4E1C-A589-520818999F86}" type="datetimeFigureOut">
              <a:rPr lang="fr-CA" smtClean="0"/>
              <a:t>2022-09-26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8D48-7505-4860-937A-6261C9EE04F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0445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AFF2-97FC-4E1C-A589-520818999F86}" type="datetimeFigureOut">
              <a:rPr lang="fr-CA" smtClean="0"/>
              <a:t>2022-09-26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8D48-7505-4860-937A-6261C9EE04F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47198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AFF2-97FC-4E1C-A589-520818999F86}" type="datetimeFigureOut">
              <a:rPr lang="fr-CA" smtClean="0"/>
              <a:t>2022-09-26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8D48-7505-4860-937A-6261C9EE04F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0449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AFF2-97FC-4E1C-A589-520818999F86}" type="datetimeFigureOut">
              <a:rPr lang="fr-CA" smtClean="0"/>
              <a:t>2022-09-26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8D48-7505-4860-937A-6261C9EE04F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4990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AFF2-97FC-4E1C-A589-520818999F86}" type="datetimeFigureOut">
              <a:rPr lang="fr-CA" smtClean="0"/>
              <a:t>2022-09-26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8D48-7505-4860-937A-6261C9EE04F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9078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AFF2-97FC-4E1C-A589-520818999F86}" type="datetimeFigureOut">
              <a:rPr lang="fr-CA" smtClean="0"/>
              <a:t>2022-09-26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8D48-7505-4860-937A-6261C9EE04F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4765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AFF2-97FC-4E1C-A589-520818999F86}" type="datetimeFigureOut">
              <a:rPr lang="fr-CA" smtClean="0"/>
              <a:t>2022-09-26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8D48-7505-4860-937A-6261C9EE04F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67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AFF2-97FC-4E1C-A589-520818999F86}" type="datetimeFigureOut">
              <a:rPr lang="fr-CA" smtClean="0"/>
              <a:t>2022-09-26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8D48-7505-4860-937A-6261C9EE04F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7905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3AFF2-97FC-4E1C-A589-520818999F86}" type="datetimeFigureOut">
              <a:rPr lang="fr-CA" smtClean="0"/>
              <a:t>2022-09-26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68D48-7505-4860-937A-6261C9EE04F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921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7" Type="http://schemas.openxmlformats.org/officeDocument/2006/relationships/hyperlink" Target="https://docs.python.org/2/library/sqlite3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qlitetutorial.net/sqlite-date" TargetMode="External"/><Relationship Id="rId5" Type="http://schemas.openxmlformats.org/officeDocument/2006/relationships/hyperlink" Target="http://www.stackoverflow.com/" TargetMode="External"/><Relationship Id="rId4" Type="http://schemas.openxmlformats.org/officeDocument/2006/relationships/hyperlink" Target="http://www.sqlite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Python et SQLite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9027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Création de tables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Employé</a:t>
            </a: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pPr lvl="1"/>
            <a:r>
              <a:rPr lang="fr-CA" dirty="0">
                <a:solidFill>
                  <a:schemeClr val="bg1"/>
                </a:solidFill>
              </a:rPr>
              <a:t>Pourquoi créer </a:t>
            </a:r>
            <a:r>
              <a:rPr lang="fr-CA" dirty="0" err="1">
                <a:solidFill>
                  <a:schemeClr val="bg1"/>
                </a:solidFill>
              </a:rPr>
              <a:t>departement</a:t>
            </a:r>
            <a:r>
              <a:rPr lang="fr-CA" dirty="0">
                <a:solidFill>
                  <a:schemeClr val="bg1"/>
                </a:solidFill>
              </a:rPr>
              <a:t> avant </a:t>
            </a:r>
            <a:r>
              <a:rPr lang="fr-CA" dirty="0" err="1">
                <a:solidFill>
                  <a:schemeClr val="bg1"/>
                </a:solidFill>
              </a:rPr>
              <a:t>employe</a:t>
            </a:r>
            <a:r>
              <a:rPr lang="fr-CA" dirty="0">
                <a:solidFill>
                  <a:schemeClr val="bg1"/>
                </a:solidFill>
              </a:rPr>
              <a:t>?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En SQLite, il n'y aura pas d'erreur, mais…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8F6285A-2D71-4751-92C1-96F921B8C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132856"/>
            <a:ext cx="67437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Destruction de tables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Si on veut se débarrasser de ces tables, on doit appeler la commande DROP.</a:t>
            </a:r>
          </a:p>
          <a:p>
            <a:endParaRPr lang="fr-CA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pPr lvl="1"/>
            <a:r>
              <a:rPr lang="fr-CA" dirty="0">
                <a:solidFill>
                  <a:schemeClr val="bg1"/>
                </a:solidFill>
              </a:rPr>
              <a:t>Pourquoi ne pas détruire département en premier?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B33CE0-C825-4947-B96C-46D82F593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780928"/>
            <a:ext cx="60674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72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SQLite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Binding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Au lieu de hard-coder des valeurs dans un énoncé de DML, il est possible d’écrire des commandes qui « lieront » des valeurs à des énoncés.</a:t>
            </a: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fr-CA" sz="1800" dirty="0">
              <a:solidFill>
                <a:schemeClr val="bg1"/>
              </a:solidFill>
            </a:endParaRPr>
          </a:p>
          <a:p>
            <a:pPr lvl="2"/>
            <a:r>
              <a:rPr lang="fr-CA" dirty="0">
                <a:solidFill>
                  <a:schemeClr val="bg1"/>
                </a:solidFill>
              </a:rPr>
              <a:t>Lors de l’exécution, on pourra insérer des valeurs en lieu du ? et du ? en fournissant un </a:t>
            </a:r>
            <a:r>
              <a:rPr lang="fr-CA" dirty="0" err="1">
                <a:solidFill>
                  <a:schemeClr val="bg1"/>
                </a:solidFill>
              </a:rPr>
              <a:t>tuple</a:t>
            </a:r>
            <a:r>
              <a:rPr lang="fr-CA" dirty="0">
                <a:solidFill>
                  <a:schemeClr val="bg1"/>
                </a:solidFill>
              </a:rPr>
              <a:t> où figureront ces valeurs.</a:t>
            </a:r>
          </a:p>
          <a:p>
            <a:pPr lvl="3"/>
            <a:r>
              <a:rPr lang="fr-CA" dirty="0">
                <a:solidFill>
                  <a:schemeClr val="bg1"/>
                </a:solidFill>
              </a:rPr>
              <a:t>C’est un peu comme un chaîne formatée.</a:t>
            </a:r>
          </a:p>
          <a:p>
            <a:pPr lvl="2"/>
            <a:endParaRPr lang="fr-CA" dirty="0">
              <a:solidFill>
                <a:schemeClr val="bg1"/>
              </a:solidFill>
            </a:endParaRPr>
          </a:p>
          <a:p>
            <a:pPr lvl="2"/>
            <a:endParaRPr lang="fr-CA" dirty="0">
              <a:solidFill>
                <a:schemeClr val="bg1"/>
              </a:solidFill>
            </a:endParaRPr>
          </a:p>
          <a:p>
            <a:pPr lvl="2"/>
            <a:endParaRPr lang="fr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A00FD8-8825-498C-9224-18D2EF258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863181"/>
            <a:ext cx="6912768" cy="26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70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SQLite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Binding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Insérons plusieurs valeurs.</a:t>
            </a:r>
          </a:p>
          <a:p>
            <a:pPr lvl="2"/>
            <a:endParaRPr lang="fr-CA" dirty="0">
              <a:solidFill>
                <a:schemeClr val="bg1"/>
              </a:solidFill>
            </a:endParaRPr>
          </a:p>
          <a:p>
            <a:pPr lvl="2"/>
            <a:endParaRPr lang="fr-CA" dirty="0">
              <a:solidFill>
                <a:schemeClr val="bg1"/>
              </a:solidFill>
            </a:endParaRPr>
          </a:p>
          <a:p>
            <a:pPr lvl="2"/>
            <a:endParaRPr lang="fr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8C3E92A-C64C-4ED8-866E-149092521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" y="2780928"/>
            <a:ext cx="86010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65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SQLite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>
                <a:solidFill>
                  <a:schemeClr val="bg1"/>
                </a:solidFill>
              </a:rPr>
              <a:t>Binding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On a découvert un intrus!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On doit retirer 'Toto'.</a:t>
            </a:r>
          </a:p>
          <a:p>
            <a:pPr lvl="2"/>
            <a:endParaRPr lang="fr-CA" dirty="0">
              <a:solidFill>
                <a:schemeClr val="bg1"/>
              </a:solidFill>
            </a:endParaRPr>
          </a:p>
          <a:p>
            <a:pPr lvl="2"/>
            <a:endParaRPr lang="fr-CA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pPr lvl="3"/>
            <a:r>
              <a:rPr lang="fr-CA" dirty="0">
                <a:solidFill>
                  <a:schemeClr val="bg1"/>
                </a:solidFill>
              </a:rPr>
              <a:t>Note: les bindings ne sont pas nécessaires , par contre, ils permettent certaines prouesses qui seront potentiellement nécessaires.</a:t>
            </a:r>
          </a:p>
          <a:p>
            <a:pPr lvl="4"/>
            <a:r>
              <a:rPr lang="fr-CA" dirty="0">
                <a:solidFill>
                  <a:schemeClr val="bg1"/>
                </a:solidFill>
              </a:rPr>
              <a:t>L'énoncé suivant aurait fait la même chose:</a:t>
            </a:r>
          </a:p>
          <a:p>
            <a:pPr lvl="5"/>
            <a:r>
              <a:rPr lang="fr-CA" dirty="0">
                <a:solidFill>
                  <a:schemeClr val="bg1"/>
                </a:solidFill>
              </a:rPr>
              <a:t>'DELETE FROM </a:t>
            </a:r>
            <a:r>
              <a:rPr lang="fr-CA" dirty="0" err="1">
                <a:solidFill>
                  <a:schemeClr val="bg1"/>
                </a:solidFill>
              </a:rPr>
              <a:t>employe</a:t>
            </a:r>
            <a:r>
              <a:rPr lang="fr-CA" dirty="0">
                <a:solidFill>
                  <a:schemeClr val="bg1"/>
                </a:solidFill>
              </a:rPr>
              <a:t> WHERE nom = "Toto"'</a:t>
            </a:r>
          </a:p>
          <a:p>
            <a:pPr lvl="2"/>
            <a:endParaRPr lang="fr-CA" dirty="0">
              <a:solidFill>
                <a:schemeClr val="bg1"/>
              </a:solidFill>
            </a:endParaRPr>
          </a:p>
          <a:p>
            <a:pPr lvl="2"/>
            <a:endParaRPr lang="fr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672A755-3C81-4372-B94D-BA9089417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12976"/>
            <a:ext cx="7758077" cy="69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4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SQLite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fr-CA" dirty="0" err="1">
                <a:solidFill>
                  <a:schemeClr val="bg1"/>
                </a:solidFill>
              </a:rPr>
              <a:t>executemany</a:t>
            </a:r>
            <a:r>
              <a:rPr lang="fr-CA" dirty="0">
                <a:solidFill>
                  <a:schemeClr val="bg1"/>
                </a:solidFill>
              </a:rPr>
              <a:t>(énoncé, séquence)</a:t>
            </a:r>
            <a:endParaRPr lang="fr-CA" sz="2000" dirty="0">
              <a:solidFill>
                <a:schemeClr val="bg1"/>
              </a:solidFill>
            </a:endParaRPr>
          </a:p>
          <a:p>
            <a:pPr lvl="1"/>
            <a:r>
              <a:rPr lang="fr-CA" dirty="0">
                <a:solidFill>
                  <a:schemeClr val="bg1"/>
                </a:solidFill>
              </a:rPr>
              <a:t>On fournit l’énoncé à exécuter et une liste de paramètres.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On DOIT faire du binding.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callfunc</a:t>
            </a:r>
            <a:r>
              <a:rPr kumimoji="0" lang="fr-FR" altLang="fr-F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fr-FR" altLang="fr-FR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returnType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parameters=[]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keywordParameters={}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91B0C0A-7842-4A6E-AC95-20B199309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63" y="3645024"/>
            <a:ext cx="88106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888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err="1">
                <a:solidFill>
                  <a:schemeClr val="bg1"/>
                </a:solidFill>
              </a:rPr>
              <a:t>SQLite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Clés étrangères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Si vous comptez utiliser des FOREIGN KEY vous devez les rendre actives.</a:t>
            </a: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r>
              <a:rPr lang="fr-CA" dirty="0">
                <a:solidFill>
                  <a:schemeClr val="bg1"/>
                </a:solidFill>
              </a:rPr>
              <a:t>Je vous conseille d'exécuter cette commande tout de suite après la création du curseur, comme ça vous n'oublierez pas.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Par contre, la contrainte échouera seulement s’il y a des données dans les tables.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EEC7D0E-5B22-4317-B2F3-CF4E690A4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787" y="3295650"/>
            <a:ext cx="49244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01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SQLite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fr-CA">
                <a:solidFill>
                  <a:schemeClr val="bg1"/>
                </a:solidFill>
              </a:rPr>
              <a:t>Les </a:t>
            </a:r>
            <a:r>
              <a:rPr lang="fr-CA" dirty="0">
                <a:solidFill>
                  <a:schemeClr val="bg1"/>
                </a:solidFill>
              </a:rPr>
              <a:t>modifications à la bd sont maintenues pour la connexion et ne se répercutent dans la BD proprement dite que lorsque le commit est appelé.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L’ensemble de ces modifications est nommée une transaction.</a:t>
            </a: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r>
              <a:rPr lang="fr-CA" dirty="0">
                <a:solidFill>
                  <a:schemeClr val="bg1"/>
                </a:solidFill>
              </a:rPr>
              <a:t>Qui appelle commit()?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La connexion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callfunc</a:t>
            </a:r>
            <a:r>
              <a:rPr kumimoji="0" lang="fr-FR" altLang="fr-F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fr-FR" altLang="fr-FR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returnType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parameters=[]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keywordParameters={}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239784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SQLite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Est-ce que le commit affecte les tables?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DDL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Data </a:t>
            </a:r>
            <a:r>
              <a:rPr lang="fr-CA" dirty="0" err="1">
                <a:solidFill>
                  <a:schemeClr val="bg1"/>
                </a:solidFill>
              </a:rPr>
              <a:t>Definition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Language</a:t>
            </a:r>
            <a:endParaRPr lang="fr-CA" dirty="0">
              <a:solidFill>
                <a:schemeClr val="bg1"/>
              </a:solidFill>
            </a:endParaRPr>
          </a:p>
          <a:p>
            <a:pPr lvl="3"/>
            <a:r>
              <a:rPr lang="fr-CA" dirty="0">
                <a:solidFill>
                  <a:schemeClr val="bg1"/>
                </a:solidFill>
              </a:rPr>
              <a:t>Création, modification et destruction de table.</a:t>
            </a:r>
          </a:p>
          <a:p>
            <a:pPr lvl="4"/>
            <a:r>
              <a:rPr lang="fr-CA" dirty="0">
                <a:solidFill>
                  <a:schemeClr val="bg1"/>
                </a:solidFill>
              </a:rPr>
              <a:t>Non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DML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Data Manipulation </a:t>
            </a:r>
            <a:r>
              <a:rPr lang="fr-CA" dirty="0" err="1">
                <a:solidFill>
                  <a:schemeClr val="bg1"/>
                </a:solidFill>
              </a:rPr>
              <a:t>Language</a:t>
            </a:r>
            <a:endParaRPr lang="fr-CA" dirty="0">
              <a:solidFill>
                <a:schemeClr val="bg1"/>
              </a:solidFill>
            </a:endParaRPr>
          </a:p>
          <a:p>
            <a:pPr lvl="3"/>
            <a:r>
              <a:rPr lang="fr-CA" dirty="0">
                <a:solidFill>
                  <a:schemeClr val="bg1"/>
                </a:solidFill>
              </a:rPr>
              <a:t>Ajout, modification ou retrait de données.</a:t>
            </a:r>
          </a:p>
          <a:p>
            <a:pPr lvl="4"/>
            <a:r>
              <a:rPr lang="fr-CA" dirty="0">
                <a:solidFill>
                  <a:schemeClr val="bg1"/>
                </a:solidFill>
              </a:rPr>
              <a:t>Oui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callfunc</a:t>
            </a:r>
            <a:r>
              <a:rPr kumimoji="0" lang="fr-FR" altLang="fr-F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fr-FR" altLang="fr-FR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returnType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parameters=[]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keywordParameters={}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32575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SQLite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close()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Lorsqu'on appelle close() sur un curseur ou une connexion, ils ne communiquent plus avec la BD et ne sont plus utilisables.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Lorsque __</a:t>
            </a:r>
            <a:r>
              <a:rPr lang="fr-CA" dirty="0" err="1">
                <a:solidFill>
                  <a:schemeClr val="bg1"/>
                </a:solidFill>
              </a:rPr>
              <a:t>del</a:t>
            </a:r>
            <a:r>
              <a:rPr lang="fr-CA" dirty="0">
                <a:solidFill>
                  <a:schemeClr val="bg1"/>
                </a:solidFill>
              </a:rPr>
              <a:t>__() est appelé sur un objet (comme lorsque le programme à terminé), close() est appelé automatiquement.</a:t>
            </a:r>
          </a:p>
          <a:p>
            <a:pPr lvl="3"/>
            <a:r>
              <a:rPr lang="fr-CA" dirty="0">
                <a:solidFill>
                  <a:schemeClr val="bg1"/>
                </a:solidFill>
              </a:rPr>
              <a:t>C'est tout de même une bonne idée de boucler </a:t>
            </a:r>
            <a:r>
              <a:rPr lang="fr-CA">
                <a:solidFill>
                  <a:schemeClr val="bg1"/>
                </a:solidFill>
              </a:rPr>
              <a:t>les boucles.</a:t>
            </a:r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2"/>
            <a:endParaRPr lang="fr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28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SQLite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Cette présentation se veut une courte introduction à SQLite et comment communiquer avec une BD SQLite à l'aide d'un programme Python.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Nous réutiliserons les tables "</a:t>
            </a:r>
            <a:r>
              <a:rPr lang="fr-CA" dirty="0" err="1">
                <a:solidFill>
                  <a:schemeClr val="bg1"/>
                </a:solidFill>
              </a:rPr>
              <a:t>employe</a:t>
            </a:r>
            <a:r>
              <a:rPr lang="fr-CA" dirty="0">
                <a:solidFill>
                  <a:schemeClr val="bg1"/>
                </a:solidFill>
              </a:rPr>
              <a:t>" et "</a:t>
            </a:r>
            <a:r>
              <a:rPr lang="fr-CA" dirty="0" err="1">
                <a:solidFill>
                  <a:schemeClr val="bg1"/>
                </a:solidFill>
              </a:rPr>
              <a:t>departement</a:t>
            </a:r>
            <a:r>
              <a:rPr lang="fr-CA" dirty="0">
                <a:solidFill>
                  <a:schemeClr val="bg1"/>
                </a:solidFill>
              </a:rPr>
              <a:t>" sous formes simplifiées.</a:t>
            </a:r>
          </a:p>
          <a:p>
            <a:pPr marL="514350" indent="-514350">
              <a:buFont typeface="+mj-lt"/>
              <a:buAutoNum type="arabicPeriod"/>
            </a:pPr>
            <a:endParaRPr lang="fr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31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Python oracle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Références </a:t>
            </a:r>
          </a:p>
          <a:p>
            <a:pPr marL="457200" lvl="1" indent="0">
              <a:buNone/>
            </a:pPr>
            <a:r>
              <a:rPr lang="fr-CA" dirty="0">
                <a:solidFill>
                  <a:schemeClr val="bg1"/>
                </a:solidFill>
                <a:hlinkClick r:id="rId3"/>
              </a:rPr>
              <a:t>www.python.org</a:t>
            </a:r>
            <a:endParaRPr lang="fr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fr-CA" dirty="0">
                <a:hlinkClick r:id="rId4"/>
              </a:rPr>
              <a:t>www.sqlite.org</a:t>
            </a:r>
            <a:endParaRPr lang="fr-CA" dirty="0"/>
          </a:p>
          <a:p>
            <a:pPr marL="457200" lvl="1" indent="0">
              <a:buNone/>
            </a:pPr>
            <a:r>
              <a:rPr lang="fr-CA" dirty="0">
                <a:solidFill>
                  <a:schemeClr val="bg1"/>
                </a:solidFill>
                <a:hlinkClick r:id="rId5"/>
              </a:rPr>
              <a:t>www.stackoverflow.com</a:t>
            </a:r>
            <a:endParaRPr lang="fr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fr-CA" dirty="0">
                <a:hlinkClick r:id="rId6"/>
              </a:rPr>
              <a:t>www.sqlitetutorial.net/sqlite-date</a:t>
            </a:r>
            <a:endParaRPr lang="fr-CA" dirty="0"/>
          </a:p>
          <a:p>
            <a:pPr marL="457200" lvl="1" indent="0">
              <a:buNone/>
            </a:pPr>
            <a:r>
              <a:rPr lang="fr-CA" dirty="0">
                <a:hlinkClick r:id="rId7"/>
              </a:rPr>
              <a:t>docs.python.org/3/library/sqlite3.html</a:t>
            </a:r>
            <a:endParaRPr lang="fr-CA" dirty="0"/>
          </a:p>
          <a:p>
            <a:pPr marL="457200" lvl="1" indent="0">
              <a:buNone/>
            </a:pPr>
            <a:endParaRPr lang="fr-CA" dirty="0">
              <a:solidFill>
                <a:srgbClr val="000000"/>
              </a:solidFill>
              <a:cs typeface="Calibri"/>
            </a:endParaRPr>
          </a:p>
          <a:p>
            <a:pPr marL="457200" lvl="1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CA" dirty="0">
              <a:solidFill>
                <a:schemeClr val="bg1"/>
              </a:solidFill>
              <a:cs typeface="Calibri"/>
            </a:endParaRPr>
          </a:p>
          <a:p>
            <a:endParaRPr lang="fr-CA" dirty="0">
              <a:solidFill>
                <a:schemeClr val="bg1"/>
              </a:solidFill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endParaRPr lang="fr-CA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657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SQLite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SQLite peut facilement être utilisé de manière locale.</a:t>
            </a:r>
            <a:endParaRPr lang="fr-FR" dirty="0">
              <a:solidFill>
                <a:schemeClr val="bg1"/>
              </a:solidFill>
            </a:endParaRPr>
          </a:p>
          <a:p>
            <a:pPr lvl="1"/>
            <a:r>
              <a:rPr lang="fr-CA" dirty="0">
                <a:solidFill>
                  <a:schemeClr val="bg1"/>
                </a:solidFill>
              </a:rPr>
              <a:t>C’est-à-dire que la BD peut être conservée sur votre ordinateur, d'où le terme "local".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La BD sera conservée dans un fichier.</a:t>
            </a:r>
            <a:endParaRPr lang="fr-CA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1455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SQLite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Python possède un module pour communiquer avec une BD SQLite.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sqlite3</a:t>
            </a: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4FACB5B-F566-482B-B513-A182025D9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324" y="3629458"/>
            <a:ext cx="3475352" cy="46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59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SQLite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Afin de créer une BD SQLite, on doit se connecter à la BD à l'aide de sqlite3.</a:t>
            </a: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pPr lvl="1"/>
            <a:r>
              <a:rPr lang="fr-CA" dirty="0">
                <a:solidFill>
                  <a:schemeClr val="bg1"/>
                </a:solidFill>
              </a:rPr>
              <a:t>CHEMINBD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chemin vers la BD</a:t>
            </a:r>
          </a:p>
          <a:p>
            <a:pPr lvl="3"/>
            <a:r>
              <a:rPr lang="fr-CA" dirty="0">
                <a:solidFill>
                  <a:schemeClr val="bg1"/>
                </a:solidFill>
              </a:rPr>
              <a:t>i.e. le fichier qui contiendra la BD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connexion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Un objet qui permettra de communiquer avec la BD</a:t>
            </a: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C6A4705-D9A9-4A88-A406-599B52DB4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924175"/>
            <a:ext cx="42291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19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SQLite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Mais comment créer la BD?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sqlite3 s'en charge!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Si le fichier situé à CHEMINBD n'existe pas, sqlite3 créera un nouveau fichier BD et s'y connectera.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Si le fichier existe, sqlite3 effectuera simplement la connexion.</a:t>
            </a:r>
          </a:p>
          <a:p>
            <a:pPr marL="514350" indent="-514350">
              <a:buFont typeface="+mj-lt"/>
              <a:buAutoNum type="arabicPeriod"/>
            </a:pPr>
            <a:endParaRPr lang="fr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004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SQLite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>
                <a:solidFill>
                  <a:schemeClr val="bg1"/>
                </a:solidFill>
              </a:rPr>
              <a:t>Un curseur permet d'exécuter des commandes </a:t>
            </a:r>
            <a:r>
              <a:rPr lang="fr-CA" dirty="0" err="1">
                <a:solidFill>
                  <a:schemeClr val="bg1"/>
                </a:solidFill>
              </a:rPr>
              <a:t>sql</a:t>
            </a:r>
            <a:r>
              <a:rPr lang="fr-CA" dirty="0">
                <a:solidFill>
                  <a:schemeClr val="bg1"/>
                </a:solidFill>
              </a:rPr>
              <a:t> et de récupérer le résultat de recherches.</a:t>
            </a: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r>
              <a:rPr lang="fr-CA" dirty="0">
                <a:solidFill>
                  <a:schemeClr val="bg1"/>
                </a:solidFill>
              </a:rPr>
              <a:t>Notez qu'on doit aller inspecter le contenu du select avec un </a:t>
            </a:r>
            <a:r>
              <a:rPr lang="fr-CA" dirty="0" err="1">
                <a:solidFill>
                  <a:schemeClr val="bg1"/>
                </a:solidFill>
              </a:rPr>
              <a:t>fetchall</a:t>
            </a:r>
            <a:r>
              <a:rPr lang="fr-CA" dirty="0">
                <a:solidFill>
                  <a:schemeClr val="bg1"/>
                </a:solidFill>
              </a:rPr>
              <a:t>().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Chaque rangée de la table est retournée sous forme de </a:t>
            </a:r>
            <a:r>
              <a:rPr lang="fr-CA" dirty="0" err="1">
                <a:solidFill>
                  <a:schemeClr val="bg1"/>
                </a:solidFill>
              </a:rPr>
              <a:t>tuple</a:t>
            </a:r>
            <a:r>
              <a:rPr lang="fr-CA" dirty="0">
                <a:solidFill>
                  <a:schemeClr val="bg1"/>
                </a:solidFill>
              </a:rPr>
              <a:t> de valeurs.</a:t>
            </a:r>
          </a:p>
          <a:p>
            <a:pPr lvl="3"/>
            <a:r>
              <a:rPr lang="fr-CA" dirty="0">
                <a:solidFill>
                  <a:schemeClr val="bg1"/>
                </a:solidFill>
              </a:rPr>
              <a:t>Chaque valeur correspond à une colonne de la table.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A204490-2454-4962-980F-A91EA1341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934" y="2852936"/>
            <a:ext cx="675613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195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Création de tables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La syntaxe </a:t>
            </a:r>
            <a:r>
              <a:rPr lang="fr-CA" err="1">
                <a:solidFill>
                  <a:schemeClr val="bg1"/>
                </a:solidFill>
              </a:rPr>
              <a:t>sql</a:t>
            </a:r>
            <a:r>
              <a:rPr lang="fr-CA" dirty="0">
                <a:solidFill>
                  <a:schemeClr val="bg1"/>
                </a:solidFill>
              </a:rPr>
              <a:t> de SQLite est similaire à celle </a:t>
            </a:r>
            <a:r>
              <a:rPr lang="fr-CA">
                <a:solidFill>
                  <a:schemeClr val="bg1"/>
                </a:solidFill>
              </a:rPr>
              <a:t>d'autres langages SQL que vous avez vus.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La création de table n'est pas une exception à ce fait.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Ce que nous allons voir n'est pas exhaustif…</a:t>
            </a:r>
          </a:p>
        </p:txBody>
      </p:sp>
    </p:spTree>
    <p:extLst>
      <p:ext uri="{BB962C8B-B14F-4D97-AF65-F5344CB8AC3E}">
        <p14:creationId xmlns:p14="http://schemas.microsoft.com/office/powerpoint/2010/main" val="354984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Création de tables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Département</a:t>
            </a: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pPr lvl="1"/>
            <a:r>
              <a:rPr lang="fr-CA" dirty="0">
                <a:solidFill>
                  <a:schemeClr val="bg1"/>
                </a:solidFill>
              </a:rPr>
              <a:t>Notez les NOT NULL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SQLite est très permissif…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204864"/>
            <a:ext cx="4401164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971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F606BAC60A3C48A9C2F2F51D3DC819" ma:contentTypeVersion="4" ma:contentTypeDescription="Crée un document." ma:contentTypeScope="" ma:versionID="13f0342c307ed4450b8700fe36157a8c">
  <xsd:schema xmlns:xsd="http://www.w3.org/2001/XMLSchema" xmlns:xs="http://www.w3.org/2001/XMLSchema" xmlns:p="http://schemas.microsoft.com/office/2006/metadata/properties" xmlns:ns2="ebe820f0-1ba9-4463-968d-1165a967760d" xmlns:ns3="803ee342-c0fd-4c7c-b7a3-e5ec63200cb2" targetNamespace="http://schemas.microsoft.com/office/2006/metadata/properties" ma:root="true" ma:fieldsID="468f041ff29c12fe04c9aedaf66c031b" ns2:_="" ns3:_="">
    <xsd:import namespace="ebe820f0-1ba9-4463-968d-1165a967760d"/>
    <xsd:import namespace="803ee342-c0fd-4c7c-b7a3-e5ec63200cb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e820f0-1ba9-4463-968d-1165a96776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ee342-c0fd-4c7c-b7a3-e5ec63200c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1007B0-6A72-4B5C-BD45-42D4EFA54730}"/>
</file>

<file path=customXml/itemProps2.xml><?xml version="1.0" encoding="utf-8"?>
<ds:datastoreItem xmlns:ds="http://schemas.openxmlformats.org/officeDocument/2006/customXml" ds:itemID="{BCA78D7A-74C3-4FD5-AEEC-BA50DB30764F}"/>
</file>

<file path=docProps/app.xml><?xml version="1.0" encoding="utf-8"?>
<Properties xmlns="http://schemas.openxmlformats.org/officeDocument/2006/extended-properties" xmlns:vt="http://schemas.openxmlformats.org/officeDocument/2006/docPropsVTypes">
  <TotalTime>3091</TotalTime>
  <Words>754</Words>
  <Application>Microsoft Office PowerPoint</Application>
  <PresentationFormat>Affichage à l'écran (4:3)</PresentationFormat>
  <Paragraphs>157</Paragraphs>
  <Slides>20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Arial Unicode MS</vt:lpstr>
      <vt:lpstr>Calibri</vt:lpstr>
      <vt:lpstr>Thème Office</vt:lpstr>
      <vt:lpstr>Python et SQLite</vt:lpstr>
      <vt:lpstr>SQLite</vt:lpstr>
      <vt:lpstr>SQLite</vt:lpstr>
      <vt:lpstr>SQLite</vt:lpstr>
      <vt:lpstr>SQLite</vt:lpstr>
      <vt:lpstr>SQLite</vt:lpstr>
      <vt:lpstr>SQLite</vt:lpstr>
      <vt:lpstr>Création de tables</vt:lpstr>
      <vt:lpstr>Création de tables</vt:lpstr>
      <vt:lpstr>Création de tables</vt:lpstr>
      <vt:lpstr>Destruction de tables</vt:lpstr>
      <vt:lpstr>SQLite</vt:lpstr>
      <vt:lpstr>SQLite</vt:lpstr>
      <vt:lpstr>SQLite</vt:lpstr>
      <vt:lpstr>SQLite</vt:lpstr>
      <vt:lpstr>SQLite</vt:lpstr>
      <vt:lpstr>SQLite</vt:lpstr>
      <vt:lpstr>SQLite</vt:lpstr>
      <vt:lpstr>SQLite</vt:lpstr>
      <vt:lpstr>Python oracle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Tutoriel Python 3.2</dc:title>
  <dc:creator>cvm</dc:creator>
  <cp:lastModifiedBy>Pierre-Paul Monty</cp:lastModifiedBy>
  <cp:revision>197</cp:revision>
  <dcterms:created xsi:type="dcterms:W3CDTF">2013-02-13T15:40:17Z</dcterms:created>
  <dcterms:modified xsi:type="dcterms:W3CDTF">2022-09-26T17:23:01Z</dcterms:modified>
</cp:coreProperties>
</file>