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Low-angle exterior view of a modern building facade covered with aluminium discs under a clear, blue sky"/>
          <p:cNvSpPr/>
          <p:nvPr>
            <p:ph type="pic" sz="quarter" idx="21"/>
          </p:nvPr>
        </p:nvSpPr>
        <p:spPr>
          <a:xfrm>
            <a:off x="15417800" y="1270000"/>
            <a:ext cx="8144934" cy="5410200"/>
          </a:xfrm>
          <a:prstGeom prst="rect">
            <a:avLst/>
          </a:prstGeom>
        </p:spPr>
        <p:txBody>
          <a:bodyPr lIns="91439" tIns="45719" rIns="91439" bIns="45719">
            <a:noAutofit/>
          </a:bodyPr>
          <a:lstStyle/>
          <a:p>
            <a:pPr/>
          </a:p>
        </p:txBody>
      </p:sp>
      <p:sp>
        <p:nvSpPr>
          <p:cNvPr id="125" name="Low-angle view of a modern, curved building under a cloudy sky"/>
          <p:cNvSpPr/>
          <p:nvPr>
            <p:ph type="pic" sz="quarter" idx="22"/>
          </p:nvPr>
        </p:nvSpPr>
        <p:spPr>
          <a:xfrm>
            <a:off x="15443200" y="7086600"/>
            <a:ext cx="8138580" cy="5422900"/>
          </a:xfrm>
          <a:prstGeom prst="rect">
            <a:avLst/>
          </a:prstGeom>
        </p:spPr>
        <p:txBody>
          <a:bodyPr lIns="91439" tIns="45719" rIns="91439" bIns="45719">
            <a:noAutofit/>
          </a:bodyPr>
          <a:lstStyle/>
          <a:p>
            <a:pPr/>
          </a:p>
        </p:txBody>
      </p:sp>
      <p:sp>
        <p:nvSpPr>
          <p:cNvPr id="126" name="View from inside a modern white building with glass panels, looking up to a bright, partly cloudy sky"/>
          <p:cNvSpPr/>
          <p:nvPr>
            <p:ph type="pic" idx="23"/>
          </p:nvPr>
        </p:nvSpPr>
        <p:spPr>
          <a:xfrm>
            <a:off x="-124635" y="1270000"/>
            <a:ext cx="16840169" cy="11243712"/>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34" name="Low-angle view of the Azadi Tower in Tehran, Iran against a clear, bright sky"/>
          <p:cNvSpPr/>
          <p:nvPr>
            <p:ph type="pic" idx="21"/>
          </p:nvPr>
        </p:nvSpPr>
        <p:spPr>
          <a:xfrm>
            <a:off x="0" y="-1282700"/>
            <a:ext cx="24384000" cy="162814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1" name="View from inside a stone structure, looking out towards stairs and a clear, blue sky"/>
          <p:cNvSpPr/>
          <p:nvPr>
            <p:ph type="pic" idx="21"/>
          </p:nvPr>
        </p:nvSpPr>
        <p:spPr>
          <a:xfrm>
            <a:off x="0" y="-1270000"/>
            <a:ext cx="24384000" cy="16272934"/>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p:nvPr>
            <p:ph type="pic" idx="21"/>
          </p:nvPr>
        </p:nvSpPr>
        <p:spPr>
          <a:xfrm>
            <a:off x="9271000" y="1270000"/>
            <a:ext cx="16764000" cy="111760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Small section of a modern shell bridge in Qingdao, Shandong, China with a partly cloudy sky above"/>
          <p:cNvSpPr/>
          <p:nvPr>
            <p:ph type="pic" idx="22"/>
          </p:nvPr>
        </p:nvSpPr>
        <p:spPr>
          <a:xfrm>
            <a:off x="9271000" y="1263848"/>
            <a:ext cx="16773843"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Team Members:  Rudraksh Gohil - Shorya Rawal - Aliya Singh"/>
          <p:cNvSpPr txBox="1"/>
          <p:nvPr>
            <p:ph type="body" idx="21"/>
          </p:nvPr>
        </p:nvSpPr>
        <p:spPr>
          <a:xfrm>
            <a:off x="1201340" y="11818234"/>
            <a:ext cx="21971003" cy="678607"/>
          </a:xfrm>
          <a:prstGeom prst="rect">
            <a:avLst/>
          </a:prstGeom>
          <a:extLst>
            <a:ext uri="{C572A759-6A51-4108-AA02-DFA0A04FC94B}">
              <ma14:wrappingTextBoxFlag xmlns:ma14="http://schemas.microsoft.com/office/mac/drawingml/2011/main" val="1"/>
            </a:ext>
          </a:extLst>
        </p:spPr>
        <p:txBody>
          <a:bodyPr/>
          <a:lstStyle/>
          <a:p>
            <a:pPr/>
            <a:r>
              <a:t>Team Members:  Rudraksh Gohil - Shorya Rawal - Aliya Singh</a:t>
            </a:r>
          </a:p>
        </p:txBody>
      </p:sp>
      <p:sp>
        <p:nvSpPr>
          <p:cNvPr id="152" name="Forensic Suite"/>
          <p:cNvSpPr txBox="1"/>
          <p:nvPr>
            <p:ph type="ctrTitle"/>
          </p:nvPr>
        </p:nvSpPr>
        <p:spPr>
          <a:prstGeom prst="rect">
            <a:avLst/>
          </a:prstGeom>
        </p:spPr>
        <p:txBody>
          <a:bodyPr/>
          <a:lstStyle/>
          <a:p>
            <a:pPr/>
            <a:r>
              <a:t>Forensic Suite</a:t>
            </a:r>
          </a:p>
        </p:txBody>
      </p:sp>
      <p:sp>
        <p:nvSpPr>
          <p:cNvPr id="153" name="A suite containing ideas regarding criminal detection."/>
          <p:cNvSpPr txBox="1"/>
          <p:nvPr>
            <p:ph type="subTitle" sz="quarter" idx="1"/>
          </p:nvPr>
        </p:nvSpPr>
        <p:spPr>
          <a:prstGeom prst="rect">
            <a:avLst/>
          </a:prstGeom>
        </p:spPr>
        <p:txBody>
          <a:bodyPr/>
          <a:lstStyle/>
          <a:p>
            <a:pPr/>
            <a:r>
              <a:t>A suite containing ideas regarding criminal detection.</a:t>
            </a:r>
          </a:p>
        </p:txBody>
      </p:sp>
      <p:sp>
        <p:nvSpPr>
          <p:cNvPr id="154" name="Team : Pneuma Ousia"/>
          <p:cNvSpPr txBox="1"/>
          <p:nvPr/>
        </p:nvSpPr>
        <p:spPr>
          <a:xfrm>
            <a:off x="1206499" y="11092149"/>
            <a:ext cx="21971002" cy="67860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3600">
                <a:solidFill>
                  <a:srgbClr val="000000"/>
                </a:solidFill>
              </a:defRPr>
            </a:lvl1pPr>
          </a:lstStyle>
          <a:p>
            <a:pPr/>
            <a:r>
              <a:t>Team : Pneuma Ousia</a:t>
            </a:r>
          </a:p>
        </p:txBody>
      </p:sp>
      <p:pic>
        <p:nvPicPr>
          <p:cNvPr id="155" name="logo-removebg-preview.png" descr="logo-removebg-preview.png"/>
          <p:cNvPicPr>
            <a:picLocks noChangeAspect="1"/>
          </p:cNvPicPr>
          <p:nvPr/>
        </p:nvPicPr>
        <p:blipFill>
          <a:blip r:embed="rId2">
            <a:extLst/>
          </a:blip>
          <a:stretch>
            <a:fillRect/>
          </a:stretch>
        </p:blipFill>
        <p:spPr>
          <a:xfrm>
            <a:off x="19250449" y="-639462"/>
            <a:ext cx="5964854" cy="3377689"/>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RESEARCH AND DEVELOPMENT COST"/>
          <p:cNvSpPr txBox="1"/>
          <p:nvPr>
            <p:ph type="title"/>
          </p:nvPr>
        </p:nvSpPr>
        <p:spPr>
          <a:prstGeom prst="rect">
            <a:avLst/>
          </a:prstGeom>
        </p:spPr>
        <p:txBody>
          <a:bodyPr/>
          <a:lstStyle/>
          <a:p>
            <a:pPr/>
            <a:r>
              <a:t>RESEARCH AND DEVELOPMENT COST</a:t>
            </a:r>
          </a:p>
        </p:txBody>
      </p:sp>
      <p:graphicFrame>
        <p:nvGraphicFramePr>
          <p:cNvPr id="204" name="Table 1"/>
          <p:cNvGraphicFramePr/>
          <p:nvPr/>
        </p:nvGraphicFramePr>
        <p:xfrm>
          <a:off x="2605869" y="3586000"/>
          <a:ext cx="19184962" cy="8256012"/>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9586130"/>
                <a:gridCol w="9586130"/>
              </a:tblGrid>
              <a:tr h="1648662">
                <a:tc>
                  <a:txBody>
                    <a:bodyPr/>
                    <a:lstStyle/>
                    <a:p>
                      <a:pPr defTabSz="914400">
                        <a:tabLst>
                          <a:tab pos="1663700" algn="l"/>
                        </a:tabLst>
                        <a:defRPr b="0"/>
                      </a:pPr>
                      <a:r>
                        <a:rPr b="1" sz="3200"/>
                        <a:t>Category</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tcPr>
                </a:tc>
                <a:tc>
                  <a:txBody>
                    <a:bodyPr/>
                    <a:lstStyle/>
                    <a:p>
                      <a:pPr defTabSz="914400">
                        <a:tabLst>
                          <a:tab pos="1663700" algn="l"/>
                        </a:tabLst>
                        <a:defRPr b="0"/>
                      </a:pPr>
                      <a:r>
                        <a:rPr b="1" sz="3200"/>
                        <a:t>Amount</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tcPr>
                </a:tc>
              </a:tr>
              <a:tr h="1648662">
                <a:tc>
                  <a:txBody>
                    <a:bodyPr/>
                    <a:lstStyle/>
                    <a:p>
                      <a:pPr defTabSz="914400">
                        <a:tabLst>
                          <a:tab pos="1663700" algn="l"/>
                        </a:tabLst>
                        <a:defRPr b="0"/>
                      </a:pPr>
                      <a:r>
                        <a:rPr b="1" sz="3200"/>
                        <a:t>Numbers of hours required</a:t>
                      </a:r>
                    </a:p>
                  </a:txBody>
                  <a:tcPr marL="50800" marR="50800" marT="50800" marB="50800" anchor="ctr" anchorCtr="0" horzOverflow="overflow">
                    <a:lnL w="38100">
                      <a:solidFill>
                        <a:srgbClr val="000000"/>
                      </a:solidFill>
                      <a:miter lim="400000"/>
                    </a:lnL>
                    <a:lnB w="38100">
                      <a:solidFill>
                        <a:srgbClr val="000000"/>
                      </a:solidFill>
                      <a:miter lim="400000"/>
                    </a:lnB>
                  </a:tcPr>
                </a:tc>
                <a:tc>
                  <a:txBody>
                    <a:bodyPr/>
                    <a:lstStyle/>
                    <a:p>
                      <a:pPr defTabSz="914400"/>
                      <a:r>
                        <a:rPr sz="3200"/>
                        <a:t>160 hours</a:t>
                      </a:r>
                    </a:p>
                  </a:txBody>
                  <a:tcPr marL="50800" marR="50800" marT="50800" marB="50800" anchor="ctr" anchorCtr="0" horzOverflow="overflow">
                    <a:lnR w="38100">
                      <a:solidFill>
                        <a:srgbClr val="000000"/>
                      </a:solidFill>
                      <a:miter lim="400000"/>
                    </a:lnR>
                    <a:lnB w="38100">
                      <a:solidFill>
                        <a:srgbClr val="000000"/>
                      </a:solidFill>
                      <a:miter lim="400000"/>
                    </a:lnB>
                  </a:tcPr>
                </a:tc>
              </a:tr>
              <a:tr h="1648662">
                <a:tc>
                  <a:txBody>
                    <a:bodyPr/>
                    <a:lstStyle/>
                    <a:p>
                      <a:pPr defTabSz="914400">
                        <a:tabLst>
                          <a:tab pos="1663700" algn="l"/>
                        </a:tabLst>
                        <a:defRPr b="0"/>
                      </a:pPr>
                      <a:r>
                        <a:rPr b="1" sz="3200"/>
                        <a:t>Cost per hour</a:t>
                      </a:r>
                    </a:p>
                  </a:txBody>
                  <a:tcPr marL="50800" marR="50800" marT="50800" marB="50800" anchor="ctr" anchorCtr="0" horzOverflow="overflow">
                    <a:lnL w="38100">
                      <a:solidFill>
                        <a:srgbClr val="000000"/>
                      </a:solidFill>
                      <a:miter lim="400000"/>
                    </a:lnL>
                    <a:lnT w="38100">
                      <a:solidFill>
                        <a:srgbClr val="000000"/>
                      </a:solidFill>
                      <a:miter lim="400000"/>
                    </a:lnT>
                    <a:lnB w="38100">
                      <a:solidFill>
                        <a:srgbClr val="000000"/>
                      </a:solidFill>
                      <a:miter lim="400000"/>
                    </a:lnB>
                  </a:tcPr>
                </a:tc>
                <a:tc>
                  <a:txBody>
                    <a:bodyPr/>
                    <a:lstStyle/>
                    <a:p>
                      <a:pPr defTabSz="914400"/>
                      <a:r>
                        <a:rPr sz="3200"/>
                        <a:t>340</a:t>
                      </a:r>
                    </a:p>
                  </a:txBody>
                  <a:tcPr marL="50800" marR="50800" marT="50800" marB="50800" anchor="ctr" anchorCtr="0" horzOverflow="overflow">
                    <a:lnR w="38100">
                      <a:solidFill>
                        <a:srgbClr val="000000"/>
                      </a:solidFill>
                      <a:miter lim="400000"/>
                    </a:lnR>
                    <a:lnT w="38100">
                      <a:solidFill>
                        <a:srgbClr val="000000"/>
                      </a:solidFill>
                      <a:miter lim="400000"/>
                    </a:lnT>
                    <a:lnB w="38100">
                      <a:solidFill>
                        <a:srgbClr val="000000"/>
                      </a:solidFill>
                      <a:miter lim="400000"/>
                    </a:lnB>
                  </a:tcPr>
                </a:tc>
              </a:tr>
              <a:tr h="1648662">
                <a:tc>
                  <a:txBody>
                    <a:bodyPr/>
                    <a:lstStyle/>
                    <a:p>
                      <a:pPr defTabSz="914400">
                        <a:tabLst>
                          <a:tab pos="1663700" algn="l"/>
                        </a:tabLst>
                        <a:defRPr b="0"/>
                      </a:pPr>
                      <a:r>
                        <a:rPr b="1" sz="3200"/>
                        <a:t>Hardware and software cost</a:t>
                      </a:r>
                    </a:p>
                  </a:txBody>
                  <a:tcPr marL="50800" marR="50800" marT="50800" marB="50800" anchor="ctr" anchorCtr="0" horzOverflow="overflow">
                    <a:lnL w="38100">
                      <a:solidFill>
                        <a:srgbClr val="000000"/>
                      </a:solidFill>
                      <a:miter lim="400000"/>
                    </a:lnL>
                    <a:lnT w="38100">
                      <a:solidFill>
                        <a:srgbClr val="000000"/>
                      </a:solidFill>
                      <a:miter lim="400000"/>
                    </a:lnT>
                    <a:lnB w="38100">
                      <a:solidFill>
                        <a:srgbClr val="000000"/>
                      </a:solidFill>
                      <a:miter lim="400000"/>
                    </a:lnB>
                  </a:tcPr>
                </a:tc>
                <a:tc>
                  <a:txBody>
                    <a:bodyPr/>
                    <a:lstStyle/>
                    <a:p>
                      <a:pPr defTabSz="914400"/>
                      <a:r>
                        <a:rPr sz="3200"/>
                        <a:t>12,400Rs</a:t>
                      </a:r>
                    </a:p>
                  </a:txBody>
                  <a:tcPr marL="50800" marR="50800" marT="50800" marB="50800" anchor="ctr" anchorCtr="0" horzOverflow="overflow">
                    <a:lnR w="38100">
                      <a:solidFill>
                        <a:srgbClr val="000000"/>
                      </a:solidFill>
                      <a:miter lim="400000"/>
                    </a:lnR>
                    <a:lnT w="38100">
                      <a:solidFill>
                        <a:srgbClr val="000000"/>
                      </a:solidFill>
                      <a:miter lim="400000"/>
                    </a:lnT>
                    <a:lnB w="38100">
                      <a:solidFill>
                        <a:srgbClr val="000000"/>
                      </a:solidFill>
                      <a:miter lim="400000"/>
                    </a:lnB>
                  </a:tcPr>
                </a:tc>
              </a:tr>
              <a:tr h="1648662">
                <a:tc>
                  <a:txBody>
                    <a:bodyPr/>
                    <a:lstStyle/>
                    <a:p>
                      <a:pPr defTabSz="914400">
                        <a:tabLst>
                          <a:tab pos="1663700" algn="l"/>
                        </a:tabLst>
                        <a:defRPr b="0"/>
                      </a:pPr>
                      <a:r>
                        <a:rPr b="1" sz="3200"/>
                        <a:t>Final Budget</a:t>
                      </a:r>
                    </a:p>
                  </a:txBody>
                  <a:tcPr marL="50800" marR="50800" marT="50800" marB="50800" anchor="ctr" anchorCtr="0" horzOverflow="overflow">
                    <a:lnL w="38100">
                      <a:solidFill>
                        <a:srgbClr val="000000"/>
                      </a:solidFill>
                      <a:miter lim="400000"/>
                    </a:lnL>
                    <a:lnT w="38100">
                      <a:solidFill>
                        <a:srgbClr val="000000"/>
                      </a:solidFill>
                      <a:miter lim="400000"/>
                    </a:lnT>
                    <a:lnB w="38100">
                      <a:solidFill>
                        <a:srgbClr val="000000"/>
                      </a:solidFill>
                      <a:miter lim="400000"/>
                    </a:lnB>
                  </a:tcPr>
                </a:tc>
                <a:tc>
                  <a:txBody>
                    <a:bodyPr/>
                    <a:lstStyle/>
                    <a:p>
                      <a:pPr defTabSz="914400"/>
                      <a:r>
                        <a:rPr sz="3200"/>
                        <a:t>2,30,000Rs</a:t>
                      </a:r>
                    </a:p>
                  </a:txBody>
                  <a:tcPr marL="50800" marR="50800" marT="50800" marB="50800" anchor="ctr" anchorCtr="0" horzOverflow="overflow">
                    <a:lnR w="38100">
                      <a:solidFill>
                        <a:srgbClr val="000000"/>
                      </a:solidFill>
                      <a:miter lim="400000"/>
                    </a:lnR>
                    <a:lnT w="38100">
                      <a:solidFill>
                        <a:srgbClr val="000000"/>
                      </a:solidFill>
                      <a:miter lim="400000"/>
                    </a:lnT>
                    <a:lnB w="38100">
                      <a:solidFill>
                        <a:srgbClr val="000000"/>
                      </a:solidFill>
                      <a:miter lim="400000"/>
                    </a:lnB>
                  </a:tcPr>
                </a:tc>
              </a:tr>
            </a:tbl>
          </a:graphicData>
        </a:graphic>
      </p:graphicFrame>
      <p:pic>
        <p:nvPicPr>
          <p:cNvPr id="205" name="logo-removebg-preview.png" descr="logo-removebg-preview.png"/>
          <p:cNvPicPr>
            <a:picLocks noChangeAspect="1"/>
          </p:cNvPicPr>
          <p:nvPr/>
        </p:nvPicPr>
        <p:blipFill>
          <a:blip r:embed="rId2">
            <a:extLst/>
          </a:blip>
          <a:stretch>
            <a:fillRect/>
          </a:stretch>
        </p:blipFill>
        <p:spPr>
          <a:xfrm>
            <a:off x="19250449" y="-639462"/>
            <a:ext cx="5964855" cy="3377689"/>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PAY AS YOU GO MODEL"/>
          <p:cNvSpPr txBox="1"/>
          <p:nvPr>
            <p:ph type="title"/>
          </p:nvPr>
        </p:nvSpPr>
        <p:spPr>
          <a:prstGeom prst="rect">
            <a:avLst/>
          </a:prstGeom>
        </p:spPr>
        <p:txBody>
          <a:bodyPr/>
          <a:lstStyle/>
          <a:p>
            <a:pPr/>
            <a:r>
              <a:t>PAY AS YOU GO MODEL</a:t>
            </a:r>
          </a:p>
        </p:txBody>
      </p:sp>
      <p:graphicFrame>
        <p:nvGraphicFramePr>
          <p:cNvPr id="208" name="Table 1"/>
          <p:cNvGraphicFramePr/>
          <p:nvPr/>
        </p:nvGraphicFramePr>
        <p:xfrm>
          <a:off x="4663255" y="3991025"/>
          <a:ext cx="15070190" cy="725084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528744"/>
                <a:gridCol w="7528744"/>
              </a:tblGrid>
              <a:tr h="2303181">
                <a:tc>
                  <a:txBody>
                    <a:bodyPr/>
                    <a:lstStyle/>
                    <a:p>
                      <a:pPr defTabSz="914400"/>
                      <a:r>
                        <a:rPr b="1" sz="3200"/>
                        <a:t>Module Test</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r>
                        <a:rPr b="1" sz="3200"/>
                        <a:t>Amount</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r h="2414145">
                <a:tc>
                  <a:txBody>
                    <a:bodyPr/>
                    <a:lstStyle/>
                    <a:p>
                      <a:pPr defTabSz="914400"/>
                      <a:r>
                        <a:rPr sz="3200"/>
                        <a:t>Single Module Test</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r>
                        <a:rPr sz="3200"/>
                        <a:t>55Rs</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r h="2520817">
                <a:tc>
                  <a:txBody>
                    <a:bodyPr/>
                    <a:lstStyle/>
                    <a:p>
                      <a:pPr defTabSz="914400"/>
                      <a:r>
                        <a:rPr sz="3200"/>
                        <a:t>Full Module Test</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r>
                        <a:rPr sz="3200"/>
                        <a:t>155Rs</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bl>
          </a:graphicData>
        </a:graphic>
      </p:graphicFrame>
      <p:pic>
        <p:nvPicPr>
          <p:cNvPr id="209" name="logo-removebg-preview.png" descr="logo-removebg-preview.png"/>
          <p:cNvPicPr>
            <a:picLocks noChangeAspect="1"/>
          </p:cNvPicPr>
          <p:nvPr/>
        </p:nvPicPr>
        <p:blipFill>
          <a:blip r:embed="rId2">
            <a:extLst/>
          </a:blip>
          <a:stretch>
            <a:fillRect/>
          </a:stretch>
        </p:blipFill>
        <p:spPr>
          <a:xfrm>
            <a:off x="19250449" y="-639462"/>
            <a:ext cx="5964855" cy="3377689"/>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ESTIMATED COST AFTER IMPLEMENTATION"/>
          <p:cNvSpPr txBox="1"/>
          <p:nvPr>
            <p:ph type="title"/>
          </p:nvPr>
        </p:nvSpPr>
        <p:spPr>
          <a:prstGeom prst="rect">
            <a:avLst/>
          </a:prstGeom>
        </p:spPr>
        <p:txBody>
          <a:bodyPr/>
          <a:lstStyle>
            <a:lvl1pPr defTabSz="2365188">
              <a:defRPr spc="-164" sz="8245"/>
            </a:lvl1pPr>
          </a:lstStyle>
          <a:p>
            <a:pPr/>
            <a:r>
              <a:t>ESTIMATED COST AFTER IMPLEMENTATION</a:t>
            </a:r>
          </a:p>
        </p:txBody>
      </p:sp>
      <p:sp>
        <p:nvSpPr>
          <p:cNvPr id="212" name="Even after the implementation of this module, there is no huge cost outcome as it works on a Pay as You Go Model.…"/>
          <p:cNvSpPr txBox="1"/>
          <p:nvPr>
            <p:ph type="body" idx="1"/>
          </p:nvPr>
        </p:nvSpPr>
        <p:spPr>
          <a:xfrm>
            <a:off x="1206500" y="3027749"/>
            <a:ext cx="21971000" cy="9476767"/>
          </a:xfrm>
          <a:prstGeom prst="rect">
            <a:avLst/>
          </a:prstGeom>
        </p:spPr>
        <p:txBody>
          <a:bodyPr/>
          <a:lstStyle/>
          <a:p>
            <a:pPr/>
            <a:r>
              <a:t>Even after the implementation of this module, there is no huge cost outcome as it works on a Pay as You Go Model.</a:t>
            </a:r>
          </a:p>
          <a:p>
            <a:pPr/>
            <a:r>
              <a:t>Cloud Storage Pay as You go Subscription.</a:t>
            </a:r>
          </a:p>
        </p:txBody>
      </p:sp>
      <p:pic>
        <p:nvPicPr>
          <p:cNvPr id="213" name="logo-removebg-preview.png" descr="logo-removebg-preview.png"/>
          <p:cNvPicPr>
            <a:picLocks noChangeAspect="1"/>
          </p:cNvPicPr>
          <p:nvPr/>
        </p:nvPicPr>
        <p:blipFill>
          <a:blip r:embed="rId2">
            <a:extLst/>
          </a:blip>
          <a:stretch>
            <a:fillRect/>
          </a:stretch>
        </p:blipFill>
        <p:spPr>
          <a:xfrm>
            <a:off x="19250449" y="-639462"/>
            <a:ext cx="5964855" cy="3377689"/>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THANK YOU"/>
          <p:cNvSpPr txBox="1"/>
          <p:nvPr>
            <p:ph type="body" sz="half" idx="1"/>
          </p:nvPr>
        </p:nvSpPr>
        <p:spPr>
          <a:xfrm>
            <a:off x="1206500" y="6461134"/>
            <a:ext cx="21971001" cy="3874314"/>
          </a:xfrm>
          <a:prstGeom prst="rect">
            <a:avLst/>
          </a:prstGeom>
        </p:spPr>
        <p:txBody>
          <a:bodyPr/>
          <a:lstStyle>
            <a:lvl1pPr>
              <a:defRPr spc="-138" sz="6900"/>
            </a:lvl1pPr>
          </a:lstStyle>
          <a:p>
            <a:pPr/>
            <a:r>
              <a:t>THANK YOU </a:t>
            </a:r>
          </a:p>
        </p:txBody>
      </p:sp>
      <p:pic>
        <p:nvPicPr>
          <p:cNvPr id="216" name="logo-removebg-preview.png" descr="logo-removebg-preview.png"/>
          <p:cNvPicPr>
            <a:picLocks noChangeAspect="1"/>
          </p:cNvPicPr>
          <p:nvPr/>
        </p:nvPicPr>
        <p:blipFill>
          <a:blip r:embed="rId2">
            <a:extLst/>
          </a:blip>
          <a:stretch>
            <a:fillRect/>
          </a:stretch>
        </p:blipFill>
        <p:spPr>
          <a:xfrm>
            <a:off x="4032692" y="2237668"/>
            <a:ext cx="16318616" cy="9240664"/>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BRIEF"/>
          <p:cNvSpPr txBox="1"/>
          <p:nvPr>
            <p:ph type="title"/>
          </p:nvPr>
        </p:nvSpPr>
        <p:spPr>
          <a:prstGeom prst="rect">
            <a:avLst/>
          </a:prstGeom>
        </p:spPr>
        <p:txBody>
          <a:bodyPr/>
          <a:lstStyle/>
          <a:p>
            <a:pPr/>
            <a:r>
              <a:t>BRIEF</a:t>
            </a:r>
          </a:p>
        </p:txBody>
      </p:sp>
      <p:sp>
        <p:nvSpPr>
          <p:cNvPr id="158" name="The suite consists of 3 modules which works in moderation with the police and forensic team.The basic idea behind the proposition of this suite is to ease up the process of checking and matching evidences which can lead to a suspect in case of a crime in"/>
          <p:cNvSpPr txBox="1"/>
          <p:nvPr>
            <p:ph type="body" idx="1"/>
          </p:nvPr>
        </p:nvSpPr>
        <p:spPr>
          <a:xfrm>
            <a:off x="1206500" y="2516694"/>
            <a:ext cx="21971000" cy="9987822"/>
          </a:xfrm>
          <a:prstGeom prst="rect">
            <a:avLst/>
          </a:prstGeom>
        </p:spPr>
        <p:txBody>
          <a:bodyPr/>
          <a:lstStyle/>
          <a:p>
            <a:pPr/>
            <a:r>
              <a:t>The suite consists of 3 modules which works in moderation with the police and forensic team.The basic idea behind the proposition of this suite is to ease up the process of checking and matching evidences which can lead to a suspect in case of a crime in a more digitalised way. This will not only make the work of the police and forensic team easier but also will help in the expansion of digital use in the field of forensics.The suit holds three main ideas which include:</a:t>
            </a:r>
          </a:p>
          <a:p>
            <a:pPr/>
            <a:r>
              <a:t>fingerprint matching</a:t>
            </a:r>
          </a:p>
          <a:p>
            <a:pPr/>
            <a:r>
              <a:t>facial recognition and </a:t>
            </a:r>
          </a:p>
          <a:p>
            <a:pPr/>
            <a:r>
              <a:t>unified data verification which can help to detect a criminal using a limited information and less manual labour. </a:t>
            </a:r>
          </a:p>
        </p:txBody>
      </p:sp>
      <p:pic>
        <p:nvPicPr>
          <p:cNvPr id="159" name="logo-removebg-preview.png" descr="logo-removebg-preview.png"/>
          <p:cNvPicPr>
            <a:picLocks noChangeAspect="1"/>
          </p:cNvPicPr>
          <p:nvPr/>
        </p:nvPicPr>
        <p:blipFill>
          <a:blip r:embed="rId2">
            <a:extLst/>
          </a:blip>
          <a:stretch>
            <a:fillRect/>
          </a:stretch>
        </p:blipFill>
        <p:spPr>
          <a:xfrm>
            <a:off x="19250449" y="-639462"/>
            <a:ext cx="5964855" cy="3377689"/>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FINGERPRINT MATCHING"/>
          <p:cNvSpPr txBox="1"/>
          <p:nvPr>
            <p:ph type="title"/>
          </p:nvPr>
        </p:nvSpPr>
        <p:spPr>
          <a:prstGeom prst="rect">
            <a:avLst/>
          </a:prstGeom>
        </p:spPr>
        <p:txBody>
          <a:bodyPr/>
          <a:lstStyle/>
          <a:p>
            <a:pPr/>
            <a:r>
              <a:t>FINGERPRINT MATCHING</a:t>
            </a:r>
          </a:p>
        </p:txBody>
      </p:sp>
      <p:sp>
        <p:nvSpPr>
          <p:cNvPr id="162" name="Basic forensic databas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Basic forensic database</a:t>
            </a:r>
          </a:p>
        </p:txBody>
      </p:sp>
      <p:sp>
        <p:nvSpPr>
          <p:cNvPr id="163" name="This idea is based on the idea of fingerprint matching as seen in forensic science. In case there are fingerprints collected from a particular crime scene, a proper collection of the criminal’s fingerprints can help to solve the case by examination and e"/>
          <p:cNvSpPr txBox="1"/>
          <p:nvPr>
            <p:ph type="body" idx="1"/>
          </p:nvPr>
        </p:nvSpPr>
        <p:spPr>
          <a:prstGeom prst="rect">
            <a:avLst/>
          </a:prstGeom>
        </p:spPr>
        <p:txBody>
          <a:bodyPr/>
          <a:lstStyle/>
          <a:p>
            <a:pPr/>
            <a:r>
              <a:t>This idea is based on the idea of fingerprint matching as seen in forensic science. In case there are fingerprints collected from a particular crime scene, a proper collection of the criminal’s fingerprints can help to solve the case by examination and evaluation of the fingerprint to match a suspect’s fingerprints. This technology basically uses pattern matching which can be incorporated using python.All we require is a database containing all the information about the suspect (suspects) and the fingerprints that can be matched to that of the criminal’s using the database.</a:t>
            </a:r>
          </a:p>
        </p:txBody>
      </p:sp>
      <p:pic>
        <p:nvPicPr>
          <p:cNvPr id="164" name="logo-removebg-preview.png" descr="logo-removebg-preview.png"/>
          <p:cNvPicPr>
            <a:picLocks noChangeAspect="1"/>
          </p:cNvPicPr>
          <p:nvPr/>
        </p:nvPicPr>
        <p:blipFill>
          <a:blip r:embed="rId2">
            <a:extLst/>
          </a:blip>
          <a:stretch>
            <a:fillRect/>
          </a:stretch>
        </p:blipFill>
        <p:spPr>
          <a:xfrm>
            <a:off x="19250449" y="-639462"/>
            <a:ext cx="5964855" cy="3377689"/>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FACIAL RECOGNITION"/>
          <p:cNvSpPr txBox="1"/>
          <p:nvPr>
            <p:ph type="title"/>
          </p:nvPr>
        </p:nvSpPr>
        <p:spPr>
          <a:prstGeom prst="rect">
            <a:avLst/>
          </a:prstGeom>
        </p:spPr>
        <p:txBody>
          <a:bodyPr/>
          <a:lstStyle/>
          <a:p>
            <a:pPr/>
            <a:r>
              <a:t>FACIAL RECOGNITION</a:t>
            </a:r>
          </a:p>
        </p:txBody>
      </p:sp>
      <p:sp>
        <p:nvSpPr>
          <p:cNvPr id="167" name="Available databas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Available database</a:t>
            </a:r>
          </a:p>
        </p:txBody>
      </p:sp>
      <p:sp>
        <p:nvSpPr>
          <p:cNvPr id="168" name="In case there is an availability of CCTV cameras at the crime scene and we are able to retrieve then CCTV footage , this idea of facial recognition can prove to be of great help. This module plans on using the retrieved CCTV footage from the crime scene "/>
          <p:cNvSpPr txBox="1"/>
          <p:nvPr>
            <p:ph type="body" idx="1"/>
          </p:nvPr>
        </p:nvSpPr>
        <p:spPr>
          <a:prstGeom prst="rect">
            <a:avLst/>
          </a:prstGeom>
        </p:spPr>
        <p:txBody>
          <a:bodyPr/>
          <a:lstStyle/>
          <a:p>
            <a:pPr/>
            <a:r>
              <a:t>In case there is an availability of CCTV cameras at the crime scene and we are able to retrieve then CCTV footage , this idea of facial recognition can prove to be of great help. This module plans on using the retrieved CCTV footage from the crime scene in order to detect the faces of the person (people) present there and help the police department detect the suspect with the help of a database and artificial intelligence models. This module also includes upgrading the database with modern machine learning models which again is a digital way, simplifying the work for the team and reducing physical stress.</a:t>
            </a:r>
          </a:p>
        </p:txBody>
      </p:sp>
      <p:pic>
        <p:nvPicPr>
          <p:cNvPr id="169" name="logo-removebg-preview.png" descr="logo-removebg-preview.png"/>
          <p:cNvPicPr>
            <a:picLocks noChangeAspect="1"/>
          </p:cNvPicPr>
          <p:nvPr/>
        </p:nvPicPr>
        <p:blipFill>
          <a:blip r:embed="rId2">
            <a:extLst/>
          </a:blip>
          <a:stretch>
            <a:fillRect/>
          </a:stretch>
        </p:blipFill>
        <p:spPr>
          <a:xfrm>
            <a:off x="19250449" y="-639462"/>
            <a:ext cx="5964855" cy="3377689"/>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AVAILABLE CRIMINAL RECORDS"/>
          <p:cNvSpPr txBox="1"/>
          <p:nvPr>
            <p:ph type="title"/>
          </p:nvPr>
        </p:nvSpPr>
        <p:spPr>
          <a:prstGeom prst="rect">
            <a:avLst/>
          </a:prstGeom>
        </p:spPr>
        <p:txBody>
          <a:bodyPr/>
          <a:lstStyle/>
          <a:p>
            <a:pPr/>
            <a:r>
              <a:t>AVAILABLE CRIMINAL RECORDS</a:t>
            </a:r>
          </a:p>
        </p:txBody>
      </p:sp>
      <p:sp>
        <p:nvSpPr>
          <p:cNvPr id="172" name="Slide Subtitle"/>
          <p:cNvSpPr txBox="1"/>
          <p:nvPr>
            <p:ph type="body" idx="21"/>
          </p:nvPr>
        </p:nvSpPr>
        <p:spPr>
          <a:prstGeom prst="rect">
            <a:avLst/>
          </a:prstGeom>
        </p:spPr>
        <p:txBody>
          <a:bodyPr/>
          <a:lstStyle/>
          <a:p>
            <a:pPr/>
          </a:p>
        </p:txBody>
      </p:sp>
      <p:sp>
        <p:nvSpPr>
          <p:cNvPr id="173" name="This module is based on the idea of accessing criminal records which are already made available by the system database. These records should be stored in a database or software which should be accessible to all the police stations and other crime related"/>
          <p:cNvSpPr txBox="1"/>
          <p:nvPr>
            <p:ph type="body" idx="1"/>
          </p:nvPr>
        </p:nvSpPr>
        <p:spPr>
          <a:prstGeom prst="rect">
            <a:avLst/>
          </a:prstGeom>
        </p:spPr>
        <p:txBody>
          <a:bodyPr/>
          <a:lstStyle/>
          <a:p>
            <a:pPr/>
            <a:r>
              <a:t>This module is based on the idea of accessing criminal records which are already made available by the system database. These records should be stored in a database or software which should be accessible to all the police stations and other crime related branches on a global scale. If the information stored in this database matches the information of a suspect , a quicker action can be taken against the person(people) wherever they are and then start the further proceedings based on the prosecution precesses of their respective country. This is a more of a globalised form of making criminal records accessible to all crime related organisations.</a:t>
            </a:r>
          </a:p>
        </p:txBody>
      </p:sp>
      <p:pic>
        <p:nvPicPr>
          <p:cNvPr id="174" name="logo-removebg-preview.png" descr="logo-removebg-preview.png"/>
          <p:cNvPicPr>
            <a:picLocks noChangeAspect="1"/>
          </p:cNvPicPr>
          <p:nvPr/>
        </p:nvPicPr>
        <p:blipFill>
          <a:blip r:embed="rId2">
            <a:extLst/>
          </a:blip>
          <a:stretch>
            <a:fillRect/>
          </a:stretch>
        </p:blipFill>
        <p:spPr>
          <a:xfrm>
            <a:off x="19250449" y="-639462"/>
            <a:ext cx="5964855" cy="3377689"/>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TECHNOLOGY USED"/>
          <p:cNvSpPr txBox="1"/>
          <p:nvPr>
            <p:ph type="title"/>
          </p:nvPr>
        </p:nvSpPr>
        <p:spPr>
          <a:prstGeom prst="rect">
            <a:avLst/>
          </a:prstGeom>
        </p:spPr>
        <p:txBody>
          <a:bodyPr/>
          <a:lstStyle/>
          <a:p>
            <a:pPr/>
            <a:r>
              <a:t>TECHNOLOGY USED</a:t>
            </a:r>
          </a:p>
        </p:txBody>
      </p:sp>
      <p:graphicFrame>
        <p:nvGraphicFramePr>
          <p:cNvPr id="177" name="Table 1"/>
          <p:cNvGraphicFramePr/>
          <p:nvPr/>
        </p:nvGraphicFramePr>
        <p:xfrm>
          <a:off x="2186917" y="3255979"/>
          <a:ext cx="20022866" cy="8862950"/>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906120"/>
                <a:gridCol w="4821127"/>
                <a:gridCol w="4421614"/>
                <a:gridCol w="5093751"/>
                <a:gridCol w="4767550"/>
              </a:tblGrid>
              <a:tr h="1264321">
                <a:tc>
                  <a:txBody>
                    <a:bodyPr/>
                    <a:lstStyle/>
                    <a:p>
                      <a:pPr defTabSz="914400">
                        <a:tabLst>
                          <a:tab pos="1663700" algn="l"/>
                        </a:tabLst>
                        <a:defRPr sz="3200"/>
                      </a:pPr>
                    </a:p>
                  </a:txBody>
                  <a:tcPr marL="50800" marR="50800" marT="50800" marB="50800" anchor="ctr" anchorCtr="0" horzOverflow="overflow"/>
                </a:tc>
                <a:tc>
                  <a:txBody>
                    <a:bodyPr/>
                    <a:lstStyle/>
                    <a:p>
                      <a:pPr defTabSz="914400">
                        <a:tabLst>
                          <a:tab pos="1663700" algn="l"/>
                        </a:tabLst>
                        <a:defRPr b="0"/>
                      </a:pPr>
                      <a:r>
                        <a:rPr b="1" sz="3200"/>
                        <a:t>Machine Learning Algorithms</a:t>
                      </a:r>
                    </a:p>
                  </a:txBody>
                  <a:tcPr marL="50800" marR="50800" marT="50800" marB="50800" anchor="ctr" anchorCtr="0" horzOverflow="overflow"/>
                </a:tc>
                <a:tc>
                  <a:txBody>
                    <a:bodyPr/>
                    <a:lstStyle/>
                    <a:p>
                      <a:pPr defTabSz="914400">
                        <a:tabLst>
                          <a:tab pos="1663700" algn="l"/>
                        </a:tabLst>
                        <a:defRPr b="0"/>
                      </a:pPr>
                      <a:r>
                        <a:rPr b="1" sz="3200"/>
                        <a:t>Application Interface</a:t>
                      </a:r>
                    </a:p>
                  </a:txBody>
                  <a:tcPr marL="50800" marR="50800" marT="50800" marB="50800" anchor="ctr" anchorCtr="0" horzOverflow="overflow"/>
                </a:tc>
                <a:tc>
                  <a:txBody>
                    <a:bodyPr/>
                    <a:lstStyle/>
                    <a:p>
                      <a:pPr defTabSz="914400">
                        <a:tabLst>
                          <a:tab pos="1663700" algn="l"/>
                        </a:tabLst>
                        <a:defRPr b="0"/>
                      </a:pPr>
                      <a:r>
                        <a:rPr b="1" sz="3200"/>
                        <a:t>User Interface Initialisation</a:t>
                      </a:r>
                    </a:p>
                  </a:txBody>
                  <a:tcPr marL="50800" marR="50800" marT="50800" marB="50800" anchor="ctr" anchorCtr="0" horzOverflow="overflow"/>
                </a:tc>
                <a:tc>
                  <a:txBody>
                    <a:bodyPr/>
                    <a:lstStyle/>
                    <a:p>
                      <a:pPr defTabSz="914400">
                        <a:tabLst>
                          <a:tab pos="1663700" algn="l"/>
                        </a:tabLst>
                        <a:defRPr b="0"/>
                      </a:pPr>
                      <a:r>
                        <a:rPr b="1" sz="3200"/>
                        <a:t>Backend</a:t>
                      </a:r>
                    </a:p>
                  </a:txBody>
                  <a:tcPr marL="50800" marR="50800" marT="50800" marB="50800" anchor="ctr" anchorCtr="0" horzOverflow="overflow"/>
                </a:tc>
              </a:tr>
              <a:tr h="1264321">
                <a:tc>
                  <a:txBody>
                    <a:bodyPr/>
                    <a:lstStyle/>
                    <a:p>
                      <a:pPr defTabSz="914400">
                        <a:tabLst>
                          <a:tab pos="1663700" algn="l"/>
                        </a:tabLst>
                        <a:defRPr b="0"/>
                      </a:pPr>
                      <a:r>
                        <a:rPr b="1" sz="3200"/>
                        <a:t>1</a:t>
                      </a:r>
                    </a:p>
                  </a:txBody>
                  <a:tcPr marL="50800" marR="50800" marT="50800" marB="50800" anchor="ctr" anchorCtr="0" horzOverflow="overflow"/>
                </a:tc>
                <a:tc>
                  <a:txBody>
                    <a:bodyPr/>
                    <a:lstStyle/>
                    <a:p>
                      <a:pPr defTabSz="914400"/>
                      <a:r>
                        <a:rPr sz="3200"/>
                        <a:t>Classification Algorithm</a:t>
                      </a:r>
                    </a:p>
                  </a:txBody>
                  <a:tcPr marL="50800" marR="50800" marT="50800" marB="50800" anchor="ctr" anchorCtr="0" horzOverflow="overflow"/>
                </a:tc>
                <a:tc>
                  <a:txBody>
                    <a:bodyPr/>
                    <a:lstStyle/>
                    <a:p>
                      <a:pPr defTabSz="914400"/>
                      <a:r>
                        <a:rPr sz="3200"/>
                        <a:t>Flutter</a:t>
                      </a:r>
                    </a:p>
                  </a:txBody>
                  <a:tcPr marL="50800" marR="50800" marT="50800" marB="50800" anchor="ctr" anchorCtr="0" horzOverflow="overflow"/>
                </a:tc>
                <a:tc>
                  <a:txBody>
                    <a:bodyPr/>
                    <a:lstStyle/>
                    <a:p>
                      <a:pPr defTabSz="914400"/>
                      <a:r>
                        <a:rPr sz="3200"/>
                        <a:t>Figma</a:t>
                      </a:r>
                    </a:p>
                  </a:txBody>
                  <a:tcPr marL="50800" marR="50800" marT="50800" marB="50800" anchor="ctr" anchorCtr="0" horzOverflow="overflow"/>
                </a:tc>
                <a:tc>
                  <a:txBody>
                    <a:bodyPr/>
                    <a:lstStyle/>
                    <a:p>
                      <a:pPr defTabSz="914400"/>
                      <a:r>
                        <a:rPr sz="3200"/>
                        <a:t>Logging System</a:t>
                      </a:r>
                    </a:p>
                  </a:txBody>
                  <a:tcPr marL="50800" marR="50800" marT="50800" marB="50800" anchor="ctr" anchorCtr="0" horzOverflow="overflow"/>
                </a:tc>
              </a:tr>
              <a:tr h="1264321">
                <a:tc>
                  <a:txBody>
                    <a:bodyPr/>
                    <a:lstStyle/>
                    <a:p>
                      <a:pPr defTabSz="914400">
                        <a:tabLst>
                          <a:tab pos="1663700" algn="l"/>
                        </a:tabLst>
                        <a:defRPr b="0"/>
                      </a:pPr>
                      <a:r>
                        <a:rPr b="1" sz="3200"/>
                        <a:t>2</a:t>
                      </a:r>
                    </a:p>
                  </a:txBody>
                  <a:tcPr marL="50800" marR="50800" marT="50800" marB="50800" anchor="ctr" anchorCtr="0" horzOverflow="overflow"/>
                </a:tc>
                <a:tc>
                  <a:txBody>
                    <a:bodyPr/>
                    <a:lstStyle/>
                    <a:p>
                      <a:pPr defTabSz="914400"/>
                      <a:r>
                        <a:rPr sz="3200"/>
                        <a:t>K-Mean Clustering</a:t>
                      </a:r>
                    </a:p>
                  </a:txBody>
                  <a:tcPr marL="50800" marR="50800" marT="50800" marB="50800" anchor="ctr" anchorCtr="0" horzOverflow="overflow"/>
                </a:tc>
                <a:tc>
                  <a:txBody>
                    <a:bodyPr/>
                    <a:lstStyle/>
                    <a:p>
                      <a:pPr defTabSz="914400"/>
                      <a:r>
                        <a:rPr sz="3200"/>
                        <a:t>Firebase</a:t>
                      </a:r>
                    </a:p>
                  </a:txBody>
                  <a:tcPr marL="50800" marR="50800" marT="50800" marB="50800" anchor="ctr" anchorCtr="0" horzOverflow="overflow"/>
                </a:tc>
                <a:tc>
                  <a:txBody>
                    <a:bodyPr/>
                    <a:lstStyle/>
                    <a:p>
                      <a:pPr defTabSz="914400"/>
                      <a:r>
                        <a:rPr sz="3200"/>
                        <a:t>Miro</a:t>
                      </a:r>
                    </a:p>
                  </a:txBody>
                  <a:tcPr marL="50800" marR="50800" marT="50800" marB="50800" anchor="ctr" anchorCtr="0" horzOverflow="overflow"/>
                </a:tc>
                <a:tc>
                  <a:txBody>
                    <a:bodyPr/>
                    <a:lstStyle/>
                    <a:p>
                      <a:pPr defTabSz="914400"/>
                      <a:r>
                        <a:rPr sz="3200"/>
                        <a:t>Docker Implementation</a:t>
                      </a:r>
                    </a:p>
                  </a:txBody>
                  <a:tcPr marL="50800" marR="50800" marT="50800" marB="50800" anchor="ctr" anchorCtr="0" horzOverflow="overflow"/>
                </a:tc>
              </a:tr>
              <a:tr h="1264321">
                <a:tc>
                  <a:txBody>
                    <a:bodyPr/>
                    <a:lstStyle/>
                    <a:p>
                      <a:pPr defTabSz="914400">
                        <a:tabLst>
                          <a:tab pos="1663700" algn="l"/>
                        </a:tabLst>
                        <a:defRPr b="0"/>
                      </a:pPr>
                      <a:r>
                        <a:rPr b="1" sz="3200"/>
                        <a:t>3</a:t>
                      </a:r>
                    </a:p>
                  </a:txBody>
                  <a:tcPr marL="50800" marR="50800" marT="50800" marB="50800" anchor="ctr" anchorCtr="0" horzOverflow="overflow"/>
                </a:tc>
                <a:tc>
                  <a:txBody>
                    <a:bodyPr/>
                    <a:lstStyle/>
                    <a:p>
                      <a:pPr defTabSz="914400"/>
                      <a:r>
                        <a:rPr sz="3200"/>
                        <a:t>Decision Tree</a:t>
                      </a:r>
                    </a:p>
                  </a:txBody>
                  <a:tcPr marL="50800" marR="50800" marT="50800" marB="50800" anchor="ctr" anchorCtr="0" horzOverflow="overflow"/>
                </a:tc>
                <a:tc>
                  <a:txBody>
                    <a:bodyPr/>
                    <a:lstStyle/>
                    <a:p>
                      <a:pPr defTabSz="914400">
                        <a:defRPr sz="3200"/>
                      </a:pPr>
                    </a:p>
                  </a:txBody>
                  <a:tcPr marL="50800" marR="50800" marT="50800" marB="50800" anchor="ctr" anchorCtr="0" horzOverflow="overflow"/>
                </a:tc>
                <a:tc>
                  <a:txBody>
                    <a:bodyPr/>
                    <a:lstStyle/>
                    <a:p>
                      <a:pPr defTabSz="914400"/>
                      <a:r>
                        <a:rPr sz="3200"/>
                        <a:t>Freeform</a:t>
                      </a:r>
                    </a:p>
                  </a:txBody>
                  <a:tcPr marL="50800" marR="50800" marT="50800" marB="50800" anchor="ctr" anchorCtr="0" horzOverflow="overflow"/>
                </a:tc>
                <a:tc>
                  <a:txBody>
                    <a:bodyPr/>
                    <a:lstStyle/>
                    <a:p>
                      <a:pPr defTabSz="914400"/>
                      <a:r>
                        <a:rPr sz="3200"/>
                        <a:t>Cloud management</a:t>
                      </a:r>
                    </a:p>
                  </a:txBody>
                  <a:tcPr marL="50800" marR="50800" marT="50800" marB="50800" anchor="ctr" anchorCtr="0" horzOverflow="overflow"/>
                </a:tc>
              </a:tr>
              <a:tr h="1264321">
                <a:tc>
                  <a:txBody>
                    <a:bodyPr/>
                    <a:lstStyle/>
                    <a:p>
                      <a:pPr defTabSz="914400">
                        <a:tabLst>
                          <a:tab pos="1663700" algn="l"/>
                        </a:tabLst>
                        <a:defRPr b="0"/>
                      </a:pPr>
                      <a:r>
                        <a:rPr b="1" sz="3200"/>
                        <a:t>4</a:t>
                      </a:r>
                    </a:p>
                  </a:txBody>
                  <a:tcPr marL="50800" marR="50800" marT="50800" marB="50800" anchor="ctr" anchorCtr="0" horzOverflow="overflow"/>
                </a:tc>
                <a:tc>
                  <a:txBody>
                    <a:bodyPr/>
                    <a:lstStyle/>
                    <a:p>
                      <a:pPr defTabSz="914400"/>
                      <a:r>
                        <a:rPr sz="3200"/>
                        <a:t>K-Nearest Algorithm</a:t>
                      </a:r>
                    </a:p>
                  </a:txBody>
                  <a:tcPr marL="50800" marR="50800" marT="50800" marB="50800" anchor="ctr" anchorCtr="0" horzOverflow="overflow"/>
                </a:tc>
                <a:tc>
                  <a:txBody>
                    <a:bodyPr/>
                    <a:lstStyle/>
                    <a:p>
                      <a:pPr defTabSz="914400">
                        <a:defRPr sz="3200"/>
                      </a:pPr>
                    </a:p>
                  </a:txBody>
                  <a:tcPr marL="50800" marR="50800" marT="50800" marB="50800" anchor="ctr" anchorCtr="0" horzOverflow="overflow"/>
                </a:tc>
                <a:tc>
                  <a:txBody>
                    <a:bodyPr/>
                    <a:lstStyle/>
                    <a:p>
                      <a:pPr defTabSz="914400">
                        <a:defRPr sz="3200"/>
                      </a:pPr>
                    </a:p>
                  </a:txBody>
                  <a:tcPr marL="50800" marR="50800" marT="50800" marB="50800" anchor="ctr" anchorCtr="0" horzOverflow="overflow"/>
                </a:tc>
                <a:tc>
                  <a:txBody>
                    <a:bodyPr/>
                    <a:lstStyle/>
                    <a:p>
                      <a:pPr defTabSz="914400"/>
                      <a:r>
                        <a:rPr sz="3200"/>
                        <a:t>Minor Command Line Interfacing</a:t>
                      </a:r>
                    </a:p>
                  </a:txBody>
                  <a:tcPr marL="50800" marR="50800" marT="50800" marB="50800" anchor="ctr" anchorCtr="0" horzOverflow="overflow"/>
                </a:tc>
              </a:tr>
              <a:tr h="1264321">
                <a:tc>
                  <a:txBody>
                    <a:bodyPr/>
                    <a:lstStyle/>
                    <a:p>
                      <a:pPr defTabSz="914400">
                        <a:tabLst>
                          <a:tab pos="1663700" algn="l"/>
                        </a:tabLst>
                        <a:defRPr b="0"/>
                      </a:pPr>
                      <a:r>
                        <a:rPr b="1" sz="3200"/>
                        <a:t>5</a:t>
                      </a:r>
                    </a:p>
                  </a:txBody>
                  <a:tcPr marL="50800" marR="50800" marT="50800" marB="50800" anchor="ctr" anchorCtr="0" horzOverflow="overflow"/>
                </a:tc>
                <a:tc>
                  <a:txBody>
                    <a:bodyPr/>
                    <a:lstStyle/>
                    <a:p>
                      <a:pPr defTabSz="914400"/>
                      <a:r>
                        <a:rPr sz="3200"/>
                        <a:t>Naive Based Algorithm</a:t>
                      </a:r>
                    </a:p>
                  </a:txBody>
                  <a:tcPr marL="50800" marR="50800" marT="50800" marB="50800" anchor="ctr" anchorCtr="0" horzOverflow="overflow"/>
                </a:tc>
                <a:tc>
                  <a:txBody>
                    <a:bodyPr/>
                    <a:lstStyle/>
                    <a:p>
                      <a:pPr defTabSz="914400">
                        <a:defRPr sz="3200"/>
                      </a:pPr>
                    </a:p>
                  </a:txBody>
                  <a:tcPr marL="50800" marR="50800" marT="50800" marB="50800" anchor="ctr" anchorCtr="0" horzOverflow="overflow"/>
                </a:tc>
                <a:tc>
                  <a:txBody>
                    <a:bodyPr/>
                    <a:lstStyle/>
                    <a:p>
                      <a:pPr defTabSz="914400">
                        <a:defRPr sz="3200"/>
                      </a:pPr>
                    </a:p>
                  </a:txBody>
                  <a:tcPr marL="50800" marR="50800" marT="50800" marB="50800" anchor="ctr" anchorCtr="0" horzOverflow="overflow"/>
                </a:tc>
                <a:tc>
                  <a:txBody>
                    <a:bodyPr/>
                    <a:lstStyle/>
                    <a:p>
                      <a:pPr defTabSz="914400">
                        <a:defRPr sz="3200"/>
                      </a:pPr>
                    </a:p>
                  </a:txBody>
                  <a:tcPr marL="50800" marR="50800" marT="50800" marB="50800" anchor="ctr" anchorCtr="0" horzOverflow="overflow"/>
                </a:tc>
              </a:tr>
              <a:tr h="1264321">
                <a:tc>
                  <a:txBody>
                    <a:bodyPr/>
                    <a:lstStyle/>
                    <a:p>
                      <a:pPr defTabSz="914400">
                        <a:tabLst>
                          <a:tab pos="1663700" algn="l"/>
                        </a:tabLst>
                        <a:defRPr b="0"/>
                      </a:pPr>
                      <a:r>
                        <a:rPr b="1" sz="3200"/>
                        <a:t>6</a:t>
                      </a:r>
                    </a:p>
                  </a:txBody>
                  <a:tcPr marL="50800" marR="50800" marT="50800" marB="50800" anchor="ctr" anchorCtr="0" horzOverflow="overflow"/>
                </a:tc>
                <a:tc>
                  <a:txBody>
                    <a:bodyPr/>
                    <a:lstStyle/>
                    <a:p>
                      <a:pPr defTabSz="914400">
                        <a:defRPr sz="3200"/>
                      </a:pPr>
                    </a:p>
                  </a:txBody>
                  <a:tcPr marL="50800" marR="50800" marT="50800" marB="50800" anchor="ctr" anchorCtr="0" horzOverflow="overflow"/>
                </a:tc>
                <a:tc>
                  <a:txBody>
                    <a:bodyPr/>
                    <a:lstStyle/>
                    <a:p>
                      <a:pPr defTabSz="914400">
                        <a:defRPr sz="3200"/>
                      </a:pPr>
                    </a:p>
                  </a:txBody>
                  <a:tcPr marL="50800" marR="50800" marT="50800" marB="50800" anchor="ctr" anchorCtr="0" horzOverflow="overflow"/>
                </a:tc>
                <a:tc>
                  <a:txBody>
                    <a:bodyPr/>
                    <a:lstStyle/>
                    <a:p>
                      <a:pPr defTabSz="914400">
                        <a:defRPr sz="3200"/>
                      </a:pPr>
                    </a:p>
                  </a:txBody>
                  <a:tcPr marL="50800" marR="50800" marT="50800" marB="50800" anchor="ctr" anchorCtr="0" horzOverflow="overflow"/>
                </a:tc>
                <a:tc>
                  <a:txBody>
                    <a:bodyPr/>
                    <a:lstStyle/>
                    <a:p>
                      <a:pPr defTabSz="914400">
                        <a:defRPr sz="3200"/>
                      </a:pP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Features"/>
          <p:cNvSpPr txBox="1"/>
          <p:nvPr>
            <p:ph type="title"/>
          </p:nvPr>
        </p:nvSpPr>
        <p:spPr>
          <a:prstGeom prst="rect">
            <a:avLst/>
          </a:prstGeom>
        </p:spPr>
        <p:txBody>
          <a:bodyPr/>
          <a:lstStyle/>
          <a:p>
            <a:pPr/>
            <a:r>
              <a:t>Features</a:t>
            </a:r>
          </a:p>
        </p:txBody>
      </p:sp>
      <p:sp>
        <p:nvSpPr>
          <p:cNvPr id="180" name="The suite is a combination of multiple modules which includes fingerprint matching , facial recognition and criminal records which are used in a more digitalised way.…"/>
          <p:cNvSpPr txBox="1"/>
          <p:nvPr>
            <p:ph type="body" idx="1"/>
          </p:nvPr>
        </p:nvSpPr>
        <p:spPr>
          <a:xfrm>
            <a:off x="1206500" y="2688588"/>
            <a:ext cx="21971000" cy="9815928"/>
          </a:xfrm>
          <a:prstGeom prst="rect">
            <a:avLst/>
          </a:prstGeom>
        </p:spPr>
        <p:txBody>
          <a:bodyPr/>
          <a:lstStyle/>
          <a:p>
            <a:pPr marL="573023" indent="-573023" defTabSz="2292038">
              <a:spcBef>
                <a:spcPts val="4200"/>
              </a:spcBef>
              <a:defRPr sz="4512"/>
            </a:pPr>
            <a:r>
              <a:t>The suite is a combination of multiple modules which includes fingerprint matching , facial recognition and criminal records which are used in a more digitalised way.</a:t>
            </a:r>
          </a:p>
          <a:p>
            <a:pPr marL="573023" indent="-573023" defTabSz="2292038">
              <a:spcBef>
                <a:spcPts val="4200"/>
              </a:spcBef>
              <a:defRPr sz="4512"/>
            </a:pPr>
            <a:r>
              <a:t>This is cost effective model which works on a lower budget . It thus saves money and a lot of time.</a:t>
            </a:r>
          </a:p>
          <a:p>
            <a:pPr marL="573023" indent="-573023" defTabSz="2292038">
              <a:spcBef>
                <a:spcPts val="4200"/>
              </a:spcBef>
              <a:defRPr sz="4512"/>
            </a:pPr>
            <a:r>
              <a:t>The suite can be implemented on workstations and can also be accessed via the mobile application with the help of cloud deployment. </a:t>
            </a:r>
          </a:p>
          <a:p>
            <a:pPr marL="573023" indent="-573023" defTabSz="2292038">
              <a:spcBef>
                <a:spcPts val="4200"/>
              </a:spcBef>
              <a:defRPr sz="4512"/>
            </a:pPr>
            <a:r>
              <a:t>The suite would be easy to use and have a better learning curve so this could be used by a large number of with little to no training required. </a:t>
            </a:r>
          </a:p>
          <a:p>
            <a:pPr marL="573023" indent="-573023" defTabSz="2292038">
              <a:spcBef>
                <a:spcPts val="4200"/>
              </a:spcBef>
              <a:defRPr sz="4512"/>
            </a:pPr>
            <a:r>
              <a:t>The modules also focuses on the digitalisation of old techniques that have been used by the forces. Thus, reducing manual labour.</a:t>
            </a:r>
          </a:p>
          <a:p>
            <a:pPr marL="573023" indent="-573023" defTabSz="2292038">
              <a:spcBef>
                <a:spcPts val="4200"/>
              </a:spcBef>
              <a:defRPr sz="4512"/>
            </a:pPr>
            <a:r>
              <a:t>The suit would be available in multiple regional languages.</a:t>
            </a:r>
          </a:p>
        </p:txBody>
      </p:sp>
      <p:pic>
        <p:nvPicPr>
          <p:cNvPr id="181" name="logo-removebg-preview.png" descr="logo-removebg-preview.png"/>
          <p:cNvPicPr>
            <a:picLocks noChangeAspect="1"/>
          </p:cNvPicPr>
          <p:nvPr/>
        </p:nvPicPr>
        <p:blipFill>
          <a:blip r:embed="rId2">
            <a:extLst/>
          </a:blip>
          <a:stretch>
            <a:fillRect/>
          </a:stretch>
        </p:blipFill>
        <p:spPr>
          <a:xfrm>
            <a:off x="19250449" y="-639462"/>
            <a:ext cx="5964855" cy="3377689"/>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APPLICATION DESGIN"/>
          <p:cNvSpPr txBox="1"/>
          <p:nvPr>
            <p:ph type="title"/>
          </p:nvPr>
        </p:nvSpPr>
        <p:spPr>
          <a:prstGeom prst="rect">
            <a:avLst/>
          </a:prstGeom>
        </p:spPr>
        <p:txBody>
          <a:bodyPr/>
          <a:lstStyle/>
          <a:p>
            <a:pPr/>
            <a:r>
              <a:t>APPLICATION DESGIN</a:t>
            </a:r>
          </a:p>
        </p:txBody>
      </p:sp>
      <p:sp>
        <p:nvSpPr>
          <p:cNvPr id="184" name="BASIC SAMPLE USER INTERFAC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BASIC SAMPLE USER INTERFACE</a:t>
            </a:r>
          </a:p>
        </p:txBody>
      </p:sp>
      <p:pic>
        <p:nvPicPr>
          <p:cNvPr id="185" name="logo-removebg-preview.png" descr="logo-removebg-preview.png"/>
          <p:cNvPicPr>
            <a:picLocks noChangeAspect="1"/>
          </p:cNvPicPr>
          <p:nvPr/>
        </p:nvPicPr>
        <p:blipFill>
          <a:blip r:embed="rId2">
            <a:extLst/>
          </a:blip>
          <a:stretch>
            <a:fillRect/>
          </a:stretch>
        </p:blipFill>
        <p:spPr>
          <a:xfrm>
            <a:off x="19250449" y="-639462"/>
            <a:ext cx="5964855" cy="3377689"/>
          </a:xfrm>
          <a:prstGeom prst="rect">
            <a:avLst/>
          </a:prstGeom>
          <a:ln w="12700">
            <a:miter lim="400000"/>
          </a:ln>
        </p:spPr>
      </p:pic>
      <p:grpSp>
        <p:nvGrpSpPr>
          <p:cNvPr id="194" name="Group"/>
          <p:cNvGrpSpPr/>
          <p:nvPr/>
        </p:nvGrpSpPr>
        <p:grpSpPr>
          <a:xfrm>
            <a:off x="996705" y="4500634"/>
            <a:ext cx="22390590" cy="5984179"/>
            <a:chOff x="0" y="0"/>
            <a:chExt cx="22390588" cy="5984177"/>
          </a:xfrm>
        </p:grpSpPr>
        <p:pic>
          <p:nvPicPr>
            <p:cNvPr id="186" name="iPhone 14 Pro - 7.png" descr="iPhone 14 Pro - 7.png"/>
            <p:cNvPicPr>
              <a:picLocks noChangeAspect="1"/>
            </p:cNvPicPr>
            <p:nvPr/>
          </p:nvPicPr>
          <p:blipFill>
            <a:blip r:embed="rId3">
              <a:extLst/>
            </a:blip>
            <a:stretch>
              <a:fillRect/>
            </a:stretch>
          </p:blipFill>
          <p:spPr>
            <a:xfrm>
              <a:off x="0" y="180631"/>
              <a:ext cx="2653067" cy="5751687"/>
            </a:xfrm>
            <a:prstGeom prst="rect">
              <a:avLst/>
            </a:prstGeom>
            <a:ln w="12700" cap="flat">
              <a:noFill/>
              <a:miter lim="400000"/>
            </a:ln>
            <a:effectLst/>
          </p:spPr>
        </p:pic>
        <p:pic>
          <p:nvPicPr>
            <p:cNvPr id="187" name="iPhone 14 Pro - 9.png" descr="iPhone 14 Pro - 9.png"/>
            <p:cNvPicPr>
              <a:picLocks noChangeAspect="1"/>
            </p:cNvPicPr>
            <p:nvPr/>
          </p:nvPicPr>
          <p:blipFill>
            <a:blip r:embed="rId4">
              <a:extLst/>
            </a:blip>
            <a:stretch>
              <a:fillRect/>
            </a:stretch>
          </p:blipFill>
          <p:spPr>
            <a:xfrm>
              <a:off x="2894388" y="182487"/>
              <a:ext cx="2623356" cy="5687276"/>
            </a:xfrm>
            <a:prstGeom prst="rect">
              <a:avLst/>
            </a:prstGeom>
            <a:ln w="12700" cap="flat">
              <a:noFill/>
              <a:miter lim="400000"/>
            </a:ln>
            <a:effectLst/>
          </p:spPr>
        </p:pic>
        <p:pic>
          <p:nvPicPr>
            <p:cNvPr id="188" name="iPhone 14 Pro - 10.png" descr="iPhone 14 Pro - 10.png"/>
            <p:cNvPicPr>
              <a:picLocks noChangeAspect="1"/>
            </p:cNvPicPr>
            <p:nvPr/>
          </p:nvPicPr>
          <p:blipFill>
            <a:blip r:embed="rId5">
              <a:extLst/>
            </a:blip>
            <a:stretch>
              <a:fillRect/>
            </a:stretch>
          </p:blipFill>
          <p:spPr>
            <a:xfrm>
              <a:off x="5792152" y="176971"/>
              <a:ext cx="2595358" cy="5626576"/>
            </a:xfrm>
            <a:prstGeom prst="rect">
              <a:avLst/>
            </a:prstGeom>
            <a:ln w="12700" cap="flat">
              <a:noFill/>
              <a:miter lim="400000"/>
            </a:ln>
            <a:effectLst/>
          </p:spPr>
        </p:pic>
        <p:pic>
          <p:nvPicPr>
            <p:cNvPr id="189" name="iPhone 14 Pro - 14.png" descr="iPhone 14 Pro - 14.png"/>
            <p:cNvPicPr>
              <a:picLocks noChangeAspect="1"/>
            </p:cNvPicPr>
            <p:nvPr/>
          </p:nvPicPr>
          <p:blipFill>
            <a:blip r:embed="rId6">
              <a:extLst/>
            </a:blip>
            <a:stretch>
              <a:fillRect/>
            </a:stretch>
          </p:blipFill>
          <p:spPr>
            <a:xfrm>
              <a:off x="8661920" y="145256"/>
              <a:ext cx="1802391" cy="5838922"/>
            </a:xfrm>
            <a:prstGeom prst="rect">
              <a:avLst/>
            </a:prstGeom>
            <a:ln w="12700" cap="flat">
              <a:noFill/>
              <a:miter lim="400000"/>
            </a:ln>
            <a:effectLst/>
          </p:spPr>
        </p:pic>
        <p:pic>
          <p:nvPicPr>
            <p:cNvPr id="190" name="iPhone 14 Pro - 4.png" descr="iPhone 14 Pro - 4.png"/>
            <p:cNvPicPr>
              <a:picLocks noChangeAspect="1"/>
            </p:cNvPicPr>
            <p:nvPr/>
          </p:nvPicPr>
          <p:blipFill>
            <a:blip r:embed="rId7">
              <a:extLst/>
            </a:blip>
            <a:stretch>
              <a:fillRect/>
            </a:stretch>
          </p:blipFill>
          <p:spPr>
            <a:xfrm>
              <a:off x="10738719" y="145256"/>
              <a:ext cx="2693307" cy="5838922"/>
            </a:xfrm>
            <a:prstGeom prst="rect">
              <a:avLst/>
            </a:prstGeom>
            <a:ln w="12700" cap="flat">
              <a:noFill/>
              <a:miter lim="400000"/>
            </a:ln>
            <a:effectLst/>
          </p:spPr>
        </p:pic>
        <p:pic>
          <p:nvPicPr>
            <p:cNvPr id="191" name="iPhone 14 Pro - 11.png" descr="iPhone 14 Pro - 11.png"/>
            <p:cNvPicPr>
              <a:picLocks noChangeAspect="1"/>
            </p:cNvPicPr>
            <p:nvPr/>
          </p:nvPicPr>
          <p:blipFill>
            <a:blip r:embed="rId8">
              <a:extLst/>
            </a:blip>
            <a:stretch>
              <a:fillRect/>
            </a:stretch>
          </p:blipFill>
          <p:spPr>
            <a:xfrm>
              <a:off x="13751732" y="114415"/>
              <a:ext cx="2653067" cy="5751687"/>
            </a:xfrm>
            <a:prstGeom prst="rect">
              <a:avLst/>
            </a:prstGeom>
            <a:ln w="12700" cap="flat">
              <a:noFill/>
              <a:miter lim="400000"/>
            </a:ln>
            <a:effectLst/>
          </p:spPr>
        </p:pic>
        <p:pic>
          <p:nvPicPr>
            <p:cNvPr id="192" name="iPhone 14 Pro - 12.png" descr="iPhone 14 Pro - 12.png"/>
            <p:cNvPicPr>
              <a:picLocks noChangeAspect="1"/>
            </p:cNvPicPr>
            <p:nvPr/>
          </p:nvPicPr>
          <p:blipFill>
            <a:blip r:embed="rId9">
              <a:extLst/>
            </a:blip>
            <a:stretch>
              <a:fillRect/>
            </a:stretch>
          </p:blipFill>
          <p:spPr>
            <a:xfrm>
              <a:off x="16716903" y="51861"/>
              <a:ext cx="2653067" cy="5751686"/>
            </a:xfrm>
            <a:prstGeom prst="rect">
              <a:avLst/>
            </a:prstGeom>
            <a:ln w="12700" cap="flat">
              <a:noFill/>
              <a:miter lim="400000"/>
            </a:ln>
            <a:effectLst/>
          </p:spPr>
        </p:pic>
        <p:pic>
          <p:nvPicPr>
            <p:cNvPr id="193" name="iPhone 14 Pro - 13.png" descr="iPhone 14 Pro - 13.png"/>
            <p:cNvPicPr>
              <a:picLocks noChangeAspect="1"/>
            </p:cNvPicPr>
            <p:nvPr/>
          </p:nvPicPr>
          <p:blipFill>
            <a:blip r:embed="rId10">
              <a:extLst/>
            </a:blip>
            <a:stretch>
              <a:fillRect/>
            </a:stretch>
          </p:blipFill>
          <p:spPr>
            <a:xfrm>
              <a:off x="19689678" y="0"/>
              <a:ext cx="2700911" cy="5855408"/>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BUSINESS LOGIC"/>
          <p:cNvSpPr txBox="1"/>
          <p:nvPr>
            <p:ph type="title"/>
          </p:nvPr>
        </p:nvSpPr>
        <p:spPr>
          <a:prstGeom prst="rect">
            <a:avLst/>
          </a:prstGeom>
        </p:spPr>
        <p:txBody>
          <a:bodyPr/>
          <a:lstStyle/>
          <a:p>
            <a:pPr/>
            <a:r>
              <a:t>BUSINESS LOGIC</a:t>
            </a:r>
          </a:p>
        </p:txBody>
      </p:sp>
      <p:sp>
        <p:nvSpPr>
          <p:cNvPr id="197" name="PAY AS YOU GO MODEL"/>
          <p:cNvSpPr txBox="1"/>
          <p:nvPr>
            <p:ph type="body" idx="21"/>
          </p:nvPr>
        </p:nvSpPr>
        <p:spPr>
          <a:xfrm>
            <a:off x="1206500" y="2355185"/>
            <a:ext cx="21971000" cy="934780"/>
          </a:xfrm>
          <a:prstGeom prst="rect">
            <a:avLst/>
          </a:prstGeom>
          <a:extLst>
            <a:ext uri="{C572A759-6A51-4108-AA02-DFA0A04FC94B}">
              <ma14:wrappingTextBoxFlag xmlns:ma14="http://schemas.microsoft.com/office/mac/drawingml/2011/main" val="1"/>
            </a:ext>
          </a:extLst>
        </p:spPr>
        <p:txBody>
          <a:bodyPr/>
          <a:lstStyle/>
          <a:p>
            <a:pPr/>
            <a:r>
              <a:t>PAY AS YOU GO MODEL</a:t>
            </a:r>
          </a:p>
        </p:txBody>
      </p:sp>
      <p:sp>
        <p:nvSpPr>
          <p:cNvPr id="198" name="This module requires a Pay as you go subscription at the time of the product roll out.…"/>
          <p:cNvSpPr txBox="1"/>
          <p:nvPr>
            <p:ph type="body" sz="half" idx="1"/>
          </p:nvPr>
        </p:nvSpPr>
        <p:spPr>
          <a:xfrm>
            <a:off x="1206500" y="3410138"/>
            <a:ext cx="21971001" cy="4335303"/>
          </a:xfrm>
          <a:prstGeom prst="rect">
            <a:avLst/>
          </a:prstGeom>
        </p:spPr>
        <p:txBody>
          <a:bodyPr/>
          <a:lstStyle/>
          <a:p>
            <a:pPr/>
            <a:r>
              <a:t>This module requires a Pay as you go subscription at the time of the product roll out.</a:t>
            </a:r>
          </a:p>
          <a:p>
            <a:pPr/>
            <a:r>
              <a:t>Other expenses include Research and development cost and the Subscription model budget. The calculation log sheet of both of these models is attached along in this ppt.</a:t>
            </a:r>
          </a:p>
        </p:txBody>
      </p:sp>
      <p:sp>
        <p:nvSpPr>
          <p:cNvPr id="199" name="SERVICES PROVIDED"/>
          <p:cNvSpPr txBox="1"/>
          <p:nvPr/>
        </p:nvSpPr>
        <p:spPr>
          <a:xfrm>
            <a:off x="1206500" y="7865613"/>
            <a:ext cx="21971001"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5500">
                <a:solidFill>
                  <a:srgbClr val="000000"/>
                </a:solidFill>
              </a:defRPr>
            </a:lvl1pPr>
          </a:lstStyle>
          <a:p>
            <a:pPr/>
            <a:r>
              <a:t>SERVICES PROVIDED</a:t>
            </a:r>
          </a:p>
        </p:txBody>
      </p:sp>
      <p:sp>
        <p:nvSpPr>
          <p:cNvPr id="200" name="The whole package includes 5 hours of free service regarding the modules.…"/>
          <p:cNvSpPr txBox="1"/>
          <p:nvPr/>
        </p:nvSpPr>
        <p:spPr>
          <a:xfrm>
            <a:off x="1206499" y="8920566"/>
            <a:ext cx="21971001" cy="34859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09600" indent="-609600" algn="l">
              <a:lnSpc>
                <a:spcPct val="90000"/>
              </a:lnSpc>
              <a:spcBef>
                <a:spcPts val="4500"/>
              </a:spcBef>
              <a:buSzPct val="123000"/>
              <a:buChar char="•"/>
              <a:defRPr sz="4800">
                <a:solidFill>
                  <a:srgbClr val="000000"/>
                </a:solidFill>
              </a:defRPr>
            </a:pPr>
            <a:r>
              <a:t>The whole package includes 5 hours of free service regarding the modules.</a:t>
            </a:r>
          </a:p>
          <a:p>
            <a:pPr marL="609600" indent="-609600" algn="l">
              <a:lnSpc>
                <a:spcPct val="90000"/>
              </a:lnSpc>
              <a:spcBef>
                <a:spcPts val="4500"/>
              </a:spcBef>
              <a:buSzPct val="123000"/>
              <a:buChar char="•"/>
              <a:defRPr sz="4800">
                <a:solidFill>
                  <a:srgbClr val="000000"/>
                </a:solidFill>
              </a:defRPr>
            </a:pPr>
            <a:r>
              <a:t>Monthly data and security updates for the suite modules.</a:t>
            </a:r>
          </a:p>
          <a:p>
            <a:pPr marL="609600" indent="-609600" algn="l">
              <a:lnSpc>
                <a:spcPct val="90000"/>
              </a:lnSpc>
              <a:spcBef>
                <a:spcPts val="4500"/>
              </a:spcBef>
              <a:buSzPct val="123000"/>
              <a:buChar char="•"/>
              <a:defRPr sz="4800">
                <a:solidFill>
                  <a:srgbClr val="000000"/>
                </a:solidFill>
              </a:defRPr>
            </a:pPr>
            <a:r>
              <a:t>Quarterly application updates.</a:t>
            </a:r>
          </a:p>
        </p:txBody>
      </p:sp>
      <p:pic>
        <p:nvPicPr>
          <p:cNvPr id="201" name="logo-removebg-preview.png" descr="logo-removebg-preview.png"/>
          <p:cNvPicPr>
            <a:picLocks noChangeAspect="1"/>
          </p:cNvPicPr>
          <p:nvPr/>
        </p:nvPicPr>
        <p:blipFill>
          <a:blip r:embed="rId2">
            <a:extLst/>
          </a:blip>
          <a:stretch>
            <a:fillRect/>
          </a:stretch>
        </p:blipFill>
        <p:spPr>
          <a:xfrm>
            <a:off x="19250449" y="-639462"/>
            <a:ext cx="5964855" cy="337768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5E5E5E"/>
      </a:dk1>
      <a:lt1>
        <a:srgbClr val="005E00"/>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