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58" r:id="rId4"/>
    <p:sldId id="259" r:id="rId5"/>
    <p:sldId id="261" r:id="rId6"/>
    <p:sldId id="262" r:id="rId7"/>
    <p:sldId id="269" r:id="rId8"/>
    <p:sldId id="270" r:id="rId9"/>
    <p:sldId id="271" r:id="rId10"/>
    <p:sldId id="260" r:id="rId11"/>
    <p:sldId id="263" r:id="rId12"/>
    <p:sldId id="264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0000"/>
                </a:solidFill>
              </a:rPr>
              <a:t>DOMAIN</a:t>
            </a:r>
            <a:r>
              <a:rPr lang="en-US" sz="3200" dirty="0"/>
              <a:t>: Automobile</a:t>
            </a:r>
            <a:br>
              <a:rPr lang="en-US" sz="3200" dirty="0"/>
            </a:br>
            <a:r>
              <a:rPr lang="en-US" sz="3200" b="1" i="1" dirty="0">
                <a:solidFill>
                  <a:srgbClr val="FF0000"/>
                </a:solidFill>
              </a:rPr>
              <a:t>TOPIC</a:t>
            </a:r>
            <a:r>
              <a:rPr lang="en-US" sz="3200" dirty="0"/>
              <a:t>: Automobile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2738"/>
            <a:ext cx="9772897" cy="462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BRIEF INFO</a:t>
            </a:r>
            <a:r>
              <a:rPr lang="en-US" sz="2800" dirty="0"/>
              <a:t>: The project deals with automobiles of various car manufacturers having different prices for different models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DATASET </a:t>
            </a:r>
            <a:r>
              <a:rPr lang="en-US" sz="2800" b="1" i="1" dirty="0">
                <a:solidFill>
                  <a:srgbClr val="FF0000"/>
                </a:solidFill>
              </a:rPr>
              <a:t>DESCRIPTION</a:t>
            </a:r>
            <a:r>
              <a:rPr lang="en-US" sz="2800" dirty="0"/>
              <a:t>: Dataset contains various attributes for the cars like risk-rating, make</a:t>
            </a:r>
            <a:r>
              <a:rPr lang="en-US" sz="2800" dirty="0" smtClean="0"/>
              <a:t>, fuel-type, curb-weight</a:t>
            </a:r>
            <a:r>
              <a:rPr lang="en-US" sz="2800" dirty="0"/>
              <a:t>, city and highway mileage, number of doors,body-style,length,width,height,engine-location-num-of-cylinders,horsepower,peak-rpm and most importantly from business perspective ‘price of the car’.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24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Q7: </a:t>
            </a:r>
            <a:r>
              <a:rPr lang="en-IN" sz="3200" dirty="0"/>
              <a:t>Which car manufacturer has the highest number of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944710"/>
            <a:ext cx="9465972" cy="454624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Used function '</a:t>
            </a:r>
            <a:r>
              <a:rPr lang="en-IN" dirty="0" err="1"/>
              <a:t>value_counts</a:t>
            </a:r>
            <a:r>
              <a:rPr lang="en-IN" dirty="0"/>
              <a:t>()' on 'make' column in automobile </a:t>
            </a:r>
            <a:r>
              <a:rPr lang="en-IN" dirty="0" err="1"/>
              <a:t>dataframe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‘Toyota’ </a:t>
            </a:r>
            <a:r>
              <a:rPr lang="en-IN" dirty="0"/>
              <a:t>has </a:t>
            </a:r>
            <a:r>
              <a:rPr lang="en-IN" dirty="0" smtClean="0"/>
              <a:t>the highest </a:t>
            </a:r>
            <a:r>
              <a:rPr lang="en-IN" dirty="0"/>
              <a:t>number of models with '32' </a:t>
            </a:r>
            <a:r>
              <a:rPr lang="en-IN" dirty="0" smtClean="0"/>
              <a:t>count </a:t>
            </a:r>
            <a:r>
              <a:rPr lang="en-IN" dirty="0"/>
              <a:t>and 'Mercury' </a:t>
            </a:r>
            <a:r>
              <a:rPr lang="en-IN" dirty="0" smtClean="0"/>
              <a:t>has </a:t>
            </a:r>
            <a:r>
              <a:rPr lang="en-IN" dirty="0"/>
              <a:t>least number of models with just '1' </a:t>
            </a:r>
            <a:r>
              <a:rPr lang="en-IN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921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Q8: </a:t>
            </a:r>
            <a:r>
              <a:rPr lang="en-IN" sz="3200" dirty="0"/>
              <a:t>Analysis done between 'make</a:t>
            </a:r>
            <a:r>
              <a:rPr lang="en-IN" sz="3200" dirty="0" smtClean="0"/>
              <a:t>', 'drive-wheels</a:t>
            </a:r>
            <a:r>
              <a:rPr lang="en-IN" sz="3200" dirty="0"/>
              <a:t>' and 'curb -weight' of the car.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Used ‘</a:t>
            </a:r>
            <a:r>
              <a:rPr lang="en-IN" dirty="0" err="1" smtClean="0"/>
              <a:t>pivot_table</a:t>
            </a:r>
            <a:r>
              <a:rPr lang="en-IN" dirty="0" smtClean="0"/>
              <a:t>() </a:t>
            </a:r>
            <a:r>
              <a:rPr lang="en-IN" dirty="0"/>
              <a:t>function with 'curb-weight' as values , </a:t>
            </a:r>
            <a:r>
              <a:rPr lang="en-IN" dirty="0" smtClean="0"/>
              <a:t>‘make’ </a:t>
            </a:r>
            <a:r>
              <a:rPr lang="en-IN" dirty="0"/>
              <a:t>as index and </a:t>
            </a:r>
            <a:r>
              <a:rPr lang="en-IN" dirty="0" smtClean="0"/>
              <a:t>‘drive-wheels’ </a:t>
            </a:r>
            <a:r>
              <a:rPr lang="en-IN" dirty="0"/>
              <a:t>as columns.</a:t>
            </a:r>
          </a:p>
          <a:p>
            <a:r>
              <a:rPr lang="en-IN" dirty="0" smtClean="0"/>
              <a:t>Sorted </a:t>
            </a:r>
            <a:r>
              <a:rPr lang="en-IN" dirty="0"/>
              <a:t>these values on </a:t>
            </a:r>
            <a:r>
              <a:rPr lang="en-IN" dirty="0" smtClean="0"/>
              <a:t>'</a:t>
            </a:r>
            <a:r>
              <a:rPr lang="en-IN" dirty="0" err="1" smtClean="0"/>
              <a:t>rwd</a:t>
            </a:r>
            <a:r>
              <a:rPr lang="en-IN" dirty="0" smtClean="0"/>
              <a:t>‘(rear wheel drive) </a:t>
            </a:r>
            <a:r>
              <a:rPr lang="en-IN" dirty="0"/>
              <a:t>in descending </a:t>
            </a:r>
            <a:r>
              <a:rPr lang="en-IN" dirty="0" smtClean="0"/>
              <a:t>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'Jaguar‘ is </a:t>
            </a:r>
            <a:r>
              <a:rPr lang="en-IN" dirty="0"/>
              <a:t>the heaviest vehicle with curb-weight close to '4000' and belonging to 'rear wheel drive' category while </a:t>
            </a:r>
            <a:r>
              <a:rPr lang="en-IN" dirty="0" smtClean="0"/>
              <a:t>‘Chevrolet</a:t>
            </a:r>
            <a:r>
              <a:rPr lang="en-IN" dirty="0"/>
              <a:t>' the lightest vehicle with </a:t>
            </a:r>
            <a:r>
              <a:rPr lang="en-IN" dirty="0" smtClean="0"/>
              <a:t>curb-weight close to '1750</a:t>
            </a:r>
            <a:r>
              <a:rPr lang="en-IN" dirty="0"/>
              <a:t>' </a:t>
            </a:r>
            <a:r>
              <a:rPr lang="en-IN" dirty="0" smtClean="0"/>
              <a:t>belonging to </a:t>
            </a:r>
            <a:r>
              <a:rPr lang="en-IN" dirty="0"/>
              <a:t>'front wheel drive'. </a:t>
            </a:r>
            <a:endParaRPr lang="en-IN" dirty="0" smtClean="0"/>
          </a:p>
          <a:p>
            <a:r>
              <a:rPr lang="en-IN" dirty="0" smtClean="0"/>
              <a:t>Out </a:t>
            </a:r>
            <a:r>
              <a:rPr lang="en-IN" dirty="0"/>
              <a:t>of all car makers only 3 preferred </a:t>
            </a:r>
            <a:r>
              <a:rPr lang="en-IN" dirty="0" smtClean="0"/>
              <a:t>4wd(4 wheel drive) </a:t>
            </a:r>
            <a:r>
              <a:rPr lang="en-IN" dirty="0" err="1" smtClean="0"/>
              <a:t>i.e</a:t>
            </a:r>
            <a:r>
              <a:rPr lang="en-IN" dirty="0" smtClean="0"/>
              <a:t>  </a:t>
            </a:r>
            <a:r>
              <a:rPr lang="en-IN" dirty="0" err="1" smtClean="0"/>
              <a:t>audi</a:t>
            </a:r>
            <a:r>
              <a:rPr lang="en-IN" dirty="0" smtClean="0"/>
              <a:t>, </a:t>
            </a:r>
            <a:r>
              <a:rPr lang="en-IN" dirty="0" err="1" smtClean="0"/>
              <a:t>toyota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 smtClean="0"/>
              <a:t>sabaru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i="1" dirty="0">
                <a:solidFill>
                  <a:srgbClr val="FF0000"/>
                </a:solidFill>
              </a:rPr>
              <a:t>Conclusion: </a:t>
            </a:r>
            <a:r>
              <a:rPr lang="en-IN" dirty="0"/>
              <a:t>Cars with more curb weight have mostly 'rear wheel drive' with </a:t>
            </a:r>
            <a:r>
              <a:rPr lang="en-IN" dirty="0" smtClean="0"/>
              <a:t>‘Audi’ </a:t>
            </a:r>
            <a:r>
              <a:rPr lang="en-IN" dirty="0"/>
              <a:t>being an exception choosing </a:t>
            </a:r>
            <a:r>
              <a:rPr lang="en-IN" dirty="0" smtClean="0"/>
              <a:t>‘4wd’ </a:t>
            </a:r>
            <a:r>
              <a:rPr lang="en-IN" dirty="0"/>
              <a:t>mode instead.</a:t>
            </a:r>
          </a:p>
        </p:txBody>
      </p:sp>
    </p:spTree>
    <p:extLst>
      <p:ext uri="{BB962C8B-B14F-4D97-AF65-F5344CB8AC3E}">
        <p14:creationId xmlns:p14="http://schemas.microsoft.com/office/powerpoint/2010/main" val="2064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Q9: </a:t>
            </a:r>
            <a:r>
              <a:rPr lang="en-IN" sz="3200" dirty="0"/>
              <a:t>What about engine-location?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Again using </a:t>
            </a:r>
            <a:r>
              <a:rPr lang="en-IN" dirty="0" smtClean="0"/>
              <a:t>‘</a:t>
            </a:r>
            <a:r>
              <a:rPr lang="en-IN" dirty="0" err="1" smtClean="0"/>
              <a:t>pivot_table</a:t>
            </a:r>
            <a:r>
              <a:rPr lang="en-IN" dirty="0" smtClean="0"/>
              <a:t>’ </a:t>
            </a:r>
            <a:r>
              <a:rPr lang="en-IN" dirty="0"/>
              <a:t>function with </a:t>
            </a:r>
            <a:r>
              <a:rPr lang="en-IN" dirty="0" smtClean="0"/>
              <a:t>‘make’ </a:t>
            </a:r>
            <a:r>
              <a:rPr lang="en-IN" dirty="0"/>
              <a:t>as index and 'engine location' as columns</a:t>
            </a:r>
            <a:r>
              <a:rPr lang="en-IN" dirty="0" smtClean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 smtClean="0"/>
              <a:t>‘Porsche’ </a:t>
            </a:r>
            <a:r>
              <a:rPr lang="en-IN" dirty="0"/>
              <a:t>being the only exception having engine at </a:t>
            </a:r>
            <a:r>
              <a:rPr lang="en-IN" dirty="0" smtClean="0"/>
              <a:t>‘rear’, </a:t>
            </a:r>
            <a:r>
              <a:rPr lang="en-IN" dirty="0"/>
              <a:t>rest all </a:t>
            </a:r>
            <a:r>
              <a:rPr lang="en-IN" dirty="0" smtClean="0"/>
              <a:t>car manufacturers choose to have engine </a:t>
            </a:r>
            <a:r>
              <a:rPr lang="en-IN" dirty="0"/>
              <a:t>at the 'front</a:t>
            </a:r>
            <a:r>
              <a:rPr lang="en-IN" dirty="0" smtClean="0"/>
              <a:t>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r>
              <a:rPr lang="en-IN" sz="3200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Plot a </a:t>
            </a:r>
            <a:r>
              <a:rPr lang="en-IN" dirty="0" err="1" smtClean="0"/>
              <a:t>PairGrid</a:t>
            </a:r>
            <a:r>
              <a:rPr lang="en-IN" dirty="0" smtClean="0"/>
              <a:t> plot of city-mpg and price with make.</a:t>
            </a:r>
          </a:p>
          <a:p>
            <a:r>
              <a:rPr lang="en-IN" dirty="0" err="1" smtClean="0"/>
              <a:t>PairGrid</a:t>
            </a:r>
            <a:r>
              <a:rPr lang="en-IN" dirty="0" smtClean="0"/>
              <a:t> is chosen as it enables to plot pair wise relationships between different variables.</a:t>
            </a:r>
            <a:endParaRPr lang="en-IN" dirty="0" smtClean="0"/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dirty="0" smtClean="0"/>
              <a:t>‘Chevrolet’ is best car with highest mileage and least price.</a:t>
            </a:r>
            <a:endParaRPr lang="en-IN" dirty="0" smtClean="0"/>
          </a:p>
          <a:p>
            <a:r>
              <a:rPr lang="en-IN" dirty="0" smtClean="0"/>
              <a:t>‘Jaguar’ on the other hand is at the other end of spectrum, being most expensive and having least mileage.</a:t>
            </a:r>
          </a:p>
        </p:txBody>
      </p:sp>
    </p:spTree>
    <p:extLst>
      <p:ext uri="{BB962C8B-B14F-4D97-AF65-F5344CB8AC3E}">
        <p14:creationId xmlns:p14="http://schemas.microsoft.com/office/powerpoint/2010/main" val="1205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              Thank you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Basic exploration done on data: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07584"/>
            <a:ext cx="9772897" cy="51408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Column ‘Normalized-losses’,’</a:t>
            </a:r>
            <a:r>
              <a:rPr lang="en-US" sz="2800" dirty="0" err="1"/>
              <a:t>num</a:t>
            </a:r>
            <a:r>
              <a:rPr lang="en-US" sz="2800" dirty="0"/>
              <a:t>-of-doors’ have ‘?’ for some values. Hence first filled these values with ‘</a:t>
            </a:r>
            <a:r>
              <a:rPr lang="en-US" sz="2800" dirty="0" err="1"/>
              <a:t>NaN</a:t>
            </a:r>
            <a:r>
              <a:rPr lang="en-US" sz="2800" dirty="0"/>
              <a:t>’ </a:t>
            </a:r>
            <a:r>
              <a:rPr lang="en-US" sz="2800" dirty="0" smtClean="0"/>
              <a:t>values.</a:t>
            </a:r>
            <a:endParaRPr lang="en-US" sz="2800" dirty="0"/>
          </a:p>
          <a:p>
            <a:r>
              <a:rPr lang="en-US" sz="2800" dirty="0" smtClean="0"/>
              <a:t>Then </a:t>
            </a:r>
            <a:r>
              <a:rPr lang="en-US" sz="2800" dirty="0"/>
              <a:t>filled these ‘</a:t>
            </a:r>
            <a:r>
              <a:rPr lang="en-US" sz="2800" dirty="0" err="1"/>
              <a:t>NaN</a:t>
            </a:r>
            <a:r>
              <a:rPr lang="en-US" sz="2800" dirty="0"/>
              <a:t>’ values with the ‘mean’ of  ‘Normalized-losses’ column values.</a:t>
            </a:r>
          </a:p>
          <a:p>
            <a:r>
              <a:rPr lang="en-US" sz="2800" dirty="0" smtClean="0"/>
              <a:t>For ‘</a:t>
            </a:r>
            <a:r>
              <a:rPr lang="en-US" sz="2800" dirty="0" err="1" smtClean="0"/>
              <a:t>num</a:t>
            </a:r>
            <a:r>
              <a:rPr lang="en-US" sz="2800" dirty="0" smtClean="0"/>
              <a:t>-of-doors’ there are only 2 values </a:t>
            </a:r>
            <a:r>
              <a:rPr lang="en-US" sz="2800" dirty="0" err="1" smtClean="0"/>
              <a:t>i.e</a:t>
            </a:r>
            <a:r>
              <a:rPr lang="en-US" sz="2800" dirty="0" smtClean="0"/>
              <a:t> ‘2’ door and ‘4’ door cars. ‘There is more occurrence of ‘4’ door cars. Hence filled ‘</a:t>
            </a:r>
            <a:r>
              <a:rPr lang="en-US" sz="2800" dirty="0" err="1" smtClean="0"/>
              <a:t>NaN</a:t>
            </a:r>
            <a:r>
              <a:rPr lang="en-US" sz="2800" dirty="0" smtClean="0"/>
              <a:t>’ values with ‘4’.</a:t>
            </a:r>
          </a:p>
          <a:p>
            <a:r>
              <a:rPr lang="en-US" sz="2800" dirty="0" smtClean="0"/>
              <a:t>Business questions asked in following slides.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07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452718"/>
            <a:ext cx="9458406" cy="1400530"/>
          </a:xfrm>
        </p:spPr>
        <p:txBody>
          <a:bodyPr/>
          <a:lstStyle/>
          <a:p>
            <a:r>
              <a:rPr lang="en-US" sz="3200" dirty="0" smtClean="0"/>
              <a:t>Q1: Which cars has got the highest mileage?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275008"/>
            <a:ext cx="10419007" cy="497339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i="1" dirty="0" smtClean="0">
                <a:solidFill>
                  <a:srgbClr val="FF0000"/>
                </a:solidFill>
              </a:rPr>
              <a:t>APPROACH: </a:t>
            </a:r>
          </a:p>
          <a:p>
            <a:r>
              <a:rPr lang="en-US" sz="8000" dirty="0" smtClean="0"/>
              <a:t>Read the ‘automobile.csv’ file and create the automobile </a:t>
            </a:r>
            <a:r>
              <a:rPr lang="en-US" sz="8000" dirty="0" err="1" smtClean="0"/>
              <a:t>dataframe</a:t>
            </a:r>
            <a:r>
              <a:rPr lang="en-US" sz="8000" dirty="0" smtClean="0"/>
              <a:t>.</a:t>
            </a:r>
          </a:p>
          <a:p>
            <a:r>
              <a:rPr lang="en-US" sz="8000" dirty="0" smtClean="0"/>
              <a:t>Sort the ‘city-</a:t>
            </a:r>
            <a:r>
              <a:rPr lang="en-US" sz="8000" dirty="0" err="1" smtClean="0"/>
              <a:t>mpg’column</a:t>
            </a:r>
            <a:r>
              <a:rPr lang="en-US" sz="8000" dirty="0" smtClean="0"/>
              <a:t> values in descending order in above </a:t>
            </a:r>
            <a:r>
              <a:rPr lang="en-US" sz="8000" dirty="0" err="1" smtClean="0"/>
              <a:t>dataframe</a:t>
            </a:r>
            <a:r>
              <a:rPr lang="en-US" sz="8000" dirty="0" smtClean="0"/>
              <a:t>.</a:t>
            </a:r>
          </a:p>
          <a:p>
            <a:r>
              <a:rPr lang="en-US" sz="8000" dirty="0" smtClean="0"/>
              <a:t>From above step we get the index/location of mileage of top 3 cars.</a:t>
            </a:r>
          </a:p>
          <a:p>
            <a:r>
              <a:rPr lang="en-US" sz="8000" dirty="0" smtClean="0"/>
              <a:t>Find values/rows at these 3 indexes.</a:t>
            </a:r>
          </a:p>
          <a:p>
            <a:endParaRPr lang="en-US" sz="8000" dirty="0"/>
          </a:p>
          <a:p>
            <a:r>
              <a:rPr lang="en-US" sz="8000" b="1" i="1" dirty="0" smtClean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US" sz="8000" dirty="0" smtClean="0"/>
              <a:t>Top 3 cars with highest mileage were found to be:</a:t>
            </a:r>
          </a:p>
          <a:p>
            <a:r>
              <a:rPr lang="en-US" sz="8000" dirty="0" smtClean="0"/>
              <a:t>Honda</a:t>
            </a:r>
          </a:p>
          <a:p>
            <a:r>
              <a:rPr lang="en-US" sz="8000" dirty="0" smtClean="0"/>
              <a:t>Chevrolet</a:t>
            </a:r>
          </a:p>
          <a:p>
            <a:r>
              <a:rPr lang="en-US" sz="8000" dirty="0" smtClean="0"/>
              <a:t>Nissan</a:t>
            </a:r>
          </a:p>
          <a:p>
            <a:endParaRPr lang="en-US" sz="8000" dirty="0"/>
          </a:p>
          <a:p>
            <a:r>
              <a:rPr lang="en-US" sz="8000" dirty="0" smtClean="0"/>
              <a:t>Also all these cars have 2 number of doors and lie in a price range of 5000-7000.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Q2: Which is the most expensive and the least expensive car?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839460" cy="4803820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sz="1800" dirty="0"/>
              <a:t>Plotted the boxplot with 'make' and 'price' as </a:t>
            </a:r>
            <a:r>
              <a:rPr lang="en-IN" sz="1800" dirty="0" smtClean="0"/>
              <a:t>variables </a:t>
            </a:r>
            <a:r>
              <a:rPr lang="en-IN" sz="1800" dirty="0"/>
              <a:t>to get </a:t>
            </a:r>
            <a:r>
              <a:rPr lang="en-IN" sz="1800" dirty="0" smtClean="0"/>
              <a:t>minimum, range </a:t>
            </a:r>
            <a:r>
              <a:rPr lang="en-IN" sz="1800" dirty="0"/>
              <a:t>and </a:t>
            </a:r>
            <a:r>
              <a:rPr lang="en-IN" sz="1800" dirty="0" smtClean="0"/>
              <a:t>maximum values </a:t>
            </a:r>
            <a:r>
              <a:rPr lang="en-IN" sz="1800" dirty="0"/>
              <a:t>of prices of each </a:t>
            </a:r>
            <a:r>
              <a:rPr lang="en-IN" sz="1800" dirty="0" smtClean="0"/>
              <a:t>‘make’.</a:t>
            </a:r>
            <a:endParaRPr lang="en-IN" sz="1800" dirty="0"/>
          </a:p>
          <a:p>
            <a:r>
              <a:rPr lang="en-IN" sz="1800" dirty="0" smtClean="0"/>
              <a:t>This </a:t>
            </a:r>
            <a:r>
              <a:rPr lang="en-IN" sz="1800" dirty="0"/>
              <a:t>same thing can be obtained by sorting the 'price' column values in automobile </a:t>
            </a:r>
            <a:r>
              <a:rPr lang="en-IN" sz="1800" dirty="0" err="1"/>
              <a:t>dataframe</a:t>
            </a:r>
            <a:r>
              <a:rPr lang="en-IN" sz="1800" dirty="0"/>
              <a:t> and getting the index/location and </a:t>
            </a:r>
            <a:r>
              <a:rPr lang="en-IN" sz="1800" dirty="0" smtClean="0"/>
              <a:t>then </a:t>
            </a:r>
            <a:r>
              <a:rPr lang="en-IN" sz="1800" dirty="0"/>
              <a:t>finding values at that location.</a:t>
            </a:r>
            <a:endParaRPr lang="en-US" sz="1800" dirty="0"/>
          </a:p>
          <a:p>
            <a:r>
              <a:rPr lang="en-US" sz="1800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sz="1800" dirty="0"/>
              <a:t>Most expensive car was found to be 'Mercedes-Benz' and least expensive was found to be 'Subaru' with the greatest spread of Inter </a:t>
            </a:r>
            <a:r>
              <a:rPr lang="en-IN" sz="1800" dirty="0" smtClean="0"/>
              <a:t>Quartile </a:t>
            </a:r>
            <a:r>
              <a:rPr lang="en-IN" sz="1800" dirty="0"/>
              <a:t>Range for </a:t>
            </a:r>
            <a:r>
              <a:rPr lang="en-IN" sz="1800" dirty="0" smtClean="0"/>
              <a:t>‘BMW’ </a:t>
            </a:r>
            <a:r>
              <a:rPr lang="en-IN" sz="1800" dirty="0"/>
              <a:t>cars and least spread for 'Mercury' make.</a:t>
            </a:r>
            <a:endParaRPr lang="en-US" sz="1800" dirty="0"/>
          </a:p>
          <a:p>
            <a:r>
              <a:rPr lang="en-IN" sz="1800" dirty="0"/>
              <a:t>However on average 'Jaguar' cars are the most expensive cars followed by </a:t>
            </a:r>
            <a:r>
              <a:rPr lang="en-IN" sz="1800" dirty="0" smtClean="0"/>
              <a:t>'Mercedes-Benz' </a:t>
            </a:r>
            <a:r>
              <a:rPr lang="en-IN" sz="1800" dirty="0"/>
              <a:t>and </a:t>
            </a:r>
            <a:r>
              <a:rPr lang="en-IN" sz="1800" dirty="0" smtClean="0"/>
              <a:t>‘Porsche’ </a:t>
            </a:r>
            <a:r>
              <a:rPr lang="en-IN" sz="1800" dirty="0"/>
              <a:t>and the least expensive is </a:t>
            </a:r>
            <a:r>
              <a:rPr lang="en-IN" sz="1800" dirty="0" smtClean="0"/>
              <a:t>'Chevrolet‘.</a:t>
            </a:r>
            <a:endParaRPr lang="en-IN" sz="1800" dirty="0"/>
          </a:p>
          <a:p>
            <a:r>
              <a:rPr lang="en-IN" sz="1800" dirty="0"/>
              <a:t>But taking minimum criteria of having at least 6 models of a make, most expensive car </a:t>
            </a:r>
            <a:r>
              <a:rPr lang="en-IN" sz="1800" dirty="0" smtClean="0"/>
              <a:t>was found </a:t>
            </a:r>
            <a:r>
              <a:rPr lang="en-IN" sz="1800" dirty="0"/>
              <a:t>to be </a:t>
            </a:r>
            <a:r>
              <a:rPr lang="en-IN" sz="1800" dirty="0" smtClean="0"/>
              <a:t>'Mercedes-Benz' </a:t>
            </a:r>
            <a:r>
              <a:rPr lang="en-IN" sz="1800" dirty="0"/>
              <a:t>followed by 'BMW' and </a:t>
            </a:r>
            <a:r>
              <a:rPr lang="en-IN" sz="1800" dirty="0" smtClean="0"/>
              <a:t>'Volvo' </a:t>
            </a:r>
            <a:r>
              <a:rPr lang="en-IN" sz="1800" dirty="0"/>
              <a:t>and least </a:t>
            </a:r>
            <a:r>
              <a:rPr lang="en-IN" sz="1800" dirty="0" smtClean="0"/>
              <a:t>expensive car was found </a:t>
            </a:r>
            <a:r>
              <a:rPr lang="en-IN" sz="1800" dirty="0"/>
              <a:t>to be </a:t>
            </a:r>
            <a:r>
              <a:rPr lang="en-IN" sz="1800" dirty="0" smtClean="0"/>
              <a:t>of </a:t>
            </a:r>
            <a:r>
              <a:rPr lang="en-IN" sz="1800" dirty="0"/>
              <a:t>'Dodge' make.</a:t>
            </a:r>
          </a:p>
        </p:txBody>
      </p:sp>
    </p:spTree>
    <p:extLst>
      <p:ext uri="{BB962C8B-B14F-4D97-AF65-F5344CB8AC3E}">
        <p14:creationId xmlns:p14="http://schemas.microsoft.com/office/powerpoint/2010/main" val="29541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Q3: </a:t>
            </a:r>
            <a:r>
              <a:rPr lang="en-IN" sz="3200" dirty="0"/>
              <a:t>Which manufacturer builds safest cars based on </a:t>
            </a:r>
            <a:r>
              <a:rPr lang="en-IN" sz="3200" dirty="0" smtClean="0"/>
              <a:t>‘risk rating’ </a:t>
            </a:r>
            <a:r>
              <a:rPr lang="en-IN" sz="3200" dirty="0"/>
              <a:t>associated with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smtClean="0"/>
              <a:t>'make)' </a:t>
            </a:r>
            <a:r>
              <a:rPr lang="en-IN" dirty="0"/>
              <a:t>function on </a:t>
            </a:r>
            <a:r>
              <a:rPr lang="en-IN" dirty="0" smtClean="0"/>
              <a:t>'make' </a:t>
            </a:r>
            <a:r>
              <a:rPr lang="en-IN" dirty="0"/>
              <a:t>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'</a:t>
            </a:r>
            <a:r>
              <a:rPr lang="en-IN" dirty="0" err="1"/>
              <a:t>Symboling</a:t>
            </a:r>
            <a:r>
              <a:rPr lang="en-IN" dirty="0"/>
              <a:t>' as a KEY and '</a:t>
            </a:r>
            <a:r>
              <a:rPr lang="en-IN" dirty="0" err="1"/>
              <a:t>Size</a:t>
            </a:r>
            <a:r>
              <a:rPr lang="en-IN" dirty="0" err="1" smtClean="0"/>
              <a:t>','Mean</a:t>
            </a:r>
            <a:r>
              <a:rPr lang="en-IN" dirty="0"/>
              <a:t>' as values(Think size and mean as child column under parent column '</a:t>
            </a:r>
            <a:r>
              <a:rPr lang="en-IN" dirty="0" err="1"/>
              <a:t>Symboling</a:t>
            </a:r>
            <a:r>
              <a:rPr lang="en-IN" dirty="0"/>
              <a:t>').</a:t>
            </a:r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sort these values on child column 'mean' under </a:t>
            </a:r>
            <a:r>
              <a:rPr lang="en-IN" dirty="0" smtClean="0"/>
              <a:t>‘</a:t>
            </a:r>
            <a:r>
              <a:rPr lang="en-IN" dirty="0" err="1" smtClean="0"/>
              <a:t>Symboling</a:t>
            </a:r>
            <a:r>
              <a:rPr lang="en-IN" dirty="0"/>
              <a:t>' in descending order</a:t>
            </a:r>
            <a:r>
              <a:rPr lang="en-IN" dirty="0" smtClean="0"/>
              <a:t>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/>
              <a:t>'Volvo' has the least average </a:t>
            </a:r>
            <a:r>
              <a:rPr lang="en-IN" dirty="0" smtClean="0"/>
              <a:t>of ‘-1.27’ having ‘11’ models </a:t>
            </a:r>
            <a:r>
              <a:rPr lang="en-IN" dirty="0"/>
              <a:t>and thus the safest </a:t>
            </a:r>
            <a:r>
              <a:rPr lang="en-IN" dirty="0" smtClean="0"/>
              <a:t>car, </a:t>
            </a:r>
            <a:r>
              <a:rPr lang="en-IN" dirty="0"/>
              <a:t>while </a:t>
            </a:r>
            <a:r>
              <a:rPr lang="en-IN" dirty="0" smtClean="0"/>
              <a:t>‘Porsche</a:t>
            </a:r>
            <a:r>
              <a:rPr lang="en-IN" dirty="0"/>
              <a:t>' has the highest average </a:t>
            </a:r>
            <a:r>
              <a:rPr lang="en-IN" dirty="0" smtClean="0"/>
              <a:t>of ‘2.6’ with ‘5’ models and </a:t>
            </a:r>
            <a:r>
              <a:rPr lang="en-IN" dirty="0"/>
              <a:t>thus least safe.</a:t>
            </a:r>
          </a:p>
        </p:txBody>
      </p:sp>
    </p:spTree>
    <p:extLst>
      <p:ext uri="{BB962C8B-B14F-4D97-AF65-F5344CB8AC3E}">
        <p14:creationId xmlns:p14="http://schemas.microsoft.com/office/powerpoint/2010/main" val="33295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Q4: </a:t>
            </a:r>
            <a:r>
              <a:rPr lang="en-IN" sz="3200" dirty="0"/>
              <a:t>Which is the most </a:t>
            </a:r>
            <a:r>
              <a:rPr lang="en-IN" sz="3200" dirty="0" smtClean="0"/>
              <a:t>preferred car </a:t>
            </a:r>
            <a:r>
              <a:rPr lang="en-IN" sz="3200" dirty="0"/>
              <a:t>based on </a:t>
            </a:r>
            <a:r>
              <a:rPr lang="en-IN" sz="3200" dirty="0" smtClean="0"/>
              <a:t>attributes(</a:t>
            </a:r>
            <a:r>
              <a:rPr lang="en-IN" sz="3200" dirty="0" err="1" smtClean="0"/>
              <a:t>doors,fuel-type,body</a:t>
            </a:r>
            <a:r>
              <a:rPr lang="en-IN" sz="3200" dirty="0" smtClean="0"/>
              <a:t> </a:t>
            </a:r>
            <a:r>
              <a:rPr lang="en-IN" sz="3200" dirty="0"/>
              <a:t>style)?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Applied </a:t>
            </a:r>
            <a:r>
              <a:rPr lang="en-IN" dirty="0" err="1" smtClean="0"/>
              <a:t>groupby</a:t>
            </a:r>
            <a:r>
              <a:rPr lang="en-IN" dirty="0" smtClean="0"/>
              <a:t>() </a:t>
            </a:r>
            <a:r>
              <a:rPr lang="en-IN" dirty="0"/>
              <a:t>function </a:t>
            </a:r>
            <a:r>
              <a:rPr lang="en-IN" dirty="0" smtClean="0"/>
              <a:t>on the </a:t>
            </a:r>
            <a:r>
              <a:rPr lang="en-IN" dirty="0"/>
              <a:t>3 columns(No of doors, </a:t>
            </a:r>
            <a:r>
              <a:rPr lang="en-IN" dirty="0" smtClean="0"/>
              <a:t>Fuel-type &amp; Body-style)on </a:t>
            </a:r>
            <a:r>
              <a:rPr lang="en-IN" dirty="0"/>
              <a:t>automobile </a:t>
            </a:r>
            <a:r>
              <a:rPr lang="en-IN" dirty="0" err="1"/>
              <a:t>dataframe</a:t>
            </a:r>
            <a:r>
              <a:rPr lang="en-IN" dirty="0"/>
              <a:t>. </a:t>
            </a:r>
          </a:p>
          <a:p>
            <a:r>
              <a:rPr lang="en-IN" dirty="0" smtClean="0"/>
              <a:t>Next used </a:t>
            </a:r>
            <a:r>
              <a:rPr lang="en-IN" dirty="0"/>
              <a:t>size() function and sort the values in descending order</a:t>
            </a:r>
            <a:r>
              <a:rPr lang="en-IN" dirty="0" smtClean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/>
              <a:t>'Sedan' cars with 4 doors and </a:t>
            </a:r>
            <a:r>
              <a:rPr lang="en-IN" dirty="0" smtClean="0"/>
              <a:t>‘running </a:t>
            </a:r>
            <a:r>
              <a:rPr lang="en-IN" dirty="0"/>
              <a:t>on </a:t>
            </a:r>
            <a:r>
              <a:rPr lang="en-IN" dirty="0" smtClean="0"/>
              <a:t>gas’ </a:t>
            </a:r>
            <a:r>
              <a:rPr lang="en-IN" dirty="0"/>
              <a:t>are the most preferred with </a:t>
            </a:r>
            <a:r>
              <a:rPr lang="en-IN" dirty="0" smtClean="0"/>
              <a:t>'67</a:t>
            </a:r>
            <a:r>
              <a:rPr lang="en-IN" dirty="0"/>
              <a:t>' </a:t>
            </a:r>
            <a:r>
              <a:rPr lang="en-IN" dirty="0" smtClean="0"/>
              <a:t>count.</a:t>
            </a:r>
          </a:p>
          <a:p>
            <a:r>
              <a:rPr lang="en-IN" dirty="0" smtClean="0"/>
              <a:t>Next </a:t>
            </a:r>
            <a:r>
              <a:rPr lang="en-IN" dirty="0"/>
              <a:t>comes 'Hatchback' cars with 2 doors, </a:t>
            </a:r>
            <a:r>
              <a:rPr lang="en-IN" dirty="0" smtClean="0"/>
              <a:t>again ‘running </a:t>
            </a:r>
            <a:r>
              <a:rPr lang="en-IN" dirty="0"/>
              <a:t>on </a:t>
            </a:r>
            <a:r>
              <a:rPr lang="en-IN" dirty="0" smtClean="0"/>
              <a:t>gas’ </a:t>
            </a:r>
            <a:r>
              <a:rPr lang="en-IN" dirty="0"/>
              <a:t>with </a:t>
            </a:r>
            <a:r>
              <a:rPr lang="en-IN" dirty="0" smtClean="0"/>
              <a:t>'60</a:t>
            </a:r>
            <a:r>
              <a:rPr lang="en-IN" dirty="0"/>
              <a:t>' </a:t>
            </a:r>
            <a:r>
              <a:rPr lang="en-IN" dirty="0" smtClean="0"/>
              <a:t>count. </a:t>
            </a:r>
          </a:p>
          <a:p>
            <a:r>
              <a:rPr lang="en-IN" dirty="0" smtClean="0"/>
              <a:t>Also </a:t>
            </a:r>
            <a:r>
              <a:rPr lang="en-IN" dirty="0"/>
              <a:t>'diesel' cars are comparatively much less preferred than 'gas' cars.</a:t>
            </a:r>
          </a:p>
        </p:txBody>
      </p:sp>
    </p:spTree>
    <p:extLst>
      <p:ext uri="{BB962C8B-B14F-4D97-AF65-F5344CB8AC3E}">
        <p14:creationId xmlns:p14="http://schemas.microsoft.com/office/powerpoint/2010/main" val="3718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Plotted </a:t>
            </a:r>
            <a:r>
              <a:rPr lang="en-IN" sz="3200" dirty="0"/>
              <a:t>correlation between all the attributes using HEATMAP</a:t>
            </a:r>
            <a:r>
              <a:rPr lang="en-IN" sz="4400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3" cy="439515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sz="2200" dirty="0"/>
              <a:t>Used </a:t>
            </a:r>
            <a:r>
              <a:rPr lang="en-IN" sz="2200" dirty="0" err="1"/>
              <a:t>corr</a:t>
            </a:r>
            <a:r>
              <a:rPr lang="en-IN" sz="2200" dirty="0"/>
              <a:t>() function on automobile </a:t>
            </a:r>
            <a:r>
              <a:rPr lang="en-IN" sz="2200" dirty="0" err="1"/>
              <a:t>dataframe</a:t>
            </a:r>
            <a:r>
              <a:rPr lang="en-IN" sz="2200" dirty="0"/>
              <a:t> and plotted ‘</a:t>
            </a:r>
            <a:r>
              <a:rPr lang="en-IN" sz="2200" dirty="0" err="1"/>
              <a:t>heatmap</a:t>
            </a:r>
            <a:r>
              <a:rPr lang="en-IN" sz="2200" dirty="0"/>
              <a:t>’ using </a:t>
            </a:r>
            <a:r>
              <a:rPr lang="en-IN" sz="2200" dirty="0" err="1"/>
              <a:t>seaborn</a:t>
            </a:r>
            <a:r>
              <a:rPr lang="en-IN" sz="2200" dirty="0"/>
              <a:t>.</a:t>
            </a:r>
          </a:p>
          <a:p>
            <a:endParaRPr lang="en-IN" sz="2200" b="1" i="1" dirty="0">
              <a:solidFill>
                <a:srgbClr val="FF0000"/>
              </a:solidFill>
            </a:endParaRPr>
          </a:p>
          <a:p>
            <a:r>
              <a:rPr lang="en-US" sz="2200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sz="2200" dirty="0"/>
              <a:t>‘City mileage’ and ‘Highway mileage’ are the most correlated parameters.</a:t>
            </a:r>
          </a:p>
          <a:p>
            <a:r>
              <a:rPr lang="en-IN" sz="2200" dirty="0"/>
              <a:t>‘Engine size’ has the maximum impact on determining the price of the car, followed by 'curb-weight', horsepower, width and length </a:t>
            </a:r>
            <a:r>
              <a:rPr lang="en-IN" sz="2200" dirty="0" err="1"/>
              <a:t>i.e</a:t>
            </a:r>
            <a:r>
              <a:rPr lang="en-IN" sz="2200" dirty="0"/>
              <a:t> price of the car mostly increases when these parameters increases.</a:t>
            </a:r>
          </a:p>
          <a:p>
            <a:r>
              <a:rPr lang="en-IN" sz="2200" dirty="0"/>
              <a:t>‘City mileage’ and ‘Highway mileage’ are ‘negatively’ correlated with the price of the car, means ‘expensive cars mostly have less mileage’.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5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Q5: </a:t>
            </a:r>
            <a:r>
              <a:rPr lang="en-IN" sz="3200" dirty="0"/>
              <a:t>Which </a:t>
            </a:r>
            <a:r>
              <a:rPr lang="en-IN" sz="3200" dirty="0" smtClean="0"/>
              <a:t>car has the largest engine-size?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339403"/>
            <a:ext cx="9186968" cy="5344731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('make)' function on 'make' 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</a:t>
            </a:r>
            <a:r>
              <a:rPr lang="en-IN" dirty="0" smtClean="0"/>
              <a:t>‘Engine-size‘ &amp; ‘Price </a:t>
            </a:r>
            <a:r>
              <a:rPr lang="en-IN" dirty="0"/>
              <a:t>as a KEY and 'Size</a:t>
            </a:r>
            <a:r>
              <a:rPr lang="en-IN" dirty="0" smtClean="0"/>
              <a:t>', 'Mean</a:t>
            </a:r>
            <a:r>
              <a:rPr lang="en-IN" dirty="0"/>
              <a:t>' as </a:t>
            </a:r>
            <a:r>
              <a:rPr lang="en-IN" dirty="0" smtClean="0"/>
              <a:t>key values(Think </a:t>
            </a:r>
            <a:r>
              <a:rPr lang="en-IN" dirty="0"/>
              <a:t>size and mean as child column under parent </a:t>
            </a:r>
            <a:r>
              <a:rPr lang="en-IN" dirty="0" smtClean="0"/>
              <a:t>columns ‘Engine-size‘ &amp; ‘Price).</a:t>
            </a:r>
            <a:endParaRPr lang="en-IN" dirty="0"/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</a:t>
            </a:r>
            <a:r>
              <a:rPr lang="en-IN" dirty="0" smtClean="0"/>
              <a:t>sort these </a:t>
            </a:r>
            <a:r>
              <a:rPr lang="en-IN" dirty="0"/>
              <a:t>values on </a:t>
            </a:r>
            <a:r>
              <a:rPr lang="en-IN" dirty="0" smtClean="0"/>
              <a:t>‘Engine-size’ in </a:t>
            </a:r>
            <a:r>
              <a:rPr lang="en-IN" dirty="0"/>
              <a:t>descending 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‘The top 5 automobiles followed the pattern of correlation discussed in previous slide </a:t>
            </a:r>
            <a:r>
              <a:rPr lang="en-IN" dirty="0" err="1" smtClean="0"/>
              <a:t>i.e</a:t>
            </a:r>
            <a:r>
              <a:rPr lang="en-IN" dirty="0" smtClean="0"/>
              <a:t> increase in average for ‘Engine-size’ of different cars also increased the average prices for these cars, with ‘Jaguar’ being on top followed by ‘Mercedes-Benz’, ’Porsche’, ’BMW’ and ‘Volvo’. </a:t>
            </a:r>
          </a:p>
          <a:p>
            <a:r>
              <a:rPr lang="en-US" dirty="0" smtClean="0"/>
              <a:t>Also the least average engine-size and hence the average price was found out for ‘Chevrolet’.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452718"/>
            <a:ext cx="9350063" cy="1400530"/>
          </a:xfrm>
        </p:spPr>
        <p:txBody>
          <a:bodyPr/>
          <a:lstStyle/>
          <a:p>
            <a:r>
              <a:rPr lang="en-US" sz="3200" dirty="0" smtClean="0"/>
              <a:t>Q6: </a:t>
            </a:r>
            <a:r>
              <a:rPr lang="en-IN" sz="3200" dirty="0" smtClean="0"/>
              <a:t>Which car has the highest horsepower?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339403"/>
            <a:ext cx="9186968" cy="5344731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('make)' function on 'make' 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</a:t>
            </a:r>
            <a:r>
              <a:rPr lang="en-IN" dirty="0" smtClean="0"/>
              <a:t>‘Horsepower‘ &amp; ‘Price </a:t>
            </a:r>
            <a:r>
              <a:rPr lang="en-IN" dirty="0"/>
              <a:t>as a KEY and 'Size</a:t>
            </a:r>
            <a:r>
              <a:rPr lang="en-IN" dirty="0" smtClean="0"/>
              <a:t>', 'Mean</a:t>
            </a:r>
            <a:r>
              <a:rPr lang="en-IN" dirty="0"/>
              <a:t>' as </a:t>
            </a:r>
            <a:r>
              <a:rPr lang="en-IN" dirty="0" smtClean="0"/>
              <a:t>key values(Think </a:t>
            </a:r>
            <a:r>
              <a:rPr lang="en-IN" dirty="0"/>
              <a:t>size and mean as child column under parent </a:t>
            </a:r>
            <a:r>
              <a:rPr lang="en-IN" dirty="0" smtClean="0"/>
              <a:t>columns ‘Horsepower‘ &amp; ‘Price).</a:t>
            </a:r>
            <a:endParaRPr lang="en-IN" dirty="0"/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</a:t>
            </a:r>
            <a:r>
              <a:rPr lang="en-IN" dirty="0" smtClean="0"/>
              <a:t>sort these </a:t>
            </a:r>
            <a:r>
              <a:rPr lang="en-IN" dirty="0"/>
              <a:t>values on </a:t>
            </a:r>
            <a:r>
              <a:rPr lang="en-IN" dirty="0" smtClean="0"/>
              <a:t>‘Horsepower’ in </a:t>
            </a:r>
            <a:r>
              <a:rPr lang="en-IN" dirty="0"/>
              <a:t>descending 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‘Cars from 2</a:t>
            </a:r>
            <a:r>
              <a:rPr lang="en-IN" baseline="30000" dirty="0" smtClean="0"/>
              <a:t>nd</a:t>
            </a:r>
            <a:r>
              <a:rPr lang="en-IN" dirty="0" smtClean="0"/>
              <a:t> to 5</a:t>
            </a:r>
            <a:r>
              <a:rPr lang="en-IN" baseline="30000" dirty="0" smtClean="0"/>
              <a:t>th</a:t>
            </a:r>
            <a:r>
              <a:rPr lang="en-IN" dirty="0" smtClean="0"/>
              <a:t> position followed the pattern of correlation </a:t>
            </a:r>
            <a:r>
              <a:rPr lang="en-IN" dirty="0" err="1" smtClean="0"/>
              <a:t>i.e</a:t>
            </a:r>
            <a:r>
              <a:rPr lang="en-IN" dirty="0" smtClean="0"/>
              <a:t> increase in average for ‘Horsepower’ of different cars also increased the average prices for these cars, with ‘Jaguar’ being at 2</a:t>
            </a:r>
            <a:r>
              <a:rPr lang="en-IN" baseline="30000" dirty="0" smtClean="0"/>
              <a:t>nd</a:t>
            </a:r>
            <a:r>
              <a:rPr lang="en-IN" dirty="0" smtClean="0"/>
              <a:t>  place followed by ‘Mercedes-Benz’, ’BMW’ and ‘Volvo’. </a:t>
            </a:r>
          </a:p>
          <a:p>
            <a:r>
              <a:rPr lang="en-US" dirty="0" smtClean="0"/>
              <a:t>The exception being ‘Porsche’ having highest horsepower average, but comes in 3</a:t>
            </a:r>
            <a:r>
              <a:rPr lang="en-US" baseline="30000" dirty="0" smtClean="0"/>
              <a:t>rd</a:t>
            </a:r>
            <a:r>
              <a:rPr lang="en-US" dirty="0" smtClean="0"/>
              <a:t>  for average price behind ‘Jaguar’ &amp; ‘Mercedes-Benz’.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1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1442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DOMAIN: Automobile TOPIC: Automobile data</vt:lpstr>
      <vt:lpstr>Basic exploration done on data:</vt:lpstr>
      <vt:lpstr>Q1: Which cars has got the highest mileage?</vt:lpstr>
      <vt:lpstr>Q2: Which is the most expensive and the least expensive car?</vt:lpstr>
      <vt:lpstr>Q3: Which manufacturer builds safest cars based on ‘risk rating’ associated with it?</vt:lpstr>
      <vt:lpstr>Q4: Which is the most preferred car based on attributes(doors,fuel-type,body style)?</vt:lpstr>
      <vt:lpstr>Plotted correlation between all the attributes using HEATMAP.</vt:lpstr>
      <vt:lpstr>Q5: Which car has the largest engine-size?</vt:lpstr>
      <vt:lpstr>Q6: Which car has the highest horsepower?</vt:lpstr>
      <vt:lpstr>Q7: Which car manufacturer has the highest number of models?</vt:lpstr>
      <vt:lpstr>Q8: Analysis done between 'make', 'drive-wheels' and 'curb -weight' of the car.</vt:lpstr>
      <vt:lpstr>Q9: What about engine-location?</vt:lpstr>
      <vt:lpstr>Conclusion?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Automobile TOPIC: Automobile data</dc:title>
  <dc:creator>Thinkpad</dc:creator>
  <cp:lastModifiedBy>Thinkpad</cp:lastModifiedBy>
  <cp:revision>43</cp:revision>
  <dcterms:created xsi:type="dcterms:W3CDTF">2018-01-27T08:08:18Z</dcterms:created>
  <dcterms:modified xsi:type="dcterms:W3CDTF">2018-05-12T12:19:50Z</dcterms:modified>
</cp:coreProperties>
</file>