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168"/>
  </p:notesMasterIdLst>
  <p:handoutMasterIdLst>
    <p:handoutMasterId r:id="rId169"/>
  </p:handoutMasterIdLst>
  <p:sldIdLst>
    <p:sldId id="256" r:id="rId2"/>
    <p:sldId id="257" r:id="rId3"/>
    <p:sldId id="266" r:id="rId4"/>
    <p:sldId id="261" r:id="rId5"/>
    <p:sldId id="262" r:id="rId6"/>
    <p:sldId id="443" r:id="rId7"/>
    <p:sldId id="267" r:id="rId8"/>
    <p:sldId id="269" r:id="rId9"/>
    <p:sldId id="268" r:id="rId10"/>
    <p:sldId id="263" r:id="rId11"/>
    <p:sldId id="264" r:id="rId12"/>
    <p:sldId id="272" r:id="rId13"/>
    <p:sldId id="273" r:id="rId14"/>
    <p:sldId id="275" r:id="rId15"/>
    <p:sldId id="276" r:id="rId16"/>
    <p:sldId id="277" r:id="rId17"/>
    <p:sldId id="286" r:id="rId18"/>
    <p:sldId id="270" r:id="rId19"/>
    <p:sldId id="278" r:id="rId20"/>
    <p:sldId id="279" r:id="rId21"/>
    <p:sldId id="433" r:id="rId22"/>
    <p:sldId id="288" r:id="rId23"/>
    <p:sldId id="280" r:id="rId24"/>
    <p:sldId id="281" r:id="rId25"/>
    <p:sldId id="282" r:id="rId26"/>
    <p:sldId id="283" r:id="rId27"/>
    <p:sldId id="444" r:id="rId28"/>
    <p:sldId id="291" r:id="rId29"/>
    <p:sldId id="293" r:id="rId30"/>
    <p:sldId id="289" r:id="rId31"/>
    <p:sldId id="294" r:id="rId32"/>
    <p:sldId id="285" r:id="rId33"/>
    <p:sldId id="295" r:id="rId34"/>
    <p:sldId id="296" r:id="rId35"/>
    <p:sldId id="298" r:id="rId36"/>
    <p:sldId id="297" r:id="rId37"/>
    <p:sldId id="413" r:id="rId38"/>
    <p:sldId id="300" r:id="rId39"/>
    <p:sldId id="301" r:id="rId40"/>
    <p:sldId id="302" r:id="rId41"/>
    <p:sldId id="303" r:id="rId42"/>
    <p:sldId id="305" r:id="rId43"/>
    <p:sldId id="306" r:id="rId44"/>
    <p:sldId id="304" r:id="rId45"/>
    <p:sldId id="307" r:id="rId46"/>
    <p:sldId id="308" r:id="rId47"/>
    <p:sldId id="311" r:id="rId48"/>
    <p:sldId id="309" r:id="rId49"/>
    <p:sldId id="321" r:id="rId50"/>
    <p:sldId id="323" r:id="rId51"/>
    <p:sldId id="310" r:id="rId52"/>
    <p:sldId id="324" r:id="rId53"/>
    <p:sldId id="332" r:id="rId54"/>
    <p:sldId id="322" r:id="rId55"/>
    <p:sldId id="315" r:id="rId56"/>
    <p:sldId id="312" r:id="rId57"/>
    <p:sldId id="313" r:id="rId58"/>
    <p:sldId id="314" r:id="rId59"/>
    <p:sldId id="316" r:id="rId60"/>
    <p:sldId id="317" r:id="rId61"/>
    <p:sldId id="318" r:id="rId62"/>
    <p:sldId id="319" r:id="rId63"/>
    <p:sldId id="320" r:id="rId64"/>
    <p:sldId id="325" r:id="rId65"/>
    <p:sldId id="326" r:id="rId66"/>
    <p:sldId id="337" r:id="rId67"/>
    <p:sldId id="327" r:id="rId68"/>
    <p:sldId id="328" r:id="rId69"/>
    <p:sldId id="329" r:id="rId70"/>
    <p:sldId id="330" r:id="rId71"/>
    <p:sldId id="331" r:id="rId72"/>
    <p:sldId id="341" r:id="rId73"/>
    <p:sldId id="333" r:id="rId74"/>
    <p:sldId id="334" r:id="rId75"/>
    <p:sldId id="335" r:id="rId76"/>
    <p:sldId id="336" r:id="rId77"/>
    <p:sldId id="415" r:id="rId78"/>
    <p:sldId id="338" r:id="rId79"/>
    <p:sldId id="339" r:id="rId80"/>
    <p:sldId id="414" r:id="rId81"/>
    <p:sldId id="342" r:id="rId82"/>
    <p:sldId id="416" r:id="rId83"/>
    <p:sldId id="343" r:id="rId84"/>
    <p:sldId id="376" r:id="rId85"/>
    <p:sldId id="344" r:id="rId86"/>
    <p:sldId id="426" r:id="rId87"/>
    <p:sldId id="427" r:id="rId88"/>
    <p:sldId id="428" r:id="rId89"/>
    <p:sldId id="429" r:id="rId90"/>
    <p:sldId id="430" r:id="rId91"/>
    <p:sldId id="440" r:id="rId92"/>
    <p:sldId id="345" r:id="rId93"/>
    <p:sldId id="347" r:id="rId94"/>
    <p:sldId id="348" r:id="rId95"/>
    <p:sldId id="387" r:id="rId96"/>
    <p:sldId id="386" r:id="rId97"/>
    <p:sldId id="388" r:id="rId98"/>
    <p:sldId id="350" r:id="rId99"/>
    <p:sldId id="352" r:id="rId100"/>
    <p:sldId id="434" r:id="rId101"/>
    <p:sldId id="437" r:id="rId102"/>
    <p:sldId id="441" r:id="rId103"/>
    <p:sldId id="377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3" r:id="rId123"/>
    <p:sldId id="432" r:id="rId124"/>
    <p:sldId id="374" r:id="rId125"/>
    <p:sldId id="372" r:id="rId126"/>
    <p:sldId id="378" r:id="rId127"/>
    <p:sldId id="381" r:id="rId128"/>
    <p:sldId id="438" r:id="rId129"/>
    <p:sldId id="383" r:id="rId130"/>
    <p:sldId id="379" r:id="rId131"/>
    <p:sldId id="380" r:id="rId132"/>
    <p:sldId id="385" r:id="rId133"/>
    <p:sldId id="382" r:id="rId134"/>
    <p:sldId id="384" r:id="rId135"/>
    <p:sldId id="389" r:id="rId136"/>
    <p:sldId id="390" r:id="rId137"/>
    <p:sldId id="391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9" r:id="rId148"/>
    <p:sldId id="402" r:id="rId149"/>
    <p:sldId id="403" r:id="rId150"/>
    <p:sldId id="404" r:id="rId151"/>
    <p:sldId id="405" r:id="rId152"/>
    <p:sldId id="406" r:id="rId153"/>
    <p:sldId id="407" r:id="rId154"/>
    <p:sldId id="408" r:id="rId155"/>
    <p:sldId id="410" r:id="rId156"/>
    <p:sldId id="412" r:id="rId157"/>
    <p:sldId id="424" r:id="rId158"/>
    <p:sldId id="417" r:id="rId159"/>
    <p:sldId id="418" r:id="rId160"/>
    <p:sldId id="419" r:id="rId161"/>
    <p:sldId id="420" r:id="rId162"/>
    <p:sldId id="421" r:id="rId163"/>
    <p:sldId id="422" r:id="rId164"/>
    <p:sldId id="423" r:id="rId165"/>
    <p:sldId id="425" r:id="rId166"/>
    <p:sldId id="442" r:id="rId167"/>
  </p:sldIdLst>
  <p:sldSz cx="12192000" cy="6858000"/>
  <p:notesSz cx="7104063" cy="10234613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הקדמה" id="{769D252E-430E-4A5C-90E8-2313CBB2FB5F}">
          <p14:sldIdLst>
            <p14:sldId id="256"/>
            <p14:sldId id="257"/>
          </p14:sldIdLst>
        </p14:section>
        <p14:section name="פרק א - נעים להכיר NodeJS" id="{3808082B-2FDA-4808-ACDF-0ABA63939649}">
          <p14:sldIdLst>
            <p14:sldId id="266"/>
            <p14:sldId id="261"/>
            <p14:sldId id="262"/>
            <p14:sldId id="443"/>
            <p14:sldId id="267"/>
            <p14:sldId id="269"/>
            <p14:sldId id="268"/>
            <p14:sldId id="263"/>
            <p14:sldId id="264"/>
          </p14:sldIdLst>
        </p14:section>
        <p14:section name="פרק ב - פקודות הרצה, קלט פלט" id="{814B5828-7C5A-43F1-9603-8D7A79994D44}">
          <p14:sldIdLst>
            <p14:sldId id="272"/>
            <p14:sldId id="273"/>
            <p14:sldId id="275"/>
            <p14:sldId id="276"/>
            <p14:sldId id="277"/>
            <p14:sldId id="286"/>
            <p14:sldId id="270"/>
            <p14:sldId id="278"/>
            <p14:sldId id="279"/>
            <p14:sldId id="433"/>
            <p14:sldId id="288"/>
          </p14:sldIdLst>
        </p14:section>
        <p14:section name="פרק ג - modules &amp; packages" id="{7EB97F4C-7100-4601-AA3B-6261C0BDE71C}">
          <p14:sldIdLst>
            <p14:sldId id="280"/>
            <p14:sldId id="281"/>
            <p14:sldId id="282"/>
            <p14:sldId id="283"/>
            <p14:sldId id="444"/>
            <p14:sldId id="291"/>
            <p14:sldId id="293"/>
            <p14:sldId id="289"/>
            <p14:sldId id="294"/>
            <p14:sldId id="285"/>
            <p14:sldId id="295"/>
            <p14:sldId id="296"/>
            <p14:sldId id="298"/>
            <p14:sldId id="297"/>
          </p14:sldIdLst>
        </p14:section>
        <p14:section name="פרק ד - תזמון משימות" id="{C617C417-588E-4ADB-BF61-6ACEF2E6D12A}">
          <p14:sldIdLst>
            <p14:sldId id="413"/>
            <p14:sldId id="300"/>
            <p14:sldId id="301"/>
            <p14:sldId id="302"/>
            <p14:sldId id="303"/>
            <p14:sldId id="305"/>
            <p14:sldId id="306"/>
            <p14:sldId id="304"/>
            <p14:sldId id="307"/>
            <p14:sldId id="308"/>
            <p14:sldId id="311"/>
            <p14:sldId id="309"/>
            <p14:sldId id="321"/>
            <p14:sldId id="323"/>
            <p14:sldId id="310"/>
            <p14:sldId id="324"/>
            <p14:sldId id="332"/>
            <p14:sldId id="322"/>
            <p14:sldId id="315"/>
            <p14:sldId id="312"/>
            <p14:sldId id="313"/>
            <p14:sldId id="314"/>
            <p14:sldId id="316"/>
            <p14:sldId id="317"/>
            <p14:sldId id="318"/>
            <p14:sldId id="319"/>
            <p14:sldId id="320"/>
            <p14:sldId id="325"/>
            <p14:sldId id="326"/>
            <p14:sldId id="337"/>
            <p14:sldId id="327"/>
            <p14:sldId id="328"/>
            <p14:sldId id="329"/>
            <p14:sldId id="330"/>
            <p14:sldId id="331"/>
            <p14:sldId id="341"/>
            <p14:sldId id="333"/>
            <p14:sldId id="334"/>
            <p14:sldId id="335"/>
            <p14:sldId id="336"/>
            <p14:sldId id="415"/>
            <p14:sldId id="338"/>
            <p14:sldId id="339"/>
            <p14:sldId id="414"/>
          </p14:sldIdLst>
        </p14:section>
        <p14:section name="פרק ה" id="{C3CF216B-8C75-416F-A9B1-8FCB2980542C}">
          <p14:sldIdLst>
            <p14:sldId id="342"/>
            <p14:sldId id="416"/>
            <p14:sldId id="343"/>
          </p14:sldIdLst>
        </p14:section>
        <p14:section name="פרק ו - http,rest" id="{ECF431A4-98DB-49DB-B96B-FB6D3C0500A2}">
          <p14:sldIdLst>
            <p14:sldId id="376"/>
            <p14:sldId id="344"/>
            <p14:sldId id="426"/>
            <p14:sldId id="427"/>
            <p14:sldId id="428"/>
            <p14:sldId id="429"/>
            <p14:sldId id="430"/>
            <p14:sldId id="440"/>
            <p14:sldId id="345"/>
            <p14:sldId id="347"/>
            <p14:sldId id="348"/>
            <p14:sldId id="387"/>
            <p14:sldId id="386"/>
            <p14:sldId id="388"/>
            <p14:sldId id="350"/>
            <p14:sldId id="352"/>
            <p14:sldId id="434"/>
            <p14:sldId id="437"/>
            <p14:sldId id="441"/>
          </p14:sldIdLst>
        </p14:section>
        <p14:section name="פרק ז'- Express" id="{25BE225A-79B2-4C7B-9758-99F7E500306B}">
          <p14:sldIdLst>
            <p14:sldId id="377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3"/>
            <p14:sldId id="432"/>
            <p14:sldId id="374"/>
            <p14:sldId id="372"/>
            <p14:sldId id="378"/>
            <p14:sldId id="381"/>
            <p14:sldId id="438"/>
            <p14:sldId id="383"/>
            <p14:sldId id="379"/>
            <p14:sldId id="380"/>
            <p14:sldId id="385"/>
            <p14:sldId id="382"/>
            <p14:sldId id="384"/>
          </p14:sldIdLst>
        </p14:section>
        <p14:section name="פרק ח - MongoDB" id="{159AD568-38CE-44DF-82E5-5FA46E013A00}">
          <p14:sldIdLst>
            <p14:sldId id="389"/>
            <p14:sldId id="390"/>
            <p14:sldId id="391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9"/>
            <p14:sldId id="402"/>
            <p14:sldId id="403"/>
            <p14:sldId id="404"/>
            <p14:sldId id="405"/>
            <p14:sldId id="406"/>
            <p14:sldId id="407"/>
            <p14:sldId id="408"/>
            <p14:sldId id="410"/>
            <p14:sldId id="412"/>
            <p14:sldId id="424"/>
          </p14:sldIdLst>
        </p14:section>
        <p14:section name="פרק ט - MySQL" id="{C03029B9-0481-44AB-8840-20C2D0CCFE19}">
          <p14:sldIdLst>
            <p14:sldId id="417"/>
            <p14:sldId id="418"/>
            <p14:sldId id="419"/>
            <p14:sldId id="420"/>
            <p14:sldId id="421"/>
            <p14:sldId id="422"/>
            <p14:sldId id="423"/>
            <p14:sldId id="425"/>
            <p14:sldId id="44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iam Havlin" initials="MH" lastIdx="1" clrIdx="0">
    <p:extLst>
      <p:ext uri="{19B8F6BF-5375-455C-9EA6-DF929625EA0E}">
        <p15:presenceInfo xmlns:p15="http://schemas.microsoft.com/office/powerpoint/2012/main" userId="S-1-5-21-2828322626-4146779859-790849229-63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סגנון בהיר 2 - הדגשה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סגנון ביניים 1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סגנון ערכת נושא 1 - הדגשה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349" autoAdjust="0"/>
    <p:restoredTop sz="86332" autoAdjust="0"/>
  </p:normalViewPr>
  <p:slideViewPr>
    <p:cSldViewPr snapToGrid="0">
      <p:cViewPr varScale="1">
        <p:scale>
          <a:sx n="115" d="100"/>
          <a:sy n="115" d="100"/>
        </p:scale>
        <p:origin x="6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commentAuthors" Target="commentAuthor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presProps" Target="presProp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2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4025637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1"/>
          <a:lstStyle>
            <a:lvl1pPr algn="r">
              <a:defRPr sz="1300"/>
            </a:lvl1pPr>
          </a:lstStyle>
          <a:p>
            <a:r>
              <a:rPr lang="he-IL"/>
              <a:t>בס"ד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646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1"/>
          <a:lstStyle>
            <a:lvl1pPr algn="l">
              <a:defRPr sz="1300"/>
            </a:lvl1pPr>
          </a:lstStyle>
          <a:p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4025637" y="9721109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1" anchor="b"/>
          <a:lstStyle>
            <a:lvl1pPr algn="r">
              <a:defRPr sz="13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646" y="9721109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1" anchor="b"/>
          <a:lstStyle>
            <a:lvl1pPr algn="l">
              <a:defRPr sz="1300"/>
            </a:lvl1pPr>
          </a:lstStyle>
          <a:p>
            <a:fld id="{5CBF3D59-B8C7-4F29-B31E-65185AD355E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75888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4025637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1"/>
          <a:lstStyle>
            <a:lvl1pPr algn="r">
              <a:defRPr sz="1300"/>
            </a:lvl1pPr>
          </a:lstStyle>
          <a:p>
            <a:r>
              <a:rPr lang="he-IL"/>
              <a:t>בס"ד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646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1"/>
          <a:lstStyle>
            <a:lvl1pPr algn="l">
              <a:defRPr sz="1300"/>
            </a:lvl1pPr>
          </a:lstStyle>
          <a:p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710407" y="4925409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4025637" y="9721109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1" anchor="b"/>
          <a:lstStyle>
            <a:lvl1pPr algn="r">
              <a:defRPr sz="13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646" y="9721109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1" anchor="b"/>
          <a:lstStyle>
            <a:lvl1pPr algn="l">
              <a:defRPr sz="1300"/>
            </a:lvl1pPr>
          </a:lstStyle>
          <a:p>
            <a:fld id="{A8D60DDD-DCC3-4386-AF65-928F9BFB65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80537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courses/learn-intermediate-javascript/lessons/promises/exercises/chaining-promises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promise-chaining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1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5809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21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558504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114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174579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115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3393814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116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048532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117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621505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118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0261973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119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565633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120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861002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121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1948764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122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827554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123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5163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22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1995184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124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0149075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125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722599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126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9301634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127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5771722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128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5649259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129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5144038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130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2175735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131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6535510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132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2098032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133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2682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24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2800761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134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2457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25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6962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26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4952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27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55185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28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58146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29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3748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30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59387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31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3617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13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71513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32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4523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33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00950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34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77722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35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10181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36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67497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חשוב מאד לעבור על </a:t>
            </a:r>
            <a:r>
              <a:rPr lang="en-US" dirty="0" err="1"/>
              <a:t>javascript</a:t>
            </a:r>
            <a:r>
              <a:rPr lang="en-US" dirty="0"/>
              <a:t> info</a:t>
            </a:r>
            <a:r>
              <a:rPr lang="he-IL" dirty="0"/>
              <a:t> או </a:t>
            </a:r>
            <a:r>
              <a:rPr lang="en-US" dirty="0" err="1"/>
              <a:t>codecademy</a:t>
            </a:r>
            <a:r>
              <a:rPr lang="en-US" dirty="0"/>
              <a:t> </a:t>
            </a:r>
            <a:r>
              <a:rPr lang="he-IL" dirty="0"/>
              <a:t> לרענן את המושגים</a:t>
            </a:r>
          </a:p>
          <a:p>
            <a:r>
              <a:rPr lang="he-IL" dirty="0"/>
              <a:t>לא </a:t>
            </a:r>
            <a:r>
              <a:rPr lang="he-IL" dirty="0" err="1"/>
              <a:t>הכל</a:t>
            </a:r>
            <a:r>
              <a:rPr lang="he-IL" dirty="0"/>
              <a:t> כתוב כאן בפרוטרוט (בעיקר האפשרויות של </a:t>
            </a:r>
            <a:r>
              <a:rPr lang="en-US" dirty="0"/>
              <a:t>then</a:t>
            </a:r>
            <a:r>
              <a:rPr lang="he-IL" dirty="0"/>
              <a:t> השונות במקום </a:t>
            </a:r>
            <a:r>
              <a:rPr lang="en-US"/>
              <a:t>catch</a:t>
            </a:r>
            <a:r>
              <a:rPr lang="he-IL" dirty="0"/>
              <a:t> וכן הסבר מעמיק על מספר </a:t>
            </a:r>
            <a:r>
              <a:rPr lang="en-US" dirty="0"/>
              <a:t>then</a:t>
            </a:r>
            <a:r>
              <a:rPr lang="he-IL" dirty="0"/>
              <a:t> לאותו </a:t>
            </a:r>
            <a:r>
              <a:rPr lang="en-US" dirty="0"/>
              <a:t>promise</a:t>
            </a:r>
            <a:r>
              <a:rPr lang="he-IL" dirty="0"/>
              <a:t> וכן </a:t>
            </a:r>
            <a:r>
              <a:rPr lang="en-US" dirty="0"/>
              <a:t>promise chaining</a:t>
            </a:r>
            <a:endParaRPr lang="he-IL" dirty="0"/>
          </a:p>
          <a:p>
            <a:r>
              <a:rPr lang="en-US" dirty="0">
                <a:hlinkClick r:id="rId3"/>
              </a:rPr>
              <a:t>Learn Intermediate JavaScript | </a:t>
            </a:r>
            <a:r>
              <a:rPr lang="en-US" dirty="0" err="1">
                <a:hlinkClick r:id="rId3"/>
              </a:rPr>
              <a:t>Codecademy</a:t>
            </a:r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37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85688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38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89548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39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25076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40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68425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41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8090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14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69364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42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70998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43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26287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44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02738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45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4020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46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8781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47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48610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48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07467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49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97934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50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04854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51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2891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15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84761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52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90459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53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047627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54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960703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55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96506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56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41658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57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696000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58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95279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59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271178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60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80677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להסביר שבעצם </a:t>
            </a:r>
            <a:r>
              <a:rPr lang="en-US" dirty="0"/>
              <a:t>then </a:t>
            </a:r>
            <a:r>
              <a:rPr lang="he-IL" dirty="0"/>
              <a:t> יש לה אפשרות של פרמטר אחד, שני פרמטרים, ושום פרמטר</a:t>
            </a:r>
          </a:p>
          <a:p>
            <a:r>
              <a:rPr lang="he-IL" dirty="0"/>
              <a:t>שני פרמטרים - אחד מטפל בהצלחה והשני </a:t>
            </a:r>
            <a:r>
              <a:rPr lang="he-IL" dirty="0" err="1"/>
              <a:t>בכשלון</a:t>
            </a:r>
            <a:endParaRPr lang="he-IL" dirty="0"/>
          </a:p>
          <a:p>
            <a:r>
              <a:rPr lang="he-IL" dirty="0"/>
              <a:t>פרמטר אחד – זה רק </a:t>
            </a:r>
            <a:r>
              <a:rPr lang="en-US" dirty="0"/>
              <a:t>success handler</a:t>
            </a:r>
            <a:endParaRPr lang="he-IL" dirty="0"/>
          </a:p>
          <a:p>
            <a:r>
              <a:rPr lang="he-IL" dirty="0"/>
              <a:t>אם </a:t>
            </a:r>
            <a:r>
              <a:rPr lang="en-US" dirty="0"/>
              <a:t>then </a:t>
            </a:r>
            <a:r>
              <a:rPr lang="he-IL" dirty="0"/>
              <a:t> קיבלה רק </a:t>
            </a:r>
            <a:r>
              <a:rPr lang="en-US" dirty="0" err="1"/>
              <a:t>succss</a:t>
            </a:r>
            <a:r>
              <a:rPr lang="en-US" dirty="0"/>
              <a:t> handler</a:t>
            </a:r>
            <a:r>
              <a:rPr lang="he-IL" dirty="0"/>
              <a:t>, </a:t>
            </a:r>
            <a:r>
              <a:rPr lang="he-IL" dirty="0" err="1"/>
              <a:t>וה</a:t>
            </a:r>
            <a:r>
              <a:rPr lang="he-IL" dirty="0"/>
              <a:t> </a:t>
            </a:r>
            <a:r>
              <a:rPr lang="en-US" dirty="0"/>
              <a:t>promise</a:t>
            </a:r>
            <a:r>
              <a:rPr lang="he-IL" dirty="0"/>
              <a:t> יסתיים בכישלון, צריך </a:t>
            </a:r>
            <a:r>
              <a:rPr lang="en-US" dirty="0"/>
              <a:t>handler</a:t>
            </a:r>
            <a:r>
              <a:rPr lang="he-IL" dirty="0"/>
              <a:t> אחר.</a:t>
            </a:r>
          </a:p>
          <a:p>
            <a:r>
              <a:rPr lang="he-IL" dirty="0"/>
              <a:t>תמיד ה </a:t>
            </a:r>
            <a:r>
              <a:rPr lang="en-US" dirty="0"/>
              <a:t>then</a:t>
            </a:r>
            <a:r>
              <a:rPr lang="he-IL" dirty="0"/>
              <a:t> יחזיר </a:t>
            </a:r>
            <a:r>
              <a:rPr lang="en-US" dirty="0"/>
              <a:t>promise</a:t>
            </a:r>
            <a:r>
              <a:rPr lang="he-IL" dirty="0"/>
              <a:t> במצב </a:t>
            </a:r>
            <a:r>
              <a:rPr lang="en-US" dirty="0"/>
              <a:t>pending</a:t>
            </a:r>
            <a:r>
              <a:rPr lang="he-IL" dirty="0"/>
              <a:t> ואם מישהו יתנדב לטפל – מצוין.</a:t>
            </a:r>
            <a:r>
              <a:rPr lang="en-US" dirty="0"/>
              <a:t>.</a:t>
            </a:r>
          </a:p>
          <a:p>
            <a:r>
              <a:rPr lang="he-IL" dirty="0"/>
              <a:t>אפשר לעשות </a:t>
            </a:r>
            <a:r>
              <a:rPr lang="en-US" dirty="0"/>
              <a:t>then</a:t>
            </a:r>
            <a:r>
              <a:rPr lang="he-IL" dirty="0"/>
              <a:t> עם פרמטר אחד – זה יהיה ההצלחה, ועוד </a:t>
            </a:r>
            <a:r>
              <a:rPr lang="en-US" dirty="0"/>
              <a:t>then</a:t>
            </a:r>
            <a:r>
              <a:rPr lang="he-IL" dirty="0"/>
              <a:t> שני פרמטרים – הראשון </a:t>
            </a:r>
            <a:r>
              <a:rPr lang="en-US" dirty="0"/>
              <a:t>null</a:t>
            </a:r>
            <a:r>
              <a:rPr lang="he-IL" dirty="0"/>
              <a:t> </a:t>
            </a:r>
            <a:r>
              <a:rPr lang="he-IL" dirty="0" err="1"/>
              <a:t>והשניה</a:t>
            </a:r>
            <a:r>
              <a:rPr lang="he-IL" dirty="0"/>
              <a:t> </a:t>
            </a:r>
            <a:r>
              <a:rPr lang="en-US" dirty="0"/>
              <a:t>error handler</a:t>
            </a:r>
            <a:r>
              <a:rPr lang="he-IL" dirty="0"/>
              <a:t> (מה קורה ב </a:t>
            </a:r>
            <a:r>
              <a:rPr lang="en-US" dirty="0" err="1"/>
              <a:t>romise</a:t>
            </a:r>
            <a:r>
              <a:rPr lang="en-US" dirty="0"/>
              <a:t> chaining</a:t>
            </a:r>
            <a:r>
              <a:rPr lang="he-IL" dirty="0"/>
              <a:t> – זה בהמשך)</a:t>
            </a:r>
          </a:p>
          <a:p>
            <a:r>
              <a:rPr lang="he-IL" dirty="0"/>
              <a:t>אבל כדאי וקריא יותר להשתמש ב </a:t>
            </a:r>
            <a:r>
              <a:rPr lang="en-US" dirty="0"/>
              <a:t>catch - </a:t>
            </a:r>
            <a:r>
              <a:rPr lang="he-IL" dirty="0"/>
              <a:t>שמקבל רק את </a:t>
            </a:r>
            <a:r>
              <a:rPr lang="en-US" dirty="0"/>
              <a:t>handler </a:t>
            </a:r>
            <a:r>
              <a:rPr lang="he-IL" dirty="0"/>
              <a:t>אחד של </a:t>
            </a:r>
            <a:r>
              <a:rPr lang="he-IL" dirty="0" err="1"/>
              <a:t>כשלון</a:t>
            </a:r>
            <a:r>
              <a:rPr lang="he-IL" dirty="0"/>
              <a:t>.</a:t>
            </a:r>
          </a:p>
          <a:p>
            <a:r>
              <a:rPr lang="he-IL" dirty="0"/>
              <a:t>אם עושים כמה </a:t>
            </a:r>
            <a:r>
              <a:rPr lang="en-US" dirty="0"/>
              <a:t>then</a:t>
            </a:r>
            <a:r>
              <a:rPr lang="he-IL" dirty="0"/>
              <a:t> ל </a:t>
            </a:r>
            <a:r>
              <a:rPr lang="en-US" dirty="0"/>
              <a:t>promise</a:t>
            </a:r>
            <a:r>
              <a:rPr lang="he-IL" dirty="0"/>
              <a:t> אחד – כל אחד מהם יזומן במנותק מהאחרים.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61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1620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16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603864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62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744892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63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413548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64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678355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65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264134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66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962643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אם ה </a:t>
            </a:r>
            <a:r>
              <a:rPr lang="en-US" dirty="0"/>
              <a:t>then</a:t>
            </a:r>
            <a:r>
              <a:rPr lang="he-IL" dirty="0"/>
              <a:t> מחזיר </a:t>
            </a:r>
            <a:r>
              <a:rPr lang="en-US" dirty="0"/>
              <a:t>promise</a:t>
            </a:r>
            <a:r>
              <a:rPr lang="he-IL" dirty="0"/>
              <a:t> (בדוגמא לעיל – הפונקציה </a:t>
            </a:r>
            <a:r>
              <a:rPr lang="en-US" dirty="0" err="1"/>
              <a:t>jsonFun</a:t>
            </a:r>
            <a:r>
              <a:rPr lang="he-IL" dirty="0"/>
              <a:t> מחזירה </a:t>
            </a:r>
            <a:r>
              <a:rPr lang="en-US" dirty="0"/>
              <a:t>(promise</a:t>
            </a:r>
            <a:r>
              <a:rPr lang="he-IL" dirty="0"/>
              <a:t> אז ה </a:t>
            </a:r>
            <a:r>
              <a:rPr lang="en-US" dirty="0"/>
              <a:t>then</a:t>
            </a:r>
            <a:r>
              <a:rPr lang="he-IL" dirty="0"/>
              <a:t> שבא אחריה כבר יהיה שייך ל </a:t>
            </a:r>
            <a:r>
              <a:rPr lang="en-US" dirty="0"/>
              <a:t>promise</a:t>
            </a:r>
            <a:r>
              <a:rPr lang="he-IL" dirty="0"/>
              <a:t> שהיא </a:t>
            </a:r>
            <a:r>
              <a:rPr lang="he-IL" dirty="0" err="1"/>
              <a:t>מחזירה,ולא</a:t>
            </a:r>
            <a:r>
              <a:rPr lang="he-IL" dirty="0"/>
              <a:t> שייך ל </a:t>
            </a:r>
            <a:r>
              <a:rPr lang="en-US" dirty="0"/>
              <a:t>then</a:t>
            </a:r>
            <a:r>
              <a:rPr lang="he-IL" dirty="0"/>
              <a:t> של </a:t>
            </a:r>
            <a:r>
              <a:rPr lang="en-US" dirty="0" err="1"/>
              <a:t>mystatus</a:t>
            </a:r>
            <a:r>
              <a:rPr lang="he-IL" dirty="0"/>
              <a:t>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 דוגמא מפושטת יותר: נניח כמו ב </a:t>
            </a:r>
            <a:r>
              <a:rPr lang="en-US" dirty="0"/>
              <a:t>fetch</a:t>
            </a:r>
            <a:r>
              <a:rPr lang="he-IL" dirty="0"/>
              <a:t> כשעושים ()</a:t>
            </a:r>
            <a:r>
              <a:rPr lang="en-US" dirty="0" err="1"/>
              <a:t>res.json</a:t>
            </a:r>
            <a:r>
              <a:rPr lang="he-IL" dirty="0"/>
              <a:t> אז ה  </a:t>
            </a:r>
            <a:r>
              <a:rPr lang="en-US" dirty="0"/>
              <a:t>Then</a:t>
            </a:r>
            <a:r>
              <a:rPr lang="he-IL" dirty="0"/>
              <a:t> השני כבר לא יהיה שייך ל </a:t>
            </a:r>
            <a:r>
              <a:rPr lang="en-US" dirty="0"/>
              <a:t>promise</a:t>
            </a:r>
            <a:r>
              <a:rPr lang="he-IL" dirty="0"/>
              <a:t> הראשון אלא יהיה שייך ל </a:t>
            </a:r>
            <a:r>
              <a:rPr lang="en-US" dirty="0"/>
              <a:t>promise</a:t>
            </a:r>
            <a:r>
              <a:rPr lang="he-IL" dirty="0"/>
              <a:t> שחזר מ </a:t>
            </a:r>
            <a:r>
              <a:rPr lang="en-US" dirty="0"/>
              <a:t>json()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בשרשור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promise</a:t>
            </a:r>
            <a:r>
              <a:rPr lang="he-IL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כל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he-IL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שייך ל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promise</a:t>
            </a:r>
            <a:r>
              <a:rPr lang="he-IL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הקודם שהוחזר (עם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he-IL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 מה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success callback</a:t>
            </a:r>
            <a:r>
              <a:rPr lang="he-IL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אם קיימים בקוד יותר מ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he-IL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אחד, ואין באף אחד מה –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callbacks</a:t>
            </a:r>
            <a:r>
              <a:rPr lang="he-IL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שלהם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he-IL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של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promise</a:t>
            </a:r>
            <a:r>
              <a:rPr lang="he-IL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אזי כל ה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</a:t>
            </a:r>
            <a:r>
              <a:rPr lang="he-IL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מתייחסים ל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promise</a:t>
            </a:r>
            <a:r>
              <a:rPr lang="he-IL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הראשון.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הסבר טוב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Promises chaining (javascript.info)</a:t>
            </a:r>
            <a:endParaRPr lang="he-IL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  <a:p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67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855443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68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438071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69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532103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70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795234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71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1605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17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204376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72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876318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73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761392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74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728941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75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367072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76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825601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77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762632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78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664468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79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062074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80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337125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81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0096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18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853475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82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598847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83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170639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85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263781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AACF1-C4E7-4D14-B9A5-E17FB5E18A6A}" type="slidenum">
              <a:rPr lang="he-IL" smtClean="0"/>
              <a:t>86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446710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AACF1-C4E7-4D14-B9A5-E17FB5E18A6A}" type="slidenum">
              <a:rPr lang="he-IL" smtClean="0"/>
              <a:t>87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666159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AACF1-C4E7-4D14-B9A5-E17FB5E18A6A}" type="slidenum">
              <a:rPr lang="he-IL" smtClean="0"/>
              <a:t>88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934683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AACF1-C4E7-4D14-B9A5-E17FB5E18A6A}" type="slidenum">
              <a:rPr lang="he-IL" smtClean="0"/>
              <a:t>89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601382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AACF1-C4E7-4D14-B9A5-E17FB5E18A6A}" type="slidenum">
              <a:rPr lang="he-IL" smtClean="0"/>
              <a:t>90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008898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AACF1-C4E7-4D14-B9A5-E17FB5E18A6A}" type="slidenum">
              <a:rPr lang="he-IL" smtClean="0"/>
              <a:t>91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431320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92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5745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19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4660068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93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046716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AACF1-C4E7-4D14-B9A5-E17FB5E18A6A}" type="slidenum">
              <a:rPr lang="he-IL" smtClean="0"/>
              <a:t>94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584714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AACF1-C4E7-4D14-B9A5-E17FB5E18A6A}" type="slidenum">
              <a:rPr lang="he-IL" smtClean="0"/>
              <a:t>95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303323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AACF1-C4E7-4D14-B9A5-E17FB5E18A6A}" type="slidenum">
              <a:rPr lang="he-IL" smtClean="0"/>
              <a:t>96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68392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AACF1-C4E7-4D14-B9A5-E17FB5E18A6A}" type="slidenum">
              <a:rPr lang="he-IL" smtClean="0"/>
              <a:t>97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452477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98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191229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99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703917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100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814425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101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339049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102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9102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20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822210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104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498373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105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847429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106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3432925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107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893040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108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200247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109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445379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110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0280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111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556249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112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208902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60DDD-DCC3-4386-AF65-928F9BFB6513}" type="slidenum">
              <a:rPr lang="he-IL" smtClean="0"/>
              <a:t>113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2042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1E6089B-498F-4AC9-BD76-124B2C20923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380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E6089B-498F-4AC9-BD76-124B2C20923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7003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E6089B-498F-4AC9-BD76-124B2C209234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3660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E6089B-498F-4AC9-BD76-124B2C20923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6392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E6089B-498F-4AC9-BD76-124B2C209234}" type="slidenum">
              <a:rPr lang="he-IL" smtClean="0"/>
              <a:t>‹#›</a:t>
            </a:fld>
            <a:endParaRPr lang="he-I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9683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E6089B-498F-4AC9-BD76-124B2C20923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1299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6949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0306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686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E6089B-498F-4AC9-BD76-124B2C20923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931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E6089B-498F-4AC9-BD76-124B2C20923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582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E6089B-498F-4AC9-BD76-124B2C20923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960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800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3129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524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E6089B-498F-4AC9-BD76-124B2C20923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120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CFDF9"/>
            </a:gs>
            <a:gs pos="0">
              <a:schemeClr val="bg1"/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/>
              <a:t>בס"ד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/>
              <a:t>כל הזכויות שמורות 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E6089B-498F-4AC9-BD76-124B2C20923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72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odejs.org/en" TargetMode="Externa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slide" Target="slide112.xml"/><Relationship Id="rId3" Type="http://schemas.openxmlformats.org/officeDocument/2006/relationships/slide" Target="slide105.xml"/><Relationship Id="rId7" Type="http://schemas.openxmlformats.org/officeDocument/2006/relationships/slide" Target="slide111.xml"/><Relationship Id="rId12" Type="http://schemas.openxmlformats.org/officeDocument/2006/relationships/slide" Target="slide127.xml"/><Relationship Id="rId2" Type="http://schemas.openxmlformats.org/officeDocument/2006/relationships/slide" Target="slide10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9.xml"/><Relationship Id="rId11" Type="http://schemas.openxmlformats.org/officeDocument/2006/relationships/slide" Target="slide126.xml"/><Relationship Id="rId5" Type="http://schemas.openxmlformats.org/officeDocument/2006/relationships/slide" Target="slide107.xml"/><Relationship Id="rId10" Type="http://schemas.openxmlformats.org/officeDocument/2006/relationships/slide" Target="slide116.xml"/><Relationship Id="rId4" Type="http://schemas.openxmlformats.org/officeDocument/2006/relationships/slide" Target="slide106.xml"/><Relationship Id="rId9" Type="http://schemas.openxmlformats.org/officeDocument/2006/relationships/slide" Target="slide115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js.com/" TargetMode="External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js.com/en/guide/routing.html" TargetMode="External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man.com/downloads/" TargetMode="External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oftwaretestinghelp.com/api-testing-tools/" TargetMode="External"/><Relationship Id="rId4" Type="http://schemas.openxmlformats.org/officeDocument/2006/relationships/hyperlink" Target="https://internet-israel.com/%D7%A4%D7%99%D7%AA%D7%95%D7%97-%D7%90%D7%99%D7%A0%D7%98%D7%A8%D7%A0%D7%98/%D7%91%D7%A0%D7%99%D7%99%D7%AA-%D7%90%D7%AA%D7%A8%D7%99-%D7%90%D7%99%D7%A0%D7%98%D7%A8%D7%A0%D7%98-%D7%9C%D7%9E%D7%A4%D7%AA%D7%97%D7%99%D7%9D/%D7%A9%D7%99%D7%9E%D7%95%D7%A9-%D7%91-postman-%D7%9C%D7%99%D7%A6%D7%99%D7%A8%D7%AA-%D7%91%D7%A7%D7%A9%D7%95%D7%AA-%D7%9E%D7%9B%D7%9C-%D7%A1%D7%95%D7%92-%D7%A9%D7%94%D7%95%D7%90/" TargetMode="Externa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example/10/section/11" TargetMode="External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1-sample%20app/first-app.js" TargetMode="Externa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hyperlink" Target="https://expressjs.com/en/4x/api.html#res.render" TargetMode="External"/><Relationship Id="rId3" Type="http://schemas.openxmlformats.org/officeDocument/2006/relationships/hyperlink" Target="https://expressjs.com/en/4x/api.html#res.download" TargetMode="External"/><Relationship Id="rId7" Type="http://schemas.openxmlformats.org/officeDocument/2006/relationships/hyperlink" Target="https://expressjs.com/en/4x/api.html#res.redirect" TargetMode="External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pressjs.com/en/4x/api.html#res.jsonp" TargetMode="External"/><Relationship Id="rId11" Type="http://schemas.openxmlformats.org/officeDocument/2006/relationships/hyperlink" Target="https://expressjs.com/en/4x/api.html#res.sendStatus" TargetMode="External"/><Relationship Id="rId5" Type="http://schemas.openxmlformats.org/officeDocument/2006/relationships/hyperlink" Target="https://expressjs.com/en/4x/api.html#res.json" TargetMode="External"/><Relationship Id="rId10" Type="http://schemas.openxmlformats.org/officeDocument/2006/relationships/hyperlink" Target="https://expressjs.com/en/4x/api.html#res.sendFile" TargetMode="External"/><Relationship Id="rId4" Type="http://schemas.openxmlformats.org/officeDocument/2006/relationships/hyperlink" Target="https://expressjs.com/en/4x/api.html#res.end" TargetMode="External"/><Relationship Id="rId9" Type="http://schemas.openxmlformats.org/officeDocument/2006/relationships/hyperlink" Target="https://expressjs.com/en/4x/api.html#res.send" TargetMode="Externa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js.com/en/guide/using-middleware.html#middleware.application" TargetMode="External"/><Relationship Id="rId7" Type="http://schemas.openxmlformats.org/officeDocument/2006/relationships/hyperlink" Target="https://expressjs.com/en/guide/using-middleware.html#middleware.error-handling" TargetMode="External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pressjs.com/en/guide/using-middleware.html#middleware.third-party" TargetMode="External"/><Relationship Id="rId5" Type="http://schemas.openxmlformats.org/officeDocument/2006/relationships/hyperlink" Target="https://expressjs.com/en/guide/using-middleware.html#middleware.built-in" TargetMode="External"/><Relationship Id="rId4" Type="http://schemas.openxmlformats.org/officeDocument/2006/relationships/hyperlink" Target="https://expressjs.com/en/guide/using-middleware.html#middleware.router" TargetMode="Externa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js.com/en/guide/using-middleware.html#middleware.application" TargetMode="External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js.com/en/guide/using-middleware.html#middleware.application" TargetMode="External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Relationship Id="rId4" Type="http://schemas.openxmlformats.org/officeDocument/2006/relationships/hyperlink" Target="9-middleware/middleware-categories.js" TargetMode="Externa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js.com/en/guide/using-middleware.html#middleware.router" TargetMode="External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16.xml"/><Relationship Id="rId7" Type="http://schemas.openxmlformats.org/officeDocument/2006/relationships/slide" Target="slide20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js.com/en/guide/using-middleware.html#middleware.router" TargetMode="External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Relationship Id="rId4" Type="http://schemas.openxmlformats.org/officeDocument/2006/relationships/hyperlink" Target="9-middleware/routes" TargetMode="Externa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js.com/en/guide/using-middleware.html#middleware.router" TargetMode="External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js.com/en/guide/using-middleware.html#middleware.error-handling" TargetMode="External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enchalabs/connect" TargetMode="Externa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js.com/en/guide/using-middleware.html#middleware.error-handling" TargetMode="External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js.com/en/guide/using-middleware.html#middleware.third-party" TargetMode="External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xpressjs.com/en/resources/middleware.html" TargetMode="Externa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js.com/en/guide/using-middleware.html#middleware.error-handling" TargetMode="External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8" Type="http://schemas.openxmlformats.org/officeDocument/2006/relationships/slide" Target="slide142.xml"/><Relationship Id="rId13" Type="http://schemas.openxmlformats.org/officeDocument/2006/relationships/slide" Target="slide149.xml"/><Relationship Id="rId18" Type="http://schemas.openxmlformats.org/officeDocument/2006/relationships/slide" Target="slide156.xml"/><Relationship Id="rId3" Type="http://schemas.openxmlformats.org/officeDocument/2006/relationships/slide" Target="slide137.xml"/><Relationship Id="rId7" Type="http://schemas.openxmlformats.org/officeDocument/2006/relationships/slide" Target="slide141.xml"/><Relationship Id="rId12" Type="http://schemas.openxmlformats.org/officeDocument/2006/relationships/slide" Target="slide148.xml"/><Relationship Id="rId17" Type="http://schemas.openxmlformats.org/officeDocument/2006/relationships/slide" Target="slide155.xml"/><Relationship Id="rId2" Type="http://schemas.openxmlformats.org/officeDocument/2006/relationships/slide" Target="slide136.xml"/><Relationship Id="rId16" Type="http://schemas.openxmlformats.org/officeDocument/2006/relationships/slide" Target="slide15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0.xml"/><Relationship Id="rId11" Type="http://schemas.openxmlformats.org/officeDocument/2006/relationships/slide" Target="slide146.xml"/><Relationship Id="rId5" Type="http://schemas.openxmlformats.org/officeDocument/2006/relationships/slide" Target="slide139.xml"/><Relationship Id="rId15" Type="http://schemas.openxmlformats.org/officeDocument/2006/relationships/slide" Target="slide153.xml"/><Relationship Id="rId10" Type="http://schemas.openxmlformats.org/officeDocument/2006/relationships/slide" Target="slide145.xml"/><Relationship Id="rId4" Type="http://schemas.openxmlformats.org/officeDocument/2006/relationships/slide" Target="slide138.xml"/><Relationship Id="rId9" Type="http://schemas.openxmlformats.org/officeDocument/2006/relationships/slide" Target="slide143.xml"/><Relationship Id="rId14" Type="http://schemas.openxmlformats.org/officeDocument/2006/relationships/slide" Target="slide15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docs/manual/reference/operator/query/" TargetMode="Externa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hyperlink" Target="https://mongoosejs.com/" TargetMode="Externa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slide" Target="slide141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hyperlink" Target="file:///s:\github.com\sunilksamanta\node-mongoose-setup" TargetMode="External"/><Relationship Id="rId2" Type="http://schemas.openxmlformats.org/officeDocument/2006/relationships/hyperlink" Target="https://dev.to/sunilksamanta/rest-api-structure-using-nodejs-mongodb-mongoose-2hk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.to/pacheco/designing-a-better-architecture-for-a-node-js-api-24d" TargetMode="External"/><Relationship Id="rId4" Type="http://schemas.openxmlformats.org/officeDocument/2006/relationships/hyperlink" Target="https://getstream.io/blog/building-a-node-js-powered-api-with-express-mongoose-mongodb/" TargetMode="Externa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slide" Target="slide160.xml"/><Relationship Id="rId7" Type="http://schemas.openxmlformats.org/officeDocument/2006/relationships/slide" Target="slide157.xml"/><Relationship Id="rId2" Type="http://schemas.openxmlformats.org/officeDocument/2006/relationships/slide" Target="slide15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4.xml"/><Relationship Id="rId5" Type="http://schemas.openxmlformats.org/officeDocument/2006/relationships/slide" Target="slide163.xml"/><Relationship Id="rId4" Type="http://schemas.openxmlformats.org/officeDocument/2006/relationships/slide" Target="slide161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" TargetMode="External"/><Relationship Id="rId2" Type="http://schemas.openxmlformats.org/officeDocument/2006/relationships/hyperlink" Target="https://www.mysql.com/" TargetMode="Externa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3.xml"/><Relationship Id="rId3" Type="http://schemas.openxmlformats.org/officeDocument/2006/relationships/slide" Target="slide12.xml"/><Relationship Id="rId7" Type="http://schemas.openxmlformats.org/officeDocument/2006/relationships/slide" Target="slide8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1.xml"/><Relationship Id="rId5" Type="http://schemas.openxmlformats.org/officeDocument/2006/relationships/slide" Target="slide37.xml"/><Relationship Id="rId4" Type="http://schemas.openxmlformats.org/officeDocument/2006/relationships/slide" Target="slide23.xml"/><Relationship Id="rId9" Type="http://schemas.openxmlformats.org/officeDocument/2006/relationships/slide" Target="slide13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dev/learn/output-to-the-command-line-using-nodej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dejs.dev/learn/accept-input-from-the-command-line-in-nodejs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nodejs/nodejs-debugging#_auto-attach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25.xml"/><Relationship Id="rId7" Type="http://schemas.openxmlformats.org/officeDocument/2006/relationships/slide" Target="slide31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0.xml"/><Relationship Id="rId5" Type="http://schemas.openxmlformats.org/officeDocument/2006/relationships/slide" Target="slide29.xml"/><Relationship Id="rId10" Type="http://schemas.openxmlformats.org/officeDocument/2006/relationships/slide" Target="slide36.xml"/><Relationship Id="rId4" Type="http://schemas.openxmlformats.org/officeDocument/2006/relationships/slide" Target="slide28.xml"/><Relationship Id="rId9" Type="http://schemas.openxmlformats.org/officeDocument/2006/relationships/slide" Target="slide3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5.xml"/><Relationship Id="rId7" Type="http://schemas.openxmlformats.org/officeDocument/2006/relationships/slide" Target="slide10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iuccio/cowsay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reecodecamp.org/news/how-to-make-a-beautiful-tiny-npm-package-and-publish-it-2881d4307f78/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13" Type="http://schemas.openxmlformats.org/officeDocument/2006/relationships/slide" Target="slide51.xml"/><Relationship Id="rId18" Type="http://schemas.openxmlformats.org/officeDocument/2006/relationships/slide" Target="slide59.xml"/><Relationship Id="rId26" Type="http://schemas.openxmlformats.org/officeDocument/2006/relationships/slide" Target="slide73.xml"/><Relationship Id="rId3" Type="http://schemas.openxmlformats.org/officeDocument/2006/relationships/slide" Target="slide38.xml"/><Relationship Id="rId21" Type="http://schemas.openxmlformats.org/officeDocument/2006/relationships/slide" Target="slide65.xml"/><Relationship Id="rId7" Type="http://schemas.openxmlformats.org/officeDocument/2006/relationships/slide" Target="slide43.xml"/><Relationship Id="rId12" Type="http://schemas.openxmlformats.org/officeDocument/2006/relationships/slide" Target="slide50.xml"/><Relationship Id="rId17" Type="http://schemas.openxmlformats.org/officeDocument/2006/relationships/slide" Target="slide58.xml"/><Relationship Id="rId25" Type="http://schemas.openxmlformats.org/officeDocument/2006/relationships/slide" Target="slide70.xml"/><Relationship Id="rId2" Type="http://schemas.openxmlformats.org/officeDocument/2006/relationships/notesSlide" Target="../notesSlides/notesSlide25.xml"/><Relationship Id="rId16" Type="http://schemas.openxmlformats.org/officeDocument/2006/relationships/slide" Target="slide57.xml"/><Relationship Id="rId20" Type="http://schemas.openxmlformats.org/officeDocument/2006/relationships/slide" Target="slide6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1.xml"/><Relationship Id="rId11" Type="http://schemas.openxmlformats.org/officeDocument/2006/relationships/slide" Target="slide49.xml"/><Relationship Id="rId24" Type="http://schemas.openxmlformats.org/officeDocument/2006/relationships/slide" Target="slide71.xml"/><Relationship Id="rId5" Type="http://schemas.openxmlformats.org/officeDocument/2006/relationships/slide" Target="slide40.xml"/><Relationship Id="rId15" Type="http://schemas.openxmlformats.org/officeDocument/2006/relationships/slide" Target="slide53.xml"/><Relationship Id="rId23" Type="http://schemas.openxmlformats.org/officeDocument/2006/relationships/slide" Target="slide68.xml"/><Relationship Id="rId28" Type="http://schemas.openxmlformats.org/officeDocument/2006/relationships/slide" Target="slide78.xml"/><Relationship Id="rId10" Type="http://schemas.openxmlformats.org/officeDocument/2006/relationships/slide" Target="slide48.xml"/><Relationship Id="rId19" Type="http://schemas.openxmlformats.org/officeDocument/2006/relationships/slide" Target="slide60.xml"/><Relationship Id="rId4" Type="http://schemas.openxmlformats.org/officeDocument/2006/relationships/slide" Target="slide39.xml"/><Relationship Id="rId9" Type="http://schemas.openxmlformats.org/officeDocument/2006/relationships/slide" Target="slide45.xml"/><Relationship Id="rId14" Type="http://schemas.openxmlformats.org/officeDocument/2006/relationships/slide" Target="slide52.xml"/><Relationship Id="rId22" Type="http://schemas.openxmlformats.org/officeDocument/2006/relationships/slide" Target="slide67.xml"/><Relationship Id="rId27" Type="http://schemas.openxmlformats.org/officeDocument/2006/relationships/slide" Target="slide7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dev/learn/a-brief-history-of-nodejs" TargetMode="External"/><Relationship Id="rId2" Type="http://schemas.openxmlformats.org/officeDocument/2006/relationships/hyperlink" Target="https://github.com/nodejs/node/blob/master/src/inspector/node_string.cc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hub/fetch/blob/master/fetch.js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exchangeratesapi.io/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abuse.com/making-http-requests-in-node-js-with-node-fetch/" TargetMode="External"/><Relationship Id="rId4" Type="http://schemas.openxmlformats.org/officeDocument/2006/relationships/hyperlink" Target="https://www.iban.com/currency-codes" TargetMode="Externa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" Target="slide82.xm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slide" Target="slide97.xml"/><Relationship Id="rId3" Type="http://schemas.openxmlformats.org/officeDocument/2006/relationships/slide" Target="slide92.xml"/><Relationship Id="rId7" Type="http://schemas.openxmlformats.org/officeDocument/2006/relationships/slide" Target="slide96.xml"/><Relationship Id="rId2" Type="http://schemas.openxmlformats.org/officeDocument/2006/relationships/slide" Target="slide8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5.xml"/><Relationship Id="rId5" Type="http://schemas.openxmlformats.org/officeDocument/2006/relationships/slide" Target="slide98.xml"/><Relationship Id="rId4" Type="http://schemas.openxmlformats.org/officeDocument/2006/relationships/slide" Target="slide9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://example.com/resources/" TargetMode="External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amichlol.org.il/w/index.php?title=HTTP_Methods&amp;action=edit&amp;redlink=1" TargetMode="Externa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://school.com/api/" TargetMode="External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api/http.html#http_class_http_incomingmessage" TargetMode="External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27.0.0.1:3000/" TargetMode="External"/><Relationship Id="rId5" Type="http://schemas.openxmlformats.org/officeDocument/2006/relationships/hyperlink" Target="http://localhost:3000/" TargetMode="External"/><Relationship Id="rId4" Type="http://schemas.openxmlformats.org/officeDocument/2006/relationships/hyperlink" Target="https://nodejs.org/api/http.html#http_class_http_serverrespons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 err="1"/>
              <a:t>NodeJS</a:t>
            </a:r>
            <a:r>
              <a:rPr lang="he-IL" dirty="0"/>
              <a:t> </a:t>
            </a:r>
            <a:r>
              <a:rPr lang="en-US"/>
              <a:t> 18.17.0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/>
              <a:t>2024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z="1100" dirty="0">
                <a:latin typeface="Calibri" panose="020F0502020204030204" pitchFamily="34" charset="0"/>
                <a:cs typeface="Calibri" panose="020F0502020204030204" pitchFamily="34" charset="0"/>
              </a:rPr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3157562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אז איך מתחילים?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251751"/>
            <a:ext cx="8915400" cy="4659471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מורידים את הגרסה האחרונה של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NodeJS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מהאתר הרשמי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, המתאימה למערכת ההפעלה שלנו.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מריצים את קובץ ההתקנה ולוחצים על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Next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בעת הצורך.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חובה שהמחשב יהיה מחובר לרשת האינטרנט בזמן ההתקנה.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כדי לוודא שההתקנה עברה בהצלחה, יש לפתוח את חלונית שורת הפקודה  -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command line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(חלונות-&gt;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cmd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). בחלונית שנפתחה כותבים את הפקודה: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node –version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. התוצאה צריכה להיות מספר הגרסה שהורדנו. משהו כזה: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סביבת העבודה היא כל סביבה נוחה לכתיבת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js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. בקורס שלנו נשתמש ב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Visual Code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זהו, לעבודה!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4710BE98-1739-4BAD-B66B-900AB0FCC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811" y="3721544"/>
            <a:ext cx="3047792" cy="129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4723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Autofit/>
          </a:bodyPr>
          <a:lstStyle/>
          <a:p>
            <a:pPr algn="r"/>
            <a:r>
              <a:rPr lang="en-US" sz="3200" dirty="0" err="1"/>
              <a:t>createServer</a:t>
            </a:r>
            <a:r>
              <a:rPr lang="en-US" sz="3200" dirty="0"/>
              <a:t> callback</a:t>
            </a:r>
            <a:endParaRPr lang="he-IL" sz="3200" dirty="0">
              <a:effectLst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100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ו'</a:t>
            </a:r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81A7211A-4116-453D-B996-8C7FC802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32504"/>
            <a:ext cx="9028461" cy="5247893"/>
          </a:xfrm>
        </p:spPr>
        <p:txBody>
          <a:bodyPr>
            <a:normAutofit/>
          </a:bodyPr>
          <a:lstStyle/>
          <a:p>
            <a:pPr marL="0" lv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כפי שראינו, הפונקציה </a:t>
            </a:r>
            <a:r>
              <a:rPr lang="en-US" dirty="0" err="1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createServer</a:t>
            </a: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מקבלת </a:t>
            </a:r>
            <a:r>
              <a:rPr lang="en-US" dirty="0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callback</a:t>
            </a: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וה-</a:t>
            </a:r>
            <a:r>
              <a:rPr lang="en-US" dirty="0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callback</a:t>
            </a: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תזומן בכל פעם שמתקבלת בקשה לשרת.</a:t>
            </a:r>
          </a:p>
          <a:p>
            <a:pPr marL="0" lv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בתוכה אפשר כמובן לבצע בדיקות שונות על ה </a:t>
            </a:r>
            <a:r>
              <a:rPr lang="en-US" dirty="0" err="1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ולפי תנאים מסוימים להחזיר תשובה מתאימה.</a:t>
            </a:r>
          </a:p>
          <a:p>
            <a:pPr marL="0" lv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לדוגמה: אם ה </a:t>
            </a:r>
            <a:r>
              <a:rPr lang="en-US" dirty="0" err="1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הוא </a:t>
            </a:r>
            <a:r>
              <a:rPr lang="en-US" dirty="0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dirty="0" err="1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US" dirty="0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/books</a:t>
            </a: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נחזיר רשימת ספרים, אם ה </a:t>
            </a:r>
            <a:r>
              <a:rPr lang="en-US" dirty="0" err="1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הוא </a:t>
            </a:r>
            <a:r>
              <a:rPr lang="en-US" dirty="0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dirty="0" err="1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US" dirty="0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/user/123/</a:t>
            </a:r>
            <a:r>
              <a:rPr lang="en-US" dirty="0" err="1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todos</a:t>
            </a: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נחזיר את רשימת ה </a:t>
            </a:r>
            <a:r>
              <a:rPr lang="en-US" dirty="0" err="1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todos</a:t>
            </a: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(משימות) של משתמש עם מזהה </a:t>
            </a:r>
            <a:r>
              <a:rPr lang="en-US" dirty="0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123</a:t>
            </a: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כמובן שזה ידרוש </a:t>
            </a:r>
            <a:r>
              <a:rPr lang="he-IL" dirty="0" err="1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מאיתנו</a:t>
            </a: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לעיתים שימוש בפונקציות שונות לניתוח מחרוזת, ובראשן שימוש בביטויים רגולריים (</a:t>
            </a:r>
            <a:r>
              <a:rPr lang="en-US" dirty="0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regular </a:t>
            </a:r>
            <a:r>
              <a:rPr lang="en-US" dirty="0" err="1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exressions</a:t>
            </a: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 קיימים מודולים שיכולים לסייע בעבודה עם ניתוח ה </a:t>
            </a:r>
            <a:r>
              <a:rPr lang="en-US" dirty="0" err="1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he-IL" dirty="0">
              <a:solidFill>
                <a:srgbClr val="31313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he-IL" b="1" dirty="0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חשוב לדעת</a:t>
            </a: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ה </a:t>
            </a:r>
            <a:r>
              <a:rPr lang="en-US" dirty="0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callback</a:t>
            </a: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נקראת כאשר השרת קיבל את כל ה </a:t>
            </a:r>
            <a:r>
              <a:rPr lang="en-US" dirty="0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 headers</a:t>
            </a: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של הבקשה, אבל </a:t>
            </a:r>
            <a:r>
              <a:rPr lang="he-IL" b="1" dirty="0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עוד לא קיבל את ה </a:t>
            </a:r>
            <a:r>
              <a:rPr lang="en-US" b="1" dirty="0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body</a:t>
            </a:r>
            <a:r>
              <a:rPr lang="he-IL" b="1" dirty="0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בבקשות רבות זה לא יפריע לנו – אם אין צורך בנתונים שיש ב </a:t>
            </a:r>
            <a:r>
              <a:rPr lang="en-US" dirty="0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body</a:t>
            </a: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כאשר יש צורך בקבלת נתונים מה </a:t>
            </a:r>
            <a:r>
              <a:rPr lang="en-US" dirty="0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body</a:t>
            </a: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(בעיקר </a:t>
            </a:r>
            <a:r>
              <a:rPr lang="en-US" dirty="0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 requests</a:t>
            </a: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אבל יתכנו גם סוגים נוספים) – נצטרך להזיע עוד קצת כדי שנקבל אותם.</a:t>
            </a: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214464917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Autofit/>
          </a:bodyPr>
          <a:lstStyle/>
          <a:p>
            <a:pPr algn="r"/>
            <a:r>
              <a:rPr lang="en-US" sz="3200" dirty="0" err="1"/>
              <a:t>createServer</a:t>
            </a:r>
            <a:r>
              <a:rPr lang="en-US" sz="3200" dirty="0"/>
              <a:t> callback</a:t>
            </a:r>
            <a:r>
              <a:rPr lang="he-IL" sz="3200" dirty="0"/>
              <a:t> – גישה ל </a:t>
            </a:r>
            <a:r>
              <a:rPr lang="en-US" sz="3200" dirty="0"/>
              <a:t>request body</a:t>
            </a:r>
            <a:endParaRPr lang="he-IL" sz="3200" dirty="0">
              <a:effectLst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101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ו'</a:t>
            </a:r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81A7211A-4116-453D-B996-8C7FC802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32504"/>
            <a:ext cx="9028461" cy="5247893"/>
          </a:xfrm>
        </p:spPr>
        <p:txBody>
          <a:bodyPr>
            <a:normAutofit fontScale="85000" lnSpcReduction="20000"/>
          </a:bodyPr>
          <a:lstStyle/>
          <a:p>
            <a:pPr marL="0" lv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 </a:t>
            </a:r>
            <a:r>
              <a:rPr lang="en-US" dirty="0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request</a:t>
            </a: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היא בעצם </a:t>
            </a:r>
            <a:r>
              <a:rPr lang="en-US" dirty="0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stream</a:t>
            </a: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והנתונים שלה מגיעים ב – </a:t>
            </a:r>
            <a:r>
              <a:rPr lang="en-US" dirty="0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chunks</a:t>
            </a: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חבילות-חבילות.</a:t>
            </a:r>
          </a:p>
          <a:p>
            <a:pPr marL="0" lv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ל </a:t>
            </a:r>
            <a:r>
              <a:rPr lang="en-US" dirty="0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request</a:t>
            </a: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כ- </a:t>
            </a:r>
            <a:r>
              <a:rPr lang="en-US" dirty="0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stream</a:t>
            </a: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יש שני אירועים:</a:t>
            </a:r>
          </a:p>
          <a:p>
            <a:pPr lvl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dirty="0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אירוע של הגעת </a:t>
            </a:r>
            <a:r>
              <a:rPr lang="en-US" dirty="0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chunk</a:t>
            </a: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dirty="0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 </a:t>
            </a: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סיום הגעת הנתונים.</a:t>
            </a:r>
          </a:p>
          <a:p>
            <a:pPr marL="0" lv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כך, אם לדוגמא הנתונים הם מחרוזת, ניתן לשרשר אותם באירועי </a:t>
            </a:r>
            <a:r>
              <a:rPr lang="en-US" dirty="0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למחרוזת, ובאירוע </a:t>
            </a:r>
            <a:r>
              <a:rPr lang="en-US" dirty="0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end </a:t>
            </a: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לבצע את הנדרש לבצע עם הנתונים שהתקבלו.</a:t>
            </a:r>
          </a:p>
          <a:p>
            <a:pPr marL="0" indent="0" algn="l" rtl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1"/>
                </a:solidFill>
                <a:latin typeface="Consolas" panose="020B0609020204030204" pitchFamily="49" charset="0"/>
              </a:rPr>
              <a:t>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http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req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'data'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chunk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chunk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});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req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'end'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JSON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parse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'Buy the milk'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});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marL="0" lv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he-IL" dirty="0">
              <a:solidFill>
                <a:srgbClr val="31313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17432202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Autofit/>
          </a:bodyPr>
          <a:lstStyle/>
          <a:p>
            <a:pPr algn="r"/>
            <a:r>
              <a:rPr lang="en-US" sz="3200" dirty="0" err="1">
                <a:effectLst/>
              </a:rPr>
              <a:t>nodemon</a:t>
            </a:r>
            <a:endParaRPr lang="he-IL" sz="3200" dirty="0">
              <a:effectLst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102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ו'</a:t>
            </a:r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81A7211A-4116-453D-B996-8C7FC802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32504"/>
            <a:ext cx="9028461" cy="5247893"/>
          </a:xfrm>
        </p:spPr>
        <p:txBody>
          <a:bodyPr>
            <a:normAutofit/>
          </a:bodyPr>
          <a:lstStyle/>
          <a:p>
            <a:pPr marL="0" lv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כדי למנוע את הצורך לעצור את השרת ולהפעיל מחדש בכל שינוי, נתקין את </a:t>
            </a:r>
            <a:r>
              <a:rPr lang="en-US" dirty="0" err="1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nodemon</a:t>
            </a:r>
            <a:endParaRPr lang="he-IL" dirty="0">
              <a:solidFill>
                <a:srgbClr val="31313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just" defTabSz="91440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dirty="0" err="1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US" dirty="0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 </a:t>
            </a:r>
            <a:r>
              <a:rPr lang="en-US" dirty="0" err="1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nodemon</a:t>
            </a:r>
            <a:endParaRPr lang="en-US" dirty="0">
              <a:solidFill>
                <a:srgbClr val="31313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נשנה את ה </a:t>
            </a:r>
            <a:r>
              <a:rPr lang="en-US" dirty="0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בתוך ה </a:t>
            </a:r>
            <a:r>
              <a:rPr lang="en-US" dirty="0" err="1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package.json</a:t>
            </a: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כך שיפעיל את הקוד באמצעות </a:t>
            </a:r>
            <a:r>
              <a:rPr lang="en-US" dirty="0" err="1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nodemon</a:t>
            </a:r>
            <a:endParaRPr lang="he-IL" dirty="0">
              <a:solidFill>
                <a:srgbClr val="31313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 rtl="0">
              <a:buNone/>
            </a:pPr>
            <a:r>
              <a:rPr lang="en-US"/>
              <a:t>"</a:t>
            </a:r>
            <a:r>
              <a:rPr lang="en-US" dirty="0"/>
              <a:t>start": "</a:t>
            </a:r>
            <a:r>
              <a:rPr lang="en-US" dirty="0" err="1"/>
              <a:t>nodemon</a:t>
            </a:r>
            <a:r>
              <a:rPr lang="en-US" dirty="0"/>
              <a:t> server-with-express.js"</a:t>
            </a:r>
          </a:p>
          <a:p>
            <a:pPr marL="0" indent="0" algn="l" rtl="0">
              <a:buNone/>
            </a:pPr>
            <a:endParaRPr lang="en-US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he-IL" dirty="0">
              <a:solidFill>
                <a:srgbClr val="31313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147118034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/>
              <a:t>פרק ז' – 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בונים שרת בקלות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622147"/>
            <a:ext cx="8915400" cy="428907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Express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 מה זה בכלל?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Routing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 - הגדרת ניתובים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 action="ppaction://hlinksldjump"/>
              </a:rPr>
              <a:t>Postman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  <a:hlinkClick r:id="rId5" action="ppaction://hlinksldjump"/>
              </a:rPr>
              <a:t>פרמטרים ב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5" action="ppaction://hlinksldjump"/>
              </a:rPr>
              <a:t>URI – Route Parameters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6" action="ppaction://hlinksldjump"/>
              </a:rPr>
              <a:t>Route Handler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7" action="ppaction://hlinksldjump"/>
              </a:rPr>
              <a:t>Response Methods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8" action="ppaction://hlinksldjump"/>
              </a:rPr>
              <a:t>Middleware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  <a:hlinkClick r:id="rId9" action="ppaction://hlinksldjump"/>
              </a:rPr>
              <a:t>שליחת פרמטרים ל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9" action="ppaction://hlinksldjump"/>
              </a:rPr>
              <a:t>Middleware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  <a:hlinkClick r:id="rId10" action="ppaction://hlinksldjump"/>
              </a:rPr>
              <a:t>קטגוריות של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10" action="ppaction://hlinksldjump"/>
              </a:rPr>
              <a:t>Middleware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11" action="ppaction://hlinksldjump"/>
              </a:rPr>
              <a:t>Error Handling 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  <a:hlinkClick r:id="rId11" action="ppaction://hlinksldjump"/>
              </a:rPr>
              <a:t> - טיפול בשגיאות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12" action="ppaction://hlinksldjump"/>
              </a:rPr>
              <a:t>The default error handler  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103</a:t>
            </a:fld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DD1D1-22E6-466D-B15A-6835633AFEF4}"/>
              </a:ext>
            </a:extLst>
          </p:cNvPr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ז'</a:t>
            </a:r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333928024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709699" y="623046"/>
            <a:ext cx="8911687" cy="627641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effectLst/>
              </a:rPr>
              <a:t>E</a:t>
            </a:r>
            <a:r>
              <a:rPr lang="en-US" sz="3200" dirty="0"/>
              <a:t>xpress</a:t>
            </a:r>
            <a:endParaRPr lang="he-IL" sz="3200" dirty="0">
              <a:effectLst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104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ז'</a:t>
            </a:r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81A7211A-4116-453D-B996-8C7FC802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32504"/>
            <a:ext cx="9028461" cy="524789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Express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 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הוא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package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שמפשט בניה של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REST API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ב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NodeJS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התקנה:</a:t>
            </a:r>
          </a:p>
          <a:p>
            <a:pPr marL="0" indent="0" algn="just" rtl="0">
              <a:lnSpc>
                <a:spcPct val="150000"/>
              </a:lnSpc>
              <a:buNone/>
            </a:pPr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install express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שרת בסיסי:</a:t>
            </a:r>
          </a:p>
          <a:p>
            <a:pPr marL="0" indent="0" algn="l" rtl="0">
              <a:lnSpc>
                <a:spcPts val="1425"/>
              </a:lnSpc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'express'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ts val="1425"/>
              </a:lnSpc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70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ts val="1425"/>
              </a:lnSpc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70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3000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ts val="1425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ts val="1425"/>
              </a:lnSpc>
              <a:buNone/>
            </a:pPr>
            <a:r>
              <a:rPr lang="en-US" dirty="0" err="1">
                <a:solidFill>
                  <a:srgbClr val="0070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'/',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ts val="1425"/>
              </a:lnSpc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'Hello World!'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ts val="1425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ts val="1425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ts val="1425"/>
              </a:lnSpc>
              <a:buNone/>
            </a:pPr>
            <a:r>
              <a:rPr lang="en-US" dirty="0" err="1">
                <a:solidFill>
                  <a:srgbClr val="0070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70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ts val="1425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`Example app listening on port ${</a:t>
            </a:r>
            <a:r>
              <a:rPr lang="en-US" dirty="0">
                <a:solidFill>
                  <a:srgbClr val="0070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ts val="1425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181545489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709699" y="623046"/>
            <a:ext cx="8911687" cy="627641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effectLst/>
              </a:rPr>
              <a:t>R</a:t>
            </a:r>
            <a:r>
              <a:rPr lang="en-US" sz="3200" dirty="0"/>
              <a:t>outing</a:t>
            </a:r>
            <a:r>
              <a:rPr lang="he-IL" sz="3200" dirty="0"/>
              <a:t> – הגדרת ניתובים</a:t>
            </a:r>
            <a:endParaRPr lang="he-IL" sz="3200" dirty="0">
              <a:effectLst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105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ז'</a:t>
            </a:r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81A7211A-4116-453D-B996-8C7FC802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32504"/>
            <a:ext cx="9028461" cy="524789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כמו בכל צד שרת, יש להגדיר מהם ה</a:t>
            </a:r>
            <a:r>
              <a:rPr lang="en-US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-URI</a:t>
            </a: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ים למשאבים שהשרת מספק.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כאמור לעיל, ב-</a:t>
            </a:r>
            <a:r>
              <a:rPr lang="en-US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Rest API</a:t>
            </a: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מגדירים בשילוב ה </a:t>
            </a:r>
            <a:r>
              <a:rPr lang="en-US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URI</a:t>
            </a: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מה ה- </a:t>
            </a:r>
            <a:r>
              <a:rPr lang="en-US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HTTP METHOD</a:t>
            </a: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שיש להגדיר ב </a:t>
            </a:r>
            <a:r>
              <a:rPr lang="en-US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Request</a:t>
            </a: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לצורך כך, הוגדרו ב </a:t>
            </a:r>
            <a:r>
              <a:rPr lang="en-US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express</a:t>
            </a: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פונקציות ייעודיות לכל </a:t>
            </a:r>
            <a:r>
              <a:rPr lang="en-US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http Method</a:t>
            </a:r>
            <a:r>
              <a:rPr lang="he-IL" sz="1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התחביר הוא: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sz="1400" dirty="0" err="1">
                <a:solidFill>
                  <a:srgbClr val="000000"/>
                </a:solidFill>
                <a:effectLst>
                  <a:glow rad="101600">
                    <a:srgbClr val="00B0F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app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METHOD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HANDLER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כאשר: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313130"/>
                </a:solidFill>
                <a:effectLst>
                  <a:glow rad="101600">
                    <a:srgbClr val="00B0F0">
                      <a:alpha val="60000"/>
                    </a:srgbClr>
                  </a:glo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app</a:t>
            </a:r>
            <a:r>
              <a:rPr lang="he-IL" dirty="0">
                <a:solidFill>
                  <a:srgbClr val="313130"/>
                </a:solidFill>
                <a:effectLst>
                  <a:glow rad="101600">
                    <a:srgbClr val="00B0F0">
                      <a:alpha val="60000"/>
                    </a:srgbClr>
                  </a:glo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 האובייקט שחזר מהקריאה ל </a:t>
            </a:r>
            <a:r>
              <a:rPr lang="en-US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express</a:t>
            </a: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313130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METHOD</a:t>
            </a:r>
            <a:r>
              <a:rPr lang="he-IL" dirty="0">
                <a:solidFill>
                  <a:srgbClr val="313130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 אחת מ </a:t>
            </a:r>
            <a:r>
              <a:rPr lang="en-US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HTTP Methods</a:t>
            </a: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באותיות קטנות.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313130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PATH</a:t>
            </a:r>
            <a:r>
              <a:rPr lang="he-IL" dirty="0">
                <a:solidFill>
                  <a:srgbClr val="313130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 הנתיב למשאב בשרת.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313130"/>
                </a:solidFill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HANDLER</a:t>
            </a:r>
            <a:r>
              <a:rPr lang="he-IL" dirty="0">
                <a:solidFill>
                  <a:srgbClr val="313130"/>
                </a:solidFill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 פונקציה שתתבצע כאשר תגיע </a:t>
            </a:r>
            <a:r>
              <a:rPr lang="en-US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request</a:t>
            </a: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שמתאימה לניתוב ול- </a:t>
            </a:r>
            <a:r>
              <a:rPr lang="en-US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http method</a:t>
            </a: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שהוגדרו.</a:t>
            </a:r>
            <a:endParaRPr lang="he-IL" sz="16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במידת הצורך, ניתן לשלב בהגדרת ה </a:t>
            </a:r>
            <a:r>
              <a:rPr lang="en-US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URL</a:t>
            </a: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שימוש ב </a:t>
            </a:r>
            <a:r>
              <a:rPr lang="en-US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regular expressions</a:t>
            </a: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u="sng" dirty="0">
                <a:solidFill>
                  <a:srgbClr val="0563C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https://expressjs.com/en/guide/routing.html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117299310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709699" y="656523"/>
            <a:ext cx="8911687" cy="627641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effectLst/>
              </a:rPr>
              <a:t>Postman</a:t>
            </a:r>
            <a:endParaRPr lang="he-IL" sz="3200" dirty="0">
              <a:effectLst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106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ז'</a:t>
            </a:r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81A7211A-4116-453D-B996-8C7FC802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32504"/>
            <a:ext cx="9028461" cy="524789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בדפדפן, כאשר כותבים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ולוחצים על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Enter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, נשלחת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request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עם ה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שנכתב בדפדפן, ו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http method= GET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כדי לשלוח בקשה עם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http method = POST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, צריך להשתמש בכלי עזר, או לכתוב קוד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בעצמנו, שבו נגדיר את סוג הבקשה.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postman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הוא כלי נוח לשליחת בקשות עם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http methods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שונות.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להורדת קובץ התקנה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מדריך על שימוש ב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Postman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מתקינים את הכלי, בוחרים את ה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ומכניסים את ה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המתאים.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ישנם כלים נוספים נפוצים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, כמו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SoapUI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Katalon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ועוד.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24272795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709699" y="623046"/>
            <a:ext cx="8911687" cy="627641"/>
          </a:xfrm>
        </p:spPr>
        <p:txBody>
          <a:bodyPr>
            <a:noAutofit/>
          </a:bodyPr>
          <a:lstStyle/>
          <a:p>
            <a:pPr algn="r"/>
            <a:r>
              <a:rPr lang="he-IL" sz="3200" dirty="0">
                <a:effectLst/>
              </a:rPr>
              <a:t>פרמטרים ב </a:t>
            </a:r>
            <a:r>
              <a:rPr lang="en-US" sz="3200" dirty="0">
                <a:effectLst/>
              </a:rPr>
              <a:t>URI</a:t>
            </a:r>
            <a:r>
              <a:rPr lang="he-IL" sz="3200" dirty="0">
                <a:effectLst/>
              </a:rPr>
              <a:t> – </a:t>
            </a:r>
            <a:r>
              <a:rPr lang="en-US" sz="3200" dirty="0">
                <a:effectLst/>
              </a:rPr>
              <a:t>Route Parameters</a:t>
            </a:r>
            <a:endParaRPr lang="he-IL" sz="3200" dirty="0">
              <a:effectLst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107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ז'</a:t>
            </a:r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81A7211A-4116-453D-B996-8C7FC802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32504"/>
            <a:ext cx="9028461" cy="524789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פעמים רבות מעוניינים לשלוח ב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פרמטר לשרת, כמו לדוגמה בבקשת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של משאב עם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מסוים.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צורת ההגדרה של פרמטר ב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היא באמצעות נקודתיים ושם הפרמטר. בקוד בשרת, הפרמטר יתקבל בתוך אובייקט ה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request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, לדוגמא: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 rtl="0">
              <a:buNone/>
            </a:pPr>
            <a:r>
              <a:rPr lang="en-US" dirty="0" err="1">
                <a:solidFill>
                  <a:srgbClr val="0070C1"/>
                </a:solidFill>
                <a:latin typeface="Consolas" panose="020B0609020204030204" pitchFamily="49" charset="0"/>
              </a:rPr>
              <a:t>app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'/example/: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exampleId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/section/: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sectionId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req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req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params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exampleId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req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params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sectionId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//</a:t>
            </a:r>
            <a:r>
              <a:rPr lang="he-IL" dirty="0">
                <a:solidFill>
                  <a:srgbClr val="008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גישה לפרמטרים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})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URI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מתאים להגדרה זו יהיה למשל כזה: (נשים לב שהנקודתיים אינם מופיעים ב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URI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 algn="just" rtl="0">
              <a:lnSpc>
                <a:spcPct val="150000"/>
              </a:lnSpc>
              <a:buNone/>
            </a:pPr>
            <a:r>
              <a:rPr lang="en-US" dirty="0">
                <a:hlinkClick r:id="rId3"/>
              </a:rPr>
              <a:t>http://localhost:3000/example/10/section/11</a:t>
            </a:r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ומה שיוחזר ב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response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יהיה האובייקט הבא:</a:t>
            </a:r>
          </a:p>
          <a:p>
            <a:pPr marL="0" indent="0" algn="just" rtl="0">
              <a:lnSpc>
                <a:spcPct val="150000"/>
              </a:lnSpc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{"exampleId":"10","sectionId":"11"}</a:t>
            </a:r>
            <a:endParaRPr lang="en-US" dirty="0"/>
          </a:p>
          <a:p>
            <a:pPr marL="0" indent="0" algn="just" rtl="0">
              <a:lnSpc>
                <a:spcPct val="150000"/>
              </a:lnSpc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31687826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709699" y="623046"/>
            <a:ext cx="8911687" cy="627641"/>
          </a:xfrm>
        </p:spPr>
        <p:txBody>
          <a:bodyPr>
            <a:noAutofit/>
          </a:bodyPr>
          <a:lstStyle/>
          <a:p>
            <a:pPr algn="r"/>
            <a:r>
              <a:rPr lang="he-IL" sz="3200" dirty="0">
                <a:effectLst/>
              </a:rPr>
              <a:t>נקודה ומקף ב </a:t>
            </a:r>
            <a:r>
              <a:rPr lang="en-US" sz="3200" dirty="0">
                <a:effectLst/>
              </a:rPr>
              <a:t>URI</a:t>
            </a:r>
            <a:endParaRPr lang="he-IL" sz="3200" dirty="0">
              <a:effectLst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108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ז'</a:t>
            </a:r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81A7211A-4116-453D-B996-8C7FC802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32504"/>
            <a:ext cx="9028461" cy="524789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לעיתים משתמשים בנקודה ומקף כדי לייצר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URI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ברור יותר, ולא כחלק משם פרמטר. לדוגמא: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 rtl="0">
              <a:buNone/>
            </a:pPr>
            <a:r>
              <a:rPr lang="en-US" dirty="0" err="1">
                <a:solidFill>
                  <a:srgbClr val="0070C1"/>
                </a:solidFill>
                <a:latin typeface="Consolas" panose="020B0609020204030204" pitchFamily="49" charset="0"/>
              </a:rPr>
              <a:t>app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'/example/:lowest-:highest'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`you sent lowest: ${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req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params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lowest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}, highest: ${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req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params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highest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}`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URI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מתאים להגדרה זו יהיה למשל כזה: (נשים לב שהנקודתיים אינם מופיעים ב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URI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 algn="l" rtl="0">
              <a:buNone/>
            </a:pPr>
            <a:r>
              <a:rPr lang="en-US" dirty="0"/>
              <a:t>http://localhost:3000/example/2500-3250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ומה שיוחזר ב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response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יהיה המחרוזת בשילוב הפרמטרים: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`you sent lowest: 2500, highest:3250`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402234894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709699" y="623046"/>
            <a:ext cx="8911687" cy="627641"/>
          </a:xfrm>
        </p:spPr>
        <p:txBody>
          <a:bodyPr>
            <a:noAutofit/>
          </a:bodyPr>
          <a:lstStyle/>
          <a:p>
            <a:pPr algn="r"/>
            <a:r>
              <a:rPr lang="en-US" sz="3200" dirty="0"/>
              <a:t>Route Handler</a:t>
            </a:r>
            <a:endParaRPr lang="he-IL" sz="3200" dirty="0">
              <a:effectLst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109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ז'</a:t>
            </a:r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81A7211A-4116-453D-B996-8C7FC802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32504"/>
            <a:ext cx="9028461" cy="5247893"/>
          </a:xfrm>
        </p:spPr>
        <p:txBody>
          <a:bodyPr>
            <a:normAutofit fontScale="92500" lnSpcReduction="20000"/>
          </a:bodyPr>
          <a:lstStyle/>
          <a:p>
            <a:pPr marL="0" indent="0" algn="just" rtl="1">
              <a:lnSpc>
                <a:spcPct val="150000"/>
              </a:lnSpc>
              <a:spcAft>
                <a:spcPts val="800"/>
              </a:spcAft>
              <a:buNone/>
            </a:pPr>
            <a:r>
              <a:rPr lang="he-IL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בכל </a:t>
            </a:r>
            <a:r>
              <a:rPr lang="en-US" sz="1800" dirty="0" err="1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app.METHOD</a:t>
            </a:r>
            <a:r>
              <a:rPr lang="he-IL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הפרמטר השני הוא </a:t>
            </a:r>
            <a:r>
              <a:rPr lang="en-US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handler </a:t>
            </a:r>
            <a:r>
              <a:rPr lang="he-IL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– פונקציה שמתבצעת כאשר מתקבלת בקשה תואמת ל </a:t>
            </a:r>
            <a:r>
              <a:rPr lang="en-US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URL</a:t>
            </a:r>
            <a:r>
              <a:rPr lang="he-IL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  <a:p>
            <a:pPr marL="0" indent="0" algn="just" rtl="1">
              <a:lnSpc>
                <a:spcPct val="150000"/>
              </a:lnSpc>
              <a:spcAft>
                <a:spcPts val="800"/>
              </a:spcAft>
              <a:buNone/>
            </a:pPr>
            <a:r>
              <a:rPr lang="he-IL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ניתן להגדיר יותר מ </a:t>
            </a:r>
            <a:r>
              <a:rPr lang="en-US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handler</a:t>
            </a:r>
            <a:r>
              <a:rPr lang="he-IL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אחד, באמצעות שליחת פרמטר נוסף – פונקציה נוספת לביצוע. במצב כזה, ההפעלה של ה </a:t>
            </a:r>
            <a:r>
              <a:rPr lang="en-US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handler</a:t>
            </a:r>
            <a:r>
              <a:rPr lang="he-IL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הנוסף, תתבצע מתוך ה </a:t>
            </a:r>
            <a:r>
              <a:rPr lang="en-US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handler</a:t>
            </a:r>
            <a:r>
              <a:rPr lang="he-IL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הקודם לו, דרך פרמטר שלישי</a:t>
            </a:r>
            <a:r>
              <a:rPr lang="en-US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he-IL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הנוסף על ה </a:t>
            </a:r>
            <a:r>
              <a:rPr lang="en-US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req</a:t>
            </a:r>
            <a:r>
              <a:rPr lang="he-IL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ו </a:t>
            </a:r>
            <a:r>
              <a:rPr lang="en-US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res</a:t>
            </a:r>
            <a:r>
              <a:rPr lang="he-IL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  <a:p>
            <a:pPr marL="0" indent="0" algn="l" rtl="0">
              <a:lnSpc>
                <a:spcPts val="1425"/>
              </a:lnSpc>
              <a:spcAft>
                <a:spcPts val="800"/>
              </a:spcAft>
              <a:buNone/>
            </a:pPr>
            <a:r>
              <a:rPr lang="en-US" sz="180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'/example/b'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sz="18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ts val="1425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sz="18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'the response will be sent by the next function ...'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ts val="1425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sz="1800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l" rtl="0">
              <a:lnSpc>
                <a:spcPts val="1425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ts val="1425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sz="180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'Hello from B!'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ts val="1425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ניתן להשתמש באופציה זו כדי לבדוק קיום תנאים מסוימים ב </a:t>
            </a:r>
            <a:r>
              <a:rPr lang="en-US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request</a:t>
            </a: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והעברתה לטיפול של </a:t>
            </a:r>
            <a:r>
              <a:rPr lang="en-US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handler</a:t>
            </a: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אחר במידה ונמצא הצורך בכך. (למה לא נכתוב את כל הקוד באותה פונקציה? כי </a:t>
            </a:r>
            <a:r>
              <a:rPr lang="en-US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handler</a:t>
            </a: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לטיפול ב </a:t>
            </a:r>
            <a:r>
              <a:rPr lang="en-US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route</a:t>
            </a: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אחר לא אמור לכלול לוגיקה של החלטה האם להעביר משהו לטיפולו)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3609817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יישום ראשון ב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NodeJS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251751"/>
            <a:ext cx="8915400" cy="533548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file"/>
              </a:rPr>
              <a:t>דוגמא ראשונה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 rtl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http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'http'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1"/>
                </a:solidFill>
                <a:latin typeface="Consolas" panose="020B0609020204030204" pitchFamily="49" charset="0"/>
              </a:rPr>
              <a:t>hostname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'127.0.0.1'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1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3000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1"/>
                </a:solidFill>
                <a:latin typeface="Consolas" panose="020B0609020204030204" pitchFamily="49" charset="0"/>
              </a:rPr>
              <a:t>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http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{`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statusCode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setHeader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'Content-Type'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'text/plain'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'Hello World</a:t>
            </a:r>
            <a:r>
              <a:rPr lang="en-US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 algn="l" rtl="0"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70C1"/>
                </a:solidFill>
                <a:latin typeface="Consolas" panose="020B0609020204030204" pitchFamily="49" charset="0"/>
              </a:rPr>
              <a:t>server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listen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1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70C1"/>
                </a:solidFill>
                <a:latin typeface="Consolas" panose="020B0609020204030204" pitchFamily="49" charset="0"/>
              </a:rPr>
              <a:t>hostname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`Server running at http://${</a:t>
            </a:r>
            <a:r>
              <a:rPr lang="en-US" dirty="0">
                <a:solidFill>
                  <a:srgbClr val="0070C1"/>
                </a:solidFill>
                <a:latin typeface="Consolas" panose="020B0609020204030204" pitchFamily="49" charset="0"/>
              </a:rPr>
              <a:t>hostname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}:${</a:t>
            </a:r>
            <a:r>
              <a:rPr lang="en-US" dirty="0">
                <a:solidFill>
                  <a:srgbClr val="0070C1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}/`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כדי להריץ את היישום ננתב למיקום הקובץ ונכתוב את הפקודה: </a:t>
            </a:r>
          </a:p>
          <a:p>
            <a:pPr marL="0" indent="0" algn="just" rtl="0">
              <a:lnSpc>
                <a:spcPct val="150000"/>
              </a:lnSpc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node first-app.js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11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2589212" y="6222106"/>
            <a:ext cx="7619999" cy="365125"/>
          </a:xfrm>
        </p:spPr>
        <p:txBody>
          <a:bodyPr/>
          <a:lstStyle/>
          <a:p>
            <a:r>
              <a:rPr lang="he-IL" dirty="0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177050261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709699" y="623046"/>
            <a:ext cx="8911687" cy="627641"/>
          </a:xfrm>
        </p:spPr>
        <p:txBody>
          <a:bodyPr>
            <a:noAutofit/>
          </a:bodyPr>
          <a:lstStyle/>
          <a:p>
            <a:pPr algn="r"/>
            <a:r>
              <a:rPr lang="en-US" sz="3200" dirty="0"/>
              <a:t>Route Handler</a:t>
            </a:r>
            <a:endParaRPr lang="he-IL" sz="3200" dirty="0">
              <a:effectLst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110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ז'</a:t>
            </a:r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81A7211A-4116-453D-B996-8C7FC802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32504"/>
            <a:ext cx="9028461" cy="5247893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he-IL" sz="7200" dirty="0">
                <a:solidFill>
                  <a:srgbClr val="31313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ניתן גם לשלוח מספר </a:t>
            </a:r>
            <a:r>
              <a:rPr lang="en-US" sz="7200" dirty="0">
                <a:solidFill>
                  <a:srgbClr val="31313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handlers</a:t>
            </a:r>
            <a:r>
              <a:rPr lang="he-IL" sz="7200" dirty="0">
                <a:solidFill>
                  <a:srgbClr val="31313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כמערך, כך:</a:t>
            </a:r>
            <a:endParaRPr lang="en-US" sz="72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7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cb0</a:t>
            </a:r>
            <a:r>
              <a:rPr lang="en-US" sz="7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7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7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7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7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7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7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en-US" sz="7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7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7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'CB0'</a:t>
            </a:r>
            <a:r>
              <a:rPr lang="en-US" sz="7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sz="7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7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 algn="l">
              <a:buNone/>
            </a:pPr>
            <a:r>
              <a:rPr lang="en-US" sz="7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 algn="l">
              <a:buNone/>
            </a:pPr>
            <a:br>
              <a:rPr lang="en-US" sz="7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7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cb1</a:t>
            </a:r>
            <a:r>
              <a:rPr lang="en-US" sz="7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7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7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7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7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7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7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en-US" sz="7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7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7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'CB1'</a:t>
            </a:r>
            <a:r>
              <a:rPr lang="en-US" sz="7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sz="7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7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 algn="l">
              <a:buNone/>
            </a:pPr>
            <a:r>
              <a:rPr lang="en-US" sz="7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 algn="l">
              <a:buNone/>
            </a:pPr>
            <a:br>
              <a:rPr lang="en-US" sz="7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7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cb2</a:t>
            </a:r>
            <a:r>
              <a:rPr lang="en-US" sz="7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7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7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7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7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7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en-US" sz="7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7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7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from C!'</a:t>
            </a:r>
            <a:r>
              <a:rPr lang="en-US" sz="7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sz="7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 algn="l">
              <a:buNone/>
            </a:pPr>
            <a:br>
              <a:rPr lang="en-US" sz="7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72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7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7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'/example/c'</a:t>
            </a:r>
            <a:r>
              <a:rPr lang="en-US" sz="7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US" sz="7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cb0</a:t>
            </a:r>
            <a:r>
              <a:rPr lang="en-US" sz="7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cb1</a:t>
            </a:r>
            <a:r>
              <a:rPr lang="en-US" sz="7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cb2</a:t>
            </a:r>
            <a:r>
              <a:rPr lang="en-US" sz="7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73858098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709699" y="623046"/>
            <a:ext cx="8911687" cy="627641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effectLst/>
              </a:rPr>
              <a:t>Res</a:t>
            </a:r>
            <a:r>
              <a:rPr lang="en-US" sz="3200" dirty="0"/>
              <a:t>ponse Methods</a:t>
            </a:r>
            <a:endParaRPr lang="he-IL" sz="3200" dirty="0">
              <a:effectLst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111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ז'</a:t>
            </a:r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81A7211A-4116-453D-B996-8C7FC802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32504"/>
            <a:ext cx="9028461" cy="524789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he-IL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לאובייקט </a:t>
            </a:r>
            <a:r>
              <a:rPr lang="en-US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response</a:t>
            </a:r>
            <a:r>
              <a:rPr lang="he-IL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(שמתקבל כפרמטר השני של ה </a:t>
            </a:r>
            <a:r>
              <a:rPr lang="en-US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handler</a:t>
            </a:r>
            <a:r>
              <a:rPr lang="he-IL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 יש פונקציות שונות להחזרת ערכים שונים.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4F0391D8-EECA-4851-9681-8B0E81D0C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292246"/>
              </p:ext>
            </p:extLst>
          </p:nvPr>
        </p:nvGraphicFramePr>
        <p:xfrm>
          <a:off x="2521258" y="2121765"/>
          <a:ext cx="8993080" cy="4558632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678583">
                  <a:extLst>
                    <a:ext uri="{9D8B030D-6E8A-4147-A177-3AD203B41FA5}">
                      <a16:colId xmlns:a16="http://schemas.microsoft.com/office/drawing/2014/main" val="1683176047"/>
                    </a:ext>
                  </a:extLst>
                </a:gridCol>
                <a:gridCol w="7314497">
                  <a:extLst>
                    <a:ext uri="{9D8B030D-6E8A-4147-A177-3AD203B41FA5}">
                      <a16:colId xmlns:a16="http://schemas.microsoft.com/office/drawing/2014/main" val="1225954088"/>
                    </a:ext>
                  </a:extLst>
                </a:gridCol>
              </a:tblGrid>
              <a:tr h="464973">
                <a:tc>
                  <a:txBody>
                    <a:bodyPr/>
                    <a:lstStyle/>
                    <a:p>
                      <a:pPr algn="ctr" rtl="0">
                        <a:lnSpc>
                          <a:spcPts val="1385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6267" marR="56267" marT="56267" marB="56267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ts val="1385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6267" marR="56267" marT="56267" marB="56267"/>
                </a:tc>
                <a:extLst>
                  <a:ext uri="{0D108BD9-81ED-4DB2-BD59-A6C34878D82A}">
                    <a16:rowId xmlns:a16="http://schemas.microsoft.com/office/drawing/2014/main" val="682425289"/>
                  </a:ext>
                </a:extLst>
              </a:tr>
              <a:tr h="450055">
                <a:tc>
                  <a:txBody>
                    <a:bodyPr/>
                    <a:lstStyle/>
                    <a:p>
                      <a:pPr algn="l" rtl="0">
                        <a:lnSpc>
                          <a:spcPts val="126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3"/>
                        </a:rPr>
                        <a:t>res.download()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6267" marR="56267" marT="56267" marB="56267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6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Prompt a file to be downloaded.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6267" marR="56267" marT="56267" marB="56267"/>
                </a:tc>
                <a:extLst>
                  <a:ext uri="{0D108BD9-81ED-4DB2-BD59-A6C34878D82A}">
                    <a16:rowId xmlns:a16="http://schemas.microsoft.com/office/drawing/2014/main" val="3905119020"/>
                  </a:ext>
                </a:extLst>
              </a:tr>
              <a:tr h="442594">
                <a:tc>
                  <a:txBody>
                    <a:bodyPr/>
                    <a:lstStyle/>
                    <a:p>
                      <a:pPr algn="l" rtl="0">
                        <a:lnSpc>
                          <a:spcPts val="126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4"/>
                        </a:rPr>
                        <a:t>res.end()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6267" marR="56267" marT="56267" marB="56267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6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End the response process.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6267" marR="56267" marT="56267" marB="56267"/>
                </a:tc>
                <a:extLst>
                  <a:ext uri="{0D108BD9-81ED-4DB2-BD59-A6C34878D82A}">
                    <a16:rowId xmlns:a16="http://schemas.microsoft.com/office/drawing/2014/main" val="609454555"/>
                  </a:ext>
                </a:extLst>
              </a:tr>
              <a:tr h="450055">
                <a:tc>
                  <a:txBody>
                    <a:bodyPr/>
                    <a:lstStyle/>
                    <a:p>
                      <a:pPr algn="l" rtl="0">
                        <a:lnSpc>
                          <a:spcPts val="126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5"/>
                        </a:rPr>
                        <a:t>res.json</a:t>
                      </a:r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5"/>
                        </a:rPr>
                        <a:t>()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6267" marR="56267" marT="56267" marB="56267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6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Send a JSON response.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6267" marR="56267" marT="56267" marB="56267"/>
                </a:tc>
                <a:extLst>
                  <a:ext uri="{0D108BD9-81ED-4DB2-BD59-A6C34878D82A}">
                    <a16:rowId xmlns:a16="http://schemas.microsoft.com/office/drawing/2014/main" val="2986856932"/>
                  </a:ext>
                </a:extLst>
              </a:tr>
              <a:tr h="450055">
                <a:tc>
                  <a:txBody>
                    <a:bodyPr/>
                    <a:lstStyle/>
                    <a:p>
                      <a:pPr algn="l" rtl="0">
                        <a:lnSpc>
                          <a:spcPts val="126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6"/>
                        </a:rPr>
                        <a:t>res.jsonp()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6267" marR="56267" marT="56267" marB="56267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6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Send a JSON response with JSONP support.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6267" marR="56267" marT="56267" marB="56267"/>
                </a:tc>
                <a:extLst>
                  <a:ext uri="{0D108BD9-81ED-4DB2-BD59-A6C34878D82A}">
                    <a16:rowId xmlns:a16="http://schemas.microsoft.com/office/drawing/2014/main" val="3634828626"/>
                  </a:ext>
                </a:extLst>
              </a:tr>
              <a:tr h="457513">
                <a:tc>
                  <a:txBody>
                    <a:bodyPr/>
                    <a:lstStyle/>
                    <a:p>
                      <a:pPr algn="l" rtl="0">
                        <a:lnSpc>
                          <a:spcPts val="126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7"/>
                        </a:rPr>
                        <a:t>res.redirect()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6267" marR="56267" marT="56267" marB="56267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6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Redirect a request.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6267" marR="56267" marT="56267" marB="56267"/>
                </a:tc>
                <a:extLst>
                  <a:ext uri="{0D108BD9-81ED-4DB2-BD59-A6C34878D82A}">
                    <a16:rowId xmlns:a16="http://schemas.microsoft.com/office/drawing/2014/main" val="424983265"/>
                  </a:ext>
                </a:extLst>
              </a:tr>
              <a:tr h="450055">
                <a:tc>
                  <a:txBody>
                    <a:bodyPr/>
                    <a:lstStyle/>
                    <a:p>
                      <a:pPr algn="l" rtl="0">
                        <a:lnSpc>
                          <a:spcPts val="126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8"/>
                        </a:rPr>
                        <a:t>res.render()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6267" marR="56267" marT="56267" marB="56267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6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Render a view template.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6267" marR="56267" marT="56267" marB="56267"/>
                </a:tc>
                <a:extLst>
                  <a:ext uri="{0D108BD9-81ED-4DB2-BD59-A6C34878D82A}">
                    <a16:rowId xmlns:a16="http://schemas.microsoft.com/office/drawing/2014/main" val="3070353514"/>
                  </a:ext>
                </a:extLst>
              </a:tr>
              <a:tr h="450055">
                <a:tc>
                  <a:txBody>
                    <a:bodyPr/>
                    <a:lstStyle/>
                    <a:p>
                      <a:pPr algn="l" rtl="0">
                        <a:lnSpc>
                          <a:spcPts val="126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9"/>
                        </a:rPr>
                        <a:t>res.send</a:t>
                      </a:r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9"/>
                        </a:rPr>
                        <a:t>()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6267" marR="56267" marT="56267" marB="56267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6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Send a response of various types.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6267" marR="56267" marT="56267" marB="56267"/>
                </a:tc>
                <a:extLst>
                  <a:ext uri="{0D108BD9-81ED-4DB2-BD59-A6C34878D82A}">
                    <a16:rowId xmlns:a16="http://schemas.microsoft.com/office/drawing/2014/main" val="2464705494"/>
                  </a:ext>
                </a:extLst>
              </a:tr>
              <a:tr h="442594">
                <a:tc>
                  <a:txBody>
                    <a:bodyPr/>
                    <a:lstStyle/>
                    <a:p>
                      <a:pPr algn="l" rtl="0">
                        <a:lnSpc>
                          <a:spcPts val="126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0"/>
                        </a:rPr>
                        <a:t>res.sendFile()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6267" marR="56267" marT="56267" marB="56267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6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Send a file as an octet stream.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6267" marR="56267" marT="56267" marB="56267"/>
                </a:tc>
                <a:extLst>
                  <a:ext uri="{0D108BD9-81ED-4DB2-BD59-A6C34878D82A}">
                    <a16:rowId xmlns:a16="http://schemas.microsoft.com/office/drawing/2014/main" val="2019154188"/>
                  </a:ext>
                </a:extLst>
              </a:tr>
              <a:tr h="500683">
                <a:tc>
                  <a:txBody>
                    <a:bodyPr/>
                    <a:lstStyle/>
                    <a:p>
                      <a:pPr algn="l" rtl="0">
                        <a:lnSpc>
                          <a:spcPts val="126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1"/>
                        </a:rPr>
                        <a:t>res.sendStatus()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6267" marR="56267" marT="56267" marB="56267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6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Set the response status code and send its string representation as the response body.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6267" marR="56267" marT="56267" marB="56267"/>
                </a:tc>
                <a:extLst>
                  <a:ext uri="{0D108BD9-81ED-4DB2-BD59-A6C34878D82A}">
                    <a16:rowId xmlns:a16="http://schemas.microsoft.com/office/drawing/2014/main" val="2661250368"/>
                  </a:ext>
                </a:extLst>
              </a:tr>
            </a:tbl>
          </a:graphicData>
        </a:graphic>
      </p:graphicFrame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174132919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709699" y="623046"/>
            <a:ext cx="8911687" cy="627641"/>
          </a:xfrm>
        </p:spPr>
        <p:txBody>
          <a:bodyPr>
            <a:noAutofit/>
          </a:bodyPr>
          <a:lstStyle/>
          <a:p>
            <a:pPr algn="r"/>
            <a:r>
              <a:rPr lang="en-US" sz="3200" dirty="0"/>
              <a:t>Middleware</a:t>
            </a:r>
            <a:endParaRPr lang="he-IL" sz="3200" dirty="0">
              <a:effectLst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112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ז'</a:t>
            </a:r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81A7211A-4116-453D-B996-8C7FC802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32504"/>
            <a:ext cx="9028461" cy="5247893"/>
          </a:xfrm>
        </p:spPr>
        <p:txBody>
          <a:bodyPr>
            <a:normAutofit/>
          </a:bodyPr>
          <a:lstStyle/>
          <a:p>
            <a:pPr marL="0" indent="0" algn="just" rtl="1">
              <a:lnSpc>
                <a:spcPct val="150000"/>
              </a:lnSpc>
              <a:spcAft>
                <a:spcPts val="800"/>
              </a:spcAft>
              <a:buNone/>
            </a:pPr>
            <a:r>
              <a:rPr lang="he-IL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הפונקציות </a:t>
            </a:r>
            <a:r>
              <a:rPr lang="en-US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route handler</a:t>
            </a:r>
            <a:r>
              <a:rPr lang="he-IL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הן למעשה </a:t>
            </a:r>
            <a:r>
              <a:rPr lang="en-US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middleware</a:t>
            </a:r>
            <a:r>
              <a:rPr lang="he-IL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  <a:p>
            <a:pPr marL="0" indent="0" algn="just" rtl="1">
              <a:lnSpc>
                <a:spcPct val="150000"/>
              </a:lnSpc>
              <a:spcAft>
                <a:spcPts val="800"/>
              </a:spcAft>
              <a:buNone/>
            </a:pPr>
            <a:r>
              <a:rPr lang="he-IL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טיפול בבקשות שמגיעות לשרת, יכול להתחלק למספר גורמים: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he-IL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תיעוד זמן הגעת הבקשה לשרת, בדיקת תקינות נתונים, בדיקת הרשאות, הכנת התשובה, שליחתה, ועוד.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he-IL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מכיוון שישנם חלקים שחוזרים על עצמם בכל הבקשות (למשל: בדיקת הרשאות), נוח להגדיר את החלקים הכלליים (אלו שקשורים לטיפול בכל בקשה) בנפרד מהחלקים הספציפיים.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 rtl="1">
              <a:lnSpc>
                <a:spcPct val="150000"/>
              </a:lnSpc>
              <a:spcAft>
                <a:spcPts val="800"/>
              </a:spcAft>
              <a:buNone/>
            </a:pPr>
            <a:r>
              <a:rPr lang="he-IL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ב </a:t>
            </a:r>
            <a:r>
              <a:rPr lang="en-US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express</a:t>
            </a:r>
            <a:r>
              <a:rPr lang="he-IL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עושים זאת באמצעות פונקציות לטיפול בבקשות שמגיעות לשרת. כל פונקציה נקראת </a:t>
            </a:r>
            <a:r>
              <a:rPr lang="en-US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middleware</a:t>
            </a:r>
            <a:r>
              <a:rPr lang="he-IL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, ויכולה לסיים טיפול בבקשה, או לטפל ולהעביר לטיפול הלאה – ל </a:t>
            </a:r>
            <a:r>
              <a:rPr lang="en-US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middleware</a:t>
            </a:r>
            <a:r>
              <a:rPr lang="he-IL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אחרת.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 rtl="1">
              <a:lnSpc>
                <a:spcPct val="150000"/>
              </a:lnSpc>
              <a:spcAft>
                <a:spcPts val="800"/>
              </a:spcAft>
              <a:buNone/>
            </a:pPr>
            <a:r>
              <a:rPr lang="he-IL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לפונקציות ה</a:t>
            </a:r>
            <a:r>
              <a:rPr lang="en-US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middleware </a:t>
            </a:r>
            <a:r>
              <a:rPr lang="he-IL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יש גישה לאובייקט ה </a:t>
            </a:r>
            <a:r>
              <a:rPr lang="en-US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request</a:t>
            </a:r>
            <a:r>
              <a:rPr lang="he-IL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</a:t>
            </a:r>
            <a:r>
              <a:rPr lang="en-US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req</a:t>
            </a:r>
            <a:r>
              <a:rPr lang="he-IL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), </a:t>
            </a:r>
            <a:r>
              <a:rPr lang="en-US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response</a:t>
            </a:r>
            <a:r>
              <a:rPr lang="he-IL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</a:t>
            </a:r>
            <a:r>
              <a:rPr lang="en-US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res</a:t>
            </a:r>
            <a:r>
              <a:rPr lang="he-IL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), ואופציונלית – הפנייה לפונקציית </a:t>
            </a:r>
            <a:r>
              <a:rPr lang="en-US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middleware</a:t>
            </a:r>
            <a:r>
              <a:rPr lang="he-IL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נוספת - </a:t>
            </a:r>
            <a:r>
              <a:rPr lang="en-US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next</a:t>
            </a:r>
            <a:r>
              <a:rPr lang="he-IL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(השמות ניתנים לבחירה אך מקובל להשתמש בהם כפי שצוינו).</a:t>
            </a:r>
          </a:p>
          <a:p>
            <a:pPr marL="0" indent="0" algn="just" rtl="1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80398599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709699" y="623046"/>
            <a:ext cx="8911687" cy="627641"/>
          </a:xfrm>
        </p:spPr>
        <p:txBody>
          <a:bodyPr>
            <a:noAutofit/>
          </a:bodyPr>
          <a:lstStyle/>
          <a:p>
            <a:pPr algn="r"/>
            <a:r>
              <a:rPr lang="en-US" sz="3200" dirty="0"/>
              <a:t>Middleware</a:t>
            </a:r>
            <a:endParaRPr lang="he-IL" sz="3200" dirty="0">
              <a:effectLst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113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ז'</a:t>
            </a:r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81A7211A-4116-453D-B996-8C7FC802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32504"/>
            <a:ext cx="9028461" cy="5247893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middleware</a:t>
            </a:r>
            <a:r>
              <a:rPr lang="he-IL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בדרך כלל תבצע: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buFont typeface="+mj-lt"/>
              <a:buAutoNum type="arabicPeriod"/>
            </a:pPr>
            <a:r>
              <a:rPr lang="he-IL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קוד מסוים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buFont typeface="+mj-lt"/>
              <a:buAutoNum type="arabicPeriod"/>
            </a:pPr>
            <a:r>
              <a:rPr lang="he-IL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שינויים ב </a:t>
            </a:r>
            <a:r>
              <a:rPr lang="en-US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request</a:t>
            </a:r>
            <a:r>
              <a:rPr lang="he-IL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ו/או ב </a:t>
            </a:r>
            <a:r>
              <a:rPr lang="en-US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response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buFont typeface="+mj-lt"/>
              <a:buAutoNum type="arabicPeriod"/>
            </a:pPr>
            <a:r>
              <a:rPr lang="he-IL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סיום הטיפול ב - </a:t>
            </a:r>
            <a:r>
              <a:rPr lang="en-US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request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e-IL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זימון ה </a:t>
            </a:r>
            <a:r>
              <a:rPr lang="en-US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middleware</a:t>
            </a:r>
            <a:r>
              <a:rPr lang="he-IL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הבאה בתור – </a:t>
            </a:r>
            <a:r>
              <a:rPr lang="en-US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next</a:t>
            </a:r>
            <a:r>
              <a:rPr lang="he-IL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הוספת </a:t>
            </a:r>
            <a:r>
              <a:rPr lang="en-US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middleware</a:t>
            </a:r>
            <a:r>
              <a:rPr lang="he-IL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מתבצעת באמצעות הפונקציה </a:t>
            </a:r>
            <a:r>
              <a:rPr lang="en-US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</a:t>
            </a:r>
            <a:r>
              <a:rPr lang="he-IL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או אחת מהפונקציות </a:t>
            </a:r>
            <a:r>
              <a:rPr lang="en-US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get\post</a:t>
            </a:r>
            <a:r>
              <a:rPr lang="he-IL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he-IL" sz="1800" dirty="0" err="1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וכו</a:t>
            </a:r>
            <a:r>
              <a:rPr lang="he-IL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'.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יש משמעות לסדר רישום ה </a:t>
            </a:r>
            <a:r>
              <a:rPr lang="en-US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middleware</a:t>
            </a:r>
            <a:r>
              <a:rPr lang="he-IL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  <a:endParaRPr lang="he-IL" dirty="0">
              <a:solidFill>
                <a:srgbClr val="31313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אם רשמנו את </a:t>
            </a:r>
            <a:r>
              <a:rPr lang="en-US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a, b, c</a:t>
            </a:r>
            <a:r>
              <a:rPr lang="he-IL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אזי ה </a:t>
            </a:r>
            <a:r>
              <a:rPr lang="en-US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next</a:t>
            </a:r>
            <a:r>
              <a:rPr lang="he-IL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של </a:t>
            </a:r>
            <a:r>
              <a:rPr lang="en-US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lang="he-IL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תהיה </a:t>
            </a:r>
            <a:r>
              <a:rPr lang="en-US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</a:t>
            </a:r>
            <a:r>
              <a:rPr lang="he-IL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וה-</a:t>
            </a:r>
            <a:r>
              <a:rPr lang="en-US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next</a:t>
            </a:r>
            <a:r>
              <a:rPr lang="he-IL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של </a:t>
            </a:r>
            <a:r>
              <a:rPr lang="en-US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</a:t>
            </a:r>
            <a:r>
              <a:rPr lang="he-IL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תהיה </a:t>
            </a:r>
            <a:r>
              <a:rPr lang="en-US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he-IL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ה </a:t>
            </a:r>
            <a:r>
              <a:rPr lang="en-US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next</a:t>
            </a:r>
            <a:r>
              <a:rPr lang="he-IL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של </a:t>
            </a:r>
            <a:r>
              <a:rPr lang="en-US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he-IL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תהיה </a:t>
            </a:r>
            <a:r>
              <a:rPr lang="en-US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null</a:t>
            </a:r>
            <a:r>
              <a:rPr lang="he-IL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(ולכן למעשה אין משמעות להגדרת הפרמטר </a:t>
            </a:r>
            <a:r>
              <a:rPr lang="en-US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next</a:t>
            </a:r>
            <a:r>
              <a:rPr lang="he-IL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ב- </a:t>
            </a:r>
            <a:r>
              <a:rPr lang="en-US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he-IL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). </a:t>
            </a: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he-IL" sz="1800" dirty="0">
              <a:solidFill>
                <a:srgbClr val="31313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סוגר מסולסל שמאלי 9">
            <a:extLst>
              <a:ext uri="{FF2B5EF4-FFF2-40B4-BE49-F238E27FC236}">
                <a16:creationId xmlns:a16="http://schemas.microsoft.com/office/drawing/2014/main" id="{6432D18E-5CCB-49C5-BBDF-212681BB1251}"/>
              </a:ext>
            </a:extLst>
          </p:cNvPr>
          <p:cNvSpPr/>
          <p:nvPr/>
        </p:nvSpPr>
        <p:spPr>
          <a:xfrm>
            <a:off x="7198119" y="2874760"/>
            <a:ext cx="328930" cy="64555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e-IL"/>
          </a:p>
        </p:txBody>
      </p:sp>
      <p:sp>
        <p:nvSpPr>
          <p:cNvPr id="11" name="תיבת טקסט 2">
            <a:extLst>
              <a:ext uri="{FF2B5EF4-FFF2-40B4-BE49-F238E27FC236}">
                <a16:creationId xmlns:a16="http://schemas.microsoft.com/office/drawing/2014/main" id="{A95AC5DD-E0F9-42A4-A5D2-A54440431B32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668232" y="2923540"/>
            <a:ext cx="3306629" cy="5054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6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לפחות אחד משני אלה חייב להתבצע, אחרת ה </a:t>
            </a:r>
            <a:r>
              <a:rPr lang="en-US" sz="16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request</a:t>
            </a:r>
            <a:r>
              <a:rPr lang="he-IL" sz="16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יהיה תקוע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174805616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709699" y="623046"/>
            <a:ext cx="8911687" cy="627641"/>
          </a:xfrm>
        </p:spPr>
        <p:txBody>
          <a:bodyPr>
            <a:noAutofit/>
          </a:bodyPr>
          <a:lstStyle/>
          <a:p>
            <a:pPr algn="r"/>
            <a:r>
              <a:rPr lang="en-US" sz="3200" dirty="0"/>
              <a:t>Middleware</a:t>
            </a:r>
            <a:r>
              <a:rPr lang="he-IL" sz="3200" dirty="0"/>
              <a:t> דוגמה</a:t>
            </a:r>
            <a:endParaRPr lang="he-IL" sz="3200" dirty="0">
              <a:effectLst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114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ז'</a:t>
            </a:r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81A7211A-4116-453D-B996-8C7FC802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32504"/>
            <a:ext cx="9028461" cy="524789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בדוגמא להלן, יש 2 </a:t>
            </a:r>
            <a:r>
              <a:rPr lang="en-US" sz="1800" dirty="0" err="1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middlewares</a:t>
            </a:r>
            <a:r>
              <a:rPr lang="he-IL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</a:t>
            </a:r>
            <a:r>
              <a:rPr lang="en-US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logger</a:t>
            </a:r>
            <a:r>
              <a:rPr lang="he-IL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ו-</a:t>
            </a:r>
            <a:r>
              <a:rPr lang="en-US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get</a:t>
            </a:r>
            <a:r>
              <a:rPr lang="he-IL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  <a:endParaRPr lang="en-US" sz="1800" dirty="0">
              <a:solidFill>
                <a:srgbClr val="31313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logger</a:t>
            </a:r>
            <a:r>
              <a:rPr lang="he-IL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תופעל עבור כל </a:t>
            </a:r>
            <a:r>
              <a:rPr lang="en-US" sz="1800" dirty="0" err="1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url</a:t>
            </a:r>
            <a:r>
              <a:rPr lang="he-IL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שהוא שמגיע לשרת, ו- </a:t>
            </a:r>
            <a:r>
              <a:rPr lang="en-US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get </a:t>
            </a:r>
            <a:r>
              <a:rPr lang="he-IL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– לפי ההתאמה הנדרשת.</a:t>
            </a:r>
            <a:endParaRPr lang="en-US" sz="1800" dirty="0">
              <a:solidFill>
                <a:srgbClr val="31313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myLogger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'LOGGED'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 algn="l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myLogger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World!'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marL="0" indent="0" algn="l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73494411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709699" y="623046"/>
            <a:ext cx="8911687" cy="627641"/>
          </a:xfrm>
        </p:spPr>
        <p:txBody>
          <a:bodyPr>
            <a:noAutofit/>
          </a:bodyPr>
          <a:lstStyle/>
          <a:p>
            <a:pPr algn="r"/>
            <a:r>
              <a:rPr lang="he-IL" sz="3200" dirty="0"/>
              <a:t>שליחת פרמטרים ל </a:t>
            </a:r>
            <a:r>
              <a:rPr lang="en-US" sz="3200" dirty="0"/>
              <a:t>Middleware</a:t>
            </a:r>
            <a:endParaRPr lang="he-IL" sz="3200" dirty="0">
              <a:effectLst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115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ד'</a:t>
            </a:r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81A7211A-4116-453D-B996-8C7FC802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32504"/>
            <a:ext cx="9028461" cy="5247893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60000"/>
              </a:lnSpc>
              <a:spcAft>
                <a:spcPts val="800"/>
              </a:spcAft>
              <a:buNone/>
            </a:pPr>
            <a:r>
              <a:rPr lang="he-IL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אם פונקציית ה </a:t>
            </a:r>
            <a:r>
              <a:rPr lang="en-US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middleware</a:t>
            </a:r>
            <a:r>
              <a:rPr lang="he-IL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צריכה לקבל פרמטרים (מלבד </a:t>
            </a:r>
            <a:r>
              <a:rPr lang="he-IL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האלו שמוגדרים ברירת מחדל), ניתן לעטוף אותה בעוד פונקציה, שתקבל את הפרמטר, ותחזיר פונקציית </a:t>
            </a:r>
            <a:r>
              <a:rPr lang="en-US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middleware</a:t>
            </a:r>
            <a:r>
              <a:rPr lang="he-IL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עם החתימה הרגילה.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הגדרת הפונקציה עם הפרמטרים, שעוטפת את ה </a:t>
            </a:r>
            <a:r>
              <a:rPr lang="en-US" dirty="0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middleware</a:t>
            </a: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בקובץ נפרד, וייצוא:</a:t>
            </a:r>
            <a:endParaRPr lang="en-US" dirty="0">
              <a:solidFill>
                <a:srgbClr val="31313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 rtl="0">
              <a:buNone/>
            </a:pP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module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exports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options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Implement the middleware function based on the options object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options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option1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	   //...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שימוש בה:</a:t>
            </a:r>
          </a:p>
          <a:p>
            <a:pPr marL="0" indent="0" algn="l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'./my-middleware.js'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option1: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option2: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}))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190845574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709699" y="623046"/>
            <a:ext cx="8911687" cy="627641"/>
          </a:xfrm>
        </p:spPr>
        <p:txBody>
          <a:bodyPr>
            <a:noAutofit/>
          </a:bodyPr>
          <a:lstStyle/>
          <a:p>
            <a:pPr algn="r"/>
            <a:r>
              <a:rPr lang="he-IL" sz="3200" dirty="0"/>
              <a:t>קטגוריות של </a:t>
            </a:r>
            <a:r>
              <a:rPr lang="en-US" sz="3200" dirty="0"/>
              <a:t>Middleware</a:t>
            </a:r>
            <a:endParaRPr lang="he-IL" sz="3200" dirty="0">
              <a:effectLst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116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ד'</a:t>
            </a:r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81A7211A-4116-453D-B996-8C7FC802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32504"/>
            <a:ext cx="9028461" cy="524789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 err="1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middlewares</a:t>
            </a:r>
            <a:r>
              <a:rPr lang="he-IL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ב </a:t>
            </a:r>
            <a:r>
              <a:rPr lang="en-US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express</a:t>
            </a:r>
            <a:r>
              <a:rPr lang="he-IL" sz="1800" dirty="0">
                <a:solidFill>
                  <a:srgbClr val="3131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מתחלקות למספר קטגוריות: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r" rtl="1">
              <a:lnSpc>
                <a:spcPct val="150000"/>
              </a:lnSpc>
              <a:spcAft>
                <a:spcPts val="800"/>
              </a:spcAft>
              <a:buSzPct val="60000"/>
              <a:buFont typeface="+mj-lt"/>
              <a:buAutoNum type="arabicPeriod"/>
              <a:tabLst>
                <a:tab pos="457200" algn="l"/>
              </a:tabLst>
            </a:pPr>
            <a:r>
              <a:rPr lang="en-US" sz="1800" u="sng" strike="noStrike" dirty="0">
                <a:solidFill>
                  <a:srgbClr val="259D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Application-level middleware</a:t>
            </a:r>
            <a:endParaRPr lang="en-US" sz="1800" u="sng" dirty="0">
              <a:solidFill>
                <a:srgbClr val="55555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algn="r" rtl="1">
              <a:lnSpc>
                <a:spcPct val="150000"/>
              </a:lnSpc>
              <a:spcAft>
                <a:spcPts val="800"/>
              </a:spcAft>
              <a:buSzPct val="60000"/>
              <a:buFont typeface="+mj-lt"/>
              <a:buAutoNum type="arabicPeriod"/>
              <a:tabLst>
                <a:tab pos="457200" algn="l"/>
              </a:tabLst>
            </a:pPr>
            <a:r>
              <a:rPr lang="en-US" sz="1800" u="sng" strike="noStrike" dirty="0">
                <a:solidFill>
                  <a:srgbClr val="259D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Router-level middleware</a:t>
            </a:r>
            <a:endParaRPr lang="en-US" sz="1800" u="sng" dirty="0">
              <a:solidFill>
                <a:srgbClr val="55555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algn="r" rtl="1">
              <a:lnSpc>
                <a:spcPct val="150000"/>
              </a:lnSpc>
              <a:spcAft>
                <a:spcPts val="800"/>
              </a:spcAft>
              <a:buSzPct val="60000"/>
              <a:buFont typeface="+mj-lt"/>
              <a:buAutoNum type="arabicPeriod"/>
              <a:tabLst>
                <a:tab pos="457200" algn="l"/>
              </a:tabLst>
            </a:pPr>
            <a:r>
              <a:rPr lang="en-US" sz="1800" u="sng" strike="noStrike" dirty="0">
                <a:solidFill>
                  <a:srgbClr val="259D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Built-in middleware</a:t>
            </a:r>
            <a:endParaRPr lang="en-US" sz="1800" u="sng" dirty="0">
              <a:solidFill>
                <a:srgbClr val="55555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algn="r" rtl="1">
              <a:lnSpc>
                <a:spcPct val="150000"/>
              </a:lnSpc>
              <a:spcAft>
                <a:spcPts val="800"/>
              </a:spcAft>
              <a:buSzPct val="60000"/>
              <a:buFont typeface="+mj-lt"/>
              <a:buAutoNum type="arabicPeriod"/>
              <a:tabLst>
                <a:tab pos="457200" algn="l"/>
              </a:tabLst>
            </a:pPr>
            <a:r>
              <a:rPr lang="en-US" sz="1800" u="sng" strike="noStrike" dirty="0">
                <a:solidFill>
                  <a:srgbClr val="259D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Third-party middleware</a:t>
            </a:r>
            <a:endParaRPr lang="he-IL" sz="1800" u="sng" strike="noStrike" dirty="0">
              <a:solidFill>
                <a:srgbClr val="259D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buSzPct val="60000"/>
              <a:buFont typeface="+mj-lt"/>
              <a:buAutoNum type="arabicPeriod"/>
              <a:tabLst>
                <a:tab pos="457200" algn="l"/>
              </a:tabLst>
            </a:pPr>
            <a:r>
              <a:rPr lang="en-US" u="sng" dirty="0">
                <a:solidFill>
                  <a:srgbClr val="259D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/>
              </a:rPr>
              <a:t>Error-handling middleware</a:t>
            </a:r>
            <a:endParaRPr lang="he-IL" sz="1800" u="sng" strike="noStrike" dirty="0">
              <a:solidFill>
                <a:srgbClr val="259D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r" rtl="1">
              <a:lnSpc>
                <a:spcPct val="107000"/>
              </a:lnSpc>
              <a:spcAft>
                <a:spcPts val="800"/>
              </a:spcAft>
              <a:buSzPct val="60000"/>
              <a:buNone/>
              <a:tabLst>
                <a:tab pos="457200" algn="l"/>
              </a:tabLst>
            </a:pPr>
            <a:endParaRPr lang="en-US" sz="1800" dirty="0">
              <a:solidFill>
                <a:srgbClr val="55555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303573169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709699" y="623046"/>
            <a:ext cx="8911687" cy="627641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Application-level middleware</a:t>
            </a:r>
            <a:br>
              <a:rPr lang="en-US" sz="3200" dirty="0"/>
            </a:br>
            <a:endParaRPr lang="he-IL" sz="32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117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ד'</a:t>
            </a:r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81A7211A-4116-453D-B996-8C7FC802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32504"/>
            <a:ext cx="9028461" cy="5247893"/>
          </a:xfrm>
        </p:spPr>
        <p:txBody>
          <a:bodyPr>
            <a:normAutofit/>
          </a:bodyPr>
          <a:lstStyle/>
          <a:p>
            <a:pPr marL="114300" indent="0" algn="just" rtl="1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application level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middlewares</a:t>
            </a:r>
            <a:r>
              <a:rPr lang="he-IL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הן אלו שמגדירים ב-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app</a:t>
            </a:r>
            <a:r>
              <a:rPr lang="he-IL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באמצעות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app.use</a:t>
            </a:r>
            <a:r>
              <a:rPr lang="he-IL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או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app.METHOD</a:t>
            </a:r>
            <a:r>
              <a:rPr lang="he-IL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(כאשר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METHOD</a:t>
            </a:r>
            <a:r>
              <a:rPr lang="he-IL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זה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http method</a:t>
            </a:r>
            <a:r>
              <a:rPr lang="he-IL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כלשהי).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marL="114300" indent="0" algn="just" rtl="1">
              <a:lnSpc>
                <a:spcPct val="150000"/>
              </a:lnSpc>
              <a:spcAft>
                <a:spcPts val="800"/>
              </a:spcAft>
              <a:buNone/>
            </a:pPr>
            <a:r>
              <a:rPr lang="he-IL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במצב רגיל, אם ישנן שתי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middlewares</a:t>
            </a:r>
            <a:r>
              <a:rPr lang="he-IL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שמטפלות באותו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url</a:t>
            </a:r>
            <a:r>
              <a:rPr lang="he-IL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בדיוק, תמיד יתרחש הקוד שבפונקציה הראשונה, ולמעשה הפונקציה השנייה עלולה לא להיות מזומנת לעולם. </a:t>
            </a:r>
          </a:p>
          <a:p>
            <a:pPr marL="114300" indent="0" algn="just" rtl="1">
              <a:lnSpc>
                <a:spcPct val="150000"/>
              </a:lnSpc>
              <a:spcAft>
                <a:spcPts val="800"/>
              </a:spcAft>
              <a:buNone/>
            </a:pPr>
            <a:r>
              <a:rPr lang="he-IL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בכל זאת, ניתן להגדיר מספר טיפולים (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handlers</a:t>
            </a:r>
            <a:r>
              <a:rPr lang="he-IL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) ל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url</a:t>
            </a:r>
            <a:r>
              <a:rPr lang="he-IL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אחד.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url</a:t>
            </a:r>
            <a:r>
              <a:rPr lang="he-IL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  <a:r>
              <a:rPr lang="he-IL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יגיע לטיפול של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handler</a:t>
            </a:r>
            <a:r>
              <a:rPr lang="he-IL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  <a:r>
              <a:rPr lang="he-IL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אחד, ובתנאים מסוימים לפי הלוגיקה של התוכנה יועבר לטיפול של ה-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handler</a:t>
            </a:r>
            <a:r>
              <a:rPr lang="he-IL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הבא שמוגדר לטפל באותו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url</a:t>
            </a:r>
            <a:r>
              <a:rPr lang="he-IL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, זאת באמצעות זימון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next('route')</a:t>
            </a:r>
            <a:r>
              <a:rPr lang="he-IL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.</a:t>
            </a:r>
          </a:p>
          <a:p>
            <a:pPr marL="11430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he-IL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בכל מקרה, הכניסה תמיד תהיה ל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handler</a:t>
            </a:r>
            <a:r>
              <a:rPr lang="he-IL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הראשון שהוגדר בשרשרת ה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middlewares</a:t>
            </a:r>
            <a:r>
              <a:rPr lang="he-IL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. 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marL="114300" indent="0" algn="r" rtl="1">
              <a:lnSpc>
                <a:spcPct val="150000"/>
              </a:lnSpc>
              <a:spcAft>
                <a:spcPts val="800"/>
              </a:spcAft>
              <a:buNone/>
            </a:pPr>
            <a:endParaRPr lang="he-IL" sz="20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marL="11430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118968200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709699" y="623046"/>
            <a:ext cx="8911687" cy="627641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Application-level middleware</a:t>
            </a:r>
            <a:r>
              <a:rPr lang="he-IL" sz="3200" dirty="0"/>
              <a:t> דוגמה</a:t>
            </a:r>
            <a:br>
              <a:rPr lang="en-US" sz="3200" dirty="0"/>
            </a:br>
            <a:endParaRPr lang="he-IL" sz="32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118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ד'</a:t>
            </a:r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81A7211A-4116-453D-B996-8C7FC802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32504"/>
            <a:ext cx="9028461" cy="524789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  <a:hlinkClick r:id="rId4" action="ppaction://hlinkfile"/>
              </a:rPr>
              <a:t>middleware-categories.js</a:t>
            </a:r>
            <a:endParaRPr lang="en-US" sz="1500" b="0" dirty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'/user/:id'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if the user ID is 0, skip to the next route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'route'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otherwise pass the control to the next middleware function in this stack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send a regular response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'regular'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marL="0" indent="0" algn="l"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//will be called only if req.params.id==0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handler for the /user/:id path, which sends a special response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'/user/:id'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'special'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marL="114300" indent="0" algn="l" rtl="1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64357326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709699" y="623046"/>
            <a:ext cx="8911687" cy="627641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solidFill>
                  <a:srgbClr val="555555"/>
                </a:solidFill>
                <a:latin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Router-level middleware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3200" dirty="0"/>
            </a:br>
            <a:endParaRPr lang="he-IL" sz="32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119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ד'</a:t>
            </a:r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81A7211A-4116-453D-B996-8C7FC802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32504"/>
            <a:ext cx="9028461" cy="5247893"/>
          </a:xfrm>
        </p:spPr>
        <p:txBody>
          <a:bodyPr>
            <a:normAutofit/>
          </a:bodyPr>
          <a:lstStyle/>
          <a:p>
            <a:pPr marL="114300" indent="0" algn="r" rtl="1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555555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router</a:t>
            </a:r>
            <a:r>
              <a:rPr lang="he-IL" dirty="0">
                <a:solidFill>
                  <a:srgbClr val="555555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הוא אובייקט שמאפשר חלוקה של ה</a:t>
            </a:r>
            <a:r>
              <a:rPr lang="en-US" dirty="0" err="1">
                <a:solidFill>
                  <a:srgbClr val="555555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middlewares</a:t>
            </a:r>
            <a:r>
              <a:rPr lang="he-IL" dirty="0">
                <a:solidFill>
                  <a:srgbClr val="555555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לפי חלקים שונים של התוכנה. </a:t>
            </a:r>
          </a:p>
          <a:p>
            <a:pPr marL="114300" indent="0" algn="r" rtl="1">
              <a:lnSpc>
                <a:spcPct val="150000"/>
              </a:lnSpc>
              <a:spcAft>
                <a:spcPts val="800"/>
              </a:spcAft>
              <a:buNone/>
            </a:pPr>
            <a:r>
              <a:rPr lang="he-IL" dirty="0">
                <a:solidFill>
                  <a:srgbClr val="555555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לדוג' טיפול בתלמידים, במורים ובקורסים וכדו'.</a:t>
            </a:r>
            <a:endParaRPr lang="en-US" dirty="0">
              <a:solidFill>
                <a:srgbClr val="555555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marL="114300" indent="0" algn="r" rtl="1">
              <a:lnSpc>
                <a:spcPct val="150000"/>
              </a:lnSpc>
              <a:spcAft>
                <a:spcPts val="800"/>
              </a:spcAft>
              <a:buNone/>
            </a:pPr>
            <a:r>
              <a:rPr lang="he-IL" dirty="0">
                <a:solidFill>
                  <a:srgbClr val="555555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חלוקה כזו מסייעת לסדר של הקוד, לקריאות שלו ולגמישות לשינויים עתידיים.</a:t>
            </a:r>
            <a:endParaRPr lang="en-US" dirty="0">
              <a:solidFill>
                <a:srgbClr val="555555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marL="114300" indent="0" algn="r" rtl="1">
              <a:lnSpc>
                <a:spcPct val="150000"/>
              </a:lnSpc>
              <a:spcAft>
                <a:spcPts val="800"/>
              </a:spcAft>
              <a:buNone/>
            </a:pPr>
            <a:r>
              <a:rPr lang="he-IL" dirty="0">
                <a:solidFill>
                  <a:srgbClr val="555555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בדרך כלל נחלק למספר קבצים כמספר החלקים, ובכל אחד מה נשתמש באובייקט </a:t>
            </a:r>
            <a:r>
              <a:rPr lang="en-US" dirty="0">
                <a:solidFill>
                  <a:srgbClr val="555555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router</a:t>
            </a:r>
            <a:r>
              <a:rPr lang="he-IL" dirty="0">
                <a:solidFill>
                  <a:srgbClr val="555555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. לבסוף, נייבא את הקבצים לתוך הקובץ הראשי ונשתמש ב </a:t>
            </a:r>
            <a:r>
              <a:rPr lang="en-US" dirty="0" err="1">
                <a:solidFill>
                  <a:srgbClr val="555555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app.use</a:t>
            </a:r>
            <a:r>
              <a:rPr lang="en-US" dirty="0">
                <a:solidFill>
                  <a:srgbClr val="555555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  <a:r>
              <a:rPr lang="he-IL" dirty="0">
                <a:solidFill>
                  <a:srgbClr val="555555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כדי להגדירם.</a:t>
            </a:r>
          </a:p>
          <a:p>
            <a:pPr marL="11430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dirty="0">
              <a:solidFill>
                <a:srgbClr val="555555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578085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/>
              <a:t>פרק ב' – 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הרצת קוד ב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NodeJS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622147"/>
            <a:ext cx="8915400" cy="4289075"/>
          </a:xfrm>
        </p:spPr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REPL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he-IL" sz="3600" dirty="0">
                <a:latin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פקודות נוספות ב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REPL</a:t>
            </a:r>
            <a:endParaRPr lang="he-IL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he-IL" sz="3600" dirty="0">
                <a:latin typeface="Calibri" panose="020F0502020204030204" pitchFamily="34" charset="0"/>
                <a:cs typeface="Calibri" panose="020F0502020204030204" pitchFamily="34" charset="0"/>
                <a:hlinkClick r:id="rId4" action="ppaction://hlinksldjump"/>
              </a:rPr>
              <a:t>תרגיל 1 -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  <a:hlinkClick r:id="rId4" action="ppaction://hlinksldjump"/>
              </a:rPr>
              <a:t>REPL</a:t>
            </a:r>
            <a:endParaRPr lang="he-IL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he-IL" sz="3600" dirty="0">
                <a:latin typeface="Calibri" panose="020F0502020204030204" pitchFamily="34" charset="0"/>
                <a:cs typeface="Calibri" panose="020F0502020204030204" pitchFamily="34" charset="0"/>
                <a:hlinkClick r:id="rId5" action="ppaction://hlinksldjump"/>
              </a:rPr>
              <a:t>הרצת קובץ קוד</a:t>
            </a:r>
            <a:endParaRPr lang="he-IL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he-IL" sz="3600" dirty="0">
                <a:latin typeface="Calibri" panose="020F0502020204030204" pitchFamily="34" charset="0"/>
                <a:cs typeface="Calibri" panose="020F0502020204030204" pitchFamily="34" charset="0"/>
                <a:hlinkClick r:id="rId6" action="ppaction://hlinksldjump"/>
              </a:rPr>
              <a:t>פרמטרים ל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  <a:hlinkClick r:id="rId6" action="ppaction://hlinksldjump"/>
              </a:rPr>
              <a:t>script</a:t>
            </a:r>
            <a:endParaRPr lang="he-IL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he-IL" sz="3600" dirty="0">
                <a:latin typeface="Calibri" panose="020F0502020204030204" pitchFamily="34" charset="0"/>
                <a:cs typeface="Calibri" panose="020F0502020204030204" pitchFamily="34" charset="0"/>
                <a:hlinkClick r:id="rId7" action="ppaction://hlinksldjump"/>
              </a:rPr>
              <a:t>קלט/פלט</a:t>
            </a:r>
            <a:endParaRPr lang="he-IL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  <a:hlinkClick r:id="rId8" action="ppaction://hlinksldjump"/>
              </a:rPr>
              <a:t>Debugging</a:t>
            </a:r>
            <a:endParaRPr lang="he-IL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he-IL" sz="3600" dirty="0">
                <a:latin typeface="Calibri" panose="020F0502020204030204" pitchFamily="34" charset="0"/>
                <a:cs typeface="Calibri" panose="020F0502020204030204" pitchFamily="34" charset="0"/>
                <a:hlinkClick r:id="rId9" action="ppaction://hlinksldjump"/>
              </a:rPr>
              <a:t>תרגיל 2 - הרצת קובץ</a:t>
            </a:r>
            <a:endParaRPr lang="he-IL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12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ב'</a:t>
            </a:r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385797197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709699" y="623046"/>
            <a:ext cx="8911687" cy="627641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Router-level middleware</a:t>
            </a:r>
            <a:r>
              <a:rPr lang="he-IL" sz="3200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דוגמה ייצוא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3200" dirty="0"/>
            </a:br>
            <a:endParaRPr lang="he-IL" sz="32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120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ד'</a:t>
            </a:r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81A7211A-4116-453D-B996-8C7FC802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32504"/>
            <a:ext cx="9028461" cy="5247893"/>
          </a:xfrm>
        </p:spPr>
        <p:txBody>
          <a:bodyPr>
            <a:normAutofit fontScale="70000" lnSpcReduction="20000"/>
          </a:bodyPr>
          <a:lstStyle/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הגדרה, שימוש וייצוא ה- 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router</a:t>
            </a:r>
            <a:r>
              <a:rPr lang="he-IL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בקובץ 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course.js</a:t>
            </a:r>
            <a:r>
              <a:rPr lang="he-IL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שנמצא </a:t>
            </a:r>
            <a:r>
              <a:rPr lang="he-IL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 action="ppaction://hlinkfile"/>
              </a:rPr>
              <a:t>בתיקיה 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 action="ppaction://hlinkfile"/>
              </a:rPr>
              <a:t>routes</a:t>
            </a:r>
            <a:r>
              <a:rPr lang="he-IL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 action="ppaction://hlinkfile"/>
              </a:rPr>
              <a:t>:</a:t>
            </a:r>
            <a:endParaRPr lang="he-IL" sz="1800" dirty="0">
              <a:solidFill>
                <a:srgbClr val="55555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 algn="l">
              <a:lnSpc>
                <a:spcPct val="150000"/>
              </a:lnSpc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'GET handler for /course route.'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 algn="l">
              <a:lnSpc>
                <a:spcPct val="150000"/>
              </a:lnSpc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'POST handler for /course route.'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 algn="l">
              <a:lnSpc>
                <a:spcPct val="150000"/>
              </a:lnSpc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e-IL" sz="1900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</a:t>
            </a:r>
            <a:r>
              <a:rPr lang="en-US" sz="1900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he-IL" sz="1900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המוגדר בפונקציות בקבצים אלו הוא </a:t>
            </a:r>
            <a:r>
              <a:rPr lang="en-US" sz="1900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he-IL" sz="1900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חלקי </a:t>
            </a:r>
            <a:r>
              <a:rPr lang="he-IL" sz="1900" b="1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אחרי הורדת תחילת הניתוב שניתב לקובץ זה.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sz="1900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בדוג' כאן בקשת </a:t>
            </a:r>
            <a:r>
              <a:rPr lang="en-US" sz="1900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he-IL" sz="1900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1900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כזו: </a:t>
            </a:r>
            <a:r>
              <a:rPr lang="en-US" sz="1900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courses/</a:t>
            </a:r>
            <a:r>
              <a:rPr lang="he-IL" sz="1900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תנותב לפונקציית ה </a:t>
            </a:r>
            <a:r>
              <a:rPr lang="en-US" sz="1900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he-IL" sz="1900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הראשונה.</a:t>
            </a:r>
            <a:endParaRPr lang="en-US" sz="1900" dirty="0">
              <a:solidFill>
                <a:srgbClr val="55555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dirty="0">
              <a:solidFill>
                <a:srgbClr val="555555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404496050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709699" y="623046"/>
            <a:ext cx="8911687" cy="627641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Router-level middleware</a:t>
            </a:r>
            <a:r>
              <a:rPr lang="he-IL" sz="3200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דוגמה ייבוא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200" dirty="0"/>
            </a:br>
            <a:endParaRPr lang="he-IL" sz="32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121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ד'</a:t>
            </a:r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81A7211A-4116-453D-B996-8C7FC802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32504"/>
            <a:ext cx="9028461" cy="524789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e-IL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ייבוא לקובץ </a:t>
            </a:r>
            <a:r>
              <a:rPr lang="en-US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school-app.js</a:t>
            </a:r>
            <a:r>
              <a:rPr lang="he-IL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שנמצא לצד תיקיה </a:t>
            </a:r>
            <a:r>
              <a:rPr lang="en-US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routes</a:t>
            </a:r>
            <a:r>
              <a:rPr lang="he-IL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b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 algn="l">
              <a:buNone/>
            </a:pP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'./routes/students'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 algn="l">
              <a:buNone/>
            </a:pP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teachers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'./routes/teachers'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 algn="l">
              <a:buNone/>
            </a:pP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courses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=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'./routes/courses'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'/student'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'/teacher'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teachers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'/course'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courses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'our school app is listening at port 3000'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dirty="0">
              <a:solidFill>
                <a:srgbClr val="555555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175666054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709699" y="623046"/>
            <a:ext cx="8911687" cy="627641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solidFill>
                  <a:srgbClr val="555555"/>
                </a:solidFill>
                <a:latin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Built-in middleware</a:t>
            </a:r>
            <a:br>
              <a:rPr lang="en-US" sz="3200" dirty="0">
                <a:solidFill>
                  <a:srgbClr val="555555"/>
                </a:solidFill>
                <a:latin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3200" dirty="0"/>
            </a:br>
            <a:endParaRPr lang="he-IL" sz="32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122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ד'</a:t>
            </a:r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81A7211A-4116-453D-B996-8C7FC802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32504"/>
            <a:ext cx="9028461" cy="5247893"/>
          </a:xfrm>
        </p:spPr>
        <p:txBody>
          <a:bodyPr>
            <a:normAutofit fontScale="70000" lnSpcReduction="20000"/>
          </a:bodyPr>
          <a:lstStyle/>
          <a:p>
            <a:pPr marL="11430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ישנן פונקציות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middleware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שהוגדרו בספריה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ונכללו אוטומטית ב-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Express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החל מגרסה 4 ניתן לצרפן כמודולים נפרדים, חיצוניים ל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Express 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לרשימת ה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middlewares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 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 של </a:t>
            </a:r>
            <a:r>
              <a:rPr lang="he-I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הספריה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Connect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לדוגמה:</a:t>
            </a:r>
          </a:p>
          <a:p>
            <a:pPr algn="just">
              <a:lnSpc>
                <a:spcPct val="160000"/>
              </a:lnSpc>
              <a:buFont typeface="+mj-lt"/>
              <a:buAutoNum type="arabicPeriod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express.static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מתאימה לקבצים סטטיים כמו קבצי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תמונות, קבצי וידאו וכדו' (בשונה מנתונים שהינם דינאמיים).</a:t>
            </a:r>
          </a:p>
          <a:p>
            <a:pPr algn="just">
              <a:lnSpc>
                <a:spcPct val="160000"/>
              </a:lnSpc>
              <a:buFont typeface="+mj-lt"/>
              <a:buAutoNum type="arabicPeriod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express.json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מאפשרת גישה לנתונים ב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 body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(נקראים גם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payload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של ה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,בפורמט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(זמינה החל מגרסה 4.16.0+)</a:t>
            </a:r>
          </a:p>
          <a:p>
            <a:pPr marL="11430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במימוש פונקציית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post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בשרת, ללא שימוש ב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express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היינו צריכים להאזין לאירוע של הגעת נתוני ה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body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של הבקשה כדי לקבל את הנתונים. 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express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נוכל לכתוב זאת הרבה יותר בקצרה, בזכות פונקציית ה-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middleware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הזו.</a:t>
            </a:r>
          </a:p>
          <a:p>
            <a:pPr marL="0" indent="0" algn="l" rtl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express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'express'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1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express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 algn="l" rtl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1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3000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70C1"/>
                </a:solidFill>
                <a:latin typeface="Consolas" panose="020B0609020204030204" pitchFamily="49" charset="0"/>
              </a:rPr>
              <a:t>app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use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express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 algn="l" rtl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dirty="0" err="1">
                <a:solidFill>
                  <a:srgbClr val="0070C1"/>
                </a:solidFill>
                <a:latin typeface="Consolas" panose="020B0609020204030204" pitchFamily="49" charset="0"/>
              </a:rPr>
              <a:t>app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post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'/Example'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req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‘if the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middleware was missing,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req.body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, would print empty string'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 algn="l" rtl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14300" indent="0" algn="just">
              <a:lnSpc>
                <a:spcPct val="150000"/>
              </a:lnSpc>
              <a:spcAft>
                <a:spcPts val="800"/>
              </a:spcAft>
              <a:buNone/>
            </a:pPr>
            <a:endParaRPr lang="he-I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50000"/>
              </a:lnSpc>
              <a:spcAft>
                <a:spcPts val="800"/>
              </a:spcAft>
              <a:buNone/>
            </a:pPr>
            <a:endParaRPr lang="en-US" b="0" i="0" dirty="0">
              <a:solidFill>
                <a:srgbClr val="555555"/>
              </a:solidFill>
              <a:effectLst/>
              <a:highlight>
                <a:srgbClr val="FFFF00"/>
              </a:highlight>
              <a:latin typeface="Open Sans" panose="020B0606030504020204" pitchFamily="34" charset="0"/>
            </a:endParaRPr>
          </a:p>
          <a:p>
            <a:pPr marL="114300" indent="0" rtl="1">
              <a:lnSpc>
                <a:spcPct val="150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dirty="0">
              <a:solidFill>
                <a:srgbClr val="555555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383859896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709699" y="623046"/>
            <a:ext cx="8911687" cy="627641"/>
          </a:xfrm>
        </p:spPr>
        <p:txBody>
          <a:bodyPr>
            <a:noAutofit/>
          </a:bodyPr>
          <a:lstStyle/>
          <a:p>
            <a:pPr algn="r"/>
            <a:r>
              <a:rPr lang="en-US" sz="3200" dirty="0" err="1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json</a:t>
            </a:r>
            <a:r>
              <a:rPr lang="en-US" sz="3200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middleware</a:t>
            </a:r>
            <a:r>
              <a:rPr lang="he-IL" sz="3200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הדגמה</a:t>
            </a:r>
            <a:br>
              <a:rPr lang="en-US" sz="3200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3200" dirty="0"/>
            </a:br>
            <a:endParaRPr lang="he-IL" sz="32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123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ד'</a:t>
            </a:r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81A7211A-4116-453D-B996-8C7FC802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32504"/>
            <a:ext cx="9028461" cy="5247893"/>
          </a:xfrm>
        </p:spPr>
        <p:txBody>
          <a:bodyPr>
            <a:normAutofit/>
          </a:bodyPr>
          <a:lstStyle/>
          <a:p>
            <a:pPr marL="11430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he-IL" dirty="0">
                <a:solidFill>
                  <a:srgbClr val="555555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יצירת </a:t>
            </a:r>
            <a:r>
              <a:rPr lang="en-US" dirty="0">
                <a:solidFill>
                  <a:srgbClr val="555555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http post</a:t>
            </a:r>
            <a:r>
              <a:rPr lang="he-IL" dirty="0">
                <a:solidFill>
                  <a:srgbClr val="555555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שתגיע לטיפול ה </a:t>
            </a:r>
            <a:r>
              <a:rPr lang="en-US" dirty="0">
                <a:solidFill>
                  <a:srgbClr val="555555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handler</a:t>
            </a:r>
            <a:r>
              <a:rPr lang="he-IL" dirty="0">
                <a:solidFill>
                  <a:srgbClr val="555555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שראינו בשקופית קודמת:</a:t>
            </a:r>
          </a:p>
          <a:p>
            <a:pPr marL="114300" indent="0" algn="just" rtl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dirty="0" err="1">
                <a:solidFill>
                  <a:srgbClr val="555555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url</a:t>
            </a:r>
            <a:r>
              <a:rPr lang="he-IL" dirty="0">
                <a:solidFill>
                  <a:srgbClr val="555555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– </a:t>
            </a:r>
            <a:r>
              <a:rPr lang="en-US" dirty="0"/>
              <a:t>http://localhost:3000/example</a:t>
            </a:r>
            <a:endParaRPr lang="he-IL" dirty="0">
              <a:solidFill>
                <a:srgbClr val="555555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marL="114300" indent="0" algn="just" rtl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555555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body</a:t>
            </a:r>
            <a:r>
              <a:rPr lang="he-IL" dirty="0">
                <a:solidFill>
                  <a:srgbClr val="555555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–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"Sara"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"Cohen"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"age"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25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 algn="just">
              <a:lnSpc>
                <a:spcPct val="150000"/>
              </a:lnSpc>
              <a:spcAft>
                <a:spcPts val="800"/>
              </a:spcAft>
              <a:buNone/>
            </a:pPr>
            <a:endParaRPr lang="he-IL" dirty="0">
              <a:solidFill>
                <a:srgbClr val="555555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marL="114300" indent="0" algn="just">
              <a:lnSpc>
                <a:spcPct val="150000"/>
              </a:lnSpc>
              <a:spcAft>
                <a:spcPts val="800"/>
              </a:spcAft>
              <a:buNone/>
            </a:pPr>
            <a:endParaRPr lang="he-IL" dirty="0">
              <a:solidFill>
                <a:srgbClr val="555555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marL="114300" indent="0" algn="just">
              <a:lnSpc>
                <a:spcPct val="150000"/>
              </a:lnSpc>
              <a:spcAft>
                <a:spcPts val="800"/>
              </a:spcAft>
              <a:buNone/>
            </a:pPr>
            <a:endParaRPr lang="en-US" dirty="0">
              <a:solidFill>
                <a:srgbClr val="555555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361" y="3518051"/>
            <a:ext cx="5921253" cy="234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0080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709699" y="623046"/>
            <a:ext cx="8911687" cy="627641"/>
          </a:xfrm>
        </p:spPr>
        <p:txBody>
          <a:bodyPr>
            <a:noAutofit/>
          </a:bodyPr>
          <a:lstStyle/>
          <a:p>
            <a:pPr algn="r"/>
            <a:r>
              <a:rPr lang="en-US" sz="320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Third-party middleware</a:t>
            </a:r>
            <a:br>
              <a:rPr lang="en-US" sz="3200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200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he-I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124</a:t>
            </a:fld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ז'</a:t>
            </a:r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81A7211A-4116-453D-B996-8C7FC802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32504"/>
            <a:ext cx="9028461" cy="5247893"/>
          </a:xfrm>
        </p:spPr>
        <p:txBody>
          <a:bodyPr>
            <a:normAutofit fontScale="85000" lnSpcReduction="20000"/>
          </a:bodyPr>
          <a:lstStyle/>
          <a:p>
            <a:pPr marL="114300" indent="0" rtl="1">
              <a:lnSpc>
                <a:spcPct val="150000"/>
              </a:lnSpc>
              <a:spcAft>
                <a:spcPts val="800"/>
              </a:spcAft>
              <a:buNone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ישנן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middlewares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שנכתבו ע"י צד שלישי וניתנות לשימוש ב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יישום ה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Express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שלנו., בהתאם לצרכים השונים של היישום.</a:t>
            </a:r>
          </a:p>
          <a:p>
            <a:pPr marL="114300" indent="0" rtl="1">
              <a:lnSpc>
                <a:spcPct val="150000"/>
              </a:lnSpc>
              <a:spcAft>
                <a:spcPts val="800"/>
              </a:spcAft>
              <a:buNone/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תחילה יש להתקין את ה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בו כלולה ה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middleware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לייבא אותו לקובץ שלנו, ולהוסיף את ה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middleware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ל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14300" indent="0" rtl="1">
              <a:lnSpc>
                <a:spcPct val="150000"/>
              </a:lnSpc>
              <a:spcAft>
                <a:spcPts val="800"/>
              </a:spcAft>
              <a:buNone/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Middleware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הבא, לדוגמא מחלץ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cookies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מ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14300" indent="0" algn="l" rtl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install cookie-parser</a:t>
            </a:r>
          </a:p>
          <a:p>
            <a:pPr marL="0" indent="0" algn="l" rtl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express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'express'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1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express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 algn="l" rtl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cookieParser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'cookie-parser'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load the cookie-parsing middleware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dirty="0" err="1">
                <a:solidFill>
                  <a:srgbClr val="0070C1"/>
                </a:solidFill>
                <a:latin typeface="Consolas" panose="020B0609020204030204" pitchFamily="49" charset="0"/>
              </a:rPr>
              <a:t>app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use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cookieParser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114300" indent="0" rtl="1">
              <a:lnSpc>
                <a:spcPct val="150000"/>
              </a:lnSpc>
              <a:spcAft>
                <a:spcPts val="800"/>
              </a:spcAft>
              <a:buNone/>
            </a:pPr>
            <a:endParaRPr lang="he-I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rtl="1">
              <a:lnSpc>
                <a:spcPct val="150000"/>
              </a:lnSpc>
              <a:spcAft>
                <a:spcPts val="800"/>
              </a:spcAft>
              <a:buNone/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לרשימה חלקית של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third-party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middlewares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הנמצאות בשימוש נפוץ עם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Express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ניתן לראות 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כאן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14300" indent="0">
              <a:lnSpc>
                <a:spcPct val="150000"/>
              </a:lnSpc>
              <a:spcAft>
                <a:spcPts val="800"/>
              </a:spcAft>
              <a:buNone/>
            </a:pPr>
            <a:endParaRPr lang="he-I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rtl="1">
              <a:lnSpc>
                <a:spcPct val="150000"/>
              </a:lnSpc>
              <a:spcAft>
                <a:spcPts val="800"/>
              </a:spcAft>
              <a:buNone/>
            </a:pPr>
            <a:endParaRPr lang="he-I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rtl="1">
              <a:lnSpc>
                <a:spcPct val="150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dirty="0">
              <a:solidFill>
                <a:srgbClr val="555555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416629773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709699" y="623046"/>
            <a:ext cx="8911687" cy="627641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solidFill>
                  <a:srgbClr val="555555"/>
                </a:solidFill>
                <a:latin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Error-handling middleware</a:t>
            </a:r>
            <a:br>
              <a:rPr lang="en-US" sz="3200" dirty="0">
                <a:solidFill>
                  <a:srgbClr val="555555"/>
                </a:solidFill>
                <a:latin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3200" dirty="0"/>
            </a:br>
            <a:endParaRPr lang="he-IL" sz="32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125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ד'</a:t>
            </a:r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81A7211A-4116-453D-B996-8C7FC802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32504"/>
            <a:ext cx="9028461" cy="5247893"/>
          </a:xfrm>
        </p:spPr>
        <p:txBody>
          <a:bodyPr>
            <a:normAutofit/>
          </a:bodyPr>
          <a:lstStyle/>
          <a:p>
            <a:pPr marL="114300" indent="0" algn="just" rtl="1">
              <a:lnSpc>
                <a:spcPct val="150000"/>
              </a:lnSpc>
              <a:spcAft>
                <a:spcPts val="800"/>
              </a:spcAft>
              <a:buNone/>
            </a:pPr>
            <a:r>
              <a:rPr lang="he-IL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הגדרת 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middleware</a:t>
            </a:r>
            <a:r>
              <a:rPr lang="he-IL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שמטפלת בשגיאות, אם תתרחשנה. חובה להגדיר עם ארבעה פרמטרים, כדי שניתן יהיה לזהות אותה </a:t>
            </a:r>
            <a:r>
              <a:rPr lang="he-IL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ככזו</a:t>
            </a:r>
            <a:r>
              <a:rPr lang="he-IL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שמטפלת בשגיאה. למעשה מקבלת פרמטר ראשון של נתוני השגיאה, פרמטרים הבאים ככל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middeware</a:t>
            </a:r>
            <a:r>
              <a:rPr lang="he-IL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וחובה להגדיר 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</a:t>
            </a:r>
            <a:r>
              <a:rPr lang="he-IL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גם אם לא משתמשים. כל שגיאה שתתרחש, תגיע ל 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middleware</a:t>
            </a:r>
            <a:r>
              <a:rPr lang="he-IL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הזו.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just" rtl="1">
              <a:lnSpc>
                <a:spcPct val="150000"/>
              </a:lnSpc>
              <a:spcAft>
                <a:spcPts val="800"/>
              </a:spcAft>
              <a:buNone/>
            </a:pPr>
            <a:r>
              <a:rPr lang="he-IL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אם מוגדרת 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error handling middleware</a:t>
            </a:r>
            <a:r>
              <a:rPr lang="he-IL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גם ב 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</a:t>
            </a:r>
            <a:r>
              <a:rPr lang="he-IL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וגם ב 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router</a:t>
            </a:r>
            <a:r>
              <a:rPr lang="he-IL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זו שב 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router</a:t>
            </a:r>
            <a:r>
              <a:rPr lang="he-IL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קודמת.</a:t>
            </a:r>
          </a:p>
          <a:p>
            <a:pPr marL="114300" indent="0" algn="r" rtl="1">
              <a:lnSpc>
                <a:spcPct val="150000"/>
              </a:lnSpc>
              <a:spcAft>
                <a:spcPts val="800"/>
              </a:spcAft>
              <a:buNone/>
            </a:pPr>
            <a:r>
              <a:rPr lang="he-IL" dirty="0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לדוג':</a:t>
            </a:r>
          </a:p>
          <a:p>
            <a:pPr marL="0" indent="0" algn="l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'Something broke in app!'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</a:t>
            </a:r>
          </a:p>
          <a:p>
            <a:pPr marL="114300" indent="0" algn="l" rtl="1">
              <a:lnSpc>
                <a:spcPct val="150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dirty="0">
              <a:solidFill>
                <a:srgbClr val="555555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396157718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709699" y="623046"/>
            <a:ext cx="8911687" cy="627641"/>
          </a:xfrm>
        </p:spPr>
        <p:txBody>
          <a:bodyPr>
            <a:noAutofit/>
          </a:bodyPr>
          <a:lstStyle/>
          <a:p>
            <a:pPr algn="r"/>
            <a:r>
              <a:rPr lang="en-US" sz="320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Error Handling</a:t>
            </a:r>
            <a:r>
              <a:rPr lang="he-IL" sz="320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כשדברים לא קורים בדיוק כמו שרצינו...</a:t>
            </a:r>
            <a:endParaRPr lang="he-I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126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ז'</a:t>
            </a:r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81A7211A-4116-453D-B996-8C7FC802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32504"/>
            <a:ext cx="9028461" cy="5247893"/>
          </a:xfrm>
        </p:spPr>
        <p:txBody>
          <a:bodyPr>
            <a:normAutofit/>
          </a:bodyPr>
          <a:lstStyle/>
          <a:p>
            <a:pPr marL="114300" indent="0" algn="just" rtl="1">
              <a:lnSpc>
                <a:spcPct val="150000"/>
              </a:lnSpc>
              <a:spcAft>
                <a:spcPts val="800"/>
              </a:spcAft>
              <a:buNone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בכל יישום שהוא, חובה לטפל בשגיאות בצורה מסודרת, כך גם ביישום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nodejs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ובשימוש ב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express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14300" indent="0" algn="just" rtl="1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xpress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מגיעה עם מנגנון ברירת מחדל לטיפול בשגיאות כך שאין חובה לכתוב מנגנון טיפל בשגיאות בעצמנו, אבל ניתן לעשות זאת במידת הצורך.</a:t>
            </a:r>
          </a:p>
          <a:p>
            <a:pPr marL="114300" indent="0" algn="just" rtl="1">
              <a:lnSpc>
                <a:spcPct val="150000"/>
              </a:lnSpc>
              <a:spcAft>
                <a:spcPts val="800"/>
              </a:spcAft>
              <a:buNone/>
            </a:pPr>
            <a:r>
              <a:rPr lang="he-IL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תפיסת השגיאה</a:t>
            </a:r>
          </a:p>
          <a:p>
            <a:pPr marL="11430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כאשר קוד סינכרוני שכתוב ב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route handler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או ב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middleware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זורק שגיאה,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Express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יודע לטפל בה. 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לדוג':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'BROKEN'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Express will catch this on its own.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</a:t>
            </a:r>
            <a:endParaRPr lang="he-I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Express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יתפוס את השגיאה לבד, ויבצע פעולה ברירת מחדל שנפרט עליה בהמשך.</a:t>
            </a:r>
          </a:p>
          <a:p>
            <a:pPr marL="0" indent="0">
              <a:buNone/>
            </a:pP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14300" indent="0" rtl="1">
              <a:lnSpc>
                <a:spcPct val="150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dirty="0">
              <a:solidFill>
                <a:srgbClr val="555555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288727190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709699" y="623046"/>
            <a:ext cx="8911687" cy="627641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default error handler</a:t>
            </a:r>
            <a:b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600" dirty="0"/>
            </a:br>
            <a:endParaRPr lang="he-I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127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ז'</a:t>
            </a:r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81A7211A-4116-453D-B996-8C7FC802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32504"/>
            <a:ext cx="9028461" cy="5247893"/>
          </a:xfrm>
        </p:spPr>
        <p:txBody>
          <a:bodyPr>
            <a:normAutofit fontScale="25000" lnSpcReduction="20000"/>
          </a:bodyPr>
          <a:lstStyle/>
          <a:p>
            <a:pPr marL="114300" indent="0">
              <a:lnSpc>
                <a:spcPct val="170000"/>
              </a:lnSpc>
              <a:spcAft>
                <a:spcPts val="800"/>
              </a:spcAft>
              <a:buNone/>
            </a:pPr>
            <a:r>
              <a:rPr lang="he-IL" sz="5600" dirty="0">
                <a:latin typeface="Calibri" panose="020F0502020204030204" pitchFamily="34" charset="0"/>
                <a:cs typeface="Calibri" panose="020F0502020204030204" pitchFamily="34" charset="0"/>
              </a:rPr>
              <a:t>כפי שנאמר, </a:t>
            </a:r>
            <a:r>
              <a:rPr lang="en-US" sz="5600" dirty="0">
                <a:latin typeface="Calibri" panose="020F0502020204030204" pitchFamily="34" charset="0"/>
                <a:cs typeface="Calibri" panose="020F0502020204030204" pitchFamily="34" charset="0"/>
              </a:rPr>
              <a:t>Express</a:t>
            </a:r>
            <a:r>
              <a:rPr lang="he-IL" sz="5600" dirty="0">
                <a:latin typeface="Calibri" panose="020F0502020204030204" pitchFamily="34" charset="0"/>
                <a:cs typeface="Calibri" panose="020F0502020204030204" pitchFamily="34" charset="0"/>
              </a:rPr>
              <a:t> מכילה פונקציות </a:t>
            </a:r>
            <a:r>
              <a:rPr lang="en-US" sz="5600" dirty="0">
                <a:latin typeface="Calibri" panose="020F0502020204030204" pitchFamily="34" charset="0"/>
                <a:cs typeface="Calibri" panose="020F0502020204030204" pitchFamily="34" charset="0"/>
              </a:rPr>
              <a:t>middleware</a:t>
            </a:r>
            <a:r>
              <a:rPr lang="he-IL" sz="5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5600" dirty="0">
                <a:latin typeface="Calibri" panose="020F0502020204030204" pitchFamily="34" charset="0"/>
                <a:cs typeface="Calibri" panose="020F0502020204030204" pitchFamily="34" charset="0"/>
              </a:rPr>
              <a:t>מובנות לטיפול בשגיאות, פונקציות אלו מתווספות בסוף רשימת ה </a:t>
            </a:r>
            <a:r>
              <a:rPr lang="en-US" sz="5600" dirty="0" err="1">
                <a:latin typeface="Calibri" panose="020F0502020204030204" pitchFamily="34" charset="0"/>
                <a:cs typeface="Calibri" panose="020F0502020204030204" pitchFamily="34" charset="0"/>
              </a:rPr>
              <a:t>middlewares</a:t>
            </a:r>
            <a:r>
              <a:rPr lang="he-IL" sz="5600" dirty="0">
                <a:latin typeface="Calibri" panose="020F0502020204030204" pitchFamily="34" charset="0"/>
                <a:cs typeface="Calibri" panose="020F0502020204030204" pitchFamily="34" charset="0"/>
              </a:rPr>
              <a:t> שהוגדרו.</a:t>
            </a:r>
          </a:p>
          <a:p>
            <a:pPr marL="114300" indent="0">
              <a:lnSpc>
                <a:spcPct val="170000"/>
              </a:lnSpc>
              <a:spcAft>
                <a:spcPts val="800"/>
              </a:spcAft>
              <a:buNone/>
            </a:pPr>
            <a:r>
              <a:rPr lang="he-IL" sz="5600" dirty="0">
                <a:latin typeface="Calibri" panose="020F0502020204030204" pitchFamily="34" charset="0"/>
                <a:cs typeface="Calibri" panose="020F0502020204030204" pitchFamily="34" charset="0"/>
              </a:rPr>
              <a:t>אם לא הגדרנו </a:t>
            </a:r>
            <a:r>
              <a:rPr lang="en-US" sz="5600" dirty="0">
                <a:latin typeface="Calibri" panose="020F0502020204030204" pitchFamily="34" charset="0"/>
                <a:cs typeface="Calibri" panose="020F0502020204030204" pitchFamily="34" charset="0"/>
              </a:rPr>
              <a:t>error handler</a:t>
            </a:r>
            <a:r>
              <a:rPr lang="he-IL" sz="5600" dirty="0">
                <a:latin typeface="Calibri" panose="020F0502020204030204" pitchFamily="34" charset="0"/>
                <a:cs typeface="Calibri" panose="020F0502020204030204" pitchFamily="34" charset="0"/>
              </a:rPr>
              <a:t> משלנו, השגיאה תטופל ע"י ה </a:t>
            </a:r>
            <a:r>
              <a:rPr lang="en-US" sz="5600" dirty="0">
                <a:latin typeface="Calibri" panose="020F0502020204030204" pitchFamily="34" charset="0"/>
                <a:cs typeface="Calibri" panose="020F0502020204030204" pitchFamily="34" charset="0"/>
              </a:rPr>
              <a:t>middleware</a:t>
            </a:r>
            <a:r>
              <a:rPr lang="he-IL" sz="5600" dirty="0">
                <a:latin typeface="Calibri" panose="020F0502020204030204" pitchFamily="34" charset="0"/>
                <a:cs typeface="Calibri" panose="020F0502020204030204" pitchFamily="34" charset="0"/>
              </a:rPr>
              <a:t> המובנה לטיפול בשגיאות ותישלח ל </a:t>
            </a:r>
            <a:r>
              <a:rPr lang="en-US" sz="5600" dirty="0"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  <a:r>
              <a:rPr lang="he-IL" sz="5600" dirty="0">
                <a:latin typeface="Calibri" panose="020F0502020204030204" pitchFamily="34" charset="0"/>
                <a:cs typeface="Calibri" panose="020F0502020204030204" pitchFamily="34" charset="0"/>
              </a:rPr>
              <a:t> ב </a:t>
            </a:r>
            <a:r>
              <a:rPr lang="en-US" sz="5600" dirty="0">
                <a:latin typeface="Calibri" panose="020F0502020204030204" pitchFamily="34" charset="0"/>
                <a:cs typeface="Calibri" panose="020F0502020204030204" pitchFamily="34" charset="0"/>
              </a:rPr>
              <a:t>stack trace</a:t>
            </a:r>
            <a:r>
              <a:rPr lang="he-IL" sz="5600" dirty="0">
                <a:latin typeface="Calibri" panose="020F0502020204030204" pitchFamily="34" charset="0"/>
                <a:cs typeface="Calibri" panose="020F0502020204030204" pitchFamily="34" charset="0"/>
              </a:rPr>
              <a:t> (במצב </a:t>
            </a:r>
            <a:r>
              <a:rPr lang="en-US" sz="5600" dirty="0">
                <a:latin typeface="Calibri" panose="020F0502020204030204" pitchFamily="34" charset="0"/>
                <a:cs typeface="Calibri" panose="020F0502020204030204" pitchFamily="34" charset="0"/>
              </a:rPr>
              <a:t>production</a:t>
            </a:r>
            <a:r>
              <a:rPr lang="he-IL" sz="5600" dirty="0">
                <a:latin typeface="Calibri" panose="020F0502020204030204" pitchFamily="34" charset="0"/>
                <a:cs typeface="Calibri" panose="020F0502020204030204" pitchFamily="34" charset="0"/>
              </a:rPr>
              <a:t> לא ייכלל </a:t>
            </a:r>
            <a:r>
              <a:rPr lang="en-US" sz="5600" dirty="0">
                <a:latin typeface="Calibri" panose="020F0502020204030204" pitchFamily="34" charset="0"/>
                <a:cs typeface="Calibri" panose="020F0502020204030204" pitchFamily="34" charset="0"/>
              </a:rPr>
              <a:t>stack trace</a:t>
            </a:r>
            <a:r>
              <a:rPr lang="he-IL" sz="5600" dirty="0">
                <a:latin typeface="Calibri" panose="020F0502020204030204" pitchFamily="34" charset="0"/>
                <a:cs typeface="Calibri" panose="020F0502020204030204" pitchFamily="34" charset="0"/>
              </a:rPr>
              <a:t> – כלומר משתנה סביבה </a:t>
            </a:r>
            <a:r>
              <a:rPr lang="en-US" sz="5600" dirty="0">
                <a:latin typeface="Calibri" panose="020F0502020204030204" pitchFamily="34" charset="0"/>
                <a:cs typeface="Calibri" panose="020F0502020204030204" pitchFamily="34" charset="0"/>
              </a:rPr>
              <a:t>NODE_ENV = production</a:t>
            </a:r>
            <a:r>
              <a:rPr lang="he-IL" sz="56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114300" indent="0">
              <a:lnSpc>
                <a:spcPct val="170000"/>
              </a:lnSpc>
              <a:spcAft>
                <a:spcPts val="800"/>
              </a:spcAft>
              <a:buNone/>
            </a:pPr>
            <a:r>
              <a:rPr lang="he-IL" sz="5600" dirty="0">
                <a:latin typeface="Calibri" panose="020F0502020204030204" pitchFamily="34" charset="0"/>
                <a:cs typeface="Calibri" panose="020F0502020204030204" pitchFamily="34" charset="0"/>
              </a:rPr>
              <a:t>להלן הנתונים שיישלחו ל </a:t>
            </a:r>
            <a:r>
              <a:rPr lang="en-US" sz="5600" dirty="0"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  <a:r>
              <a:rPr lang="he-IL" sz="5600" dirty="0">
                <a:latin typeface="Calibri" panose="020F0502020204030204" pitchFamily="34" charset="0"/>
                <a:cs typeface="Calibri" panose="020F0502020204030204" pitchFamily="34" charset="0"/>
              </a:rPr>
              <a:t> ב </a:t>
            </a:r>
            <a:r>
              <a:rPr lang="en-US" sz="5600" dirty="0">
                <a:latin typeface="Calibri" panose="020F0502020204030204" pitchFamily="34" charset="0"/>
                <a:cs typeface="Calibri" panose="020F0502020204030204" pitchFamily="34" charset="0"/>
              </a:rPr>
              <a:t>response</a:t>
            </a:r>
            <a:r>
              <a:rPr lang="he-IL" sz="5600" dirty="0">
                <a:latin typeface="Calibri" panose="020F0502020204030204" pitchFamily="34" charset="0"/>
                <a:cs typeface="Calibri" panose="020F0502020204030204" pitchFamily="34" charset="0"/>
              </a:rPr>
              <a:t> המצערת של שגיאה:</a:t>
            </a:r>
          </a:p>
          <a:p>
            <a:pPr marL="400050" indent="-285750">
              <a:lnSpc>
                <a:spcPct val="170000"/>
              </a:lnSpc>
              <a:spcAft>
                <a:spcPts val="800"/>
              </a:spcAft>
            </a:pPr>
            <a:r>
              <a:rPr lang="en-US" sz="5600" dirty="0" err="1">
                <a:latin typeface="Calibri" panose="020F0502020204030204" pitchFamily="34" charset="0"/>
                <a:cs typeface="Calibri" panose="020F0502020204030204" pitchFamily="34" charset="0"/>
              </a:rPr>
              <a:t>res.statusCode</a:t>
            </a:r>
            <a:r>
              <a:rPr lang="he-IL" sz="5600" dirty="0">
                <a:latin typeface="Calibri" panose="020F0502020204030204" pitchFamily="34" charset="0"/>
                <a:cs typeface="Calibri" panose="020F0502020204030204" pitchFamily="34" charset="0"/>
              </a:rPr>
              <a:t> מקבל את הערך של </a:t>
            </a:r>
            <a:r>
              <a:rPr lang="en-US" sz="5600" dirty="0" err="1">
                <a:latin typeface="Calibri" panose="020F0502020204030204" pitchFamily="34" charset="0"/>
                <a:cs typeface="Calibri" panose="020F0502020204030204" pitchFamily="34" charset="0"/>
              </a:rPr>
              <a:t>err.status</a:t>
            </a:r>
            <a:r>
              <a:rPr lang="he-IL" sz="5600" dirty="0">
                <a:latin typeface="Calibri" panose="020F0502020204030204" pitchFamily="34" charset="0"/>
                <a:cs typeface="Calibri" panose="020F0502020204030204" pitchFamily="34" charset="0"/>
              </a:rPr>
              <a:t> או </a:t>
            </a:r>
            <a:r>
              <a:rPr lang="en-US" sz="5600" dirty="0" err="1">
                <a:latin typeface="Calibri" panose="020F0502020204030204" pitchFamily="34" charset="0"/>
                <a:cs typeface="Calibri" panose="020F0502020204030204" pitchFamily="34" charset="0"/>
              </a:rPr>
              <a:t>err.statusCode</a:t>
            </a:r>
            <a:r>
              <a:rPr lang="he-IL" sz="5600" dirty="0">
                <a:latin typeface="Calibri" panose="020F0502020204030204" pitchFamily="34" charset="0"/>
                <a:cs typeface="Calibri" panose="020F0502020204030204" pitchFamily="34" charset="0"/>
              </a:rPr>
              <a:t>. אם הם מחוץ לטווח של 400-599 נקבע </a:t>
            </a:r>
            <a:r>
              <a:rPr lang="en-US" sz="5600" dirty="0" err="1">
                <a:latin typeface="Calibri" panose="020F0502020204030204" pitchFamily="34" charset="0"/>
                <a:cs typeface="Calibri" panose="020F0502020204030204" pitchFamily="34" charset="0"/>
              </a:rPr>
              <a:t>statusCode</a:t>
            </a:r>
            <a:r>
              <a:rPr lang="he-IL" sz="5600" dirty="0">
                <a:latin typeface="Calibri" panose="020F0502020204030204" pitchFamily="34" charset="0"/>
                <a:cs typeface="Calibri" panose="020F0502020204030204" pitchFamily="34" charset="0"/>
              </a:rPr>
              <a:t> - 500. </a:t>
            </a:r>
          </a:p>
          <a:p>
            <a:pPr marL="400050" indent="-285750">
              <a:lnSpc>
                <a:spcPct val="170000"/>
              </a:lnSpc>
              <a:spcAft>
                <a:spcPts val="800"/>
              </a:spcAft>
            </a:pPr>
            <a:r>
              <a:rPr lang="en-US" sz="5600" dirty="0" err="1">
                <a:latin typeface="Calibri" panose="020F0502020204030204" pitchFamily="34" charset="0"/>
                <a:cs typeface="Calibri" panose="020F0502020204030204" pitchFamily="34" charset="0"/>
              </a:rPr>
              <a:t>res.statusMessage</a:t>
            </a:r>
            <a:r>
              <a:rPr lang="he-IL" sz="5600" dirty="0">
                <a:latin typeface="Calibri" panose="020F0502020204030204" pitchFamily="34" charset="0"/>
                <a:cs typeface="Calibri" panose="020F0502020204030204" pitchFamily="34" charset="0"/>
              </a:rPr>
              <a:t> משתנה בהתאם ל </a:t>
            </a:r>
            <a:r>
              <a:rPr lang="en-US" sz="5600" dirty="0" err="1">
                <a:latin typeface="Calibri" panose="020F0502020204030204" pitchFamily="34" charset="0"/>
                <a:cs typeface="Calibri" panose="020F0502020204030204" pitchFamily="34" charset="0"/>
              </a:rPr>
              <a:t>statusCode</a:t>
            </a:r>
            <a:r>
              <a:rPr lang="he-IL" sz="56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5600" dirty="0">
                <a:latin typeface="Calibri" panose="020F0502020204030204" pitchFamily="34" charset="0"/>
                <a:cs typeface="Calibri" panose="020F0502020204030204" pitchFamily="34" charset="0"/>
              </a:rPr>
              <a:t>not found</a:t>
            </a:r>
            <a:r>
              <a:rPr lang="he-IL" sz="5600" dirty="0">
                <a:latin typeface="Calibri" panose="020F0502020204030204" pitchFamily="34" charset="0"/>
                <a:cs typeface="Calibri" panose="020F0502020204030204" pitchFamily="34" charset="0"/>
              </a:rPr>
              <a:t> לדוגמה עבור קוד 404).</a:t>
            </a:r>
          </a:p>
          <a:p>
            <a:pPr marL="400050" indent="-285750">
              <a:lnSpc>
                <a:spcPct val="170000"/>
              </a:lnSpc>
              <a:spcAft>
                <a:spcPts val="800"/>
              </a:spcAft>
            </a:pPr>
            <a:r>
              <a:rPr lang="he-IL" sz="5600" dirty="0">
                <a:latin typeface="Calibri" panose="020F0502020204030204" pitchFamily="34" charset="0"/>
                <a:cs typeface="Calibri" panose="020F0502020204030204" pitchFamily="34" charset="0"/>
              </a:rPr>
              <a:t>ב </a:t>
            </a:r>
            <a:r>
              <a:rPr lang="en-US" sz="5600" dirty="0">
                <a:latin typeface="Calibri" panose="020F0502020204030204" pitchFamily="34" charset="0"/>
                <a:cs typeface="Calibri" panose="020F0502020204030204" pitchFamily="34" charset="0"/>
              </a:rPr>
              <a:t>body</a:t>
            </a:r>
            <a:r>
              <a:rPr lang="he-IL" sz="5600" dirty="0">
                <a:latin typeface="Calibri" panose="020F0502020204030204" pitchFamily="34" charset="0"/>
                <a:cs typeface="Calibri" panose="020F0502020204030204" pitchFamily="34" charset="0"/>
              </a:rPr>
              <a:t> יהיה דף ה-</a:t>
            </a:r>
            <a:r>
              <a:rPr lang="en-US" sz="5600" dirty="0"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he-IL" sz="5600" dirty="0">
                <a:latin typeface="Calibri" panose="020F0502020204030204" pitchFamily="34" charset="0"/>
                <a:cs typeface="Calibri" panose="020F0502020204030204" pitchFamily="34" charset="0"/>
              </a:rPr>
              <a:t> של ה- </a:t>
            </a:r>
            <a:r>
              <a:rPr lang="en-US" sz="5600" dirty="0">
                <a:latin typeface="Calibri" panose="020F0502020204030204" pitchFamily="34" charset="0"/>
                <a:cs typeface="Calibri" panose="020F0502020204030204" pitchFamily="34" charset="0"/>
              </a:rPr>
              <a:t>status code message</a:t>
            </a:r>
            <a:r>
              <a:rPr lang="he-IL" sz="5600" dirty="0">
                <a:latin typeface="Calibri" panose="020F0502020204030204" pitchFamily="34" charset="0"/>
                <a:cs typeface="Calibri" panose="020F0502020204030204" pitchFamily="34" charset="0"/>
              </a:rPr>
              <a:t>- במצב </a:t>
            </a:r>
            <a:r>
              <a:rPr lang="en-US" sz="5600" dirty="0">
                <a:latin typeface="Calibri" panose="020F0502020204030204" pitchFamily="34" charset="0"/>
                <a:cs typeface="Calibri" panose="020F0502020204030204" pitchFamily="34" charset="0"/>
              </a:rPr>
              <a:t>production</a:t>
            </a:r>
            <a:r>
              <a:rPr lang="he-IL" sz="5600" dirty="0">
                <a:latin typeface="Calibri" panose="020F0502020204030204" pitchFamily="34" charset="0"/>
                <a:cs typeface="Calibri" panose="020F0502020204030204" pitchFamily="34" charset="0"/>
              </a:rPr>
              <a:t>. אחרת יהיה </a:t>
            </a:r>
            <a:r>
              <a:rPr lang="en-US" sz="5600" dirty="0" err="1">
                <a:latin typeface="Calibri" panose="020F0502020204030204" pitchFamily="34" charset="0"/>
                <a:cs typeface="Calibri" panose="020F0502020204030204" pitchFamily="34" charset="0"/>
              </a:rPr>
              <a:t>err.stack</a:t>
            </a:r>
            <a:r>
              <a:rPr lang="he-IL" sz="5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00050" indent="-285750">
              <a:lnSpc>
                <a:spcPct val="170000"/>
              </a:lnSpc>
              <a:spcAft>
                <a:spcPts val="800"/>
              </a:spcAft>
            </a:pPr>
            <a:r>
              <a:rPr lang="he-IL" sz="5600" dirty="0">
                <a:latin typeface="Calibri" panose="020F0502020204030204" pitchFamily="34" charset="0"/>
                <a:cs typeface="Calibri" panose="020F0502020204030204" pitchFamily="34" charset="0"/>
              </a:rPr>
              <a:t>כל ה </a:t>
            </a:r>
            <a:r>
              <a:rPr lang="en-US" sz="5600" dirty="0">
                <a:latin typeface="Calibri" panose="020F0502020204030204" pitchFamily="34" charset="0"/>
                <a:cs typeface="Calibri" panose="020F0502020204030204" pitchFamily="34" charset="0"/>
              </a:rPr>
              <a:t>headers </a:t>
            </a:r>
            <a:r>
              <a:rPr lang="he-IL" sz="5600" dirty="0">
                <a:latin typeface="Calibri" panose="020F0502020204030204" pitchFamily="34" charset="0"/>
                <a:cs typeface="Calibri" panose="020F0502020204030204" pitchFamily="34" charset="0"/>
              </a:rPr>
              <a:t> שצוינו באובייקט ה </a:t>
            </a:r>
            <a:r>
              <a:rPr lang="en-US" sz="5600" dirty="0" err="1">
                <a:latin typeface="Calibri" panose="020F0502020204030204" pitchFamily="34" charset="0"/>
                <a:cs typeface="Calibri" panose="020F0502020204030204" pitchFamily="34" charset="0"/>
              </a:rPr>
              <a:t>err.headers</a:t>
            </a:r>
            <a:r>
              <a:rPr lang="he-IL" sz="5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114300" indent="0">
              <a:lnSpc>
                <a:spcPct val="150000"/>
              </a:lnSpc>
              <a:spcAft>
                <a:spcPts val="800"/>
              </a:spcAft>
              <a:buNone/>
            </a:pP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50000"/>
              </a:lnSpc>
              <a:spcAft>
                <a:spcPts val="800"/>
              </a:spcAft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50000"/>
              </a:lnSpc>
              <a:spcAft>
                <a:spcPts val="800"/>
              </a:spcAft>
              <a:buNone/>
            </a:pP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14300" indent="0" rtl="1">
              <a:lnSpc>
                <a:spcPct val="150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dirty="0">
              <a:solidFill>
                <a:srgbClr val="555555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38767510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709699" y="623046"/>
            <a:ext cx="8911687" cy="627641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default error handler</a:t>
            </a:r>
            <a:r>
              <a:rPr lang="he-IL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דוגמא</a:t>
            </a:r>
            <a:b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600" dirty="0"/>
            </a:br>
            <a:endParaRPr lang="he-I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128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ז'</a:t>
            </a:r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81A7211A-4116-453D-B996-8C7FC802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32504"/>
            <a:ext cx="9028461" cy="5247893"/>
          </a:xfrm>
        </p:spPr>
        <p:txBody>
          <a:bodyPr>
            <a:normAutofit/>
          </a:bodyPr>
          <a:lstStyle/>
          <a:p>
            <a:pPr marL="114300" indent="0">
              <a:lnSpc>
                <a:spcPct val="150000"/>
              </a:lnSpc>
              <a:spcAft>
                <a:spcPts val="800"/>
              </a:spcAft>
              <a:buNone/>
            </a:pP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50000"/>
              </a:lnSpc>
              <a:spcAft>
                <a:spcPts val="800"/>
              </a:spcAft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50000"/>
              </a:lnSpc>
              <a:spcAft>
                <a:spcPts val="800"/>
              </a:spcAft>
              <a:buNone/>
            </a:pP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14300" indent="0" rtl="1">
              <a:lnSpc>
                <a:spcPct val="150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dirty="0">
              <a:solidFill>
                <a:srgbClr val="555555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530" y="1710267"/>
            <a:ext cx="10001452" cy="497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9652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709699" y="623046"/>
            <a:ext cx="8911687" cy="627641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Writing error handlers</a:t>
            </a:r>
            <a:br>
              <a:rPr lang="en-US" sz="1600" b="1" i="0" dirty="0">
                <a:solidFill>
                  <a:srgbClr val="353535"/>
                </a:solidFill>
                <a:effectLst/>
                <a:latin typeface="Open Sans" panose="020B0606030504020204" pitchFamily="34" charset="0"/>
              </a:rPr>
            </a:br>
            <a:br>
              <a:rPr lang="en-US" sz="1600" dirty="0"/>
            </a:br>
            <a:b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600" dirty="0"/>
            </a:br>
            <a:endParaRPr lang="he-I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129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ז'</a:t>
            </a:r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81A7211A-4116-453D-B996-8C7FC802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32504"/>
            <a:ext cx="9028461" cy="5247893"/>
          </a:xfrm>
        </p:spPr>
        <p:txBody>
          <a:bodyPr>
            <a:normAutofit fontScale="85000" lnSpcReduction="10000"/>
          </a:bodyPr>
          <a:lstStyle/>
          <a:p>
            <a:pPr marL="11430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ניתן לכתוב פונקציה לטיפול בשגיאות בהתאמה לצרכים הספציפיים של הקוד שלנו.</a:t>
            </a:r>
          </a:p>
          <a:p>
            <a:pPr marL="11430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פונקציות המטפלות בשגיאות נכתבות כ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middleware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רגיל, ההבדל היחיד הוא שפונקציות אלו מקבלות בנוסף גם פרמטר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err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1430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לדוג':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'Something broke!'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  <a:endParaRPr lang="he-IL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פונקציות אלו ירשמו בסוף רישום כל ה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middlewares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dirty="0" err="1">
                <a:latin typeface="Calibri" panose="020F0502020204030204" pitchFamily="34" charset="0"/>
                <a:cs typeface="Calibri" panose="020F0502020204030204" pitchFamily="34" charset="0"/>
              </a:rPr>
              <a:t>וה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route handlers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כמובן שיש אפשרות להגדיר כמה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error handlers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ובכל אחת לשנות את ה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response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, להחזיר אותו או להעביר ל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handler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הבא לפי תנאים מסוימים שנרצה.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אם לא נחזיר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response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ולא נקרא ל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handler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הבא, ה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request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תתקע.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50000"/>
              </a:lnSpc>
              <a:spcAft>
                <a:spcPts val="800"/>
              </a:spcAft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50000"/>
              </a:lnSpc>
              <a:spcAft>
                <a:spcPts val="800"/>
              </a:spcAft>
              <a:buNone/>
            </a:pP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14300" indent="0" rtl="1">
              <a:lnSpc>
                <a:spcPct val="150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dirty="0">
              <a:solidFill>
                <a:srgbClr val="555555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837262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REPL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– הכרות בסיסית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251751"/>
            <a:ext cx="8915400" cy="5335480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REPL</a:t>
            </a:r>
            <a:r>
              <a:rPr lang="he-IL" u="sng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ראשי תיבות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Read Evaluate Print Loop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, שמשמעותם: סביבת עבודה לפיתוח (בדרך כלל בחלון של טרמינל) שמקבלת פקודה, מבצעת, מדפיסה ערך מוחזר של הפקודה, ומחכה לפקודה הבאה. נוח לבדיקה מהירה של פקודות פשוטות.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REPL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מופעל כאשר כותבים את המילה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בטרמינל, בלי קוד או שם קובץ לאחריה.</a:t>
            </a:r>
          </a:p>
          <a:p>
            <a:pPr marL="0" indent="0" algn="l" rtl="0">
              <a:buNone/>
            </a:pPr>
            <a:r>
              <a:rPr lang="en-US" dirty="0"/>
              <a:t>C:\Users\User&gt;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</a:t>
            </a:r>
          </a:p>
          <a:p>
            <a:pPr marL="0" indent="0" algn="l" rtl="0">
              <a:buNone/>
            </a:pPr>
            <a:r>
              <a:rPr lang="en-US" dirty="0"/>
              <a:t>Welcome to Node.js v16.13.0.</a:t>
            </a:r>
          </a:p>
          <a:p>
            <a:pPr marL="0" indent="0" algn="l" rtl="0">
              <a:buNone/>
            </a:pPr>
            <a:r>
              <a:rPr lang="en-US" dirty="0"/>
              <a:t>Type ".help" for more information.</a:t>
            </a:r>
          </a:p>
          <a:p>
            <a:pPr marL="0" indent="0" algn="l" rtl="0">
              <a:buNone/>
            </a:pPr>
            <a:r>
              <a:rPr lang="en-US" dirty="0"/>
              <a:t>&gt; console.log('test')</a:t>
            </a:r>
          </a:p>
          <a:p>
            <a:pPr marL="0" indent="0" algn="l" rtl="0">
              <a:buNone/>
            </a:pPr>
            <a:r>
              <a:rPr lang="en-US" dirty="0"/>
              <a:t>test</a:t>
            </a:r>
          </a:p>
          <a:p>
            <a:pPr marL="0" indent="0" algn="l" rtl="0">
              <a:buNone/>
            </a:pPr>
            <a:r>
              <a:rPr lang="en-US" dirty="0"/>
              <a:t>undefined</a:t>
            </a:r>
          </a:p>
          <a:p>
            <a:pPr marL="0" indent="0" algn="l" rtl="0">
              <a:buNone/>
            </a:pPr>
            <a:r>
              <a:rPr lang="en-US" dirty="0"/>
              <a:t>&gt;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&gt; 5 === '5'</a:t>
            </a:r>
          </a:p>
          <a:p>
            <a:pPr marL="0" indent="0" algn="l" rtl="0">
              <a:buNone/>
            </a:pPr>
            <a:r>
              <a:rPr lang="en-US" dirty="0"/>
              <a:t>false</a:t>
            </a:r>
          </a:p>
          <a:p>
            <a:pPr marL="0" indent="0" algn="l" rtl="0">
              <a:buNone/>
            </a:pPr>
            <a:r>
              <a:rPr lang="en-US" dirty="0"/>
              <a:t>&gt;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13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ב'</a:t>
            </a:r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307731120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709699" y="623046"/>
            <a:ext cx="8911687" cy="627641"/>
          </a:xfrm>
        </p:spPr>
        <p:txBody>
          <a:bodyPr>
            <a:noAutofit/>
          </a:bodyPr>
          <a:lstStyle/>
          <a:p>
            <a:pPr algn="r"/>
            <a:r>
              <a:rPr lang="he-IL" sz="320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טיפול בשגיאות בקוד אסינכרוני</a:t>
            </a:r>
            <a:endParaRPr lang="he-I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130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ז'</a:t>
            </a:r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81A7211A-4116-453D-B996-8C7FC802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32504"/>
            <a:ext cx="9028461" cy="5247893"/>
          </a:xfrm>
        </p:spPr>
        <p:txBody>
          <a:bodyPr>
            <a:normAutofit/>
          </a:bodyPr>
          <a:lstStyle/>
          <a:p>
            <a:pPr marL="11430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אם פונקציה אסינכרונית שנקראה מ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route handler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או כל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middleware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זרקה שגיאה,  חייבים להעביר את השגיאה לפונקציה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next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שבה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Express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יתפוס אותה. פונקציית ה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next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אליה תישלח השגיאה, היא </a:t>
            </a:r>
            <a:r>
              <a:rPr lang="he-IL" dirty="0" err="1">
                <a:latin typeface="Calibri" panose="020F0502020204030204" pitchFamily="34" charset="0"/>
                <a:cs typeface="Calibri" panose="020F0502020204030204" pitchFamily="34" charset="0"/>
              </a:rPr>
              <a:t>פונקצית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error handling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הראשונה הבאה בתור, מתוך רשימת ה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middlewares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algn="l">
              <a:buNone/>
            </a:pP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'/async'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 algn="l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readFile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'/file-does-not-exist'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 algn="l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Pass errors to Express.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 algn="l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pPr marL="0" indent="0" algn="l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pPr marL="0" indent="0" algn="l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00050" indent="-285750">
              <a:lnSpc>
                <a:spcPct val="150000"/>
              </a:lnSpc>
              <a:spcAft>
                <a:spcPts val="800"/>
              </a:spcAft>
            </a:pP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14300" indent="0" rtl="1">
              <a:lnSpc>
                <a:spcPct val="150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dirty="0">
              <a:solidFill>
                <a:srgbClr val="555555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86952611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709699" y="623046"/>
            <a:ext cx="8911687" cy="627641"/>
          </a:xfrm>
        </p:spPr>
        <p:txBody>
          <a:bodyPr>
            <a:noAutofit/>
          </a:bodyPr>
          <a:lstStyle/>
          <a:p>
            <a:pPr algn="r"/>
            <a:r>
              <a:rPr lang="he-IL" sz="320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טיפול בשגיאות מקוד אסינכרוני – דוגמת קוד</a:t>
            </a:r>
            <a:endParaRPr lang="he-I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131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ז'</a:t>
            </a:r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81A7211A-4116-453D-B996-8C7FC802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32504"/>
            <a:ext cx="9028461" cy="5247893"/>
          </a:xfrm>
        </p:spPr>
        <p:txBody>
          <a:bodyPr>
            <a:normAutofit/>
          </a:bodyPr>
          <a:lstStyle/>
          <a:p>
            <a:pPr marL="11430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בדוגמה להלן,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writeFile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היא א-סינכרונית.</a:t>
            </a:r>
          </a:p>
          <a:p>
            <a:pPr marL="0" indent="0" algn="l">
              <a:buNone/>
            </a:pP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'/ex2'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</a:t>
            </a:r>
          </a:p>
          <a:p>
            <a:pPr marL="0" indent="0" algn="l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writeFile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'/inaccessible-path'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pPr marL="0" indent="0" algn="l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'OK'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 algn="l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])</a:t>
            </a:r>
            <a:endParaRPr lang="he-IL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הפונקציה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next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סופקה כ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callback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ל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writeFIle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ותזומן בין אם יהיו שגיאות ובין אם לא.</a:t>
            </a:r>
          </a:p>
          <a:p>
            <a:pPr marL="0" indent="0"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אם הפונקציה תתבצע ללא שגיאות תזומן הפונקציה </a:t>
            </a:r>
            <a:r>
              <a:rPr lang="he-IL" dirty="0" err="1">
                <a:latin typeface="Calibri" panose="020F0502020204030204" pitchFamily="34" charset="0"/>
                <a:cs typeface="Calibri" panose="020F0502020204030204" pitchFamily="34" charset="0"/>
              </a:rPr>
              <a:t>השניה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ויתבצע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'OK'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e-IL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אחרת,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Express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תתפוס את השגיאה ותטפל בה.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50000"/>
              </a:lnSpc>
              <a:spcAft>
                <a:spcPts val="800"/>
              </a:spcAft>
              <a:buNone/>
            </a:pP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14300" indent="0" rtl="1">
              <a:lnSpc>
                <a:spcPct val="150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dirty="0">
              <a:solidFill>
                <a:srgbClr val="555555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408163415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709699" y="623046"/>
            <a:ext cx="8911687" cy="627641"/>
          </a:xfrm>
        </p:spPr>
        <p:txBody>
          <a:bodyPr>
            <a:noAutofit/>
          </a:bodyPr>
          <a:lstStyle/>
          <a:p>
            <a:pPr algn="r"/>
            <a:r>
              <a:rPr lang="he-IL" sz="320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טיפול בשגיאות בקוד אסינכרוני ו </a:t>
            </a:r>
            <a:r>
              <a:rPr lang="en-US" sz="320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Promise</a:t>
            </a:r>
            <a:endParaRPr lang="he-I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132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ז'</a:t>
            </a:r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81A7211A-4116-453D-B996-8C7FC802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32504"/>
            <a:ext cx="9028461" cy="524789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החל מ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Express 5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route handler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או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middleware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שמשתמשות ב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Promise</a:t>
            </a: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ים 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קוראות אוטומטית לפונקציה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next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אם התרחשה שגיאה או בוצע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reject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ב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promise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הערך שמקבלת הפונקציה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next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כפרמטר יהיה הערך שנשלח כפרמטר ל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reject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או השגיאה שנזרקה.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מרגע שזוהתה שגיאה במהלך חיי ה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request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express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מבצעת רק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middlewares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של טיפול בשגיאה (מזהה אותן לפי הפרמטר הרביעי).</a:t>
            </a:r>
          </a:p>
          <a:p>
            <a:pPr marL="0" indent="0" algn="l" rtl="0">
              <a:buNone/>
            </a:pP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'/user/:id'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async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req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res, next) =&gt; {</a:t>
            </a:r>
          </a:p>
          <a:p>
            <a:pPr marL="0" indent="0" algn="l" rtl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user = await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getUserById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req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params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res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send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(user)</a:t>
            </a:r>
          </a:p>
          <a:p>
            <a:pPr marL="0" indent="0" algn="l" rtl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})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בדוגמה לעיל,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getUserById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מחזירה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promise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. אם ה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promise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יזמן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reject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או שתתרחש בו שגיאה, תזומן הפונקציה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next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עם הערך של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reject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או של השגיאה. אם אין ערך ב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reject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, יישלח אובייקט ברירת מחדל של שגיאה.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00050" indent="-285750">
              <a:lnSpc>
                <a:spcPct val="150000"/>
              </a:lnSpc>
              <a:spcAft>
                <a:spcPts val="800"/>
              </a:spcAft>
            </a:pP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14300" indent="0" rtl="1">
              <a:lnSpc>
                <a:spcPct val="150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dirty="0">
              <a:solidFill>
                <a:srgbClr val="555555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78508582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709699" y="623046"/>
            <a:ext cx="8911687" cy="627641"/>
          </a:xfrm>
        </p:spPr>
        <p:txBody>
          <a:bodyPr>
            <a:noAutofit/>
          </a:bodyPr>
          <a:lstStyle/>
          <a:p>
            <a:pPr algn="r"/>
            <a:r>
              <a:rPr lang="he-IL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טיפול בשגיאות מקוד אסינכרוני ללא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Promise</a:t>
            </a:r>
            <a:endParaRPr lang="he-I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133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ז'</a:t>
            </a:r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81A7211A-4116-453D-B996-8C7FC802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32504"/>
            <a:ext cx="9028461" cy="5247893"/>
          </a:xfrm>
        </p:spPr>
        <p:txBody>
          <a:bodyPr>
            <a:normAutofit fontScale="85000" lnSpcReduction="20000"/>
          </a:bodyPr>
          <a:lstStyle/>
          <a:p>
            <a:pPr marL="11430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חובה לתפוס שגיאות שנזרקו מפונקציה </a:t>
            </a:r>
            <a:r>
              <a:rPr lang="he-IL" u="sng" dirty="0">
                <a:latin typeface="Calibri" panose="020F0502020204030204" pitchFamily="34" charset="0"/>
                <a:cs typeface="Calibri" panose="020F0502020204030204" pitchFamily="34" charset="0"/>
              </a:rPr>
              <a:t>אסינכרונית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(שאינה משתמשת במנגנון ה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Promise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) ולהעביר אותן ל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express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לטיפול בעזרת זימון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next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1430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לדוג' שגיאה מוחזרת מפונקציה שזומנה ב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setTimeout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1430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באם השגיאה לא תשלח לפונקציה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next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Express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לא יטפל בה כי היא לא חלק מקוד סינכרוני.</a:t>
            </a:r>
          </a:p>
          <a:p>
            <a:pPr marL="11430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ניתן לתפוס שגיאה מקוד אסינכרוני בעזרת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try… catch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צורה נוספת לתפיסת שגיאה מקוד אסינכרוני היא החזרת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Promise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 algn="l" rtl="0">
              <a:buNone/>
            </a:pP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router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'/'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req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res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next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setTimeout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Promise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resolve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then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'BROKEN'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}).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next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Errors will be passed to Express.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},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1000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114300" indent="0">
              <a:lnSpc>
                <a:spcPct val="150000"/>
              </a:lnSpc>
              <a:spcAft>
                <a:spcPts val="800"/>
              </a:spcAft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50000"/>
              </a:lnSpc>
              <a:spcAft>
                <a:spcPts val="800"/>
              </a:spcAft>
              <a:buNone/>
            </a:pP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14300" indent="0" rtl="1">
              <a:lnSpc>
                <a:spcPct val="150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dirty="0">
              <a:solidFill>
                <a:srgbClr val="555555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14248744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709699" y="623046"/>
            <a:ext cx="8911687" cy="627641"/>
          </a:xfrm>
        </p:spPr>
        <p:txBody>
          <a:bodyPr>
            <a:noAutofit/>
          </a:bodyPr>
          <a:lstStyle/>
          <a:p>
            <a:pPr algn="r"/>
            <a:r>
              <a:rPr lang="he-IL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תרגיל 6 -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middleware</a:t>
            </a:r>
            <a:r>
              <a:rPr lang="he-IL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express</a:t>
            </a:r>
            <a:br>
              <a:rPr lang="en-US" sz="1600" dirty="0"/>
            </a:br>
            <a:b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600" dirty="0"/>
            </a:br>
            <a:endParaRPr lang="he-I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>
                <a:latin typeface="Calibri" panose="020F0502020204030204" pitchFamily="34" charset="0"/>
                <a:cs typeface="Calibri" panose="020F0502020204030204" pitchFamily="34" charset="0"/>
              </a:rPr>
              <a:t>134</a:t>
            </a:fld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ז'</a:t>
            </a:r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81A7211A-4116-453D-B996-8C7FC802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32504"/>
            <a:ext cx="9028461" cy="5247893"/>
          </a:xfrm>
        </p:spPr>
        <p:txBody>
          <a:bodyPr>
            <a:normAutofit fontScale="85000" lnSpcReduction="20000"/>
          </a:bodyPr>
          <a:lstStyle/>
          <a:p>
            <a:pPr marL="4572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בני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שישמש אתר של </a:t>
            </a:r>
            <a:r>
              <a:rPr lang="he-IL" dirty="0" err="1">
                <a:latin typeface="Calibri" panose="020F0502020204030204" pitchFamily="34" charset="0"/>
                <a:cs typeface="Calibri" panose="020F0502020204030204" pitchFamily="34" charset="0"/>
              </a:rPr>
              <a:t>מצ'ינג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he-IL" dirty="0" err="1">
                <a:latin typeface="Calibri" panose="020F0502020204030204" pitchFamily="34" charset="0"/>
                <a:cs typeface="Calibri" panose="020F0502020204030204" pitchFamily="34" charset="0"/>
              </a:rPr>
              <a:t>במצ'ינג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ישנו </a:t>
            </a:r>
            <a:r>
              <a:rPr lang="he-IL" dirty="0" err="1">
                <a:latin typeface="Calibri" panose="020F0502020204030204" pitchFamily="34" charset="0"/>
                <a:cs typeface="Calibri" panose="020F0502020204030204" pitchFamily="34" charset="0"/>
              </a:rPr>
              <a:t>המצ'ינג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עצמו, קבוצות, מתרימים וכמובן- תרומות.</a:t>
            </a:r>
          </a:p>
          <a:p>
            <a:pPr marL="4572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חשבי על חלוקה נכונה של ה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routers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ובניה נכונה של ה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ים בהתאם לכללי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מפתח הקליינט מבקש את האופציות הבאות:</a:t>
            </a:r>
          </a:p>
          <a:p>
            <a:pPr marL="857250" lvl="1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הצגת פרטי הקמפיין – תאריך, יעד, שעה </a:t>
            </a:r>
            <a:r>
              <a:rPr lang="he-IL" dirty="0" err="1">
                <a:latin typeface="Calibri" panose="020F0502020204030204" pitchFamily="34" charset="0"/>
                <a:cs typeface="Calibri" panose="020F0502020204030204" pitchFamily="34" charset="0"/>
              </a:rPr>
              <a:t>וכו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'. (אולי גם יעדכנו את היעד בהמשך?)</a:t>
            </a:r>
          </a:p>
          <a:p>
            <a:pPr marL="857250" lvl="1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הצגת הקבוצות</a:t>
            </a:r>
          </a:p>
          <a:p>
            <a:pPr marL="857250" lvl="1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הצגת המתרימים התרומות שהם השיגו</a:t>
            </a:r>
          </a:p>
          <a:p>
            <a:pPr marL="857250" lvl="1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בני מודול או מודולים שיסייעו לך לדמות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DB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עם הנתונים המתאימים.</a:t>
            </a:r>
          </a:p>
          <a:p>
            <a:pPr marL="4572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כדי לא לפספס שום תרומה, יש לתעד כל תרומה ל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console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עדכון יעד של </a:t>
            </a:r>
            <a:r>
              <a:rPr lang="he-IL" dirty="0" err="1">
                <a:latin typeface="Calibri" panose="020F0502020204030204" pitchFamily="34" charset="0"/>
                <a:cs typeface="Calibri" panose="020F0502020204030204" pitchFamily="34" charset="0"/>
              </a:rPr>
              <a:t>המצ'ינג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כולו יורשה רק למנהל הקמפיין, עדכון יעד של </a:t>
            </a:r>
            <a:r>
              <a:rPr lang="he-IL">
                <a:latin typeface="Calibri" panose="020F0502020204030204" pitchFamily="34" charset="0"/>
                <a:cs typeface="Calibri" panose="020F0502020204030204" pitchFamily="34" charset="0"/>
              </a:rPr>
              <a:t>מתרים יוכל 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גם מתרים לבצע.</a:t>
            </a:r>
          </a:p>
          <a:p>
            <a:pPr marL="4572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בכל מקרה של שגיאה, החזירי הודעה מסבירת פנים שמתנצלת על השגיאה ומבטיחה לחזור בתשובה.</a:t>
            </a:r>
          </a:p>
          <a:p>
            <a:pPr marL="4572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50000"/>
              </a:lnSpc>
              <a:spcAft>
                <a:spcPts val="800"/>
              </a:spcAft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50000"/>
              </a:lnSpc>
              <a:spcAft>
                <a:spcPts val="800"/>
              </a:spcAft>
              <a:buNone/>
            </a:pP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14300" indent="0" rtl="1">
              <a:lnSpc>
                <a:spcPct val="150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dirty="0">
              <a:solidFill>
                <a:srgbClr val="555555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264377244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/>
              <a:t>פרק ח' –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MongoDB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835656" y="1622147"/>
            <a:ext cx="2668956" cy="428907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מה זה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MongoDB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?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מבנה אוסף ב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Mongo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 action="ppaction://hlinksldjump"/>
              </a:rPr>
              <a:t>MongoDB vs SQL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5" action="ppaction://hlinksldjump"/>
              </a:rPr>
              <a:t>JSON vs BSON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hlinkClick r:id="rId6" action="ppaction://hlinksldjump"/>
              </a:rPr>
              <a:t>MongoDBCompass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7" action="ppaction://hlinksldjump"/>
              </a:rPr>
              <a:t>MONGOSH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8" action="ppaction://hlinksldjump"/>
              </a:rPr>
              <a:t>Mongo Atlas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  <a:hlinkClick r:id="rId9" action="ppaction://hlinksldjump"/>
              </a:rPr>
              <a:t>איך מתחברים מ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9" action="ppaction://hlinksldjump"/>
              </a:rPr>
              <a:t>NodeJS?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  <a:hlinkClick r:id="rId10" action="ppaction://hlinksldjump"/>
              </a:rPr>
              <a:t>לעבודה....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135</a:t>
            </a:fld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DD1D1-22E6-466D-B15A-6835633AFEF4}"/>
              </a:ext>
            </a:extLst>
          </p:cNvPr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>
                <a:latin typeface="Calibri" panose="020F0502020204030204" pitchFamily="34" charset="0"/>
                <a:cs typeface="Calibri" panose="020F0502020204030204" pitchFamily="34" charset="0"/>
              </a:rPr>
              <a:t>פרק ח'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6B9509DE-B1B1-4664-BD46-A05A5FD0F70B}"/>
              </a:ext>
            </a:extLst>
          </p:cNvPr>
          <p:cNvSpPr txBox="1">
            <a:spLocks/>
          </p:cNvSpPr>
          <p:nvPr/>
        </p:nvSpPr>
        <p:spPr>
          <a:xfrm>
            <a:off x="4104167" y="1622146"/>
            <a:ext cx="3221849" cy="42890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+mj-lt"/>
              <a:buAutoNum type="arabicPeriod" startAt="10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  <a:hlinkClick r:id="rId11" action="ppaction://hlinksldjump"/>
              </a:rPr>
              <a:t>שליפת נתונים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 startAt="10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12" action="ppaction://hlinksldjump"/>
              </a:rPr>
              <a:t>Insert Document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 startAt="10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hlinkClick r:id="rId13" action="ppaction://hlinksldjump"/>
              </a:rPr>
              <a:t>Validezation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 startAt="10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14" action="ppaction://hlinksldjump"/>
              </a:rPr>
              <a:t>Delete Document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 startAt="10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15" action="ppaction://hlinksldjump"/>
              </a:rPr>
              <a:t>Update Document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 startAt="10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  <a:hlinkClick r:id="rId16" action="ppaction://hlinksldjump"/>
              </a:rPr>
              <a:t>פונקציות נוספות שניתן לזמן על אובייקט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16" action="ppaction://hlinksldjump"/>
              </a:rPr>
              <a:t>Model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 startAt="10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hlinkClick r:id="rId17" action="ppaction://hlinksldjump"/>
              </a:rPr>
              <a:t>mongodb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17" action="ppaction://hlinksldjump"/>
              </a:rPr>
              <a:t> module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 startAt="10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  <a:hlinkClick r:id="rId18" action="ppaction://hlinksldjump"/>
              </a:rPr>
              <a:t>תרגיל 7 –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18" action="ppaction://hlinksldjump"/>
              </a:rPr>
              <a:t>NodeJS with MongoDB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 startAt="10"/>
            </a:pP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320587406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/>
              <a:t>מה זה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MongoDB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622147"/>
            <a:ext cx="8915400" cy="4289075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– מסד נתונים.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עד היום הכרנו מסדי נתונים הבנויים בצורה של טבלאות.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אם שמרנו את הנתונים ב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כשכתבנו שרת, ה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שלח בקשה עם מידע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, השרת בד"כ זימן שאילתת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כלשהיא </a:t>
            </a:r>
            <a:r>
              <a:rPr lang="he-IL" dirty="0" err="1">
                <a:latin typeface="Calibri" panose="020F0502020204030204" pitchFamily="34" charset="0"/>
                <a:cs typeface="Calibri" panose="020F0502020204030204" pitchFamily="34" charset="0"/>
              </a:rPr>
              <a:t>ומהשאילתא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חזר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SQL data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, השרת המיר את הנתונים ל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ושלח ל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שלח מידע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וקיבל מידע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וזמן ההמרה הוא זמן כמעט מיותר.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כאן מגיע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MongoDB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ומציג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השומר את הנתונים כ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למעשה, המידע נשמר ב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BSON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שהוא סוג של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כך המידע שישלח מה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יוכל להיכתב ישירות ל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ולא יצטרך לעבור המרות וכן המידע שחוזר </a:t>
            </a:r>
            <a:r>
              <a:rPr lang="he-IL" dirty="0" err="1">
                <a:latin typeface="Calibri" panose="020F0502020204030204" pitchFamily="34" charset="0"/>
                <a:cs typeface="Calibri" panose="020F0502020204030204" pitchFamily="34" charset="0"/>
              </a:rPr>
              <a:t>משאילתא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לא יעבור המרה לפני השליחה ל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בשמירת ה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בצורה זו מהירות התקשורת עם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עולה פי 10.</a:t>
            </a:r>
          </a:p>
          <a:p>
            <a:pPr marL="0" indent="0">
              <a:lnSpc>
                <a:spcPct val="150000"/>
              </a:lnSpc>
              <a:buNone/>
            </a:pP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136</a:t>
            </a:fld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DD1D1-22E6-466D-B15A-6835633AFEF4}"/>
              </a:ext>
            </a:extLst>
          </p:cNvPr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>
                <a:latin typeface="Calibri" panose="020F0502020204030204" pitchFamily="34" charset="0"/>
                <a:cs typeface="Calibri" panose="020F0502020204030204" pitchFamily="34" charset="0"/>
              </a:rPr>
              <a:t>פרק ח'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162393313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/>
              <a:t>מבנה אוסף ב</a:t>
            </a:r>
            <a:r>
              <a:rPr lang="en-US" dirty="0"/>
              <a:t>Mongo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622147"/>
            <a:ext cx="8915400" cy="428907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מבנה של אוסף ב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Mongo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נראה כמערך </a:t>
            </a:r>
            <a:r>
              <a:rPr lang="he-IL" dirty="0" err="1">
                <a:latin typeface="Calibri" panose="020F0502020204030204" pitchFamily="34" charset="0"/>
                <a:cs typeface="Calibri" panose="020F0502020204030204" pitchFamily="34" charset="0"/>
              </a:rPr>
              <a:t>אובייקטי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לדוג' אוסף שמות:</a:t>
            </a:r>
          </a:p>
          <a:p>
            <a:pPr marL="0" indent="0" algn="l" rtl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pPr marL="0" indent="0" algn="l" rtl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 algn="l" rtl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"b033212"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 algn="l" rtl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e-IL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Avraham"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 marL="0" indent="0" algn="l" rtl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 algn="l" rtl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"b033213"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 algn="l" rtl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7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Yitchak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 algn="l" rtl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 algn="l" rtl="0">
              <a:buNone/>
            </a:pP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rtl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137</a:t>
            </a:fld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DD1D1-22E6-466D-B15A-6835633AFEF4}"/>
              </a:ext>
            </a:extLst>
          </p:cNvPr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>
                <a:latin typeface="Calibri" panose="020F0502020204030204" pitchFamily="34" charset="0"/>
                <a:cs typeface="Calibri" panose="020F0502020204030204" pitchFamily="34" charset="0"/>
              </a:rPr>
              <a:t>פרק ח'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247557556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MongoDB vs SQL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622147"/>
            <a:ext cx="8915400" cy="4289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17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ב </a:t>
            </a:r>
            <a:r>
              <a:rPr lang="en-US" sz="17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  <a:r>
              <a:rPr lang="he-IL" sz="17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המספור האוטומטי של ה</a:t>
            </a:r>
            <a:r>
              <a:rPr lang="en-US" sz="17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he-IL" sz="17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מתחיל מ0 והלאה והספרות הם 0-9.</a:t>
            </a:r>
          </a:p>
          <a:p>
            <a:pPr marL="0" indent="0">
              <a:buNone/>
            </a:pPr>
            <a:r>
              <a:rPr lang="he-IL" sz="17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ב </a:t>
            </a:r>
            <a:r>
              <a:rPr lang="en-US" sz="17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Mongo</a:t>
            </a:r>
            <a:r>
              <a:rPr lang="he-IL" sz="17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ה</a:t>
            </a:r>
            <a:r>
              <a:rPr lang="en-US" sz="17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he-IL" sz="17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הוא מסוג </a:t>
            </a:r>
            <a:r>
              <a:rPr lang="en-US" sz="17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timestamp</a:t>
            </a:r>
            <a:r>
              <a:rPr lang="he-IL" sz="17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הערך הראשוני הוא הזמן שעבר מ1970. והוא מורכב  מהספרות 0-9 והאותיות </a:t>
            </a:r>
            <a:r>
              <a:rPr lang="en-US" sz="17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a-f</a:t>
            </a:r>
            <a:r>
              <a:rPr lang="he-IL" sz="17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he-IL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rtl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he-IL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e-IL" sz="1700" dirty="0">
                <a:latin typeface="Calibri" panose="020F0502020204030204" pitchFamily="34" charset="0"/>
                <a:cs typeface="Calibri" panose="020F0502020204030204" pitchFamily="34" charset="0"/>
              </a:rPr>
              <a:t>הערך יכול להיות גם מערך או אובייקט.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138</a:t>
            </a:fld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DD1D1-22E6-466D-B15A-6835633AFEF4}"/>
              </a:ext>
            </a:extLst>
          </p:cNvPr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>
                <a:latin typeface="Calibri" panose="020F0502020204030204" pitchFamily="34" charset="0"/>
                <a:cs typeface="Calibri" panose="020F0502020204030204" pitchFamily="34" charset="0"/>
              </a:rPr>
              <a:t>פרק ח'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טבלה 7">
            <a:extLst>
              <a:ext uri="{FF2B5EF4-FFF2-40B4-BE49-F238E27FC236}">
                <a16:creationId xmlns:a16="http://schemas.microsoft.com/office/drawing/2014/main" id="{CD21979B-4B70-40C8-A4D1-FBC545FAB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191184"/>
              </p:ext>
            </p:extLst>
          </p:nvPr>
        </p:nvGraphicFramePr>
        <p:xfrm>
          <a:off x="3970673" y="2856810"/>
          <a:ext cx="6152478" cy="14833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76239">
                  <a:extLst>
                    <a:ext uri="{9D8B030D-6E8A-4147-A177-3AD203B41FA5}">
                      <a16:colId xmlns:a16="http://schemas.microsoft.com/office/drawing/2014/main" val="4175114263"/>
                    </a:ext>
                  </a:extLst>
                </a:gridCol>
                <a:gridCol w="3076239">
                  <a:extLst>
                    <a:ext uri="{9D8B030D-6E8A-4147-A177-3AD203B41FA5}">
                      <a16:colId xmlns:a16="http://schemas.microsoft.com/office/drawing/2014/main" val="1949537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SQL</a:t>
                      </a:r>
                      <a:endParaRPr lang="he-I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MongoDB</a:t>
                      </a:r>
                      <a:endParaRPr lang="he-I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8008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Tables</a:t>
                      </a:r>
                      <a:endParaRPr lang="he-I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Collections</a:t>
                      </a:r>
                      <a:endParaRPr lang="he-I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4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רשומה (שורה)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Document</a:t>
                      </a:r>
                      <a:endParaRPr lang="he-I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1403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עמודה:ערך</a:t>
                      </a:r>
                      <a:endParaRPr lang="he-I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Key (prop):value</a:t>
                      </a:r>
                      <a:endParaRPr lang="he-I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8372689"/>
                  </a:ext>
                </a:extLst>
              </a:tr>
            </a:tbl>
          </a:graphicData>
        </a:graphic>
      </p:graphicFrame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238782608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JSON vs BSON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622147"/>
            <a:ext cx="8915400" cy="4289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BSON</a:t>
            </a: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 הוא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Binary JSON</a:t>
            </a: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הנתונים נשמרים בבינארי אך מבחינתנו הנתונים מתנהגים כ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 לכל דבר.</a:t>
            </a:r>
          </a:p>
          <a:p>
            <a:pPr marL="0" indent="0">
              <a:buNone/>
            </a:pP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הבדלים קטנים בין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BSON</a:t>
            </a: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 ל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ב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BSON</a:t>
            </a: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 יש מידע מסוג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Date</a:t>
            </a: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, מה שלא קיים ב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ב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JSON </a:t>
            </a: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 משנה מספרי מוגדר כ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וב</a:t>
            </a: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BSON</a:t>
            </a: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 הוא מוגדר כ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INT32, INT64</a:t>
            </a: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 ו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DOUBLE</a:t>
            </a: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he-IL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he-IL" sz="1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139</a:t>
            </a:fld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DD1D1-22E6-466D-B15A-6835633AFEF4}"/>
              </a:ext>
            </a:extLst>
          </p:cNvPr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>
                <a:latin typeface="Calibri" panose="020F0502020204030204" pitchFamily="34" charset="0"/>
                <a:cs typeface="Calibri" panose="020F0502020204030204" pitchFamily="34" charset="0"/>
              </a:rPr>
              <a:t>פרק ח'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3915087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REPL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- כללים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251751"/>
            <a:ext cx="8915400" cy="533548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  <a:buFont typeface="+mj-lt"/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אחרי כל פקודה מודפס הערך המוחזר ממנה, לכן לאחר המילה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מופיעה המילה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undefined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– ערך מוחזר מהפונקציה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console.log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7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REPL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מספיק חכם כדי לזהות כשרוצים לכתוב קוד של כמה שורות (כמו בפונקציה למשל). במצב כזה הוא ירד שורה ויכתוב ... (שלוש נקודות) לסימן של מצב מולטי ליין.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70000"/>
              </a:lnSpc>
              <a:buFont typeface="+mj-lt"/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ליציאה ממצב מולטי ליין (לא דרך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editor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) – כותבים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.break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(נקודה והמילה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break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7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REPL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מנסה להשלים מילים שמורות, משתנים או שמות פונקציות שהגדרנו כבר.</a:t>
            </a:r>
          </a:p>
          <a:p>
            <a:pPr>
              <a:lnSpc>
                <a:spcPct val="170000"/>
              </a:lnSpc>
              <a:buFont typeface="+mj-lt"/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שם של אובייקט עם נקודה ואז פעמיים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TAB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dirty="0" err="1">
                <a:latin typeface="Calibri" panose="020F0502020204030204" pitchFamily="34" charset="0"/>
                <a:cs typeface="Calibri" panose="020F0502020204030204" pitchFamily="34" charset="0"/>
              </a:rPr>
              <a:t>יתן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את כל המאפיינים והפונקציות שלו.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70000"/>
              </a:lnSpc>
              <a:buFont typeface="+mj-lt"/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קיים אובייקט גלובלי שנקרא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global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שמכיל את כל הרכיבים הזמינים לכל קוד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js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שהוא, גם אותו ניתן לחקור כפי שהסברנו בסעיף 5.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70000"/>
              </a:lnSpc>
              <a:buFont typeface="+mj-lt"/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הסימן _ (קו תחתי) - מריץ את הפקודה הקודמת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70000"/>
              </a:lnSpc>
              <a:buFont typeface="+mj-lt"/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חץ למעלה – עובר על הפקודות האחרונות שהוקלדו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endParaRPr lang="en-US" dirty="0"/>
          </a:p>
          <a:p>
            <a:pPr marL="0" indent="0">
              <a:lnSpc>
                <a:spcPct val="170000"/>
              </a:lnSpc>
              <a:buNone/>
            </a:pP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14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ב'</a:t>
            </a:r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4284445093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err="1"/>
              <a:t>MongoDBCompass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802900"/>
            <a:ext cx="8915400" cy="4289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MongoDBCompass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הוא ה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GUI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של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MongoDB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כאשר מתקינים את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MongoDB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מהאתר הרשמי, מותקן גם כלי זה.</a:t>
            </a:r>
          </a:p>
          <a:p>
            <a:pPr marL="0" indent="0"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בכלי זה ניתן לנהל את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MongoDB’s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הלוקאליים וכן את אלו המאוחסנים בענן.</a:t>
            </a:r>
          </a:p>
          <a:p>
            <a:pPr marL="0" indent="0"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בחלון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MONGOSH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ניתן להריץ פקודות להזנת ושליפת נתונים מ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MongoDB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he-IL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he-IL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he-IL" sz="1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140</a:t>
            </a:fld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DD1D1-22E6-466D-B15A-6835633AFEF4}"/>
              </a:ext>
            </a:extLst>
          </p:cNvPr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>
                <a:latin typeface="Calibri" panose="020F0502020204030204" pitchFamily="34" charset="0"/>
                <a:cs typeface="Calibri" panose="020F0502020204030204" pitchFamily="34" charset="0"/>
              </a:rPr>
              <a:t>פרק ח'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209917887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MONGOSH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251751"/>
            <a:ext cx="8915400" cy="5234109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45000"/>
              </a:lnSpc>
              <a:buNone/>
            </a:pPr>
            <a:r>
              <a:rPr lang="he-IL" sz="2500" dirty="0">
                <a:latin typeface="Calibri" panose="020F0502020204030204" pitchFamily="34" charset="0"/>
                <a:cs typeface="Calibri" panose="020F0502020204030204" pitchFamily="34" charset="0"/>
              </a:rPr>
              <a:t>חלון הפקודה של 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MongoDBCompass</a:t>
            </a:r>
            <a:r>
              <a:rPr lang="he-IL" sz="25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lnSpc>
                <a:spcPct val="145000"/>
              </a:lnSpc>
              <a:buNone/>
            </a:pPr>
            <a:r>
              <a:rPr lang="he-IL" sz="2500" dirty="0">
                <a:latin typeface="Calibri" panose="020F0502020204030204" pitchFamily="34" charset="0"/>
                <a:cs typeface="Calibri" panose="020F0502020204030204" pitchFamily="34" charset="0"/>
              </a:rPr>
              <a:t>ל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mongo</a:t>
            </a:r>
            <a:r>
              <a:rPr lang="he-IL" sz="2500" dirty="0">
                <a:latin typeface="Calibri" panose="020F0502020204030204" pitchFamily="34" charset="0"/>
                <a:cs typeface="Calibri" panose="020F0502020204030204" pitchFamily="34" charset="0"/>
              </a:rPr>
              <a:t> ישנן פקודות רבות.</a:t>
            </a:r>
          </a:p>
          <a:p>
            <a:pPr marL="0" indent="0">
              <a:lnSpc>
                <a:spcPct val="145000"/>
              </a:lnSpc>
              <a:buNone/>
            </a:pPr>
            <a:r>
              <a:rPr lang="he-IL" sz="2500" dirty="0">
                <a:latin typeface="Calibri" panose="020F0502020204030204" pitchFamily="34" charset="0"/>
                <a:cs typeface="Calibri" panose="020F0502020204030204" pitchFamily="34" charset="0"/>
              </a:rPr>
              <a:t>לדוג':</a:t>
            </a:r>
          </a:p>
          <a:p>
            <a:pPr>
              <a:lnSpc>
                <a:spcPct val="145000"/>
              </a:lnSpc>
            </a:pPr>
            <a:r>
              <a:rPr lang="en-US" sz="2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sz="25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dbName</a:t>
            </a:r>
            <a:r>
              <a:rPr lang="he-IL" sz="2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עובר ל</a:t>
            </a:r>
            <a:r>
              <a:rPr lang="en-US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db</a:t>
            </a:r>
            <a:r>
              <a:rPr lang="he-IL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הרצוי (בד"כ מלכתחילה הוא עומד על </a:t>
            </a: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</a:t>
            </a:r>
            <a:r>
              <a:rPr lang="he-IL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שהוא </a:t>
            </a:r>
            <a:r>
              <a:rPr lang="en-US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db</a:t>
            </a:r>
            <a:r>
              <a:rPr lang="he-IL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שנמצא בהתחלה). </a:t>
            </a:r>
          </a:p>
          <a:p>
            <a:pPr marL="0" indent="0">
              <a:lnSpc>
                <a:spcPct val="145000"/>
              </a:lnSpc>
              <a:buNone/>
            </a:pPr>
            <a:r>
              <a:rPr lang="he-IL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he-IL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אם </a:t>
            </a:r>
            <a:r>
              <a:rPr lang="en-US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dbName</a:t>
            </a:r>
            <a:r>
              <a:rPr lang="he-IL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קיים – עובר אליו, אם לא, בונה אותו ושומר אותו בזיכרון עד שיוסיפו לו לפחות </a:t>
            </a: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collection</a:t>
            </a:r>
            <a:r>
              <a:rPr lang="he-IL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אחד.</a:t>
            </a:r>
          </a:p>
          <a:p>
            <a:pPr>
              <a:lnSpc>
                <a:spcPct val="145000"/>
              </a:lnSpc>
            </a:pPr>
            <a:r>
              <a:rPr lang="en-US" sz="2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db.CollectionName.find</a:t>
            </a:r>
            <a:r>
              <a:rPr lang="en-US" sz="2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({})</a:t>
            </a:r>
            <a:r>
              <a:rPr lang="he-IL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שליפת כל הנתונים של </a:t>
            </a:r>
            <a:r>
              <a:rPr lang="en-US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CollectionName</a:t>
            </a:r>
            <a:r>
              <a:rPr lang="he-IL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45000"/>
              </a:lnSpc>
            </a:pPr>
            <a:r>
              <a:rPr lang="en-US" sz="25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db.CollectionName.find</a:t>
            </a:r>
            <a:r>
              <a:rPr lang="en-US" sz="2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({</a:t>
            </a:r>
            <a:r>
              <a:rPr lang="en-US" sz="25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name:"Avraham</a:t>
            </a:r>
            <a:r>
              <a:rPr lang="en-US" sz="2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"})</a:t>
            </a:r>
            <a:r>
              <a:rPr lang="he-IL" sz="2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שליפת כל הנתונים של </a:t>
            </a:r>
            <a:r>
              <a:rPr lang="en-US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CollectionName</a:t>
            </a:r>
            <a:r>
              <a:rPr lang="he-IL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עם תנאי.</a:t>
            </a:r>
          </a:p>
          <a:p>
            <a:pPr>
              <a:lnSpc>
                <a:spcPct val="145000"/>
              </a:lnSpc>
            </a:pP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5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Db.collectionName.find</a:t>
            </a:r>
            <a:r>
              <a:rPr lang="en-US" sz="2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({$or:[{</a:t>
            </a:r>
            <a:r>
              <a:rPr lang="en-US" sz="25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name:"Avraham</a:t>
            </a:r>
            <a:r>
              <a:rPr lang="en-US" sz="2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"},{name:"</a:t>
            </a:r>
            <a:r>
              <a:rPr lang="en-US" sz="25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Yitchak</a:t>
            </a:r>
            <a:r>
              <a:rPr lang="en-US" sz="2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"}]}</a:t>
            </a:r>
            <a:r>
              <a:rPr lang="he-IL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שליפת כל הנתונים של </a:t>
            </a:r>
            <a:r>
              <a:rPr lang="en-US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CollectionName</a:t>
            </a:r>
            <a:r>
              <a:rPr lang="he-IL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עם כמה תנאים. (כמובן שניתן לכתוב גם עם </a:t>
            </a: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he-IL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145000"/>
              </a:lnSpc>
            </a:pPr>
            <a:r>
              <a:rPr lang="en-US" sz="25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Db.users.find</a:t>
            </a:r>
            <a:r>
              <a:rPr lang="en-US" sz="2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({age:{$lte:45}})</a:t>
            </a:r>
            <a:r>
              <a:rPr lang="he-IL" sz="2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שליפת משתמשים שגילם נמוך מ45.</a:t>
            </a:r>
          </a:p>
          <a:p>
            <a:pPr>
              <a:lnSpc>
                <a:spcPct val="145000"/>
              </a:lnSpc>
            </a:pPr>
            <a:r>
              <a:rPr lang="he-IL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אופרטורים נוספים ניתן לראות</a:t>
            </a:r>
            <a:r>
              <a:rPr lang="he-IL" sz="25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5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https://www.mongodb.com/docs/manual/reference/operator/query</a:t>
            </a:r>
            <a:r>
              <a:rPr lang="he-IL" sz="25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he-IL" sz="2500" u="sng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45000"/>
              </a:lnSpc>
            </a:pPr>
            <a:r>
              <a:rPr lang="en-US" sz="25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db.collectionName.insertOne</a:t>
            </a:r>
            <a:r>
              <a:rPr lang="en-US" sz="2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({name:"tt",age:23"})</a:t>
            </a:r>
            <a:r>
              <a:rPr lang="he-IL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הוספת </a:t>
            </a: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ocument</a:t>
            </a:r>
            <a:r>
              <a:rPr lang="he-IL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ל 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collection</a:t>
            </a:r>
            <a:r>
              <a:rPr lang="he-IL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אם ה 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collection</a:t>
            </a:r>
            <a:r>
              <a:rPr lang="he-IL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קיים- הוא מוסיף אליו. אם לא, הוא בונה אותו עם ה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document</a:t>
            </a:r>
            <a:r>
              <a:rPr lang="he-IL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שהתקבל.</a:t>
            </a:r>
            <a:b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כל 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document</a:t>
            </a:r>
            <a:r>
              <a:rPr lang="he-IL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מקבל ערך 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he-IL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אוטומטי מסוג </a:t>
            </a:r>
            <a:r>
              <a:rPr lang="en-US" sz="2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objectId</a:t>
            </a:r>
            <a:r>
              <a:rPr lang="he-IL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he-IL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he-IL" sz="1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141</a:t>
            </a:fld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DD1D1-22E6-466D-B15A-6835633AFEF4}"/>
              </a:ext>
            </a:extLst>
          </p:cNvPr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>
                <a:latin typeface="Calibri" panose="020F0502020204030204" pitchFamily="34" charset="0"/>
                <a:cs typeface="Calibri" panose="020F0502020204030204" pitchFamily="34" charset="0"/>
              </a:rPr>
              <a:t>פרק ח'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405914602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Mongo Atlas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92925" y="1267034"/>
            <a:ext cx="8915400" cy="547400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he-IL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שרת חינמי בענן לשמירת 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MongoDB’s</a:t>
            </a:r>
            <a:r>
              <a:rPr lang="he-IL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he-IL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איך משתמשים?</a:t>
            </a: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5058410" algn="l"/>
              </a:tabLst>
            </a:pPr>
            <a:r>
              <a:rPr lang="he-IL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נרשמים ב</a:t>
            </a: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mongodb.com</a:t>
            </a:r>
            <a:endParaRPr lang="he-IL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5058410" algn="l"/>
              </a:tabLst>
            </a:pP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database</a:t>
            </a:r>
            <a:r>
              <a:rPr lang="he-IL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 מוסיף 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cluster</a:t>
            </a:r>
            <a:r>
              <a:rPr lang="he-IL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שיכול להכיל כמה 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databases</a:t>
            </a:r>
            <a:r>
              <a:rPr lang="he-IL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ואח"כ מוסיפים 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collections</a:t>
            </a:r>
            <a:r>
              <a:rPr lang="he-IL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5058410" algn="l"/>
              </a:tabLst>
            </a:pPr>
            <a:r>
              <a:rPr lang="he-IL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כדי שנוכל להתחבר ל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he-IL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מבחוץ יש לוודא 2 נקודות: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+mj-cs"/>
              <a:buAutoNum type="hebrew2Minus"/>
              <a:tabLst>
                <a:tab pos="5058410" algn="l"/>
              </a:tabLst>
            </a:pPr>
            <a:r>
              <a:rPr lang="he-IL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שיש לנו שם משתמש וסיסמה:</a:t>
            </a:r>
          </a:p>
          <a:p>
            <a:pPr marL="0" lvl="0" indent="0" algn="l" rtl="0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 Access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 new-&gt;</a:t>
            </a:r>
            <a:r>
              <a:rPr lang="he-IL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בחירת שם משתמש וסיסמה 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 </a:t>
            </a:r>
            <a:r>
              <a:rPr lang="he-IL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ב</a:t>
            </a: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Built-in Role</a:t>
            </a:r>
            <a:r>
              <a:rPr lang="he-IL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לבחור </a:t>
            </a: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Atlas admin-&gt; Add User</a:t>
            </a:r>
          </a:p>
          <a:p>
            <a:pPr marL="400050" lvl="1" indent="0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r>
              <a:rPr lang="he-IL" sz="56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ב-</a:t>
            </a:r>
            <a:r>
              <a:rPr lang="he-IL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he-IL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שאנחנו מאפשרים לכל </a:t>
            </a: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IP</a:t>
            </a:r>
            <a:r>
              <a:rPr lang="he-IL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לגשת ל</a:t>
            </a:r>
            <a:r>
              <a:rPr lang="en-US" sz="5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he-IL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כמובן שכשנעביר ל </a:t>
            </a: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Production</a:t>
            </a:r>
            <a:r>
              <a:rPr lang="he-IL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נחסום את הגישה רק ל</a:t>
            </a: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IP</a:t>
            </a:r>
            <a:r>
              <a:rPr lang="he-IL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מסוימים. (של השרת וכדו')</a:t>
            </a: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Network Access-&gt; Add IP Address-&gt; ALLOW ACCESS FROM ANYWHERE</a:t>
            </a:r>
            <a:endParaRPr lang="he-IL" sz="5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058410" algn="l"/>
              </a:tabLst>
            </a:pPr>
            <a:r>
              <a:rPr lang="he-IL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כדי להתחבר עם 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Compass</a:t>
            </a:r>
            <a:r>
              <a:rPr lang="he-IL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ועם 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NodeJS</a:t>
            </a:r>
            <a:r>
              <a:rPr lang="he-IL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יש לקבל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ConnectionString</a:t>
            </a:r>
            <a:r>
              <a:rPr lang="he-IL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Database-&gt; connect-&gt; connect using MongoDB compass-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r>
              <a:rPr lang="he-IL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מעתיקים את ה</a:t>
            </a: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connection string</a:t>
            </a:r>
            <a:r>
              <a:rPr lang="he-IL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שמופיע שם , </a:t>
            </a:r>
            <a:r>
              <a:rPr lang="he-IL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נקבל משהו כזה: </a:t>
            </a:r>
            <a:r>
              <a:rPr lang="en-US" sz="5600" dirty="0" err="1">
                <a:latin typeface="Calibri" panose="020F0502020204030204" pitchFamily="34" charset="0"/>
                <a:cs typeface="Calibri" panose="020F0502020204030204" pitchFamily="34" charset="0"/>
              </a:rPr>
              <a:t>mongodb+srv</a:t>
            </a:r>
            <a:r>
              <a:rPr lang="en-US" sz="5600" dirty="0">
                <a:latin typeface="Calibri" panose="020F0502020204030204" pitchFamily="34" charset="0"/>
                <a:cs typeface="Calibri" panose="020F0502020204030204" pitchFamily="34" charset="0"/>
              </a:rPr>
              <a:t>://&lt;username&gt;:&lt;password&gt;@cluster0.oin8m.mongodb.net/test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r>
              <a:rPr lang="he-IL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יש לשתול את שם המשתמש במקום ה </a:t>
            </a: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&lt;username&gt;</a:t>
            </a:r>
            <a:r>
              <a:rPr lang="he-IL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ואת הסיסמה של המשתמש במקום ה </a:t>
            </a: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&lt;password&gt;</a:t>
            </a:r>
            <a:r>
              <a:rPr lang="he-IL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  <a:tabLst>
                <a:tab pos="5058410" algn="l"/>
              </a:tabLs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058410" algn="l"/>
              </a:tabLst>
            </a:pP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r" rtl="1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he-IL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he-IL" sz="1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142</a:t>
            </a:fld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DD1D1-22E6-466D-B15A-6835633AFEF4}"/>
              </a:ext>
            </a:extLst>
          </p:cNvPr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>
                <a:latin typeface="Calibri" panose="020F0502020204030204" pitchFamily="34" charset="0"/>
                <a:cs typeface="Calibri" panose="020F0502020204030204" pitchFamily="34" charset="0"/>
              </a:rPr>
              <a:t>פרק ח'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3627836239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/>
              <a:t>איך מתחברים מ </a:t>
            </a:r>
            <a:r>
              <a:rPr lang="en-US" dirty="0"/>
              <a:t>NodeJS</a:t>
            </a:r>
            <a:r>
              <a:rPr lang="he-IL" dirty="0"/>
              <a:t>?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190308" y="1267034"/>
            <a:ext cx="9346018" cy="533725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r>
              <a:rPr lang="he-IL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כדי לגשת מ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NodeJS</a:t>
            </a:r>
            <a:r>
              <a:rPr lang="he-IL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ל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MongoDB</a:t>
            </a:r>
            <a:r>
              <a:rPr lang="he-IL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נשתמש ב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mongoose module</a:t>
            </a:r>
            <a:r>
              <a:rPr lang="he-IL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(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https://mongoosejs.com/</a:t>
            </a:r>
            <a:r>
              <a:rPr lang="he-IL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e-IL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נתקין את ה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mongoose 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חיבור ל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MongoDB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: (כדי לשמור על סדר, מקובל לבנות תיקיית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db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 ובתוכה קובץ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mongoConnect.js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 )</a:t>
            </a: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//import the module</a:t>
            </a: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'mongoose'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if error happen it’s catch here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 algn="l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endParaRPr lang="he-IL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//the connect function of mongoose get the connection string to local or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remote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db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mongodb+srv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://user2:NODEMONGO@cluster0.oin8m.mongodb.net/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MyDB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'connect!!'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he-IL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he-IL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he-IL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058410" algn="l"/>
              </a:tabLst>
            </a:pP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r" rtl="1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he-IL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he-IL" sz="1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143</a:t>
            </a:fld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DD1D1-22E6-466D-B15A-6835633AFEF4}"/>
              </a:ext>
            </a:extLst>
          </p:cNvPr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>
                <a:latin typeface="Calibri" panose="020F0502020204030204" pitchFamily="34" charset="0"/>
                <a:cs typeface="Calibri" panose="020F0502020204030204" pitchFamily="34" charset="0"/>
              </a:rPr>
              <a:t>פרק ח'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150930115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/>
              <a:t>כמה צעדים לפני שמתחילים </a:t>
            </a:r>
            <a:r>
              <a:rPr lang="he-IL" dirty="0" err="1"/>
              <a:t>תכל'ס</a:t>
            </a:r>
            <a:r>
              <a:rPr lang="he-IL" dirty="0"/>
              <a:t>....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190308" y="1622146"/>
            <a:ext cx="9346018" cy="4982139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בשונה מ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sql</a:t>
            </a:r>
            <a:r>
              <a:rPr lang="he-IL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שבו העמודות לכל טבלה מוגדרות ואין אפשרות למישהו מבחוץ לשנות את המבנה, </a:t>
            </a: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ה 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collections</a:t>
            </a:r>
            <a:r>
              <a:rPr lang="he-IL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ב 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MongoDB</a:t>
            </a:r>
            <a:r>
              <a:rPr lang="he-IL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חופשיים. </a:t>
            </a: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מתכנת יכול להכניס 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document</a:t>
            </a:r>
            <a:r>
              <a:rPr lang="he-IL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עם שמות מאפיינים שלא היו קיימים וזה יצור מאפיינים חדשים ריקים לכל ה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documents</a:t>
            </a:r>
            <a:r>
              <a:rPr lang="he-IL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הקיימים.</a:t>
            </a: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כמו כן, יכול להיות שכל אחד יקרא בשם אחר למאפיין. לדוג':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img</a:t>
            </a:r>
            <a:r>
              <a:rPr lang="he-IL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ו 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image</a:t>
            </a:r>
            <a:r>
              <a:rPr lang="he-IL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מה שיצור 2 שדות שונים למרות שיש להם את אותה המשמעות.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ולכן יש ליצור 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schema</a:t>
            </a:r>
            <a:r>
              <a:rPr lang="he-IL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לכל 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collection</a:t>
            </a:r>
            <a:r>
              <a:rPr lang="he-IL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כדי שיהיה ברור מה המבנה של כל 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document</a:t>
            </a:r>
            <a:r>
              <a:rPr lang="he-IL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ב 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collection</a:t>
            </a:r>
            <a:r>
              <a:rPr lang="he-IL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אח"כ נחבר בין ה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schema</a:t>
            </a: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ובין ה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collection</a:t>
            </a: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המתאים בעזרת אובייקט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של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mongoose</a:t>
            </a: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he-IL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בסוף יתקשר עם ה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he-IL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he-IL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he-IL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058410" algn="l"/>
              </a:tabLst>
            </a:pP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r" rtl="1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he-IL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he-IL" sz="1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144</a:t>
            </a:fld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DD1D1-22E6-466D-B15A-6835633AFEF4}"/>
              </a:ext>
            </a:extLst>
          </p:cNvPr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>
                <a:latin typeface="Calibri" panose="020F0502020204030204" pitchFamily="34" charset="0"/>
                <a:cs typeface="Calibri" panose="020F0502020204030204" pitchFamily="34" charset="0"/>
              </a:rPr>
              <a:t>פרק ח'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662549959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/>
              <a:t>לעבודה....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158594" y="1251751"/>
            <a:ext cx="9346018" cy="5352535"/>
          </a:xfrm>
        </p:spPr>
        <p:txBody>
          <a:bodyPr>
            <a:normAutofit fontScale="25000" lnSpcReduction="20000"/>
          </a:bodyPr>
          <a:lstStyle/>
          <a:p>
            <a:pPr algn="r" rtl="1">
              <a:lnSpc>
                <a:spcPct val="14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e-IL" sz="5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נוסיף תיקיית </a:t>
            </a:r>
            <a:r>
              <a:rPr lang="en-US" sz="5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models</a:t>
            </a:r>
            <a:r>
              <a:rPr lang="he-IL" sz="5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שתכיל </a:t>
            </a:r>
            <a:r>
              <a:rPr lang="en-US" sz="5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model</a:t>
            </a:r>
            <a:r>
              <a:rPr lang="he-IL" sz="5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לכל </a:t>
            </a:r>
            <a:r>
              <a:rPr lang="en-US" sz="5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collection</a:t>
            </a:r>
            <a:r>
              <a:rPr lang="he-IL" sz="5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  <a:p>
            <a:pPr algn="r" rtl="1">
              <a:lnSpc>
                <a:spcPct val="14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e-IL" sz="5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נוסיף קובץ </a:t>
            </a:r>
            <a:r>
              <a:rPr lang="en-US" sz="5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collectionModel.js</a:t>
            </a:r>
            <a:r>
              <a:rPr lang="he-IL" sz="5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לדוג’ </a:t>
            </a:r>
            <a:r>
              <a:rPr lang="en-US" sz="5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userModel.js</a:t>
            </a:r>
            <a:r>
              <a:rPr lang="he-IL" sz="5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(מכאן והלאה נמשיך עם דוגמת </a:t>
            </a:r>
            <a:r>
              <a:rPr lang="en-US" sz="5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users</a:t>
            </a:r>
            <a:r>
              <a:rPr lang="he-IL" sz="5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</a:p>
          <a:p>
            <a:pPr algn="r" rtl="1">
              <a:lnSpc>
                <a:spcPct val="14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e-IL" sz="5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נבנה </a:t>
            </a:r>
            <a:r>
              <a:rPr lang="en-US" sz="5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schema</a:t>
            </a:r>
            <a:r>
              <a:rPr lang="he-IL" sz="5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שמתארת כל </a:t>
            </a:r>
            <a:r>
              <a:rPr lang="en-US" sz="5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document</a:t>
            </a:r>
            <a:r>
              <a:rPr lang="he-IL" sz="5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לדוג':</a:t>
            </a:r>
          </a:p>
          <a:p>
            <a:pPr marL="0" indent="0" algn="l">
              <a:lnSpc>
                <a:spcPct val="145000"/>
              </a:lnSpc>
              <a:buNone/>
            </a:pPr>
            <a:r>
              <a:rPr lang="en-US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userSchema</a:t>
            </a:r>
            <a:r>
              <a:rPr lang="en-US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n-US" sz="5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en-US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marL="0" indent="0" algn="l">
              <a:lnSpc>
                <a:spcPct val="145000"/>
              </a:lnSpc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5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5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 algn="l">
              <a:lnSpc>
                <a:spcPct val="145000"/>
              </a:lnSpc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5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5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sz="5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lnSpc>
                <a:spcPct val="145000"/>
              </a:lnSpc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  <a:endParaRPr lang="he-IL" sz="5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45000"/>
              </a:lnSpc>
              <a:buNone/>
            </a:pPr>
            <a:r>
              <a:rPr lang="he-IL" sz="5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מאחורי הקלעים </a:t>
            </a:r>
            <a:r>
              <a:rPr lang="en-US" sz="5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mongoose</a:t>
            </a:r>
            <a:r>
              <a:rPr lang="he-IL" sz="5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יוסיף לכל </a:t>
            </a:r>
            <a:r>
              <a:rPr lang="en-US" sz="5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schema</a:t>
            </a:r>
            <a:r>
              <a:rPr lang="he-IL" sz="5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שדה </a:t>
            </a:r>
            <a:r>
              <a:rPr lang="en-US" sz="5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_id</a:t>
            </a:r>
            <a:r>
              <a:rPr lang="he-IL" sz="5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כמו שיש ב </a:t>
            </a:r>
            <a:r>
              <a:rPr lang="en-US" sz="5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mongo</a:t>
            </a:r>
            <a:r>
              <a:rPr lang="he-IL" sz="5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he-IL" sz="5600" b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45000"/>
              </a:lnSpc>
              <a:buFont typeface="+mj-lt"/>
              <a:buAutoNum type="arabicPeriod" startAt="4"/>
            </a:pPr>
            <a:r>
              <a:rPr lang="he-IL" sz="5600" dirty="0">
                <a:latin typeface="Calibri" panose="020F0502020204030204" pitchFamily="34" charset="0"/>
                <a:cs typeface="Calibri" panose="020F0502020204030204" pitchFamily="34" charset="0"/>
              </a:rPr>
              <a:t>נבנה </a:t>
            </a:r>
            <a:r>
              <a:rPr lang="en-US" sz="5600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he-IL" sz="5600" dirty="0">
                <a:latin typeface="Calibri" panose="020F0502020204030204" pitchFamily="34" charset="0"/>
                <a:cs typeface="Calibri" panose="020F0502020204030204" pitchFamily="34" charset="0"/>
              </a:rPr>
              <a:t> שמחבר בין ה</a:t>
            </a:r>
            <a:r>
              <a:rPr lang="en-US" sz="5600" dirty="0">
                <a:latin typeface="Calibri" panose="020F0502020204030204" pitchFamily="34" charset="0"/>
                <a:cs typeface="Calibri" panose="020F0502020204030204" pitchFamily="34" charset="0"/>
              </a:rPr>
              <a:t>collection</a:t>
            </a:r>
            <a:r>
              <a:rPr lang="he-IL" sz="5600" dirty="0">
                <a:latin typeface="Calibri" panose="020F0502020204030204" pitchFamily="34" charset="0"/>
                <a:cs typeface="Calibri" panose="020F0502020204030204" pitchFamily="34" charset="0"/>
              </a:rPr>
              <a:t> ובין ה</a:t>
            </a:r>
            <a:r>
              <a:rPr lang="en-US" sz="5600" dirty="0">
                <a:latin typeface="Calibri" panose="020F0502020204030204" pitchFamily="34" charset="0"/>
                <a:cs typeface="Calibri" panose="020F0502020204030204" pitchFamily="34" charset="0"/>
              </a:rPr>
              <a:t>schema</a:t>
            </a:r>
            <a:r>
              <a:rPr lang="he-IL" sz="5600" dirty="0">
                <a:latin typeface="Calibri" panose="020F0502020204030204" pitchFamily="34" charset="0"/>
                <a:cs typeface="Calibri" panose="020F0502020204030204" pitchFamily="34" charset="0"/>
              </a:rPr>
              <a:t>. הפונקציה </a:t>
            </a:r>
            <a:r>
              <a:rPr lang="en-US" sz="5600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he-IL" sz="5600" dirty="0">
                <a:latin typeface="Calibri" panose="020F0502020204030204" pitchFamily="34" charset="0"/>
                <a:cs typeface="Calibri" panose="020F0502020204030204" pitchFamily="34" charset="0"/>
              </a:rPr>
              <a:t> מקבלת שם </a:t>
            </a:r>
            <a:r>
              <a:rPr lang="en-US" sz="5600" dirty="0">
                <a:latin typeface="Calibri" panose="020F0502020204030204" pitchFamily="34" charset="0"/>
                <a:cs typeface="Calibri" panose="020F0502020204030204" pitchFamily="34" charset="0"/>
              </a:rPr>
              <a:t>collection</a:t>
            </a:r>
            <a:r>
              <a:rPr lang="he-IL" sz="5600" dirty="0">
                <a:latin typeface="Calibri" panose="020F0502020204030204" pitchFamily="34" charset="0"/>
                <a:cs typeface="Calibri" panose="020F0502020204030204" pitchFamily="34" charset="0"/>
              </a:rPr>
              <a:t> (חובה שיהיה ברבים!) ו</a:t>
            </a:r>
            <a:r>
              <a:rPr lang="en-US" sz="5600" dirty="0">
                <a:latin typeface="Calibri" panose="020F0502020204030204" pitchFamily="34" charset="0"/>
                <a:cs typeface="Calibri" panose="020F0502020204030204" pitchFamily="34" charset="0"/>
              </a:rPr>
              <a:t>schema</a:t>
            </a:r>
            <a:r>
              <a:rPr lang="he-IL" sz="5600" dirty="0">
                <a:latin typeface="Calibri" panose="020F0502020204030204" pitchFamily="34" charset="0"/>
                <a:cs typeface="Calibri" panose="020F0502020204030204" pitchFamily="34" charset="0"/>
              </a:rPr>
              <a:t> מתאימה.</a:t>
            </a:r>
          </a:p>
          <a:p>
            <a:pPr marL="0" indent="0" algn="l" rtl="0">
              <a:lnSpc>
                <a:spcPct val="145000"/>
              </a:lnSpc>
              <a:buNone/>
            </a:pPr>
            <a:r>
              <a:rPr lang="en-US" sz="5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UserModel</a:t>
            </a:r>
            <a:r>
              <a:rPr lang="en-US" sz="5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5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n-US" sz="5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"users"</a:t>
            </a:r>
            <a:r>
              <a:rPr lang="en-US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5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userSchema</a:t>
            </a:r>
            <a:r>
              <a:rPr lang="en-US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45000"/>
              </a:lnSpc>
              <a:buFont typeface="+mj-lt"/>
              <a:buAutoNum type="arabicPeriod" startAt="5"/>
            </a:pPr>
            <a:r>
              <a:rPr lang="he-IL" sz="5600" dirty="0">
                <a:latin typeface="Calibri" panose="020F0502020204030204" pitchFamily="34" charset="0"/>
                <a:cs typeface="Calibri" panose="020F0502020204030204" pitchFamily="34" charset="0"/>
              </a:rPr>
              <a:t>נייצא את ה</a:t>
            </a:r>
            <a:r>
              <a:rPr lang="en-US" sz="5600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he-IL" sz="5600" dirty="0">
                <a:latin typeface="Calibri" panose="020F0502020204030204" pitchFamily="34" charset="0"/>
                <a:cs typeface="Calibri" panose="020F0502020204030204" pitchFamily="34" charset="0"/>
              </a:rPr>
              <a:t> שבנינו.</a:t>
            </a:r>
            <a:endParaRPr lang="en-US" sz="5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 rtl="0">
              <a:lnSpc>
                <a:spcPct val="145000"/>
              </a:lnSpc>
              <a:buNone/>
            </a:pPr>
            <a:r>
              <a:rPr lang="en-US" sz="5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sz="5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UserModel</a:t>
            </a:r>
            <a:r>
              <a:rPr lang="en-US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UserModel</a:t>
            </a:r>
            <a:r>
              <a:rPr lang="en-US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45000"/>
              </a:lnSpc>
              <a:buNone/>
            </a:pPr>
            <a:r>
              <a:rPr lang="he-IL" sz="5600" dirty="0">
                <a:latin typeface="Calibri" panose="020F0502020204030204" pitchFamily="34" charset="0"/>
                <a:cs typeface="Calibri" panose="020F0502020204030204" pitchFamily="34" charset="0"/>
              </a:rPr>
              <a:t>כעת, נוכל להפעיל על </a:t>
            </a:r>
            <a:r>
              <a:rPr lang="en-US" sz="5600" dirty="0">
                <a:latin typeface="Calibri" panose="020F0502020204030204" pitchFamily="34" charset="0"/>
                <a:cs typeface="Calibri" panose="020F0502020204030204" pitchFamily="34" charset="0"/>
              </a:rPr>
              <a:t>UserModel</a:t>
            </a:r>
            <a:r>
              <a:rPr lang="he-IL" sz="5600" dirty="0">
                <a:latin typeface="Calibri" panose="020F0502020204030204" pitchFamily="34" charset="0"/>
                <a:cs typeface="Calibri" panose="020F0502020204030204" pitchFamily="34" charset="0"/>
              </a:rPr>
              <a:t> את כל הפונקציות שניתן להפעיל על </a:t>
            </a:r>
            <a:r>
              <a:rPr lang="en-US" sz="5600" dirty="0">
                <a:latin typeface="Calibri" panose="020F0502020204030204" pitchFamily="34" charset="0"/>
                <a:cs typeface="Calibri" panose="020F0502020204030204" pitchFamily="34" charset="0"/>
              </a:rPr>
              <a:t>collection</a:t>
            </a:r>
            <a:r>
              <a:rPr lang="he-IL" sz="5600" dirty="0">
                <a:latin typeface="Calibri" panose="020F0502020204030204" pitchFamily="34" charset="0"/>
                <a:cs typeface="Calibri" panose="020F0502020204030204" pitchFamily="34" charset="0"/>
              </a:rPr>
              <a:t> ב </a:t>
            </a:r>
            <a:r>
              <a:rPr lang="en-US" sz="5600" dirty="0">
                <a:latin typeface="Calibri" panose="020F0502020204030204" pitchFamily="34" charset="0"/>
                <a:cs typeface="Calibri" panose="020F0502020204030204" pitchFamily="34" charset="0"/>
              </a:rPr>
              <a:t>Mongo</a:t>
            </a:r>
            <a:r>
              <a:rPr lang="he-IL" sz="5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5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</a:pPr>
            <a:endParaRPr lang="he-IL" sz="16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</a:pPr>
            <a:endParaRPr lang="he-IL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he-IL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he-IL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058410" algn="l"/>
              </a:tabLst>
            </a:pP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r" rtl="1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he-IL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he-IL" sz="1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145</a:t>
            </a:fld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DD1D1-22E6-466D-B15A-6835633AFEF4}"/>
              </a:ext>
            </a:extLst>
          </p:cNvPr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>
                <a:latin typeface="Calibri" panose="020F0502020204030204" pitchFamily="34" charset="0"/>
                <a:cs typeface="Calibri" panose="020F0502020204030204" pitchFamily="34" charset="0"/>
              </a:rPr>
              <a:t>פרק ח'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642144219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/>
              <a:t>שליפת נתונים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158594" y="1152907"/>
            <a:ext cx="9346018" cy="5451379"/>
          </a:xfrm>
        </p:spPr>
        <p:txBody>
          <a:bodyPr>
            <a:normAutofit fontScale="47500" lnSpcReduction="20000"/>
          </a:bodyPr>
          <a:lstStyle/>
          <a:p>
            <a:pPr>
              <a:buFont typeface="+mj-lt"/>
              <a:buAutoNum type="arabicPeriod" startAt="4"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userModel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({});</a:t>
            </a:r>
          </a:p>
          <a:p>
            <a:pPr marL="0" indent="0" rtl="1">
              <a:lnSpc>
                <a:spcPct val="120000"/>
              </a:lnSpc>
              <a:spcAft>
                <a:spcPts val="800"/>
              </a:spcAft>
              <a:buNone/>
            </a:pPr>
            <a:r>
              <a:rPr lang="he-IL" sz="29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הפונקציה תחזיר את כל </a:t>
            </a:r>
            <a:r>
              <a:rPr lang="en-US" sz="29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users collection</a:t>
            </a:r>
            <a:r>
              <a:rPr lang="he-IL" sz="29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ניתן להוסיף תנאים לשליפה כפי שראינו </a:t>
            </a:r>
            <a:r>
              <a:rPr lang="he-IL" sz="29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 action="ppaction://hlinksldjump"/>
              </a:rPr>
              <a:t>כאן</a:t>
            </a:r>
            <a:r>
              <a:rPr lang="he-IL" sz="29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  <a:p>
            <a:pPr rtl="1">
              <a:lnSpc>
                <a:spcPct val="12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e-IL" sz="29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ניצור קובץ </a:t>
            </a:r>
            <a:r>
              <a:rPr lang="en-US" sz="29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route</a:t>
            </a:r>
            <a:r>
              <a:rPr lang="he-IL" sz="29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ל </a:t>
            </a:r>
            <a:r>
              <a:rPr lang="en-US" sz="29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users</a:t>
            </a:r>
            <a:r>
              <a:rPr lang="he-IL" sz="29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ונכתוב </a:t>
            </a:r>
            <a:r>
              <a:rPr lang="en-US" sz="29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route handler</a:t>
            </a:r>
            <a:r>
              <a:rPr lang="he-IL" sz="29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ל</a:t>
            </a:r>
            <a:r>
              <a:rPr lang="en-US" sz="29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\users </a:t>
            </a:r>
            <a:r>
              <a:rPr lang="he-IL" sz="29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שתחזיר את </a:t>
            </a:r>
            <a:r>
              <a:rPr lang="en-US" sz="29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users collection</a:t>
            </a:r>
            <a:r>
              <a:rPr lang="he-IL" sz="29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  <a:p>
            <a:pPr rtl="1">
              <a:lnSpc>
                <a:spcPct val="12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e-IL" sz="29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בשלב ראשון כמובן נצטרך לייבא את </a:t>
            </a:r>
            <a:r>
              <a:rPr lang="en-US" sz="29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UserModel</a:t>
            </a:r>
            <a:r>
              <a:rPr lang="he-IL" sz="29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לקובץ ה </a:t>
            </a:r>
            <a:r>
              <a:rPr lang="en-US" sz="29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route</a:t>
            </a:r>
            <a:r>
              <a:rPr lang="he-IL" sz="29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</a:p>
          <a:p>
            <a:pPr marL="0" indent="0" algn="l" rtl="0">
              <a:lnSpc>
                <a:spcPct val="120000"/>
              </a:lnSpc>
              <a:spcAft>
                <a:spcPts val="800"/>
              </a:spcAft>
              <a:buNone/>
            </a:pPr>
            <a:r>
              <a:rPr lang="en-US" sz="29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2900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userModel</a:t>
            </a:r>
            <a:r>
              <a:rPr lang="en-US" sz="2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}=</a:t>
            </a:r>
            <a:r>
              <a:rPr lang="en-US" sz="290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</a:t>
            </a:r>
            <a:r>
              <a:rPr lang="en-US" sz="2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9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"../models/</a:t>
            </a:r>
            <a:r>
              <a:rPr lang="en-US" sz="29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userModel</a:t>
            </a:r>
            <a:r>
              <a:rPr lang="en-US" sz="29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he-IL" sz="29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rtl="1">
              <a:lnSpc>
                <a:spcPct val="12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e-IL" sz="29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הפונקציה </a:t>
            </a:r>
            <a:r>
              <a:rPr lang="en-US" sz="29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find </a:t>
            </a:r>
            <a:r>
              <a:rPr lang="he-IL" sz="29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מחזיר </a:t>
            </a:r>
            <a:r>
              <a:rPr lang="en-US" sz="29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promise </a:t>
            </a:r>
            <a:r>
              <a:rPr lang="he-IL" sz="29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ולכן פונקציית ה</a:t>
            </a:r>
            <a:r>
              <a:rPr lang="en-US" sz="29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handler</a:t>
            </a:r>
            <a:r>
              <a:rPr lang="he-IL" sz="29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מוגדרת כ </a:t>
            </a:r>
            <a:r>
              <a:rPr lang="en-US" sz="29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async</a:t>
            </a:r>
            <a:r>
              <a:rPr lang="he-IL" sz="29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. </a:t>
            </a:r>
            <a:endParaRPr lang="en-US" sz="29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 algn="l" rtl="1">
              <a:lnSpc>
                <a:spcPct val="120000"/>
              </a:lnSpc>
              <a:spcAft>
                <a:spcPts val="800"/>
              </a:spcAft>
              <a:buNone/>
            </a:pPr>
            <a:r>
              <a:rPr lang="en-US" sz="2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sz="2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UserModel</a:t>
            </a:r>
            <a:r>
              <a:rPr lang="en-US" sz="2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({}).</a:t>
            </a:r>
            <a:r>
              <a:rPr lang="en-US" sz="2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2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2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2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lang="he-IL" sz="2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he-IL" sz="29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הפונקציית</a:t>
            </a:r>
            <a:r>
              <a:rPr lang="he-IL" sz="29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שמועברת כ</a:t>
            </a:r>
            <a:r>
              <a:rPr lang="en-US" sz="29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callback</a:t>
            </a:r>
            <a:r>
              <a:rPr lang="he-IL" sz="29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לשאילתת </a:t>
            </a:r>
            <a:r>
              <a:rPr lang="en-US" sz="29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mongoose</a:t>
            </a:r>
            <a:r>
              <a:rPr lang="he-IL" sz="29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תקבל תמיד 2 פרמטרים </a:t>
            </a:r>
            <a:r>
              <a:rPr lang="en-US" sz="29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error</a:t>
            </a:r>
            <a:r>
              <a:rPr lang="he-IL" sz="29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ו </a:t>
            </a:r>
            <a:r>
              <a:rPr lang="en-US" sz="29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result</a:t>
            </a:r>
            <a:r>
              <a:rPr lang="he-IL" sz="29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באם תתרחש שגיאה הפרמטר </a:t>
            </a:r>
            <a:r>
              <a:rPr lang="en-US" sz="29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error</a:t>
            </a:r>
            <a:r>
              <a:rPr lang="he-IL" sz="29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יכיל אותה והפרמטר </a:t>
            </a:r>
            <a:r>
              <a:rPr lang="en-US" sz="29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result</a:t>
            </a:r>
            <a:r>
              <a:rPr lang="he-IL" sz="29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יהיה </a:t>
            </a:r>
            <a:r>
              <a:rPr lang="en-US" sz="29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null</a:t>
            </a:r>
            <a:r>
              <a:rPr lang="he-IL" sz="29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ואם לא, הפרמטר </a:t>
            </a:r>
            <a:r>
              <a:rPr lang="en-US" sz="29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result</a:t>
            </a:r>
            <a:r>
              <a:rPr lang="he-IL" sz="29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יכיל את הערך המוחזר והפרמטר </a:t>
            </a:r>
            <a:r>
              <a:rPr lang="en-US" sz="29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error</a:t>
            </a:r>
            <a:r>
              <a:rPr lang="he-IL" sz="29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יהיה </a:t>
            </a:r>
            <a:r>
              <a:rPr lang="en-US" sz="29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null</a:t>
            </a:r>
            <a:r>
              <a:rPr lang="he-IL" sz="29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  <a:p>
            <a:pPr marL="0" indent="0" algn="l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rtl="1">
              <a:lnSpc>
                <a:spcPct val="107000"/>
              </a:lnSpc>
              <a:spcAft>
                <a:spcPts val="800"/>
              </a:spcAft>
              <a:buNone/>
            </a:pPr>
            <a:endParaRPr lang="he-IL" sz="16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</a:pPr>
            <a:endParaRPr lang="he-IL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he-IL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he-IL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058410" algn="l"/>
              </a:tabLst>
            </a:pP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r" rtl="1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he-IL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he-IL" sz="1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146</a:t>
            </a:fld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DD1D1-22E6-466D-B15A-6835633AFEF4}"/>
              </a:ext>
            </a:extLst>
          </p:cNvPr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>
                <a:latin typeface="Calibri" panose="020F0502020204030204" pitchFamily="34" charset="0"/>
                <a:cs typeface="Calibri" panose="020F0502020204030204" pitchFamily="34" charset="0"/>
              </a:rPr>
              <a:t>פרק ח'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273602676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/>
              <a:t>שליפת נתונים - המשך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807534" y="1366963"/>
            <a:ext cx="10090482" cy="4982139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ניתן לשלוף עמודות מסוימות וכן למיין ולבצע פעולות נוספות על הנתונים המוחזרים.</a:t>
            </a:r>
          </a:p>
          <a:p>
            <a:pPr marL="0" indent="0" algn="l">
              <a:buNone/>
            </a:pP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selectAndSort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UserModel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({}).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'age’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});</a:t>
            </a:r>
            <a:endParaRPr lang="he-IL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e-IL" sz="16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פונקציית </a:t>
            </a:r>
            <a:r>
              <a:rPr lang="en-US" sz="16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Mongo</a:t>
            </a:r>
            <a:r>
              <a:rPr lang="he-IL" sz="16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מקבלת אובייקט לסינון, לדוג' משתמשים ששמם </a:t>
            </a:r>
            <a:r>
              <a:rPr lang="en-US" sz="16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Eli</a:t>
            </a:r>
            <a:r>
              <a:rPr lang="he-IL" sz="16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שגילם קטן מ100 וגדול מ 20.</a:t>
            </a:r>
          </a:p>
          <a:p>
            <a:pPr marL="0" indent="0" algn="l">
              <a:buNone/>
            </a:pP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UserModel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'Eli'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$lt: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$gt: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}},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'name’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e-IL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צורה נוחה יותר מאפשרת לזמן פונקציות אחת אחרי </a:t>
            </a:r>
            <a:r>
              <a:rPr lang="he-IL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השניה</a:t>
            </a:r>
            <a:r>
              <a:rPr lang="he-IL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כדי להקל על הכתיבה:</a:t>
            </a:r>
          </a:p>
          <a:p>
            <a:pPr marL="0" indent="0">
              <a:buNone/>
            </a:pP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UserModel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({}).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'Eli'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e-IL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כל הפונקציות שניתן להפעיל על אובייקט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</a:t>
            </a:r>
            <a:r>
              <a:rPr lang="he-IL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שחוזר משאילתת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mongoose</a:t>
            </a:r>
            <a:r>
              <a:rPr lang="he-IL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ניתן לראות כאן: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https://mongoosejs.com/docs/api/query.html</a:t>
            </a:r>
            <a:endParaRPr lang="he-IL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he-IL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he-IL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he-IL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058410" algn="l"/>
              </a:tabLst>
            </a:pP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r" rtl="1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he-IL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he-IL" sz="1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147</a:t>
            </a:fld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DD1D1-22E6-466D-B15A-6835633AFEF4}"/>
              </a:ext>
            </a:extLst>
          </p:cNvPr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>
                <a:latin typeface="Calibri" panose="020F0502020204030204" pitchFamily="34" charset="0"/>
                <a:cs typeface="Calibri" panose="020F0502020204030204" pitchFamily="34" charset="0"/>
              </a:rPr>
              <a:t>פרק ח'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373448845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Insert Document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158594" y="1388229"/>
            <a:ext cx="9346018" cy="4982139"/>
          </a:xfrm>
        </p:spPr>
        <p:txBody>
          <a:bodyPr>
            <a:normAutofit fontScale="77500" lnSpcReduction="20000"/>
          </a:bodyPr>
          <a:lstStyle/>
          <a:p>
            <a:pPr marL="0" indent="0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6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הוספת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document</a:t>
            </a:r>
            <a:r>
              <a:rPr lang="he-IL" sz="16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חדש תתבצע בד"כ בבקשת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post</a:t>
            </a:r>
            <a:r>
              <a:rPr lang="he-IL" sz="16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.</a:t>
            </a:r>
          </a:p>
          <a:p>
            <a:pPr marL="0" indent="0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האובייקט החדש יתקבל ב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request body</a:t>
            </a:r>
            <a:r>
              <a:rPr lang="he-IL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  <a:p>
            <a:pPr marL="0" indent="0" algn="l">
              <a:buNone/>
            </a:pP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//build object with User format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UserModel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 algn="l">
              <a:lnSpc>
                <a:spcPct val="17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//Saves this document by inserting a new document into the database if document is new, or sends an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updateOne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operation only with the modifications to the database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endParaRPr lang="he-IL" sz="18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 rtl="1">
              <a:lnSpc>
                <a:spcPct val="160000"/>
              </a:lnSpc>
              <a:spcAft>
                <a:spcPts val="800"/>
              </a:spcAft>
              <a:buNone/>
            </a:pPr>
            <a:r>
              <a:rPr lang="he-IL" sz="16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ב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mongoDB</a:t>
            </a:r>
            <a:r>
              <a:rPr lang="he-IL" sz="16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יתווספו עוד 2 שדות שלא שלחנו: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id</a:t>
            </a:r>
            <a:r>
              <a:rPr lang="he-IL" sz="16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ועוד מאפיין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--v</a:t>
            </a:r>
            <a:r>
              <a:rPr lang="he-IL" sz="16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 algn="r" rtl="1">
              <a:lnSpc>
                <a:spcPct val="160000"/>
              </a:lnSpc>
              <a:spcAft>
                <a:spcPts val="800"/>
              </a:spcAft>
              <a:buNone/>
            </a:pPr>
            <a:r>
              <a:rPr lang="he-IL" sz="16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אם יהיו מאפיינים שישלחו ב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body</a:t>
            </a:r>
            <a:r>
              <a:rPr lang="he-IL" sz="16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והם לא חלק מ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user schema</a:t>
            </a:r>
            <a:r>
              <a:rPr lang="he-IL" sz="16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הם יושמטו מה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req.body</a:t>
            </a:r>
            <a:r>
              <a:rPr lang="he-IL" sz="16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כדי למנוע אפשרות של מתכנת שישלח מה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client</a:t>
            </a:r>
            <a:r>
              <a:rPr lang="he-IL" sz="16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אובייקט עם שדות נוספים שלא נמצאים ב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users</a:t>
            </a:r>
            <a:r>
              <a:rPr lang="he-IL" sz="16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וישנה את מבנה ה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collection</a:t>
            </a:r>
            <a:r>
              <a:rPr lang="he-IL" sz="16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he-IL" sz="16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 rtl="1">
              <a:lnSpc>
                <a:spcPct val="107000"/>
              </a:lnSpc>
              <a:spcAft>
                <a:spcPts val="800"/>
              </a:spcAft>
              <a:buNone/>
            </a:pPr>
            <a:endParaRPr lang="he-IL" sz="16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</a:pPr>
            <a:endParaRPr lang="he-IL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he-IL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he-IL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058410" algn="l"/>
              </a:tabLst>
            </a:pP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r" rtl="1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he-IL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he-IL" sz="1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148</a:t>
            </a:fld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DD1D1-22E6-466D-B15A-6835633AFEF4}"/>
              </a:ext>
            </a:extLst>
          </p:cNvPr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>
                <a:latin typeface="Calibri" panose="020F0502020204030204" pitchFamily="34" charset="0"/>
                <a:cs typeface="Calibri" panose="020F0502020204030204" pitchFamily="34" charset="0"/>
              </a:rPr>
              <a:t>פרק ח'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3964349620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err="1"/>
              <a:t>Validezation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158594" y="1388229"/>
            <a:ext cx="9346018" cy="498213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אך עדיין נותרה בעיה, כי אם מתכנת התכוון למבנה של ה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collection</a:t>
            </a: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אך קרא לשדה בשם שונה, לדוג’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img</a:t>
            </a: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במקום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image</a:t>
            </a: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השדה יושמט כי הוא לא חלק ממבנה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user</a:t>
            </a: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אבל למעשה הוא כן אמור להיות חלק מהנתונים.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בעיה נוספת שיכולה להיות היא חסר של שדה שיגרום לו </a:t>
            </a:r>
            <a:r>
              <a:rPr lang="he-IL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להשאר</a:t>
            </a: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ריק אך המתכנת כלל לא יודע שהוא קיים.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ב </a:t>
            </a:r>
            <a:r>
              <a:rPr lang="en-US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nodeJs</a:t>
            </a:r>
            <a:r>
              <a:rPr lang="he-IL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יש 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module</a:t>
            </a:r>
            <a:r>
              <a:rPr lang="he-IL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שנקרא </a:t>
            </a:r>
            <a:r>
              <a:rPr lang="en-US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joi</a:t>
            </a:r>
            <a:r>
              <a:rPr lang="he-IL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ונבנה במיוחד כדי לאכוף שמבנה אובייקט מתאים למבנה 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document</a:t>
            </a: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הוא יודע</a:t>
            </a:r>
            <a:r>
              <a:rPr lang="he-IL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להחזיר ל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client</a:t>
            </a:r>
            <a:r>
              <a:rPr lang="he-IL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איפה בדיוק השגיאה במידה וקרתה, לדוג' חסר גיל, שדה מיותר בשם כתובת וכדו'.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נתקין את ה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</a:t>
            </a: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</a:t>
            </a:r>
            <a:endParaRPr lang="he-IL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he-IL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 rtl="1">
              <a:lnSpc>
                <a:spcPct val="107000"/>
              </a:lnSpc>
              <a:spcAft>
                <a:spcPts val="800"/>
              </a:spcAft>
              <a:buNone/>
            </a:pPr>
            <a:endParaRPr lang="he-IL" sz="16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</a:pPr>
            <a:endParaRPr lang="he-IL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he-IL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he-IL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058410" algn="l"/>
              </a:tabLst>
            </a:pP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r" rtl="1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he-IL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he-IL" sz="1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149</a:t>
            </a:fld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DD1D1-22E6-466D-B15A-6835633AFEF4}"/>
              </a:ext>
            </a:extLst>
          </p:cNvPr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>
                <a:latin typeface="Calibri" panose="020F0502020204030204" pitchFamily="34" charset="0"/>
                <a:cs typeface="Calibri" panose="020F0502020204030204" pitchFamily="34" charset="0"/>
              </a:rPr>
              <a:t>פרק ח'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803088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REPL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– דוגמה נוספת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251751"/>
            <a:ext cx="8915400" cy="533548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/>
              <a:t>function </a:t>
            </a:r>
            <a:r>
              <a:rPr lang="en-US" dirty="0" err="1"/>
              <a:t>generateRandom</a:t>
            </a:r>
            <a:r>
              <a:rPr lang="en-US" dirty="0"/>
              <a:t>() {</a:t>
            </a:r>
          </a:p>
          <a:p>
            <a:pPr marL="0" indent="0" algn="l" rtl="0">
              <a:buNone/>
            </a:pPr>
            <a:r>
              <a:rPr lang="en-US" dirty="0"/>
              <a:t>...return </a:t>
            </a:r>
            <a:r>
              <a:rPr lang="en-US" dirty="0" err="1"/>
              <a:t>Math.random</a:t>
            </a:r>
            <a:r>
              <a:rPr lang="en-US" dirty="0"/>
              <a:t>()</a:t>
            </a:r>
          </a:p>
          <a:p>
            <a:pPr marL="0" indent="0" algn="l" rtl="0">
              <a:buNone/>
            </a:pPr>
            <a:r>
              <a:rPr lang="en-US" dirty="0"/>
              <a:t>}</a:t>
            </a:r>
          </a:p>
          <a:p>
            <a:pPr marL="0" indent="0" algn="l" rtl="0">
              <a:buNone/>
            </a:pPr>
            <a:r>
              <a:rPr lang="en-US" dirty="0"/>
              <a:t>undefined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>
              <a:lnSpc>
                <a:spcPct val="170000"/>
              </a:lnSpc>
              <a:buNone/>
            </a:pP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15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ב'</a:t>
            </a: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8FCB1778-715C-471B-8BB1-4264EFBA8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466" y="3083195"/>
            <a:ext cx="4191761" cy="221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13290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err="1"/>
              <a:t>Validezation</a:t>
            </a:r>
            <a:r>
              <a:rPr lang="en-US" dirty="0"/>
              <a:t> function</a:t>
            </a:r>
            <a:r>
              <a:rPr lang="he-IL" dirty="0"/>
              <a:t> 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158594" y="1388229"/>
            <a:ext cx="9346018" cy="49821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+mj-lt"/>
              <a:buAutoNum type="arabicPeriod" startAt="2"/>
            </a:pPr>
            <a:r>
              <a:rPr lang="he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נוסיף ל</a:t>
            </a:r>
            <a:r>
              <a:rPr lang="en-US" sz="16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userModel</a:t>
            </a:r>
            <a:r>
              <a:rPr lang="he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פונקציה שתקבל אובייקט (במקרה שלנו </a:t>
            </a: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req body</a:t>
            </a:r>
            <a:r>
              <a:rPr lang="he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 תגדיר מהו מבנה תקין של אובייקט </a:t>
            </a: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user</a:t>
            </a:r>
            <a:r>
              <a:rPr lang="he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כולל תנאים שנרצה להוסיף לכל שדה. </a:t>
            </a:r>
            <a:b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he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הפונקציה תחזיר שגיאה באם המבנה לא מתאים למבנה שהוגדר. </a:t>
            </a:r>
            <a:b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he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נייצא אותה.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validUser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bodyData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Joi.object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get the schema for object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joiSchema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Joi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marL="0" indent="0" algn="l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//name from string type, min length- 2, max-7 and required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Joi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 algn="l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//age from number type, min value-18, max-120 and not required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Joi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pPr marL="0" indent="0" algn="l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joiSchema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validate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bodyData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Font typeface="+mj-lt"/>
              <a:buAutoNum type="arabicPeriod" startAt="2"/>
            </a:pPr>
            <a:endParaRPr lang="he-IL" sz="16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 rtl="1">
              <a:lnSpc>
                <a:spcPct val="107000"/>
              </a:lnSpc>
              <a:spcAft>
                <a:spcPts val="800"/>
              </a:spcAft>
              <a:buNone/>
            </a:pPr>
            <a:endParaRPr lang="he-IL" sz="16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</a:pPr>
            <a:endParaRPr lang="he-IL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he-IL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he-IL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058410" algn="l"/>
              </a:tabLst>
            </a:pP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r" rtl="1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he-IL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he-IL" sz="1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150</a:t>
            </a:fld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DD1D1-22E6-466D-B15A-6835633AFEF4}"/>
              </a:ext>
            </a:extLst>
          </p:cNvPr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>
                <a:latin typeface="Calibri" panose="020F0502020204030204" pitchFamily="34" charset="0"/>
                <a:cs typeface="Calibri" panose="020F0502020204030204" pitchFamily="34" charset="0"/>
              </a:rPr>
              <a:t>פרק ח'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1561511103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err="1"/>
              <a:t>Validezation</a:t>
            </a:r>
            <a:r>
              <a:rPr lang="en-US" dirty="0"/>
              <a:t> function</a:t>
            </a:r>
            <a:r>
              <a:rPr lang="he-IL" dirty="0"/>
              <a:t>- זימון 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158594" y="1388229"/>
            <a:ext cx="9346018" cy="498213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3"/>
            </a:pPr>
            <a:r>
              <a:rPr lang="he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שניה לפני שנוסיף ל</a:t>
            </a: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collection</a:t>
            </a:r>
            <a:r>
              <a:rPr lang="he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ב </a:t>
            </a: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MongoDB</a:t>
            </a:r>
            <a:r>
              <a:rPr lang="he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נבדוק שהנתונים מתאימים למבנה:</a:t>
            </a:r>
            <a:endParaRPr lang="en-US" sz="1600" b="0" dirty="0">
              <a:solidFill>
                <a:srgbClr val="00108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//sent req.body to validation function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validBody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validUser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//if return error send to client the details of error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validBody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validBody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details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//else, continue....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UserModel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>
              <a:buFont typeface="+mj-lt"/>
              <a:buAutoNum type="arabicPeriod" startAt="3"/>
            </a:pPr>
            <a:endParaRPr lang="he-IL" sz="16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 rtl="1">
              <a:lnSpc>
                <a:spcPct val="107000"/>
              </a:lnSpc>
              <a:spcAft>
                <a:spcPts val="800"/>
              </a:spcAft>
              <a:buNone/>
            </a:pPr>
            <a:endParaRPr lang="he-IL" sz="16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</a:pPr>
            <a:endParaRPr lang="he-IL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he-IL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he-IL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058410" algn="l"/>
              </a:tabLst>
            </a:pP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r" rtl="1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he-IL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he-IL" sz="1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151</a:t>
            </a:fld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DD1D1-22E6-466D-B15A-6835633AFEF4}"/>
              </a:ext>
            </a:extLst>
          </p:cNvPr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>
                <a:latin typeface="Calibri" panose="020F0502020204030204" pitchFamily="34" charset="0"/>
                <a:cs typeface="Calibri" panose="020F0502020204030204" pitchFamily="34" charset="0"/>
              </a:rPr>
              <a:t>פרק ח'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1545506696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Delete Document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158594" y="1388229"/>
            <a:ext cx="9346018" cy="4982139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he-IL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נוסיף בקובץ ה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route</a:t>
            </a:r>
            <a:r>
              <a:rPr lang="he-IL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אפשרות של בקשת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delete</a:t>
            </a:r>
            <a:r>
              <a:rPr lang="he-IL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he-IL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ב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he-IL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ישלח גם ה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he-IL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של האובייקט למחיקה.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he-IL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פונקציית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deleteOne</a:t>
            </a:r>
            <a:r>
              <a:rPr lang="he-IL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מקבלת אובייקט של תנאים שמתארים את מי למחוק, במקרה זה, את ה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</a:t>
            </a:r>
            <a:r>
              <a:rPr lang="he-IL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שה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_id</a:t>
            </a:r>
            <a:r>
              <a:rPr lang="he-IL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שלו שווה ל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he-IL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שהתקבל.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idToDelete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UserModel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deleteOne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id:req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idToDelete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//if it's success we get n=1 in data object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endParaRPr lang="he-IL" sz="16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 rtl="1">
              <a:lnSpc>
                <a:spcPct val="107000"/>
              </a:lnSpc>
              <a:spcAft>
                <a:spcPts val="800"/>
              </a:spcAft>
              <a:buNone/>
            </a:pPr>
            <a:endParaRPr lang="he-IL" sz="16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</a:pPr>
            <a:endParaRPr lang="he-IL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he-IL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he-IL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058410" algn="l"/>
              </a:tabLst>
            </a:pP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r" rtl="1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he-IL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he-IL" sz="1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152</a:t>
            </a:fld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DD1D1-22E6-466D-B15A-6835633AFEF4}"/>
              </a:ext>
            </a:extLst>
          </p:cNvPr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>
                <a:latin typeface="Calibri" panose="020F0502020204030204" pitchFamily="34" charset="0"/>
                <a:cs typeface="Calibri" panose="020F0502020204030204" pitchFamily="34" charset="0"/>
              </a:rPr>
              <a:t>פרק ח'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1559942217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Update Document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158594" y="1251751"/>
            <a:ext cx="9346018" cy="560624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he-IL" sz="21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עדכון יתבצע בד"כ דרך בקשת </a:t>
            </a:r>
            <a:r>
              <a:rPr lang="en-US" sz="21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put</a:t>
            </a:r>
            <a:r>
              <a:rPr lang="he-IL" sz="21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ה</a:t>
            </a:r>
            <a:r>
              <a:rPr lang="en-US" sz="21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he-IL" sz="21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של ה</a:t>
            </a:r>
            <a:r>
              <a:rPr lang="en-US" sz="21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document</a:t>
            </a:r>
            <a:r>
              <a:rPr lang="he-IL" sz="21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לעדכון ישלח ב</a:t>
            </a:r>
            <a:r>
              <a:rPr lang="en-US" sz="21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he-IL" sz="21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והאובייקט לעדכון ישלח בד"כ ב</a:t>
            </a:r>
            <a:r>
              <a:rPr lang="en-US" sz="21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request body</a:t>
            </a:r>
            <a:r>
              <a:rPr lang="he-IL" sz="21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100" b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idToEdit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//sent req.body to validation function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validBody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validUser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//if return error send to client the details of error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validBody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validBody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details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get who document edit and the object to edit it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UserModel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updateOne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id:req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idToDelete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//if it's success we get n=1 in data object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 algn="l">
              <a:lnSpc>
                <a:spcPct val="170000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  <a:endParaRPr lang="he-IL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he-IL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הפרמטר השני של פונקציית </a:t>
            </a:r>
            <a:r>
              <a:rPr lang="en-US" sz="21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updateOne</a:t>
            </a:r>
            <a:r>
              <a:rPr lang="he-IL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שהוא אובייקט לא חייב להיות במבנה ה</a:t>
            </a: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document</a:t>
            </a:r>
            <a:r>
              <a:rPr lang="he-IL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הוא יכול להכיל רק חלק מהשדות שאותם מעוניינים לעדכן, אך אם רוצים לוודא קבלנו אובייקט במבנה המתאים בדיוק ל</a:t>
            </a: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</a:t>
            </a:r>
            <a:r>
              <a:rPr lang="he-IL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נוסיף את הבדיקה הנ"ל.</a:t>
            </a:r>
            <a:endParaRPr lang="en-US" sz="2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he-IL" sz="16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 rtl="1">
              <a:lnSpc>
                <a:spcPct val="107000"/>
              </a:lnSpc>
              <a:spcAft>
                <a:spcPts val="800"/>
              </a:spcAft>
              <a:buNone/>
            </a:pPr>
            <a:endParaRPr lang="he-IL" sz="16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</a:pPr>
            <a:endParaRPr lang="he-IL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he-IL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he-IL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058410" algn="l"/>
              </a:tabLst>
            </a:pP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r" rtl="1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he-IL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he-IL" sz="1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153</a:t>
            </a:fld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DD1D1-22E6-466D-B15A-6835633AFEF4}"/>
              </a:ext>
            </a:extLst>
          </p:cNvPr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>
                <a:latin typeface="Calibri" panose="020F0502020204030204" pitchFamily="34" charset="0"/>
                <a:cs typeface="Calibri" panose="020F0502020204030204" pitchFamily="34" charset="0"/>
              </a:rPr>
              <a:t>פרק ח'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3882726008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/>
              <a:t>פונקציות נוספות שניתן לזמן על אובייקט </a:t>
            </a:r>
            <a:r>
              <a:rPr lang="en-US" dirty="0"/>
              <a:t>Model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158594" y="1388229"/>
            <a:ext cx="9346018" cy="498213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Model.deleteMany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()</a:t>
            </a:r>
          </a:p>
          <a:p>
            <a:pPr marL="0" indent="0" algn="l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Model.findById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()</a:t>
            </a:r>
          </a:p>
          <a:p>
            <a:pPr marL="0" indent="0" algn="l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Model.findByIdAndDelete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()</a:t>
            </a:r>
          </a:p>
          <a:p>
            <a:pPr marL="0" indent="0" algn="l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Model.findByIdAndRemove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()</a:t>
            </a:r>
          </a:p>
          <a:p>
            <a:pPr marL="0" indent="0" algn="l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Model.findByIdAndUpdate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()</a:t>
            </a:r>
          </a:p>
          <a:p>
            <a:pPr marL="0" indent="0" algn="l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Model.findOne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()</a:t>
            </a:r>
          </a:p>
          <a:p>
            <a:pPr marL="0" indent="0" algn="l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Model.findOneAndDelete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()</a:t>
            </a:r>
          </a:p>
          <a:p>
            <a:pPr marL="0" indent="0" algn="l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Model.findOneAndRemove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()</a:t>
            </a:r>
          </a:p>
          <a:p>
            <a:pPr marL="0" indent="0" algn="l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Model.findOneAndReplace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()</a:t>
            </a:r>
          </a:p>
          <a:p>
            <a:pPr marL="0" indent="0" algn="l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Model.findOneAndUpdate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()</a:t>
            </a:r>
          </a:p>
          <a:p>
            <a:pPr marL="0" indent="0" algn="l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Model.replaceOne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()</a:t>
            </a:r>
          </a:p>
          <a:p>
            <a:pPr marL="0" indent="0" algn="l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Model.updateMany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https://mongoosejs.com/docs/queries.html</a:t>
            </a:r>
            <a:endParaRPr lang="he-IL" sz="16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 rtl="1">
              <a:lnSpc>
                <a:spcPct val="107000"/>
              </a:lnSpc>
              <a:spcAft>
                <a:spcPts val="800"/>
              </a:spcAft>
              <a:buNone/>
            </a:pPr>
            <a:endParaRPr lang="he-IL" sz="16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</a:pPr>
            <a:endParaRPr lang="he-IL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he-IL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he-IL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058410" algn="l"/>
              </a:tabLst>
            </a:pP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r" rtl="1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he-IL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he-IL" sz="1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154</a:t>
            </a:fld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DD1D1-22E6-466D-B15A-6835633AFEF4}"/>
              </a:ext>
            </a:extLst>
          </p:cNvPr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>
                <a:latin typeface="Calibri" panose="020F0502020204030204" pitchFamily="34" charset="0"/>
                <a:cs typeface="Calibri" panose="020F0502020204030204" pitchFamily="34" charset="0"/>
              </a:rPr>
              <a:t>פרק ח'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902378952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err="1"/>
              <a:t>mongodb</a:t>
            </a:r>
            <a:r>
              <a:rPr lang="en-US" dirty="0"/>
              <a:t> module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158594" y="1388229"/>
            <a:ext cx="9346018" cy="4982139"/>
          </a:xfrm>
        </p:spPr>
        <p:txBody>
          <a:bodyPr>
            <a:normAutofit fontScale="85000" lnSpcReduction="20000"/>
          </a:bodyPr>
          <a:lstStyle/>
          <a:p>
            <a:pPr marL="0" indent="0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Module</a:t>
            </a:r>
            <a:r>
              <a:rPr lang="he-IL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נוסף שיודע לתקשר בין 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MongoDB</a:t>
            </a:r>
            <a:r>
              <a:rPr lang="he-IL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ל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NodeJS</a:t>
            </a:r>
            <a:r>
              <a:rPr lang="he-IL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הוא </a:t>
            </a:r>
            <a:r>
              <a:rPr lang="en-US" sz="16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mongodb</a:t>
            </a:r>
            <a:r>
              <a:rPr lang="he-IL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ב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module</a:t>
            </a:r>
            <a:r>
              <a:rPr lang="he-IL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זה אין אפשרות לאכוף על מבנה אובייקט שיתאים למבנה 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document</a:t>
            </a:r>
            <a:r>
              <a:rPr lang="he-IL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  <a:p>
            <a:pPr marL="0" indent="0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דוגמת קוד לשליפה בעזרת </a:t>
            </a:r>
            <a:r>
              <a:rPr lang="en-US" sz="16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mongodb</a:t>
            </a:r>
            <a:r>
              <a:rPr lang="he-IL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://localhost:27017/"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dbo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MyDB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“Eli”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dbo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“users”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 rtl="1">
              <a:lnSpc>
                <a:spcPct val="107000"/>
              </a:lnSpc>
              <a:spcAft>
                <a:spcPts val="800"/>
              </a:spcAft>
              <a:buNone/>
            </a:pPr>
            <a:endParaRPr lang="he-IL" sz="16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</a:pPr>
            <a:endParaRPr lang="he-IL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he-IL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he-IL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058410" algn="l"/>
              </a:tabLst>
            </a:pP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r" rtl="1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he-IL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he-IL" sz="1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155</a:t>
            </a:fld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DD1D1-22E6-466D-B15A-6835633AFEF4}"/>
              </a:ext>
            </a:extLst>
          </p:cNvPr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>
                <a:latin typeface="Calibri" panose="020F0502020204030204" pitchFamily="34" charset="0"/>
                <a:cs typeface="Calibri" panose="020F0502020204030204" pitchFamily="34" charset="0"/>
              </a:rPr>
              <a:t>פרק ח'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411648802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/>
              <a:t>תרגיל 7 – </a:t>
            </a:r>
            <a:r>
              <a:rPr lang="en-US" dirty="0"/>
              <a:t>NodeJS with MongoDB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158594" y="1760369"/>
            <a:ext cx="9346018" cy="2694673"/>
          </a:xfrm>
        </p:spPr>
        <p:txBody>
          <a:bodyPr>
            <a:normAutofit/>
          </a:bodyPr>
          <a:lstStyle/>
          <a:p>
            <a:pPr marL="0" indent="0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העבירי את הנתונים ששמרת כאובייקטים בתרגיל 6 ל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MongoDB</a:t>
            </a:r>
            <a:r>
              <a:rPr lang="he-IL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.</a:t>
            </a:r>
          </a:p>
          <a:p>
            <a:pPr marL="0" indent="0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עדכני את הקוד כך שיקרא, יכתוב ויעדכן ב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Database</a:t>
            </a:r>
            <a:r>
              <a:rPr lang="he-IL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  <a:p>
            <a:pPr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</a:pPr>
            <a:endParaRPr lang="he-IL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he-IL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he-IL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058410" algn="l"/>
              </a:tabLst>
            </a:pP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r" rtl="1">
              <a:lnSpc>
                <a:spcPct val="107000"/>
              </a:lnSpc>
              <a:spcAft>
                <a:spcPts val="800"/>
              </a:spcAft>
              <a:buNone/>
              <a:tabLst>
                <a:tab pos="505841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he-IL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he-IL" sz="1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156</a:t>
            </a:fld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DD1D1-22E6-466D-B15A-6835633AFEF4}"/>
              </a:ext>
            </a:extLst>
          </p:cNvPr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>
                <a:latin typeface="Calibri" panose="020F0502020204030204" pitchFamily="34" charset="0"/>
                <a:cs typeface="Calibri" panose="020F0502020204030204" pitchFamily="34" charset="0"/>
              </a:rPr>
              <a:t>פרק ח'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4290320280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Full Project Architecture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423605" y="1251751"/>
            <a:ext cx="9081008" cy="478506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באופן כללי בפיתוח נרצה להפריד בין החלקים השונים של היישום: החלק שאחראי על ה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, החלק שאחראי על הגישה ל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db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, ולוגיקה נוספת אם קיימת.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מובאות להלן הצעות למבנה הקבצים בפרויקט, וכמובן שניתן לעשות זאת בדרכים אחרות אבל על פי העקרונות הבסיסיים של חלוקת אחריות.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https://dev.to/sunilksamanta/rest-api-structure-using-nodejs-mongodb-mongoose-2hka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בכתבה מתוארת דרך ליצירת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server side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מה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ועד ל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db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, בשימוש ב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NodeJS+express+mongoose+mongoDB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יש שם גם 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קישור ל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git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 repository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, שבו אפשר לראות את הפרויקט המוכן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+mj-lt"/>
              <a:buAutoNum type="arabicPeriod" startAt="2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https://getstream.io/blog/building-a-node-js-powered-api-with-express-mongoose-mongodb/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 startAt="3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https://dev.to/pacheco/designing-a-better-architecture-for-a-node-js-api-24d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157</a:t>
            </a:fld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DD1D1-22E6-466D-B15A-6835633AFEF4}"/>
              </a:ext>
            </a:extLst>
          </p:cNvPr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ט'</a:t>
            </a: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388979438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/>
              <a:t>פרק ט' –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– תוכן עניינים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3" y="1622147"/>
            <a:ext cx="8915400" cy="42890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Relational Database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SQL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 action="ppaction://hlinksldjump"/>
              </a:rPr>
              <a:t>MySQL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  <a:hlinkClick r:id="rId4" action="ppaction://hlinksldjump"/>
              </a:rPr>
              <a:t>משפטי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 action="ppaction://hlinksldjump"/>
              </a:rPr>
              <a:t>SQL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  <a:hlinkClick r:id="rId4" action="ppaction://hlinksldjump"/>
              </a:rPr>
              <a:t> ליצירת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 action="ppaction://hlinksldjump"/>
              </a:rPr>
              <a:t>schema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  <a:hlinkClick r:id="rId5" action="ppaction://hlinksldjump"/>
              </a:rPr>
              <a:t>משפטי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5" action="ppaction://hlinksldjump"/>
              </a:rPr>
              <a:t>SQL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  <a:hlinkClick r:id="rId5" action="ppaction://hlinksldjump"/>
              </a:rPr>
              <a:t> ל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5" action="ppaction://hlinksldjump"/>
              </a:rPr>
              <a:t>CRUD Operations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  <a:hlinkClick r:id="rId6" action="ppaction://hlinksldjump"/>
              </a:rPr>
              <a:t>איך מתחברים ל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6" action="ppaction://hlinksldjump"/>
              </a:rPr>
              <a:t>MySQL  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  <a:hlinkClick r:id="rId6" action="ppaction://hlinksldjump"/>
              </a:rPr>
              <a:t> מקוד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hlinkClick r:id="rId6" action="ppaction://hlinksldjump"/>
              </a:rPr>
              <a:t>NodeJS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  <a:hlinkClick r:id="rId6" action="ppaction://hlinksldjump"/>
              </a:rPr>
              <a:t>?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7" action="ppaction://hlinksldjump"/>
              </a:rPr>
              <a:t>Layered Architecture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  <a:hlinkClick r:id="rId7" action="ppaction://hlinksldjump"/>
              </a:rPr>
              <a:t> – או: מודל השכבות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158</a:t>
            </a:fld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DD1D1-22E6-466D-B15A-6835633AFEF4}"/>
              </a:ext>
            </a:extLst>
          </p:cNvPr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ט'</a:t>
            </a: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123521870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Relational Database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423605" y="1251751"/>
            <a:ext cx="9081008" cy="478506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Relational Database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הוא מסד נתונים שבנוי מטבלאות.</a:t>
            </a:r>
          </a:p>
          <a:p>
            <a:pPr marL="0" indent="0"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טבלה מכילה עמודות ושורות.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סוג הנתונים המאוחסן בעמודות מוגדר מראש על ידי מי שהגדיר את הטבלה ובהתאם לנתונים שנדרש לאחסן בטבלה.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טבלאות יכולות להפנות לנתונים שמאוחסנים בטבלאות אחרות, ובכך לחסוך מקום אחסון וטעויות בשמירת הנתונים. היכולת ליצור קשרים (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relations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) בין טבלאות היא זו שמעניקה לסוג ה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db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הזה את שמו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– relational database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כזכור, בניגוד ל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relational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db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קיימים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No SQL databases 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– אלו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databases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שבנויים בצורה אחרת, ללא טבלאות מוגדרות או קשרים ביניהן, כמו למשל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MongoDB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159</a:t>
            </a:fld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DD1D1-22E6-466D-B15A-6835633AFEF4}"/>
              </a:ext>
            </a:extLst>
          </p:cNvPr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ט'</a:t>
            </a: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3660506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REPL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– עוד כמה פקודות ודי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251751"/>
            <a:ext cx="8915400" cy="5335480"/>
          </a:xfrm>
        </p:spPr>
        <p:txBody>
          <a:bodyPr>
            <a:normAutofit/>
          </a:bodyPr>
          <a:lstStyle/>
          <a:p>
            <a:pPr marL="0" indent="0" algn="r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כל הפקודות הבאות מתחילות בנקודה ואז שם הפקודה: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.editor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– נכנס למצב של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multiline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. ביטול –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Ctrl+C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, הרצה –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Ctrl + D</a:t>
            </a:r>
          </a:p>
          <a:p>
            <a:pPr lvl="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.break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– יציאה ממצב של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multiline</a:t>
            </a:r>
          </a:p>
          <a:p>
            <a:pPr lvl="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.load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– טוען תוכן קובץ (במיקום הנוכחי שאליו מכוון הטרמינל, או נתיב שמציינים כולל שם </a:t>
            </a:r>
            <a:r>
              <a:rPr lang="he-IL" dirty="0" err="1">
                <a:latin typeface="Calibri" panose="020F0502020204030204" pitchFamily="34" charset="0"/>
                <a:cs typeface="Calibri" panose="020F0502020204030204" pitchFamily="34" charset="0"/>
              </a:rPr>
              <a:t>הקןבץ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) לתוך ה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REPL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, ומריץ אותו.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.save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– שמירת כל הפקודות שרשמנו ב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REPL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לקובץ. הפקודה מקבלת את שם הקובץ אליו רוצים לשמור, והוא יישמר במיקום הנוכחי שאליו מכוון הטרמינל כרגע, או בנתיב מלא שמציינים.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.exit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– יציאה ממצב של פקודות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 rtl="0">
              <a:buNone/>
            </a:pPr>
            <a:endParaRPr lang="en-US" dirty="0"/>
          </a:p>
          <a:p>
            <a:pPr marL="0" indent="0">
              <a:lnSpc>
                <a:spcPct val="170000"/>
              </a:lnSpc>
              <a:buNone/>
            </a:pP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16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ב'</a:t>
            </a:r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3847845454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SQL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423605" y="1251751"/>
            <a:ext cx="9081008" cy="4785065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SQL 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היא השפה בה משתמשים לביצוע פעולות ב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Relationl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DB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כוללת שתי קבוצות עיקריות של פקודות: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פקודות הקשורות ליצירת הסכמה (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schema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) עצמה – יצירת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db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, יצירת טבלה, שינוי טבלה, ועוד.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פקודות הקשורות לעבודה עם הנתונים השמורים בטבלה (שורות). לקבוצת פקודות אלו קוראים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CRUD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, אלו ראשי תיבות של הפעולות:</a:t>
            </a:r>
          </a:p>
          <a:p>
            <a:pPr marL="857250" lvl="1" indent="-400050" algn="just">
              <a:lnSpc>
                <a:spcPct val="150000"/>
              </a:lnSpc>
              <a:buFont typeface="+mj-lt"/>
              <a:buAutoNum type="alphaL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– הוספת שורה או שורת לטבלה.</a:t>
            </a:r>
          </a:p>
          <a:p>
            <a:pPr marL="857250" lvl="1" indent="-400050" algn="just">
              <a:lnSpc>
                <a:spcPct val="150000"/>
              </a:lnSpc>
              <a:buFont typeface="+mj-lt"/>
              <a:buAutoNum type="alphaL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Read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– שליפת נתונים מטבלה. ישנן אפשרויות רבות ב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להגדרת הנתונים הרצויים, קיבוץ לפי נתון מסוים, </a:t>
            </a:r>
            <a:r>
              <a:rPr lang="he-IL" dirty="0" err="1">
                <a:latin typeface="Calibri" panose="020F0502020204030204" pitchFamily="34" charset="0"/>
                <a:cs typeface="Calibri" panose="020F0502020204030204" pitchFamily="34" charset="0"/>
              </a:rPr>
              <a:t>וכו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'.</a:t>
            </a:r>
          </a:p>
          <a:p>
            <a:pPr marL="857250" lvl="1" indent="-400050" algn="just">
              <a:lnSpc>
                <a:spcPct val="150000"/>
              </a:lnSpc>
              <a:buFont typeface="+mj-lt"/>
              <a:buAutoNum type="alphaL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Update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– עדכון נתונים בטבלה.</a:t>
            </a:r>
          </a:p>
          <a:p>
            <a:pPr marL="857250" lvl="1" indent="-400050" algn="just">
              <a:lnSpc>
                <a:spcPct val="150000"/>
              </a:lnSpc>
              <a:buFont typeface="+mj-lt"/>
              <a:buAutoNum type="alphaL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Delete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– מחיקת שורה או שורות מטבלה.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160</a:t>
            </a:fld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DD1D1-22E6-466D-B15A-6835633AFEF4}"/>
              </a:ext>
            </a:extLst>
          </p:cNvPr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ט'</a:t>
            </a: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173738541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MySQL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423605" y="1251751"/>
            <a:ext cx="9081008" cy="4785065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הוא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Open Source Relational DB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חינמי.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התקנה:</a:t>
            </a:r>
          </a:p>
          <a:p>
            <a:pPr lvl="0">
              <a:buFont typeface="+mj-lt"/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ניגשים לאתר 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https://www.mysql.com</a:t>
            </a:r>
            <a:r>
              <a:rPr lang="he-IL" u="sng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Font typeface="+mj-lt"/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בוחרים בלשונית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Download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, גוללים למטה ובוחרים 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MySQL Community (GPL) Downloads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Font typeface="+mj-lt"/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בדף שנפתח בוחרים 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MySQL Community (GPL) Downloads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Font typeface="+mj-lt"/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בדף שנפתח לוחצים על הריבוע במרכז תחת הכותרת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recommended download</a:t>
            </a:r>
          </a:p>
          <a:p>
            <a:pPr lvl="0">
              <a:buFont typeface="+mj-lt"/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מורידים את הקובץ הראשון מבין השניים ברשימה.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Font typeface="+mj-lt"/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מריצים את ההתקנה ופועלים לפי ההנחיות, ברוב המקומות זה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Next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ולפעמים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Finish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Font typeface="+mj-lt"/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במהלך ההתקנה נידרש להגדיר שם משתמש וסיסמה, שם משתמש בד"כ יהיה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root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וסיסמה - לבחירה אישית כמובן.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בהמשך נצטרך להשתמש בסיסמה הזו, גם במהלך ההתקנה וגם במהלך העבודה מול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, ולכן חייבים לזכור אותה.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הוראות התקנה מפורטות על מערכת הפעלה של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Windows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אפשר למצוא בסרטון המצורף, לקוח מאתר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Coding with Mosh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, בדקות 09:48 – 15:07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הסרטון כולו מכיל הסברים על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161</a:t>
            </a:fld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DD1D1-22E6-466D-B15A-6835633AFEF4}"/>
              </a:ext>
            </a:extLst>
          </p:cNvPr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ט'</a:t>
            </a: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1145824529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SQL</a:t>
            </a:r>
            <a:r>
              <a:rPr lang="he-IL" dirty="0"/>
              <a:t> ליצירת </a:t>
            </a:r>
            <a:r>
              <a:rPr lang="en-US" dirty="0"/>
              <a:t>Schema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423605" y="1251751"/>
            <a:ext cx="9081008" cy="478506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162</a:t>
            </a:fld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DD1D1-22E6-466D-B15A-6835633AFEF4}"/>
              </a:ext>
            </a:extLst>
          </p:cNvPr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ט'</a:t>
            </a: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3883673013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SQL</a:t>
            </a:r>
            <a:r>
              <a:rPr lang="he-IL" dirty="0"/>
              <a:t> עבור </a:t>
            </a:r>
            <a:r>
              <a:rPr lang="en-US" dirty="0"/>
              <a:t>CRUD Operations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423605" y="1251751"/>
            <a:ext cx="9081008" cy="478506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163</a:t>
            </a:fld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DD1D1-22E6-466D-B15A-6835633AFEF4}"/>
              </a:ext>
            </a:extLst>
          </p:cNvPr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ט'</a:t>
            </a: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330313725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/>
              <a:t>חיבור </a:t>
            </a:r>
            <a:r>
              <a:rPr lang="en-US" dirty="0" err="1"/>
              <a:t>NodeJS</a:t>
            </a:r>
            <a:r>
              <a:rPr lang="he-IL" dirty="0"/>
              <a:t> ל </a:t>
            </a:r>
            <a:r>
              <a:rPr lang="en-US" dirty="0"/>
              <a:t>MySQL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423605" y="1251751"/>
            <a:ext cx="9081008" cy="4785065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לאחר ש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מותקן ועובד על הסביבה, ניתן לגשת אליו גם מתוך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NodeJS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התחברות ל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מתוך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NodeJS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היא פשוטה מאד.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ראשית, יש להתקין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package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שמקל מאד על ההתחברות ל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install </a:t>
            </a:r>
            <a:r>
              <a:rPr lang="en-US" dirty="0" err="1">
                <a:latin typeface="Consolas" panose="020B0609020204030204" pitchFamily="49" charset="0"/>
              </a:rPr>
              <a:t>mysql</a:t>
            </a:r>
            <a:endParaRPr lang="he-IL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בקוד שבו רוצים לגשת ל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DB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, מייבאים את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עם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require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, כמו שעושים עם כל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package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 rtl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mysql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mysql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r">
              <a:buNone/>
            </a:pP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כל שנותר לעשות הוא:</a:t>
            </a:r>
          </a:p>
          <a:p>
            <a:pPr algn="r">
              <a:buAutoNum type="arabicPeriod"/>
            </a:pP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ליצור אובייקט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connection</a:t>
            </a:r>
            <a:endParaRPr lang="he-IL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>
              <a:buAutoNum type="arabicPeriod"/>
            </a:pP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להפעיל את הפונקציה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</a:t>
            </a: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של אובייקט ה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connection</a:t>
            </a: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r">
              <a:lnSpc>
                <a:spcPct val="160000"/>
              </a:lnSpc>
              <a:buAutoNum type="arabicPeriod"/>
            </a:pP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להפעיל את הפונקציה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</a:t>
            </a: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של אובייקט ה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connection</a:t>
            </a: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כן, ניחוש נכון!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</a:t>
            </a: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מקבלת כפרמטר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statement</a:t>
            </a: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כלשהו להפעלה מול ה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DB</a:t>
            </a: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מכאן בעצם אפשר לבצע כל פעולה שאפשר לבצע מול ה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DB</a:t>
            </a: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באמצעות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 statement</a:t>
            </a: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164</a:t>
            </a:fld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DD1D1-22E6-466D-B15A-6835633AFEF4}"/>
              </a:ext>
            </a:extLst>
          </p:cNvPr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ט'</a:t>
            </a: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2307940745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/>
              <a:t>חיבור </a:t>
            </a:r>
            <a:r>
              <a:rPr lang="en-US" dirty="0" err="1"/>
              <a:t>NodeJS</a:t>
            </a:r>
            <a:r>
              <a:rPr lang="he-IL" dirty="0"/>
              <a:t> ל </a:t>
            </a:r>
            <a:r>
              <a:rPr lang="en-US" dirty="0"/>
              <a:t>MySQL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423605" y="1251751"/>
            <a:ext cx="9081008" cy="4785065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לאחר ש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מותקן ועובד על הסביבה, ניתן לגשת אליו גם מתוך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NodeJS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התחברות ל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מתוך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NodeJS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היא פשוטה מאד.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ראשית, יש להתקין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package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שמקל מאד על ההתחברות ל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install </a:t>
            </a:r>
            <a:r>
              <a:rPr lang="en-US" dirty="0" err="1">
                <a:latin typeface="Consolas" panose="020B0609020204030204" pitchFamily="49" charset="0"/>
              </a:rPr>
              <a:t>mysql</a:t>
            </a:r>
            <a:endParaRPr lang="he-IL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בקוד שבו רוצים לגשת ל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DB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, מייבאים את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עם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require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, כמו שעושים עם כל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package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 rtl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mysql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mysql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r">
              <a:buNone/>
            </a:pP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כל שנותר לעשות הוא:</a:t>
            </a:r>
          </a:p>
          <a:p>
            <a:pPr algn="r">
              <a:buAutoNum type="arabicPeriod"/>
            </a:pP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ליצור אובייקט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connection</a:t>
            </a: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r">
              <a:buAutoNum type="arabicPeriod"/>
            </a:pP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להפעיל את הפונקציה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</a:t>
            </a: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של אובייקט ה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connection</a:t>
            </a: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r">
              <a:lnSpc>
                <a:spcPct val="160000"/>
              </a:lnSpc>
              <a:buAutoNum type="arabicPeriod"/>
            </a:pP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להפעיל את הפונקציה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</a:t>
            </a: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של אובייקט ה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connection</a:t>
            </a: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כן, ניחוש נכון!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</a:t>
            </a: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מקבלת כפרמטר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statement</a:t>
            </a: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כלשהו להפעלה מול ה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DB</a:t>
            </a: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מכאן בעצם אפשר לבצע כל פעולה שאפשר לבצע מול ה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DB</a:t>
            </a: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באמצעות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 statement</a:t>
            </a: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165</a:t>
            </a:fld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DD1D1-22E6-466D-B15A-6835633AFEF4}"/>
              </a:ext>
            </a:extLst>
          </p:cNvPr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ט'</a:t>
            </a: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1293233911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3FA9649-D890-460B-9A69-A46997089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C07164D-7654-46F9-8C3B-652EA3318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https://dev.to/omardulaimi/prefix-only-modules-in-nodejs-18-8df</a:t>
            </a:r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FC0A2EC-48FE-45D0-AF2C-F0E60C957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E2F67A1-2813-4BA9-A63B-4E93C0E8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166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7712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תרגול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REPL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- 1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251751"/>
            <a:ext cx="8915400" cy="5335480"/>
          </a:xfrm>
        </p:spPr>
        <p:txBody>
          <a:bodyPr>
            <a:normAutofit/>
          </a:bodyPr>
          <a:lstStyle/>
          <a:p>
            <a:pPr marL="0" indent="0" algn="r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כתבי קטעי קוד על פי התיאורים הבאים:</a:t>
            </a:r>
          </a:p>
          <a:p>
            <a:pPr algn="r">
              <a:lnSpc>
                <a:spcPct val="150000"/>
              </a:lnSpc>
              <a:buFont typeface="+mj-lt"/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הדפסת "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Welcome to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NodeJS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" ל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console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r">
              <a:lnSpc>
                <a:spcPct val="150000"/>
              </a:lnSpc>
              <a:buFont typeface="+mj-lt"/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הגרלת מספר בין 1 ל 100.</a:t>
            </a:r>
          </a:p>
          <a:p>
            <a:pPr algn="r">
              <a:lnSpc>
                <a:spcPct val="150000"/>
              </a:lnSpc>
              <a:buFont typeface="+mj-lt"/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פונקציה שמקבלת מספר ומחזירה את סכום ספרותיו. בדקי את הפונקציה עבור המספרים 1042, 53</a:t>
            </a:r>
          </a:p>
          <a:p>
            <a:pPr algn="r">
              <a:lnSpc>
                <a:spcPct val="150000"/>
              </a:lnSpc>
              <a:buFont typeface="+mj-lt"/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פונקציה שמקבלת מערך של מספרים וממיינת אותו בסדר עולה.</a:t>
            </a:r>
          </a:p>
          <a:p>
            <a:pPr algn="r">
              <a:lnSpc>
                <a:spcPct val="150000"/>
              </a:lnSpc>
              <a:buFont typeface="+mj-lt"/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אובייקט ליטרלי לנתוני שפת תכנות עם המאפיינים: שם השפה, שנת פרסום, דירוג, ופונקציה שמדפיסה את נתוני השפה. בדקי שהפונקציה אכן מדפיסה פרטים נכונים.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כדאי לרשום פונקציות בדף נפרד ורק אחר כך להעביר לטרמינל.</a:t>
            </a:r>
          </a:p>
          <a:p>
            <a:pPr algn="r">
              <a:lnSpc>
                <a:spcPct val="150000"/>
              </a:lnSpc>
              <a:buFont typeface="+mj-lt"/>
              <a:buAutoNum type="arabicPeriod"/>
            </a:pP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>
              <a:lnSpc>
                <a:spcPct val="150000"/>
              </a:lnSpc>
              <a:buFont typeface="+mj-lt"/>
              <a:buAutoNum type="arabicPeriod"/>
            </a:pP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>
              <a:lnSpc>
                <a:spcPct val="150000"/>
              </a:lnSpc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 rtl="0">
              <a:buNone/>
            </a:pPr>
            <a:endParaRPr lang="en-US" dirty="0"/>
          </a:p>
          <a:p>
            <a:pPr marL="0" indent="0">
              <a:lnSpc>
                <a:spcPct val="170000"/>
              </a:lnSpc>
              <a:buNone/>
            </a:pP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17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ב'</a:t>
            </a:r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2743430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הרצת קובץ קוד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251751"/>
            <a:ext cx="8915400" cy="533548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יישום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NodeJS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 נכתב בקובץ בסיומת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js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להרצת הקוד יש </a:t>
            </a: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לפתוח טרמינל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לנווט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למיקום הקוד, </a:t>
            </a: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ולהפעיל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באמצעות פקודה של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NodeJS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טרמינל –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cmd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powershell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או בתוך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Visual Code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פקודות לניווט - פקודות סטנדרטיות של הטרמינל: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X: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- שינוי כונן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cd ..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– ניתוב לתיקיה אחת למעלה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cd xxx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– ניתוב לתת תיקיה בשם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(אפשר גם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xxx\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yyy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שזה אומר לתיקיה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ובתוכה תיקיה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yyy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הפקודה להרצת הקוד:</a:t>
            </a:r>
          </a:p>
          <a:p>
            <a:pPr marL="0" indent="0" algn="just" rtl="0">
              <a:lnSpc>
                <a:spcPct val="150000"/>
              </a:lnSpc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node file-name.js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18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ב'</a:t>
            </a:r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2081559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פרמטרים ל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script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251751"/>
            <a:ext cx="8915400" cy="53354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e-IL" u="sng" dirty="0">
                <a:latin typeface="Calibri" panose="020F0502020204030204" pitchFamily="34" charset="0"/>
                <a:cs typeface="Calibri" panose="020F0502020204030204" pitchFamily="34" charset="0"/>
              </a:rPr>
              <a:t>שליחת פרמטר</a:t>
            </a:r>
          </a:p>
          <a:p>
            <a:pPr marL="0" indent="0"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בפקודת ההרצה, מוסיפים רווח אחרי שם הקובץ שמריצים, ואז את ערך הפרמטר, או זוגות של מפתח וערך, בין המפתח והערך הסימן =.</a:t>
            </a:r>
          </a:p>
          <a:p>
            <a:pPr marL="0" indent="0" algn="l" rtl="0">
              <a:buNone/>
            </a:pPr>
            <a:r>
              <a:rPr lang="en-US" dirty="0"/>
              <a:t>node app.js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joe</a:t>
            </a:r>
            <a:endParaRPr lang="he-I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 rtl="0">
              <a:buNone/>
            </a:pPr>
            <a:r>
              <a:rPr lang="en-US" dirty="0"/>
              <a:t>node app.js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name=joe</a:t>
            </a:r>
            <a:endParaRPr lang="he-I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(קיימות ספריות שמקלות על השימוש בפרמטרים, לדוגמא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minimist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he-IL" u="sng" dirty="0">
                <a:latin typeface="Calibri" panose="020F0502020204030204" pitchFamily="34" charset="0"/>
                <a:cs typeface="Calibri" panose="020F0502020204030204" pitchFamily="34" charset="0"/>
              </a:rPr>
              <a:t>קבלת הפרמטר</a:t>
            </a:r>
          </a:p>
          <a:p>
            <a:pPr marL="0" indent="0"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קבלת הפרמטר מתבצעת באמצעות אובייקט מובנה בשם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אובייקט זה מכיל מאפיינים שונים הקשורים ליישום הנוכחי שרץ. אחד מהמאפיינים הוא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argv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מסוג מערך. שני האיברים הראשונים תמיד מלאים:</a:t>
            </a:r>
          </a:p>
          <a:p>
            <a:pPr marL="0" indent="0"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הראשון – מיקום התקנת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NodeJS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השני – שם מלא (כולל נתיב) של הקובץ אותו מריצים.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במקום השלישי ואילך מאוחסנים הפרמטרים שנשלחו. </a:t>
            </a:r>
          </a:p>
          <a:p>
            <a:pPr marL="0" indent="0" algn="l" rtl="0">
              <a:buNone/>
            </a:pPr>
            <a:r>
              <a:rPr lang="en-US" dirty="0" err="1"/>
              <a:t>process.argv.forEach</a:t>
            </a:r>
            <a:r>
              <a:rPr lang="en-US" dirty="0"/>
              <a:t>((</a:t>
            </a:r>
            <a:r>
              <a:rPr lang="en-US" dirty="0" err="1"/>
              <a:t>val</a:t>
            </a:r>
            <a:r>
              <a:rPr lang="en-US" dirty="0"/>
              <a:t>, </a:t>
            </a:r>
            <a:r>
              <a:rPr lang="en-US" dirty="0" err="1"/>
              <a:t>ind</a:t>
            </a:r>
            <a:r>
              <a:rPr lang="en-US" dirty="0"/>
              <a:t>) =&gt; {</a:t>
            </a:r>
          </a:p>
          <a:p>
            <a:pPr marL="0" indent="0" algn="l" rtl="0">
              <a:buNone/>
            </a:pPr>
            <a:r>
              <a:rPr lang="en-US" dirty="0"/>
              <a:t>    console.log(`in ${</a:t>
            </a:r>
            <a:r>
              <a:rPr lang="en-US" dirty="0" err="1"/>
              <a:t>ind</a:t>
            </a:r>
            <a:r>
              <a:rPr lang="en-US" dirty="0"/>
              <a:t>} value is ${</a:t>
            </a:r>
            <a:r>
              <a:rPr lang="en-US" dirty="0" err="1"/>
              <a:t>val</a:t>
            </a:r>
            <a:r>
              <a:rPr lang="en-US" dirty="0"/>
              <a:t>}`);</a:t>
            </a:r>
          </a:p>
          <a:p>
            <a:pPr marL="0" indent="0" algn="l" rtl="0">
              <a:buNone/>
            </a:pPr>
            <a:r>
              <a:rPr lang="en-US" dirty="0"/>
              <a:t>});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>
              <a:lnSpc>
                <a:spcPct val="170000"/>
              </a:lnSpc>
              <a:buNone/>
            </a:pP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19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ב'</a:t>
            </a:r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675990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/>
              <a:t>תוכן </a:t>
            </a:r>
            <a:r>
              <a:rPr lang="he-IL" dirty="0" err="1"/>
              <a:t>ענינים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622147"/>
            <a:ext cx="8915400" cy="428907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פרק א' – נעים להכיר,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NodeJS</a:t>
            </a:r>
            <a:endParaRPr lang="he-I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פרק ב' – הרצת קוד ב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NodeJS</a:t>
            </a:r>
            <a:endParaRPr lang="he-I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  <a:hlinkClick r:id="rId4" action="ppaction://hlinksldjump"/>
              </a:rPr>
              <a:t>פרק ג’-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4" action="ppaction://hlinksldjump"/>
              </a:rPr>
              <a:t>modules &amp; packages</a:t>
            </a:r>
            <a:endParaRPr lang="he-I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  <a:hlinkClick r:id="rId5" action="ppaction://hlinksldjump"/>
              </a:rPr>
              <a:t>פרק ד' – תזמון המשימות ב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hlinkClick r:id="rId5" action="ppaction://hlinksldjump"/>
              </a:rPr>
              <a:t>javascript</a:t>
            </a:r>
            <a:endParaRPr lang="he-I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  <a:hlinkClick r:id="rId6" action="ppaction://hlinksldjump"/>
              </a:rPr>
              <a:t>פרק ה' –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6" action="ppaction://hlinksldjump"/>
              </a:rPr>
              <a:t>Event Emitter</a:t>
            </a:r>
            <a:endParaRPr lang="he-I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  <a:hlinkClick r:id="rId7" action="ppaction://hlinksldjump"/>
              </a:rPr>
              <a:t>פרק ו' – מעלים שרת!</a:t>
            </a:r>
            <a:endParaRPr lang="he-I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  <a:hlinkClick r:id="rId8" action="ppaction://hlinksldjump"/>
              </a:rPr>
              <a:t>פרק ז' – שרת בקלי קלות עם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8" action="ppaction://hlinksldjump"/>
              </a:rPr>
              <a:t>Express</a:t>
            </a:r>
            <a:endParaRPr lang="he-I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  <a:hlinkClick r:id="rId9" action="ppaction://hlinksldjump"/>
              </a:rPr>
              <a:t>פרק ח' –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9" action="ppaction://hlinksldjump"/>
              </a:rPr>
              <a:t>MongoDB</a:t>
            </a:r>
            <a:endParaRPr lang="he-I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פרק ט' -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endParaRPr lang="he-I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he-I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2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3679604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קלט/פלט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251751"/>
            <a:ext cx="8915400" cy="5335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b="1" u="sng" dirty="0">
                <a:latin typeface="Calibri" panose="020F0502020204030204" pitchFamily="34" charset="0"/>
                <a:cs typeface="Calibri" panose="020F0502020204030204" pitchFamily="34" charset="0"/>
              </a:rPr>
              <a:t>הצגת פלט מהיישום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מתבצעת דרך ה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console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, כמו ב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js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רגיל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ישנן אופציות של ספירת זמן של ביצוע פעולה, הדפסה בפורמטים שונים, מסלול של הפונקציות, ועוד.</a:t>
            </a:r>
          </a:p>
          <a:p>
            <a:pPr marL="0" indent="0"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מידע נוסף ניתן למצוא 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באתר של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NodeJs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he-IL" b="1" u="sng" dirty="0">
                <a:latin typeface="Calibri" panose="020F0502020204030204" pitchFamily="34" charset="0"/>
                <a:cs typeface="Calibri" panose="020F0502020204030204" pitchFamily="34" charset="0"/>
              </a:rPr>
              <a:t>קליטת קלט מהמשתמש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קיים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readline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מובנה לקליטת קלט פשוט.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ישנן ספריות מפותחות יותר לקליטת נתונים, עם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ui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עשיר.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בקורס זה נתמקד באפליקציות צד שרת שאינן משתמשות בקליטת נתונים מהמשתמש ולכן לא נרחיב בנושא זה.</a:t>
            </a:r>
          </a:p>
          <a:p>
            <a:pPr marL="0" indent="0"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הסבר נוסף ניתן למצוא כאן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https://nodejs.dev/learn/accept-input-from-the-command-line-in-nodejs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 rtl="0">
              <a:buNone/>
            </a:pPr>
            <a:endParaRPr lang="en-US" dirty="0"/>
          </a:p>
          <a:p>
            <a:pPr marL="0" indent="0">
              <a:lnSpc>
                <a:spcPct val="170000"/>
              </a:lnSpc>
              <a:buNone/>
            </a:pP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20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ב'</a:t>
            </a:r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817082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Debugging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251751"/>
            <a:ext cx="8915400" cy="53354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כדי לבדוק ערכי משתנים, תוצאות של פקודות וכו' בזמן ריצה, ניתן לדבג קוד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NodeJS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בסביבת העבודה של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Visual Studio Code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נעשה זאת באמצעות התכונה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Auto Attach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הפעלת התכונה:</a:t>
            </a:r>
          </a:p>
          <a:p>
            <a:pPr>
              <a:buFont typeface="+mj-lt"/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נפתח את "פלטת הפקודות" –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Command Palette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באמצעות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Ctrl + Shift + P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או בתפריט:</a:t>
            </a:r>
          </a:p>
          <a:p>
            <a:pPr marL="0" indent="0"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View -&gt; Command Palette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+mj-lt"/>
              <a:buAutoNum type="arabicPeriod" startAt="2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בחלונית שנפתחת, מתחילים להקליד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Toggle Auto Attach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, ולוחצים כשמופיע.</a:t>
            </a:r>
          </a:p>
          <a:p>
            <a:pPr>
              <a:buFont typeface="+mj-lt"/>
              <a:buAutoNum type="arabicPeriod" startAt="2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כאן תופיע הצעה לאחת משלוש אפשרויות: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Smart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– אוטומטית יפעל </a:t>
            </a:r>
            <a:r>
              <a:rPr lang="he-IL" dirty="0" err="1">
                <a:latin typeface="Calibri" panose="020F0502020204030204" pitchFamily="34" charset="0"/>
                <a:cs typeface="Calibri" panose="020F0502020204030204" pitchFamily="34" charset="0"/>
              </a:rPr>
              <a:t>דיבוג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של כל קוד מחוץ ל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node_modules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(כך לא ידבג קטעי קוד שאינם בשליטתנו).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>
                <a:ln>
                  <a:solidFill>
                    <a:srgbClr val="FFFF00"/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Always</a:t>
            </a:r>
            <a:r>
              <a:rPr lang="he-IL" dirty="0">
                <a:ln>
                  <a:solidFill>
                    <a:srgbClr val="FFFF00"/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 – יפעיל </a:t>
            </a:r>
            <a:r>
              <a:rPr lang="he-IL" dirty="0" err="1">
                <a:ln>
                  <a:solidFill>
                    <a:srgbClr val="FFFF00"/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דיבוג</a:t>
            </a:r>
            <a:r>
              <a:rPr lang="he-IL" dirty="0">
                <a:ln>
                  <a:solidFill>
                    <a:srgbClr val="FFFF00"/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 לכל קטע קוד ביישום.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Only with Flag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– יפעיל </a:t>
            </a:r>
            <a:r>
              <a:rPr lang="he-IL" dirty="0" err="1">
                <a:latin typeface="Calibri" panose="020F0502020204030204" pitchFamily="34" charset="0"/>
                <a:cs typeface="Calibri" panose="020F0502020204030204" pitchFamily="34" charset="0"/>
              </a:rPr>
              <a:t>דיבוג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רק בתנאי שהופעל עם פרמטר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--inspect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, לדוגמה:</a:t>
            </a:r>
          </a:p>
          <a:p>
            <a:pPr marL="57150" indent="0" algn="l" rtl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node index.js --inspect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+mj-lt"/>
              <a:buAutoNum type="alphaLcPeriod"/>
            </a:pP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>
              <a:lnSpc>
                <a:spcPct val="16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בכל מקרה, כדי </a:t>
            </a:r>
            <a:r>
              <a:rPr lang="he-IL" dirty="0" err="1">
                <a:latin typeface="Calibri" panose="020F0502020204030204" pitchFamily="34" charset="0"/>
                <a:cs typeface="Calibri" panose="020F0502020204030204" pitchFamily="34" charset="0"/>
              </a:rPr>
              <a:t>שהדיבוג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יופעל חובה להפעיל את היישום באמצעות הטרמינל של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Visual Studio Code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. יש לפתוח טרמינל חדש לאחר השינוי על מנת שיכנס לתוקף.</a:t>
            </a:r>
          </a:p>
          <a:p>
            <a:pPr marL="0" indent="0" algn="r"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הסברים נוספים ניתן למצוא באתר הרשמי של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Visual Studio Code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70000"/>
              </a:lnSpc>
              <a:buNone/>
            </a:pP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21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ב'</a:t>
            </a:r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80300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תרגול הרצת קובץ - 2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251751"/>
            <a:ext cx="8915400" cy="53354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e-IL" dirty="0"/>
              <a:t>צרי קובץ </a:t>
            </a:r>
            <a:r>
              <a:rPr lang="en-US" dirty="0" err="1"/>
              <a:t>js</a:t>
            </a:r>
            <a:r>
              <a:rPr lang="he-IL" dirty="0"/>
              <a:t> וכתבי בו את הפונקציות הבאות:</a:t>
            </a:r>
            <a:endParaRPr lang="en-US" dirty="0"/>
          </a:p>
          <a:p>
            <a:pPr algn="just">
              <a:lnSpc>
                <a:spcPct val="170000"/>
              </a:lnSpc>
              <a:buFont typeface="+mj-lt"/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מקבלת מספר ומחזירה אותו בייצוג בינארי.</a:t>
            </a:r>
          </a:p>
          <a:p>
            <a:pPr algn="just">
              <a:lnSpc>
                <a:spcPct val="170000"/>
              </a:lnSpc>
              <a:buFont typeface="+mj-lt"/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מקבלת מחרוזת ומצפינה אותה על פי הצופן הבא: כל תו במקום זוגי יהפוך לתו הקודם לו בסדר הא"ב, ובמקום אי זוגי – לתו שנמצא שני מקומות אחריו בא"ב. לדוגמא: המחרוזת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dog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תהפוך ל-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fni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70000"/>
              </a:lnSpc>
              <a:buFont typeface="+mj-lt"/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מקבלת מערך של מלבנים ומדפיסה אותם על המסך. אובייקט מלבן ישמור גם את התו הרצוי להדפסה על המסך.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יש לזמן את הפונקציות ולהציג את התוצאות. </a:t>
            </a:r>
          </a:p>
          <a:p>
            <a:pPr marL="0" indent="0">
              <a:lnSpc>
                <a:spcPct val="170000"/>
              </a:lnSpc>
              <a:buNone/>
            </a:pP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22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ב'</a:t>
            </a:r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2733827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/>
              <a:t>פרק ג - </a:t>
            </a:r>
            <a:r>
              <a:rPr lang="en-US" dirty="0"/>
              <a:t>modules &amp; packages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622147"/>
            <a:ext cx="8915400" cy="4289075"/>
          </a:xfrm>
        </p:spPr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package, module</a:t>
            </a: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 - מה זה בכלל?</a:t>
            </a:r>
            <a:endParaRPr lang="he-I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module export &amp; import</a:t>
            </a: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 – ובעברית: ייצוא וייבוא מודולים</a:t>
            </a:r>
            <a:endParaRPr lang="he-I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  <a:hlinkClick r:id="rId4" action="ppaction://hlinksldjump"/>
              </a:rPr>
              <a:t>npm</a:t>
            </a:r>
            <a:endParaRPr lang="he-I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  <a:hlinkClick r:id="rId5" action="ppaction://hlinksldjump"/>
              </a:rPr>
              <a:t>package.json</a:t>
            </a:r>
            <a:endParaRPr lang="he-I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hlinkClick r:id="rId6" action="ppaction://hlinksldjump"/>
              </a:rPr>
              <a:t>scripts</a:t>
            </a: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  <a:hlinkClick r:id="rId6" action="ppaction://hlinksldjump"/>
              </a:rPr>
              <a:t> בקובץ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  <a:hlinkClick r:id="rId6" action="ppaction://hlinksldjump"/>
              </a:rPr>
              <a:t>package.json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  <a:hlinkClick r:id="rId7" action="ppaction://hlinksldjump"/>
              </a:rPr>
              <a:t>התקנה מקומית והתקנה גלובלית-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hlinkClick r:id="rId7" action="ppaction://hlinksldjump"/>
              </a:rPr>
              <a:t>local &amp; global install</a:t>
            </a:r>
            <a:endParaRPr lang="he-I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  <a:hlinkClick r:id="rId8" action="ppaction://hlinksldjump"/>
              </a:rPr>
              <a:t>התיקייה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  <a:hlinkClick r:id="rId8" action="ppaction://hlinksldjump"/>
              </a:rPr>
              <a:t>node_modules</a:t>
            </a:r>
            <a:endParaRPr lang="he-I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  <a:hlinkClick r:id="rId9" action="ppaction://hlinksldjump"/>
              </a:rPr>
              <a:t>פקודות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  <a:hlinkClick r:id="rId9" action="ppaction://hlinksldjump"/>
              </a:rPr>
              <a:t>npm</a:t>
            </a: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  <a:hlinkClick r:id="rId9" action="ppaction://hlinksldjump"/>
              </a:rPr>
              <a:t> שכדאי להכיר</a:t>
            </a:r>
            <a:endParaRPr lang="he-I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  <a:hlinkClick r:id="rId10" action="ppaction://hlinksldjump"/>
              </a:rPr>
              <a:t>תרגול ייבוא, ייצוא ו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  <a:hlinkClick r:id="rId10" action="ppaction://hlinksldjump"/>
              </a:rPr>
              <a:t>npm</a:t>
            </a: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  <a:hlinkClick r:id="rId10" action="ppaction://hlinksldjump"/>
              </a:rPr>
              <a:t> - 3</a:t>
            </a:r>
            <a:endParaRPr lang="he-I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23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ג'</a:t>
            </a:r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1719635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package, module</a:t>
            </a:r>
            <a:r>
              <a:rPr lang="he-IL" dirty="0"/>
              <a:t> - מה זה בכלל?</a:t>
            </a:r>
            <a:endParaRPr lang="he-IL" dirty="0">
              <a:effectLst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251751"/>
            <a:ext cx="8915400" cy="53354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he-I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ב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NodeJS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אפשר להשתמש בקוד שנכתב בקובץ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בתוך קובץ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ניתן להגדיר: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– קובץ של קוד.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package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– קובץ אחד או יותר שאוחדו לחבילה אחת.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אם נרצה לאפשר שימוש ב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שלנו, נצטרך לחשוף (לייצא) את חלק הקוד הרלוונטי. מי שירצה להשתמש בקוד זה, יצטרך לייבא את ה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שלנו.</a:t>
            </a:r>
          </a:p>
          <a:p>
            <a:pPr marL="0" indent="0">
              <a:buNone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פעולות אלו נקראות ייצוא וייבוא –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export &amp; import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ניתן לבצע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export &amp; import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בשתי דרכים, יודגמו להלן.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24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ג'</a:t>
            </a:r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2202686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module export &amp; import</a:t>
            </a:r>
            <a:r>
              <a:rPr lang="he-IL" dirty="0"/>
              <a:t> – דרך א'</a:t>
            </a:r>
            <a:endParaRPr lang="he-IL" dirty="0">
              <a:effectLst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251751"/>
            <a:ext cx="8915400" cy="5335480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he-IL" sz="2400" b="1" dirty="0">
                <a:latin typeface="Calibri" panose="020F0502020204030204" pitchFamily="34" charset="0"/>
                <a:cs typeface="Calibri" panose="020F0502020204030204" pitchFamily="34" charset="0"/>
              </a:rPr>
              <a:t>ייצוא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אובייקט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בתוך ה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נכתוב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module.export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={}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ונבצע השמה לאובייקט שרוצים לייצא.</a:t>
            </a:r>
          </a:p>
          <a:p>
            <a:pPr marL="0" indent="0" algn="l" rtl="0">
              <a:buNone/>
            </a:pPr>
            <a:r>
              <a:rPr lang="en-US" sz="2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// car.js</a:t>
            </a:r>
          </a:p>
          <a:p>
            <a:pPr marL="0" indent="0" algn="l" rtl="0">
              <a:buNone/>
            </a:pPr>
            <a:r>
              <a:rPr lang="en-US" sz="2400" dirty="0" err="1"/>
              <a:t>const</a:t>
            </a:r>
            <a:r>
              <a:rPr lang="en-US" sz="2400" dirty="0"/>
              <a:t> car = {</a:t>
            </a:r>
          </a:p>
          <a:p>
            <a:pPr marL="0" indent="0" algn="l" rtl="0">
              <a:buNone/>
            </a:pPr>
            <a:r>
              <a:rPr lang="en-US" sz="2400" dirty="0"/>
              <a:t>  brand: 'Ford',</a:t>
            </a:r>
          </a:p>
          <a:p>
            <a:pPr marL="0" indent="0" algn="l" rtl="0">
              <a:buNone/>
            </a:pPr>
            <a:r>
              <a:rPr lang="en-US" sz="2400" dirty="0"/>
              <a:t>  model: 'Fiesta'</a:t>
            </a:r>
          </a:p>
          <a:p>
            <a:pPr marL="0" indent="0" algn="l" rtl="0">
              <a:buNone/>
            </a:pPr>
            <a:r>
              <a:rPr lang="en-US" sz="2400" dirty="0"/>
              <a:t>}</a:t>
            </a:r>
          </a:p>
          <a:p>
            <a:pPr marL="0" indent="0" algn="l" rtl="0">
              <a:buNone/>
            </a:pPr>
            <a:r>
              <a:rPr lang="en-US" sz="24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module.exports</a:t>
            </a:r>
            <a:r>
              <a:rPr lang="en-US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= car</a:t>
            </a:r>
          </a:p>
          <a:p>
            <a:pPr marL="0" indent="0">
              <a:buNone/>
            </a:pPr>
            <a:r>
              <a:rPr lang="he-IL" sz="2400" b="1" dirty="0">
                <a:latin typeface="Calibri" panose="020F0502020204030204" pitchFamily="34" charset="0"/>
                <a:cs typeface="Calibri" panose="020F0502020204030204" pitchFamily="34" charset="0"/>
              </a:rPr>
              <a:t>ייבוא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- נרשום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require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עם הנתיב לקובץ, ונבצע השמה לתוך משתנה.</a:t>
            </a:r>
          </a:p>
          <a:p>
            <a:pPr marL="0" indent="0" algn="l" rtl="0">
              <a:buNone/>
            </a:pPr>
            <a:r>
              <a:rPr lang="en-US" sz="2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// index.js</a:t>
            </a:r>
          </a:p>
          <a:p>
            <a:pPr marL="0" indent="0" algn="l" rtl="0">
              <a:buNone/>
            </a:pPr>
            <a:r>
              <a:rPr lang="en-US" sz="24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const</a:t>
            </a:r>
            <a:r>
              <a:rPr lang="en-US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car = require('./car')</a:t>
            </a:r>
          </a:p>
          <a:p>
            <a:pPr marL="0" indent="0">
              <a:buNone/>
            </a:pPr>
            <a:endParaRPr lang="he-I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25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ג'</a:t>
            </a:r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76889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module export &amp; import</a:t>
            </a:r>
            <a:r>
              <a:rPr lang="he-IL" dirty="0"/>
              <a:t> – דרך ב'</a:t>
            </a:r>
            <a:endParaRPr lang="he-IL" dirty="0">
              <a:effectLst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251751"/>
            <a:ext cx="8915400" cy="5335480"/>
          </a:xfrm>
        </p:spPr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lang="he-IL" sz="2400" b="1" dirty="0">
                <a:latin typeface="Calibri" panose="020F0502020204030204" pitchFamily="34" charset="0"/>
                <a:cs typeface="Calibri" panose="020F0502020204030204" pitchFamily="34" charset="0"/>
              </a:rPr>
              <a:t>ייצוא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מספר אובייקטים – בתור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של אובייקט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exports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algn="l" rtl="0">
              <a:buNone/>
            </a:pPr>
            <a:r>
              <a:rPr lang="en-US" sz="2400" dirty="0" err="1"/>
              <a:t>const</a:t>
            </a:r>
            <a:r>
              <a:rPr lang="en-US" sz="2400" dirty="0"/>
              <a:t> cities = [{    id: 1,    name: "Jerusalem"}, {    id: 2,    name: "</a:t>
            </a:r>
            <a:r>
              <a:rPr lang="en-US" sz="2400" dirty="0" err="1"/>
              <a:t>Rechasim</a:t>
            </a:r>
            <a:r>
              <a:rPr lang="en-US" sz="2400" dirty="0"/>
              <a:t>"}]</a:t>
            </a:r>
          </a:p>
          <a:p>
            <a:pPr marL="0" indent="0" algn="l" rtl="0">
              <a:buNone/>
            </a:pPr>
            <a:r>
              <a:rPr lang="en-US" sz="2400" dirty="0" err="1"/>
              <a:t>const</a:t>
            </a:r>
            <a:r>
              <a:rPr lang="en-US" sz="2400" dirty="0"/>
              <a:t> person = {</a:t>
            </a:r>
          </a:p>
          <a:p>
            <a:pPr marL="0" indent="0" algn="l" rtl="0">
              <a:buNone/>
            </a:pPr>
            <a:r>
              <a:rPr lang="en-US" sz="2400" dirty="0"/>
              <a:t>    </a:t>
            </a:r>
            <a:r>
              <a:rPr lang="en-US" sz="2400" dirty="0" err="1"/>
              <a:t>firstName</a:t>
            </a:r>
            <a:r>
              <a:rPr lang="en-US" sz="2400" dirty="0"/>
              <a:t>: "Dan",</a:t>
            </a:r>
          </a:p>
          <a:p>
            <a:pPr marL="0" indent="0" algn="l" rtl="0">
              <a:buNone/>
            </a:pPr>
            <a:r>
              <a:rPr lang="en-US" sz="2400" dirty="0"/>
              <a:t>    </a:t>
            </a:r>
            <a:r>
              <a:rPr lang="en-US" sz="2400" dirty="0" err="1"/>
              <a:t>lastName</a:t>
            </a:r>
            <a:r>
              <a:rPr lang="en-US" sz="2400" dirty="0"/>
              <a:t>: "</a:t>
            </a:r>
            <a:r>
              <a:rPr lang="en-US" sz="2400" dirty="0" err="1"/>
              <a:t>Danon</a:t>
            </a:r>
            <a:r>
              <a:rPr lang="en-US" sz="2400" dirty="0"/>
              <a:t>",</a:t>
            </a:r>
          </a:p>
          <a:p>
            <a:pPr marL="0" indent="0" algn="l" rtl="0">
              <a:buNone/>
            </a:pPr>
            <a:r>
              <a:rPr lang="en-US" sz="2400" dirty="0"/>
              <a:t>    address: {  city: “</a:t>
            </a:r>
            <a:r>
              <a:rPr lang="en-US" sz="2400" dirty="0" err="1"/>
              <a:t>Rechasim</a:t>
            </a:r>
            <a:r>
              <a:rPr lang="en-US" sz="2400" dirty="0"/>
              <a:t>", street: “</a:t>
            </a:r>
            <a:r>
              <a:rPr lang="en-US" sz="2400" dirty="0" err="1"/>
              <a:t>Hazon</a:t>
            </a:r>
            <a:r>
              <a:rPr lang="en-US" sz="2400" dirty="0"/>
              <a:t> </a:t>
            </a:r>
            <a:r>
              <a:rPr lang="en-US" sz="2400" dirty="0" err="1"/>
              <a:t>Ish</a:t>
            </a:r>
            <a:r>
              <a:rPr lang="en-US" sz="2400" dirty="0"/>
              <a:t>", </a:t>
            </a:r>
            <a:r>
              <a:rPr lang="en-US" sz="2400" dirty="0" err="1"/>
              <a:t>houseNum</a:t>
            </a:r>
            <a:r>
              <a:rPr lang="en-US" sz="2400" dirty="0"/>
              <a:t>: 51  }</a:t>
            </a:r>
          </a:p>
          <a:p>
            <a:pPr marL="0" indent="0" algn="l" rtl="0">
              <a:buNone/>
            </a:pPr>
            <a:r>
              <a:rPr lang="en-US" sz="2400" dirty="0"/>
              <a:t>}</a:t>
            </a:r>
          </a:p>
          <a:p>
            <a:pPr marL="0" indent="0" algn="l" rtl="0">
              <a:buNone/>
            </a:pPr>
            <a:r>
              <a:rPr lang="en-US" sz="2400" dirty="0"/>
              <a:t> </a:t>
            </a:r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err="1"/>
              <a:t>doWork</a:t>
            </a:r>
            <a:r>
              <a:rPr lang="en-US" sz="2400" dirty="0"/>
              <a:t> = () =&gt; console.log('success!')</a:t>
            </a:r>
          </a:p>
          <a:p>
            <a:pPr marL="0" indent="0" algn="l" rtl="0">
              <a:buNone/>
            </a:pPr>
            <a:r>
              <a:rPr lang="en-US" sz="2400" dirty="0"/>
              <a:t> </a:t>
            </a:r>
          </a:p>
          <a:p>
            <a:pPr marL="0" indent="0" algn="l" rtl="0">
              <a:buNone/>
            </a:pPr>
            <a:r>
              <a:rPr lang="en-US" sz="24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exports.cities</a:t>
            </a:r>
            <a:r>
              <a:rPr lang="en-US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= cities;</a:t>
            </a:r>
          </a:p>
          <a:p>
            <a:pPr marL="0" indent="0" algn="l" rtl="0">
              <a:buNone/>
            </a:pPr>
            <a:r>
              <a:rPr lang="en-US" sz="24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exports.person</a:t>
            </a:r>
            <a:r>
              <a:rPr lang="en-US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= person;</a:t>
            </a:r>
          </a:p>
          <a:p>
            <a:pPr marL="0" indent="0" algn="l" rtl="0">
              <a:buNone/>
            </a:pPr>
            <a:r>
              <a:rPr lang="en-US" sz="24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exports.doWork</a:t>
            </a:r>
            <a:r>
              <a:rPr lang="en-US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= </a:t>
            </a:r>
            <a:r>
              <a:rPr lang="en-US" sz="24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doWork</a:t>
            </a:r>
            <a:r>
              <a:rPr lang="en-US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;</a:t>
            </a:r>
          </a:p>
          <a:p>
            <a:pPr marL="0" indent="0" algn="r">
              <a:buNone/>
            </a:pPr>
            <a:r>
              <a:rPr lang="he-IL" sz="2400" b="1" dirty="0">
                <a:latin typeface="Calibri" panose="020F0502020204030204" pitchFamily="34" charset="0"/>
                <a:cs typeface="Calibri" panose="020F0502020204030204" pitchFamily="34" charset="0"/>
              </a:rPr>
              <a:t>ייבוא: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 rtl="0">
              <a:buNone/>
            </a:pPr>
            <a:r>
              <a:rPr lang="en-US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const </a:t>
            </a:r>
            <a:r>
              <a:rPr lang="en-US" sz="24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personMgmt</a:t>
            </a:r>
            <a:r>
              <a:rPr lang="en-US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= require('./person');</a:t>
            </a:r>
          </a:p>
          <a:p>
            <a:pPr marL="0" indent="0" algn="l" rtl="0">
              <a:buNone/>
            </a:pPr>
            <a:r>
              <a:rPr lang="en-US" sz="2400" dirty="0" err="1"/>
              <a:t>personMgmt.doWork</a:t>
            </a:r>
            <a:r>
              <a:rPr lang="en-US" sz="2400" dirty="0"/>
              <a:t>();</a:t>
            </a:r>
          </a:p>
          <a:p>
            <a:pPr marL="0" indent="0" algn="l" rtl="0">
              <a:buNone/>
            </a:pPr>
            <a:r>
              <a:rPr lang="en-US" sz="2400" dirty="0"/>
              <a:t>console.log(</a:t>
            </a:r>
            <a:r>
              <a:rPr lang="en-US" sz="2400" dirty="0" err="1"/>
              <a:t>personMgmt.person</a:t>
            </a:r>
            <a:r>
              <a:rPr lang="en-US" sz="2400" dirty="0"/>
              <a:t>);</a:t>
            </a:r>
          </a:p>
          <a:p>
            <a:pPr marL="0" indent="0" algn="l" rtl="0">
              <a:buNone/>
            </a:pPr>
            <a:r>
              <a:rPr lang="en-US" sz="2400" dirty="0"/>
              <a:t>console.log(</a:t>
            </a:r>
            <a:r>
              <a:rPr lang="en-US" sz="2400" dirty="0" err="1"/>
              <a:t>personMgmt.cities</a:t>
            </a:r>
            <a:r>
              <a:rPr lang="en-US" sz="2400" dirty="0"/>
              <a:t>);</a:t>
            </a:r>
          </a:p>
          <a:p>
            <a:pPr marL="0" indent="0" algn="l" rtl="0">
              <a:buNone/>
            </a:pPr>
            <a:endParaRPr lang="en-US" sz="2400" dirty="0"/>
          </a:p>
          <a:p>
            <a:pPr marL="0" indent="0" algn="l" rtl="0">
              <a:buNone/>
            </a:pPr>
            <a:endParaRPr lang="he-I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26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ג'</a:t>
            </a:r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2960875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Node: prefix</a:t>
            </a:r>
            <a:endParaRPr lang="he-IL" dirty="0">
              <a:effectLst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251751"/>
            <a:ext cx="8915400" cy="533548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החל מגרסת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NodeJS 18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 התווספה אינדיקציה להבחנה בין מודולים מובנים של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 לבין מודולים שאינם מובנים בה.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אם מדובר בקוד שיצרנו בגרסאות קודמות (ומייבא מודולים ל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nodejs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) – הוא עדיין יעבוד, אך ישנם מודולים שהתווספו בגרסה 18 ולא ניתן לייבא אותם ללא הקידומת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node: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algn="l" rtl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test = require(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node:test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//will work only with node: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just" rtl="0">
              <a:lnSpc>
                <a:spcPct val="150000"/>
              </a:lnSpc>
              <a:buNone/>
            </a:pPr>
            <a:endParaRPr lang="he-IL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מה הסיבה לתוספת זו, לדעתך?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נכון. 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נוח להבדיל בקלות בין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core modules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 (מודולים מובנים ב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) לבין מודולים חיצוניים.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he-IL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מכיון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 שכמות ה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packages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 הקיימים היא אסטרונומית, היה קושי במציאת שם מייצג למודול חדש, שם שאינו קיים כבר. כך שמות הפכו להיות מסורבלים ולא מדויקים. כעת יוכלו מפתחי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 לתת שם זהה למודול קיים – ללא חשש של החלפה ביניהם, בזכות הקידומת.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27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ג'</a:t>
            </a:r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216175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err="1"/>
              <a:t>npm</a:t>
            </a:r>
            <a:endParaRPr lang="he-IL" dirty="0">
              <a:effectLst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251751"/>
            <a:ext cx="8915400" cy="533548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 הוא מנהל ההרחבות של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NodeJS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Node Package Manager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חשוב לציין שאין חובה לפתח אפליקציות ב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NodeJS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 כדי להשתמש ב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 ובהרחבות המדהימות שבמאגר, אבל כן חייבים להתקין את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NodeJS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 על הסביבה מאחר ו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 הוא חלק מ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NodeJS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28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ג'</a:t>
            </a:r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3569359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err="1"/>
              <a:t>package.json</a:t>
            </a:r>
            <a:endParaRPr lang="he-IL" dirty="0">
              <a:effectLst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251751"/>
            <a:ext cx="8915400" cy="5335480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על מנת להתחיל להתקין חבילות, עלינו ליצור את הקובץ הראשי של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. זהו קובץ בשם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package,json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, ודאי ניחשתם שהוא כתוב בפורמט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 המפורסם.</a:t>
            </a:r>
            <a:b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קובץ זה מכיל מידע כללי על הפרויקט שלנו כגון: שם, תיאור, מחבר, רישיון שימוש ומידע חשוב נוסף – תיעוד ההרחבות שהותקנו בפרויקט הנוכחי.</a:t>
            </a:r>
            <a:b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תיעוד זה מחולק לשתי "קטגוריות":</a:t>
            </a:r>
            <a:b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he-IL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devDependencies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 - הרחבות שיכנסו לאובייקט זה הן הרחבות שנחוצות לסביבת הפיתוח, כלומר הן משמשות לפיתוח האפליקציה בלבד.</a:t>
            </a:r>
          </a:p>
          <a:p>
            <a:pPr fontAlgn="base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dependencies 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- הרחבות שיכנסו לאובייקט זה הן הרחבות שנחוצות לסביבת הייצור (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production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), כלומר שהאפליקציה חייבת את ההרחבות הללו על מנת לרוץ כהלכה בסביבת ה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production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fontAlgn="base">
              <a:buNone/>
            </a:pP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על מנת ליצור את קובץ ה-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package.json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 פתחו את חלון הטרמינל במיקום של תיקיית הפרויקט שלכם,  והקלידו את הפקודה הקצרה הבאה:</a:t>
            </a:r>
          </a:p>
          <a:p>
            <a:pPr marL="0" indent="0" algn="l" rtl="0" fontAlgn="base">
              <a:buNone/>
            </a:pP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fontAlgn="base">
              <a:buNone/>
            </a:pP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מיד תקבלו מספר "שאלות" על הפרויקט שחלקן הוזכרו קודם (שם הפרויקט, תיאור וכו').</a:t>
            </a:r>
            <a:b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טיפ: אם תרצו לדלג על כל השאלות האלו ואתם בסדר עם ערכי ברירת המחדל, תוכלו לעשות זו עם הפקודה הבאה:</a:t>
            </a:r>
          </a:p>
          <a:p>
            <a:pPr marL="0" indent="0" algn="l" rtl="0" fontAlgn="base">
              <a:buNone/>
            </a:pP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–y</a:t>
            </a:r>
          </a:p>
          <a:p>
            <a:pPr marL="0" indent="0" algn="r" fontAlgn="base">
              <a:buNone/>
            </a:pP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סיימתם? מזל טוב, קובץ ה-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package.json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 נוצר בתיקיית הפרויקט שלכם.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29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ג'</a:t>
            </a:r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495154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/>
              <a:t>פרק א' – 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נעים להכיר,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NodeJS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622147"/>
            <a:ext cx="8915400" cy="4289075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מה זה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NodeJS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למה כדאי להשתמש ב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NodeJS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?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hlinkClick r:id="rId4" action="ppaction://hlinksldjump"/>
              </a:rPr>
              <a:t>javascript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  <a:hlinkClick r:id="rId4" action="ppaction://hlinksldjump"/>
              </a:rPr>
              <a:t> ב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hlinkClick r:id="rId4" action="ppaction://hlinksldjump"/>
              </a:rPr>
              <a:t>NodeJS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  <a:hlinkClick r:id="rId4" action="ppaction://hlinksldjump"/>
              </a:rPr>
              <a:t>  או בדפדפן – השווה והשונה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5" action="ppaction://hlinksldjump"/>
              </a:rPr>
              <a:t>interpreted vs compiled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6" action="ppaction://hlinksldjump"/>
              </a:rPr>
              <a:t>V8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hlinkClick r:id="rId6" action="ppaction://hlinksldjump"/>
              </a:rPr>
              <a:t>javascript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6" action="ppaction://hlinksldjump"/>
              </a:rPr>
              <a:t> engine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  <a:hlinkClick r:id="rId7" action="ppaction://hlinksldjump"/>
              </a:rPr>
              <a:t>אז איך מתחילים?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  <a:hlinkClick r:id="rId8" action="ppaction://hlinksldjump"/>
              </a:rPr>
              <a:t>יישום ראשון ב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hlinkClick r:id="rId8" action="ppaction://hlinksldjump"/>
              </a:rPr>
              <a:t>NodeJS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3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14083569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scripts</a:t>
            </a:r>
            <a:r>
              <a:rPr lang="he-IL" dirty="0"/>
              <a:t> בקובץ </a:t>
            </a:r>
            <a:r>
              <a:rPr lang="en-US" dirty="0" err="1"/>
              <a:t>package.json</a:t>
            </a:r>
            <a:endParaRPr lang="he-IL" dirty="0">
              <a:effectLst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251751"/>
            <a:ext cx="8915400" cy="5335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ניתן להגדיר ב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package.json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 שמות לפקודות ארוכות או שימושיות שמריצים הרבה פעמים. </a:t>
            </a:r>
          </a:p>
          <a:p>
            <a:pPr marL="0" indent="0">
              <a:buNone/>
            </a:pP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במקום לכתוב את כל הפקודה, כותבים רק את השם שלה, ו-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 כבר יריץ את הפקודה המלאה כפי שהיא מופיעה בקובץ.</a:t>
            </a:r>
          </a:p>
          <a:p>
            <a:pPr marL="0" indent="0">
              <a:buNone/>
            </a:pP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לדוגמה:</a:t>
            </a:r>
          </a:p>
          <a:p>
            <a:pPr marL="0" indent="0" algn="l" rtl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"scripts"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indent="0" algn="l" rtl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"start-dev"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"node lib/server-development"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algn="l" rtl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451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"start"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"node lib/server-production"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ואז ההרצה נראית כך:</a:t>
            </a:r>
          </a:p>
          <a:p>
            <a:pPr marL="0" indent="0" algn="l" rtl="0">
              <a:buNone/>
            </a:pP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run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30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ג'</a:t>
            </a:r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22829490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התקנה מקומית והתקנה גלובלית (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local &amp; global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he-IL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251751"/>
            <a:ext cx="8915400" cy="5335480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כפי שכבר הבנתם,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 מאפשר לנו להתקין חבילות, ניתן להתקין חבילה באופן מקומי או באופן גלובלי.</a:t>
            </a:r>
            <a:b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מקומי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 – המשמעות של התקנה מקומית היא שרק פרויקט זה יוכל לגשת אל ההרחבה ולהשתמש בה.</a:t>
            </a:r>
            <a:b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גלובלי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 – התקנה גלובלית משמעותה שכל הסביבה שלנו (כלומר המכונה שלנו) תכיר את ההרחבה ונוכל להשתמש בה בכל פרויקט שירוץ על המכונה.</a:t>
            </a:r>
          </a:p>
          <a:p>
            <a:pPr marL="0" indent="0" fontAlgn="base">
              <a:buNone/>
            </a:pPr>
            <a:r>
              <a:rPr lang="he-IL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התקנה מקומית:</a:t>
            </a:r>
          </a:p>
          <a:p>
            <a:pPr marL="0" indent="0" algn="l" rtl="0" fontAlgn="base">
              <a:buNone/>
            </a:pP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install package</a:t>
            </a:r>
            <a:endParaRPr lang="he-IL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fontAlgn="base">
              <a:buNone/>
            </a:pP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כעת ההרחבה הותקנה בפרויקט שלנו.</a:t>
            </a:r>
          </a:p>
          <a:p>
            <a:pPr marL="0" indent="0" fontAlgn="base">
              <a:buNone/>
            </a:pP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כאשר נתקין חבילה באופן מקומי, ההתקנה תתועד באופן אוטומטי בקובץ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package.json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 זאת לצורך התקנה עתידית, מעקב, עדכון גרסאות </a:t>
            </a:r>
            <a:r>
              <a:rPr lang="he-IL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וכו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'. (בעבר היה צורך לציין במפורש).</a:t>
            </a:r>
          </a:p>
          <a:p>
            <a:pPr marL="0" indent="0" algn="l" rtl="0" fontAlgn="base">
              <a:buNone/>
            </a:pP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install package –save-dev</a:t>
            </a:r>
            <a:endParaRPr lang="he-IL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fontAlgn="base">
              <a:buNone/>
            </a:pPr>
            <a:r>
              <a:rPr lang="he-IL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התקנה גלובלית:</a:t>
            </a:r>
          </a:p>
          <a:p>
            <a:pPr marL="0" indent="0" algn="l" rtl="0" fontAlgn="base">
              <a:buNone/>
            </a:pP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install --global package</a:t>
            </a:r>
            <a:endParaRPr lang="he-IL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 fontAlgn="base">
              <a:buNone/>
            </a:pP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הרחבה זו מותקנת בתיקייה כלשהי במחשב שלכם וכל פרויקט יכיר אותה.</a:t>
            </a:r>
          </a:p>
          <a:p>
            <a:pPr marL="0" indent="0" algn="r" fontAlgn="base">
              <a:buNone/>
            </a:pPr>
            <a:endParaRPr lang="he-IL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31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ג'</a:t>
            </a:r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1041726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 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התקנה מקומית- דוגמא</a:t>
            </a:r>
            <a:endParaRPr lang="he-IL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251751"/>
            <a:ext cx="8915400" cy="5335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הרצנו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install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minimist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 וקבלנו בקובץ ה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packaes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 את הדבר הבא: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 rtl="0">
              <a:buNone/>
            </a:pPr>
            <a:r>
              <a:rPr lang="en-US" sz="1400" dirty="0"/>
              <a:t>{</a:t>
            </a:r>
          </a:p>
          <a:p>
            <a:pPr marL="0" indent="0" algn="l" rtl="0">
              <a:buNone/>
            </a:pPr>
            <a:r>
              <a:rPr lang="en-US" sz="1400" dirty="0"/>
              <a:t>  "dependencies": {</a:t>
            </a:r>
          </a:p>
          <a:p>
            <a:pPr marL="0" indent="0" algn="l" rtl="0">
              <a:buNone/>
            </a:pPr>
            <a:r>
              <a:rPr lang="en-US" sz="1400" dirty="0"/>
              <a:t>    "</a:t>
            </a:r>
            <a:r>
              <a:rPr lang="en-US" sz="1400" dirty="0" err="1"/>
              <a:t>minimist</a:t>
            </a:r>
            <a:r>
              <a:rPr lang="en-US" sz="1400" dirty="0"/>
              <a:t>": "^1.2.5"</a:t>
            </a:r>
          </a:p>
          <a:p>
            <a:pPr marL="0" indent="0" algn="l" rtl="0">
              <a:buNone/>
            </a:pPr>
            <a:r>
              <a:rPr lang="en-US" sz="1400" dirty="0"/>
              <a:t>  }</a:t>
            </a:r>
          </a:p>
          <a:p>
            <a:pPr marL="0" indent="0" algn="l" rtl="0">
              <a:buNone/>
            </a:pPr>
            <a:r>
              <a:rPr lang="en-US" sz="1400" dirty="0"/>
              <a:t>}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32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ג'</a:t>
            </a:r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40251955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 err="1">
                <a:latin typeface="Calibri" panose="020F0502020204030204" pitchFamily="34" charset="0"/>
                <a:cs typeface="Calibri" panose="020F0502020204030204" pitchFamily="34" charset="0"/>
              </a:rPr>
              <a:t>התיקיה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node_modules</a:t>
            </a:r>
            <a:endParaRPr lang="he-IL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251751"/>
            <a:ext cx="8915400" cy="5335480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50000"/>
              </a:lnSpc>
              <a:buNone/>
            </a:pP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למקרה שפספסתם, לאחר התקנת החבילה הראשונה (אם ביצעתם התקנה מקומית), נוצרה תיקייה נוספת בתיקיית הפרויקט שנקראת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node_modules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תיקייה זו מכילה את קבצי ההרחבות שהתקנו.</a:t>
            </a:r>
            <a:b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תיקייה זו תשקול לא מעט בדרך כלל ולכן כאשר נעלה את הפרויקט שלנו ל-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GitHub 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 למשל, לא נכלול אותה.</a:t>
            </a:r>
            <a:b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אבל רגע, אם לא נכלול את התיקייה, איך נגרום לפרויקט לעבוד? זו בדיוק הסיבה שאמרנו ל-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 לשמור את ההרחבות בקובץ ה-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package.json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 תחת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dependencies 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 ו-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devDependencies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הפקודה הבאה "תלך" לקובץ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package.json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, "תראה" את ההרחבות הרשומות שם, ותתקין אותן בתיקיית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node_modules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 בפרויקט שלנו:</a:t>
            </a:r>
          </a:p>
          <a:p>
            <a:pPr marL="0" indent="0" algn="l" rtl="0" fontAlgn="base">
              <a:lnSpc>
                <a:spcPct val="150000"/>
              </a:lnSpc>
              <a:buNone/>
            </a:pP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install</a:t>
            </a:r>
            <a:endParaRPr lang="he-IL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33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ג'</a:t>
            </a:r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35219744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פקודות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שכדאי להכיר</a:t>
            </a:r>
            <a:endParaRPr lang="he-IL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551527"/>
            <a:ext cx="8915400" cy="5335480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50000"/>
              </a:lnSpc>
              <a:buNone/>
            </a:pP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רשימה חלקית של פקודות:</a:t>
            </a:r>
          </a:p>
          <a:p>
            <a:pPr fontAlgn="base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uninstall package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 תסיר את ההרחבה ואת התיעוד בקובץ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package.json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תחת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dependencies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fontAlgn="base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uninstall package –save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 הסרת ההרחבה והסרת התיעוד בקובץ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package.json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תחת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dependencies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fontAlgn="base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uninstall package –save-dev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 - הסרת ההרחבה וכן הסרת התיעוד בקובץ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package.json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 תחת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devDependencies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fontAlgn="base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install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package@xxx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- התקנת גרסה ספציפית של הרחבה כלשהי.</a:t>
            </a:r>
          </a:p>
          <a:p>
            <a:pPr fontAlgn="base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update package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- עדכון ההרחבה לגרסה האחרונה הקיימת.</a:t>
            </a:r>
          </a:p>
          <a:p>
            <a:pPr marL="0" indent="0" algn="l" rtl="0" fontAlgn="base">
              <a:buNone/>
            </a:pPr>
            <a:endParaRPr lang="en-US" sz="1600" dirty="0"/>
          </a:p>
          <a:p>
            <a:pPr algn="l" rtl="0" fontAlgn="base">
              <a:buFont typeface="Wingdings 3" charset="2"/>
              <a:buAutoNum type="arabicPeriod"/>
            </a:pPr>
            <a:endParaRPr lang="en-US" sz="1600" dirty="0"/>
          </a:p>
          <a:p>
            <a:pPr algn="l" rtl="0" fontAlgn="base">
              <a:buAutoNum type="arabicPeriod"/>
            </a:pPr>
            <a:endParaRPr lang="en-US" sz="1600" dirty="0"/>
          </a:p>
          <a:p>
            <a:pPr algn="l" rtl="0" fontAlgn="base">
              <a:buAutoNum type="arabicPeriod"/>
            </a:pPr>
            <a:endParaRPr lang="en-US" sz="1600" dirty="0"/>
          </a:p>
          <a:p>
            <a:pPr algn="l" fontAlgn="base">
              <a:buAutoNum type="arabicPeriod"/>
            </a:pPr>
            <a:endParaRPr lang="en-US" sz="1600" dirty="0"/>
          </a:p>
          <a:p>
            <a:pPr marL="0" indent="0" algn="l" fontAlgn="base">
              <a:buNone/>
            </a:pPr>
            <a:endParaRPr lang="he-IL" sz="16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34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ג'</a:t>
            </a:r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41748365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marL="0" indent="0" algn="r" fontAlgn="base">
              <a:lnSpc>
                <a:spcPct val="150000"/>
              </a:lnSpc>
              <a:buNone/>
            </a:pPr>
            <a:r>
              <a:rPr lang="he-IL" sz="3600" dirty="0">
                <a:latin typeface="Calibri" panose="020F0502020204030204" pitchFamily="34" charset="0"/>
                <a:cs typeface="Calibri" panose="020F0502020204030204" pitchFamily="34" charset="0"/>
              </a:rPr>
              <a:t>קיצורים שכדאי להכיר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522520"/>
            <a:ext cx="8915400" cy="5335480"/>
          </a:xfrm>
        </p:spPr>
        <p:txBody>
          <a:bodyPr>
            <a:noAutofit/>
          </a:bodyPr>
          <a:lstStyle/>
          <a:p>
            <a:pPr algn="l" rtl="0" fontAlgn="base">
              <a:lnSpc>
                <a:spcPct val="150000"/>
              </a:lnSpc>
              <a:buAutoNum type="arabicPeriod"/>
            </a:pP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-y                       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–yes</a:t>
            </a:r>
          </a:p>
          <a:p>
            <a:pPr algn="l" rtl="0" fontAlgn="base">
              <a:lnSpc>
                <a:spcPct val="150000"/>
              </a:lnSpc>
              <a:buAutoNum type="arabicPeriod"/>
            </a:pP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package                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install package</a:t>
            </a:r>
          </a:p>
          <a:p>
            <a:pPr algn="l" rtl="0" fontAlgn="base">
              <a:lnSpc>
                <a:spcPct val="150000"/>
              </a:lnSpc>
              <a:buAutoNum type="arabicPeriod"/>
            </a:pP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up package            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update package</a:t>
            </a:r>
          </a:p>
          <a:p>
            <a:pPr algn="l" rtl="0" fontAlgn="base">
              <a:lnSpc>
                <a:spcPct val="150000"/>
              </a:lnSpc>
              <a:buFont typeface="Wingdings 3" charset="2"/>
              <a:buAutoNum type="arabicPeriod"/>
            </a:pP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un package            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uninstall package</a:t>
            </a:r>
          </a:p>
          <a:p>
            <a:pPr algn="l" rtl="0" fontAlgn="base">
              <a:lnSpc>
                <a:spcPct val="150000"/>
              </a:lnSpc>
              <a:buFont typeface="Wingdings 3" charset="2"/>
              <a:buAutoNum type="arabicPeriod"/>
            </a:pP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package -S           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install package --save</a:t>
            </a:r>
          </a:p>
          <a:p>
            <a:pPr algn="l" rtl="0" fontAlgn="base">
              <a:lnSpc>
                <a:spcPct val="150000"/>
              </a:lnSpc>
              <a:buFont typeface="Wingdings 3" charset="2"/>
              <a:buAutoNum type="arabicPeriod"/>
            </a:pP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package -D          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install package --save-dev</a:t>
            </a:r>
          </a:p>
          <a:p>
            <a:pPr algn="l" rtl="0" fontAlgn="base">
              <a:lnSpc>
                <a:spcPct val="150000"/>
              </a:lnSpc>
              <a:buFont typeface="Wingdings 3" charset="2"/>
              <a:buAutoNum type="arabicPeriod"/>
            </a:pP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package -g          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install package -global</a:t>
            </a:r>
          </a:p>
          <a:p>
            <a:pPr marL="0" indent="0" algn="l" rtl="0" fontAlgn="base">
              <a:lnSpc>
                <a:spcPct val="150000"/>
              </a:lnSpc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 fontAlgn="base">
              <a:buFont typeface="Wingdings 3" charset="2"/>
              <a:buAutoNum type="arabicPeriod"/>
            </a:pPr>
            <a:endParaRPr lang="en-US" sz="1600" dirty="0"/>
          </a:p>
          <a:p>
            <a:pPr algn="l" rtl="0" fontAlgn="base">
              <a:buAutoNum type="arabicPeriod"/>
            </a:pPr>
            <a:endParaRPr lang="en-US" sz="1600" dirty="0"/>
          </a:p>
          <a:p>
            <a:pPr algn="l" rtl="0" fontAlgn="base">
              <a:buAutoNum type="arabicPeriod"/>
            </a:pPr>
            <a:endParaRPr lang="en-US" sz="1600" dirty="0"/>
          </a:p>
          <a:p>
            <a:pPr algn="l" fontAlgn="base">
              <a:buAutoNum type="arabicPeriod"/>
            </a:pPr>
            <a:endParaRPr lang="en-US" sz="1600" dirty="0"/>
          </a:p>
          <a:p>
            <a:pPr marL="0" indent="0" algn="l" fontAlgn="base">
              <a:buNone/>
            </a:pPr>
            <a:endParaRPr lang="he-IL" sz="16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35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ג'</a:t>
            </a:r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39939966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תרגול ייבוא, ייצוא ו </a:t>
            </a:r>
            <a:r>
              <a:rPr lang="en-US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he-IL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- 3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251751"/>
            <a:ext cx="8915400" cy="5335480"/>
          </a:xfrm>
        </p:spPr>
        <p:txBody>
          <a:bodyPr>
            <a:noAutofit/>
          </a:bodyPr>
          <a:lstStyle/>
          <a:p>
            <a:pPr marL="57150" indent="0" fontAlgn="base">
              <a:buNone/>
            </a:pPr>
            <a:endParaRPr lang="he-IL" sz="1600" dirty="0"/>
          </a:p>
          <a:p>
            <a:pPr marL="400050" fontAlgn="base">
              <a:lnSpc>
                <a:spcPct val="150000"/>
              </a:lnSpc>
              <a:buFont typeface="+mj-lt"/>
              <a:buAutoNum type="arabicPeriod"/>
            </a:pP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פתחי תיקיית פרויקט והתקיני בה את ה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package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cowsay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https://github.com/piuccio/cowsay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00050" fontAlgn="base">
              <a:lnSpc>
                <a:spcPct val="150000"/>
              </a:lnSpc>
              <a:buFont typeface="+mj-lt"/>
              <a:buAutoNum type="arabicPeriod"/>
            </a:pP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ייבאי את הספרייה לקובץ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js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400050" fontAlgn="base">
              <a:lnSpc>
                <a:spcPct val="150000"/>
              </a:lnSpc>
              <a:buFont typeface="+mj-lt"/>
              <a:buAutoNum type="arabicPeriod"/>
            </a:pP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כתבי פונקציה המקבלת פרמטרים עבור פונקציית ה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say 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 ומזמנת אותה עם הפרמטרים שהתקבלו. </a:t>
            </a:r>
          </a:p>
          <a:p>
            <a:pPr marL="400050" fontAlgn="base">
              <a:lnSpc>
                <a:spcPct val="150000"/>
              </a:lnSpc>
              <a:buFont typeface="+mj-lt"/>
              <a:buAutoNum type="arabicPeriod"/>
            </a:pP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כתבי פונקציה המקבלת פרמטרים עבור פונקציית ה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think 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 ומזמנת אותה עם הפרמטרים שהתקבלו.</a:t>
            </a:r>
          </a:p>
          <a:p>
            <a:pPr marL="400050" fontAlgn="base">
              <a:lnSpc>
                <a:spcPct val="150000"/>
              </a:lnSpc>
              <a:buFont typeface="+mj-lt"/>
              <a:buAutoNum type="arabicPeriod"/>
            </a:pP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ייצאי את הפונקציות.</a:t>
            </a:r>
          </a:p>
          <a:p>
            <a:pPr marL="400050" fontAlgn="base">
              <a:lnSpc>
                <a:spcPct val="150000"/>
              </a:lnSpc>
              <a:buFont typeface="+mj-lt"/>
              <a:buAutoNum type="arabicPeriod"/>
            </a:pP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זמני את הפונקציות מקובץ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js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 אחר והריצי את הקובץ.</a:t>
            </a:r>
          </a:p>
          <a:p>
            <a:pPr marL="57150" indent="0" fontAlgn="base">
              <a:lnSpc>
                <a:spcPct val="150000"/>
              </a:lnSpc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" indent="0" fontAlgn="base">
              <a:lnSpc>
                <a:spcPct val="150000"/>
              </a:lnSpc>
              <a:buNone/>
            </a:pP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מתקדמות ומתעניינות מוזמנות לנסות את 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המדריך להעלאת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package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 ל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npm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, שלב אחרי </a:t>
            </a:r>
            <a:r>
              <a:rPr lang="he-IL" sz="1600">
                <a:latin typeface="Calibri" panose="020F0502020204030204" pitchFamily="34" charset="0"/>
                <a:cs typeface="Calibri" panose="020F0502020204030204" pitchFamily="34" charset="0"/>
              </a:rPr>
              <a:t>שלב.</a:t>
            </a:r>
          </a:p>
          <a:p>
            <a:pPr marL="57150" indent="0" algn="ctr" fontAlgn="base">
              <a:lnSpc>
                <a:spcPct val="150000"/>
              </a:lnSpc>
              <a:buNone/>
            </a:pPr>
            <a:r>
              <a:rPr lang="he-IL" sz="1600">
                <a:latin typeface="Calibri" panose="020F0502020204030204" pitchFamily="34" charset="0"/>
                <a:cs typeface="Calibri" panose="020F0502020204030204" pitchFamily="34" charset="0"/>
              </a:rPr>
              <a:t>בהצלחה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pPr marL="400050" fontAlgn="base">
              <a:buFont typeface="+mj-lt"/>
              <a:buAutoNum type="arabicPeriod"/>
            </a:pPr>
            <a:endParaRPr lang="he-IL" sz="1600" dirty="0"/>
          </a:p>
          <a:p>
            <a:pPr marL="57150" indent="0" fontAlgn="base">
              <a:buNone/>
            </a:pPr>
            <a:endParaRPr lang="he-IL" sz="1600" dirty="0"/>
          </a:p>
          <a:p>
            <a:pPr marL="57150" indent="0" fontAlgn="base">
              <a:buNone/>
            </a:pPr>
            <a:endParaRPr lang="en-US" sz="1600" dirty="0"/>
          </a:p>
          <a:p>
            <a:pPr algn="l" rtl="0" fontAlgn="base">
              <a:buAutoNum type="arabicPeriod"/>
            </a:pPr>
            <a:endParaRPr lang="en-US" sz="1600" dirty="0"/>
          </a:p>
          <a:p>
            <a:pPr algn="l" rtl="0" fontAlgn="base">
              <a:buAutoNum type="arabicPeriod"/>
            </a:pPr>
            <a:endParaRPr lang="en-US" sz="1600" dirty="0"/>
          </a:p>
          <a:p>
            <a:pPr algn="l" fontAlgn="base">
              <a:buAutoNum type="arabicPeriod"/>
            </a:pPr>
            <a:endParaRPr lang="en-US" sz="1600" dirty="0"/>
          </a:p>
          <a:p>
            <a:pPr marL="0" indent="0" algn="l" fontAlgn="base">
              <a:buNone/>
            </a:pPr>
            <a:endParaRPr lang="he-IL" sz="16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36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ג'</a:t>
            </a:r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30064778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/>
              <a:t>פרק ד – תזמון המשימות ב </a:t>
            </a:r>
            <a:r>
              <a:rPr lang="en-US" dirty="0" err="1"/>
              <a:t>javascript</a:t>
            </a:r>
            <a:r>
              <a:rPr lang="he-IL" dirty="0"/>
              <a:t>  - תוכן </a:t>
            </a:r>
            <a:r>
              <a:rPr lang="he-IL" dirty="0" err="1"/>
              <a:t>ענינים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37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ד'</a:t>
            </a:r>
          </a:p>
        </p:txBody>
      </p:sp>
      <p:sp>
        <p:nvSpPr>
          <p:cNvPr id="7" name="מציין מיקום תוכן 2"/>
          <p:cNvSpPr txBox="1">
            <a:spLocks/>
          </p:cNvSpPr>
          <p:nvPr/>
        </p:nvSpPr>
        <p:spPr>
          <a:xfrm>
            <a:off x="3474720" y="1622147"/>
            <a:ext cx="8029892" cy="4289075"/>
          </a:xfrm>
          <a:prstGeom prst="rect">
            <a:avLst/>
          </a:prstGeom>
        </p:spPr>
        <p:txBody>
          <a:bodyPr vert="horz" lIns="91440" tIns="45720" rIns="91440" bIns="45720" numCol="2" rtlCol="1">
            <a:normAutofit fontScale="47500" lnSpcReduction="200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setTimeout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  <a:hlinkClick r:id="rId4" action="ppaction://hlinksldjump"/>
              </a:rPr>
              <a:t>setInterval</a:t>
            </a:r>
            <a:endParaRPr lang="he-I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hlinkClick r:id="rId5" action="ppaction://hlinksldjump"/>
              </a:rPr>
              <a:t>Event Loop</a:t>
            </a:r>
            <a:endParaRPr lang="he-I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  <a:hlinkClick r:id="rId6" action="ppaction://hlinksldjump"/>
              </a:rPr>
              <a:t>הרצת פקודות רגילות ב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  <a:hlinkClick r:id="rId6" action="ppaction://hlinksldjump"/>
              </a:rPr>
              <a:t>javascript</a:t>
            </a:r>
            <a:endParaRPr lang="he-I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  <a:hlinkClick r:id="rId7" action="ppaction://hlinksldjump"/>
              </a:rPr>
              <a:t>מעקב אחר ה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hlinkClick r:id="rId7" action="ppaction://hlinksldjump"/>
              </a:rPr>
              <a:t>stack</a:t>
            </a:r>
            <a:endParaRPr lang="he-I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hlinkClick r:id="rId8" action="ppaction://hlinksldjump"/>
              </a:rPr>
              <a:t>message queue</a:t>
            </a: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  <a:hlinkClick r:id="rId8" action="ppaction://hlinksldjump"/>
              </a:rPr>
              <a:t> נכנס לפעולה</a:t>
            </a:r>
            <a:endParaRPr lang="he-I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  <a:hlinkClick r:id="rId9" action="ppaction://hlinksldjump"/>
              </a:rPr>
              <a:t>מעקב אחר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hlinkClick r:id="rId9" action="ppaction://hlinksldjump"/>
              </a:rPr>
              <a:t>stack</a:t>
            </a: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  <a:hlinkClick r:id="rId9" action="ppaction://hlinksldjump"/>
              </a:rPr>
              <a:t> ו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hlinkClick r:id="rId9" action="ppaction://hlinksldjump"/>
              </a:rPr>
              <a:t>message queue</a:t>
            </a:r>
            <a:endParaRPr lang="he-I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  <a:hlinkClick r:id="rId10" action="ppaction://hlinksldjump"/>
              </a:rPr>
              <a:t>לסיכום</a:t>
            </a:r>
            <a:endParaRPr lang="he-I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  <a:hlinkClick r:id="rId11" action="ppaction://hlinksldjump"/>
              </a:rPr>
              <a:t>תרגול 4 – תזמון משימות</a:t>
            </a:r>
            <a:endParaRPr lang="he-I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  <a:hlinkClick r:id="rId12" action="ppaction://hlinksldjump"/>
              </a:rPr>
              <a:t>Asynchronouse</a:t>
            </a:r>
            <a:endParaRPr lang="he-I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hlinkClick r:id="rId13" action="ppaction://hlinksldjump"/>
              </a:rPr>
              <a:t>Callback</a:t>
            </a:r>
            <a:endParaRPr lang="he-I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hlinkClick r:id="rId14" action="ppaction://hlinksldjump"/>
              </a:rPr>
              <a:t>ES6 Job Queue </a:t>
            </a: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  <a:hlinkClick r:id="rId14" action="ppaction://hlinksldjump"/>
              </a:rPr>
              <a:t> או: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hlinkClick r:id="rId14" action="ppaction://hlinksldjump"/>
              </a:rPr>
              <a:t>micro-task queue</a:t>
            </a:r>
            <a:endParaRPr lang="he-I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 startAt="12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hlinkClick r:id="rId15" action="ppaction://hlinksldjump"/>
              </a:rPr>
              <a:t>Promise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 startAt="12"/>
            </a:pP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  <a:hlinkClick r:id="rId16" action="ppaction://hlinksldjump"/>
              </a:rPr>
              <a:t>הגדרת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hlinkClick r:id="rId16" action="ppaction://hlinksldjump"/>
              </a:rPr>
              <a:t> Promise </a:t>
            </a: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  <a:hlinkClick r:id="rId16" action="ppaction://hlinksldjump"/>
              </a:rPr>
              <a:t>בקוד – דוגמא 1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 startAt="12"/>
            </a:pP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  <a:hlinkClick r:id="rId17" action="ppaction://hlinksldjump"/>
              </a:rPr>
              <a:t>הפעלת ה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hlinkClick r:id="rId17" action="ppaction://hlinksldjump"/>
              </a:rPr>
              <a:t>Promise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 startAt="12"/>
            </a:pP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  <a:hlinkClick r:id="rId18" action="ppaction://hlinksldjump"/>
              </a:rPr>
              <a:t>שימוש ב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hlinkClick r:id="rId18" action="ppaction://hlinksldjump"/>
              </a:rPr>
              <a:t>then </a:t>
            </a: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  <a:hlinkClick r:id="rId18" action="ppaction://hlinksldjump"/>
              </a:rPr>
              <a:t> ו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hlinkClick r:id="rId18" action="ppaction://hlinksldjump"/>
              </a:rPr>
              <a:t>catch</a:t>
            </a: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  <a:hlinkClick r:id="rId18" action="ppaction://hlinksldjump"/>
              </a:rPr>
              <a:t> - דוגמא 1</a:t>
            </a:r>
            <a:endParaRPr lang="he-I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 startAt="12"/>
            </a:pP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  <a:hlinkClick r:id="rId19" action="ppaction://hlinksldjump"/>
              </a:rPr>
              <a:t>דוגמא 2</a:t>
            </a:r>
            <a:endParaRPr lang="he-I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 startAt="12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  <a:hlinkClick r:id="rId20" action="ppaction://hlinksldjump"/>
              </a:rPr>
              <a:t>Promisifying</a:t>
            </a:r>
            <a:endParaRPr lang="he-I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 startAt="12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hlinkClick r:id="rId21" action="ppaction://hlinksldjump"/>
              </a:rPr>
              <a:t> Promise Chaining</a:t>
            </a: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  <a:hlinkClick r:id="rId21" action="ppaction://hlinksldjump"/>
              </a:rPr>
              <a:t> -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hlinkClick r:id="rId21" action="ppaction://hlinksldjump"/>
              </a:rPr>
              <a:t> </a:t>
            </a: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  <a:hlinkClick r:id="rId21" action="ppaction://hlinksldjump"/>
              </a:rPr>
              <a:t>שרשור של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hlinkClick r:id="rId21" action="ppaction://hlinksldjump"/>
              </a:rPr>
              <a:t>Promises 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 startAt="12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hlinkClick r:id="rId22" action="ppaction://hlinksldjump"/>
              </a:rPr>
              <a:t>Handling Errors </a:t>
            </a: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  <a:hlinkClick r:id="rId22" action="ppaction://hlinksldjump"/>
              </a:rPr>
              <a:t> טיפול בשגיאות  </a:t>
            </a:r>
            <a:endParaRPr lang="he-I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 startAt="12"/>
            </a:pP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  <a:hlinkClick r:id="rId23" action="ppaction://hlinksldjump"/>
              </a:rPr>
              <a:t>פונקציות סטטיות במחלקה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hlinkClick r:id="rId23" action="ppaction://hlinksldjump"/>
              </a:rPr>
              <a:t>Promise</a:t>
            </a:r>
            <a:endParaRPr lang="he-I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 startAt="12"/>
            </a:pP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  <a:hlinkClick r:id="rId24" action="ppaction://hlinksldjump"/>
              </a:rPr>
              <a:t>תרגול 5 -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hlinkClick r:id="rId24" action="ppaction://hlinksldjump"/>
              </a:rPr>
              <a:t>Promise</a:t>
            </a:r>
            <a:endParaRPr lang="he-I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 startAt="12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  <a:hlinkClick r:id="rId25" action="ppaction://hlinksldjump"/>
              </a:rPr>
              <a:t>async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hlinkClick r:id="rId25" action="ppaction://hlinksldjump"/>
              </a:rPr>
              <a:t> await</a:t>
            </a:r>
            <a:endParaRPr lang="he-I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 startAt="12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hlinkClick r:id="rId26" action="ppaction://hlinksldjump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  <a:hlinkClick r:id="rId26" action="ppaction://hlinksldjump"/>
              </a:rPr>
              <a:t>async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hlinkClick r:id="rId26" action="ppaction://hlinksldjump"/>
              </a:rPr>
              <a:t> await </a:t>
            </a: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  <a:hlinkClick r:id="rId26" action="ppaction://hlinksldjump"/>
              </a:rPr>
              <a:t>דוגמא </a:t>
            </a:r>
            <a:endParaRPr lang="he-I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 startAt="12"/>
            </a:pP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  <a:hlinkClick r:id="rId27" action="ppaction://hlinksldjump"/>
              </a:rPr>
              <a:t>העברה מכתיב של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hlinkClick r:id="rId27" action="ppaction://hlinksldjump"/>
              </a:rPr>
              <a:t>Promise</a:t>
            </a: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  <a:hlinkClick r:id="rId27" action="ppaction://hlinksldjump"/>
              </a:rPr>
              <a:t> לכתיב של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  <a:hlinkClick r:id="rId27" action="ppaction://hlinksldjump"/>
              </a:rPr>
              <a:t>async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hlinkClick r:id="rId27" action="ppaction://hlinksldjump"/>
              </a:rPr>
              <a:t>\await</a:t>
            </a:r>
            <a:endParaRPr lang="he-I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 startAt="12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  <a:hlinkClick r:id="rId27" action="ppaction://hlinksldjump"/>
              </a:rPr>
              <a:t>Async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hlinkClick r:id="rId27" action="ppaction://hlinksldjump"/>
              </a:rPr>
              <a:t> Await with Errors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hlinkClick r:id="rId28" action="ppaction://hlinksldjump"/>
              </a:rPr>
              <a:t>Handling</a:t>
            </a:r>
            <a:endParaRPr lang="he-I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>
              <a:buFont typeface="+mj-lt"/>
              <a:buAutoNum type="arabicPeriod"/>
            </a:pPr>
            <a:endParaRPr lang="he-I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32912676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setTimeout</a:t>
            </a:r>
            <a:endParaRPr lang="he-IL" dirty="0">
              <a:effectLst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251751"/>
            <a:ext cx="8915400" cy="5335480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70000"/>
              </a:lnSpc>
              <a:spcAft>
                <a:spcPts val="800"/>
              </a:spcAft>
              <a:buNone/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מאפשרת לדחות ביצוע של פונקציה מסוימת-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callback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(פרמטר ראשון), </a:t>
            </a:r>
            <a:r>
              <a:rPr lang="he-IL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בלפחות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זמן (פרמטר שני, במילי-שניות).</a:t>
            </a:r>
          </a:p>
          <a:p>
            <a:pPr marL="0" indent="0" algn="just">
              <a:lnSpc>
                <a:spcPct val="170000"/>
              </a:lnSpc>
              <a:spcAft>
                <a:spcPts val="800"/>
              </a:spcAft>
              <a:buNone/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אם ה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callback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מקבלת פרמטרים, ניתן לשלוח אותם מהפרמטר השלישי והלאה לפונקציה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setTimeout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callback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תתבצע </a:t>
            </a:r>
            <a:r>
              <a:rPr lang="he-IL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בכל מקרה רק אחרי סיום הרצת הפונקציה הנוכחית 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(שמזמנת את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setTimeout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0" indent="0" algn="l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myFunction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firstParam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secondParam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do something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runs after 2 seconds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setTimeout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myFunction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2000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firstParam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secondParam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just">
              <a:lnSpc>
                <a:spcPct val="170000"/>
              </a:lnSpc>
              <a:spcAft>
                <a:spcPts val="800"/>
              </a:spcAft>
              <a:buNone/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הפונקציה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setTimeout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מחזירה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timer id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אם מסיבה מסוימת ירצו לבטל את הטיימר הזה, ניתן לעשות זאת באמצעות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clearTimeout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ושליחת ה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timer id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he-IL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 rtl="0">
              <a:lnSpc>
                <a:spcPct val="120000"/>
              </a:lnSpc>
              <a:spcAft>
                <a:spcPts val="800"/>
              </a:spcAft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1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setTimeout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   </a:t>
            </a:r>
          </a:p>
          <a:p>
            <a:pPr marL="0" indent="0" algn="just" rtl="0">
              <a:lnSpc>
                <a:spcPct val="120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should run after 2 seconds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indent="0" algn="l" rtl="0">
              <a:lnSpc>
                <a:spcPct val="120000"/>
              </a:lnSpc>
              <a:buNone/>
            </a:pP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clearTimeout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1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// I changed my mind</a:t>
            </a:r>
          </a:p>
          <a:p>
            <a:pPr marL="0" indent="0" algn="l" rtl="0">
              <a:lnSpc>
                <a:spcPct val="120000"/>
              </a:lnSpc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38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ד'</a:t>
            </a:r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10077747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setInterval</a:t>
            </a:r>
            <a:endParaRPr lang="he-IL" dirty="0">
              <a:effectLst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251751"/>
            <a:ext cx="8915400" cy="533548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פונקציה שמבצעת פונקציה אחרת (פרמטר), כל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זמן. </a:t>
            </a:r>
          </a:p>
          <a:p>
            <a:pPr marL="0" indent="0">
              <a:buNone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מחזירה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כדי לעצור את ההפעלה במידת הצורך.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ניתן ומקובל גם לעצור בתוך הפונקציה, כמו למשל: אחרי 30 שניות, או אחרי שמתקבל נתון מסוים.</a:t>
            </a:r>
          </a:p>
          <a:p>
            <a:pPr marL="0" indent="0" algn="l" rtl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70C1"/>
                </a:solidFill>
                <a:latin typeface="Consolas" panose="020B0609020204030204" pitchFamily="49" charset="0"/>
              </a:rPr>
              <a:t>interval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setInterval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(()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=== 30) {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//counter is defined outside somewhere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clearInterval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70C1"/>
                </a:solidFill>
                <a:latin typeface="Consolas" panose="020B0609020204030204" pitchFamily="49" charset="0"/>
              </a:rPr>
              <a:t>interval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   }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otherwise do things…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	counter++;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},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e-IL" sz="2500" dirty="0">
                <a:latin typeface="Calibri" panose="020F0502020204030204" pitchFamily="34" charset="0"/>
                <a:cs typeface="Calibri" panose="020F0502020204030204" pitchFamily="34" charset="0"/>
              </a:rPr>
              <a:t>אם זמן ביצוע של הפונקציה מתארך, יתכן שביצוע נוסף שלה יתחיל לפני סיום הביצוע הקודם.</a:t>
            </a:r>
            <a:endParaRPr 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he-IL" sz="2500" dirty="0">
                <a:latin typeface="Calibri" panose="020F0502020204030204" pitchFamily="34" charset="0"/>
                <a:cs typeface="Calibri" panose="020F0502020204030204" pitchFamily="34" charset="0"/>
              </a:rPr>
              <a:t>אם מעוניינים למנוע תחילת ביצוע נוסף לפני סיום הקודם, ניתן להשתמש ב 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setTimeout</a:t>
            </a:r>
            <a:endParaRPr lang="he-IL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myFunction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do something  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setTimeout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myFunction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} 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setTimeout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myFunction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39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ד'</a:t>
            </a:r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3091849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מה זה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NodeJS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251751"/>
            <a:ext cx="8915400" cy="46594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he-IL" dirty="0"/>
          </a:p>
          <a:p>
            <a:pPr marL="0" indent="0" algn="just">
              <a:buNone/>
            </a:pP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NodeJS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היא סביבת הרצה לקוד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runtime environment 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 algn="just"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משמשת בדרך כלל ליצירת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http server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מאפיינים:</a:t>
            </a:r>
          </a:p>
          <a:p>
            <a:pPr algn="just">
              <a:buFont typeface="+mj-lt"/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כותבים את הקוד של היישומים ב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java script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open source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- קוד פתוח (++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) , אפשר לראות את הקוד ולהשתתף בפיתוח שלו. </a:t>
            </a:r>
          </a:p>
          <a:p>
            <a:pPr marL="400050" lvl="1" indent="0">
              <a:buNone/>
            </a:pPr>
            <a:r>
              <a:rPr lang="he-IL" sz="1800" dirty="0">
                <a:latin typeface="Calibri" panose="020F0502020204030204" pitchFamily="34" charset="0"/>
                <a:cs typeface="Calibri" panose="020F0502020204030204" pitchFamily="34" charset="0"/>
              </a:rPr>
              <a:t>דוגמא לחלק מהקוד: מחלקת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string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https://github.com/nodejs/node/blob/master/src/inspector/node_string.cc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cross platform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- ניתנת להרצה על מגוון מערכות הפעלה</a:t>
            </a:r>
          </a:p>
          <a:p>
            <a:pPr algn="just">
              <a:buFont typeface="+mj-lt"/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משתמשת באותו מנוע ש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chrome 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משתמש כדי להריץ את ה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בדפדפן, אבל כאן מריצים את הקוד מחוץ לדפדפן.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היסטוריה של </a:t>
            </a:r>
            <a:r>
              <a:rPr lang="en-US" dirty="0" err="1"/>
              <a:t>NodeJS</a:t>
            </a:r>
            <a:r>
              <a:rPr lang="he-IL" dirty="0"/>
              <a:t> - </a:t>
            </a:r>
            <a:r>
              <a:rPr lang="en-US" u="sng" dirty="0">
                <a:hlinkClick r:id="rId3"/>
              </a:rPr>
              <a:t>https://nodejs.dev/learn/a-brief-history-of-nodejs</a:t>
            </a:r>
            <a:endParaRPr lang="en-US" dirty="0"/>
          </a:p>
          <a:p>
            <a:pPr marL="0" indent="0">
              <a:buNone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4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4618732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Event Loop</a:t>
            </a:r>
            <a:endParaRPr lang="he-IL" dirty="0">
              <a:effectLst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251751"/>
            <a:ext cx="8915400" cy="533548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js</a:t>
            </a:r>
            <a:r>
              <a:rPr lang="he-IL" sz="1500" dirty="0">
                <a:latin typeface="Calibri" panose="020F0502020204030204" pitchFamily="34" charset="0"/>
                <a:cs typeface="Calibri" panose="020F0502020204030204" pitchFamily="34" charset="0"/>
              </a:rPr>
              <a:t> רצה על 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lang="he-IL" sz="1500" dirty="0">
                <a:latin typeface="Calibri" panose="020F0502020204030204" pitchFamily="34" charset="0"/>
                <a:cs typeface="Calibri" panose="020F0502020204030204" pitchFamily="34" charset="0"/>
              </a:rPr>
              <a:t> אחד. המשמעות היא שבכל זמן נתון, מתבצעת רק פקודה אחת.</a:t>
            </a: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e-IL" sz="1500" dirty="0">
                <a:latin typeface="Calibri" panose="020F0502020204030204" pitchFamily="34" charset="0"/>
                <a:cs typeface="Calibri" panose="020F0502020204030204" pitchFamily="34" charset="0"/>
              </a:rPr>
              <a:t>ב 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he-IL" sz="1500" dirty="0">
                <a:latin typeface="Calibri" panose="020F0502020204030204" pitchFamily="34" charset="0"/>
                <a:cs typeface="Calibri" panose="020F0502020204030204" pitchFamily="34" charset="0"/>
              </a:rPr>
              <a:t> יש מנגנון לביצוע רצף פקודות, שנקרא 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event loop</a:t>
            </a:r>
            <a:r>
              <a:rPr lang="he-IL" sz="1500" dirty="0">
                <a:latin typeface="Calibri" panose="020F0502020204030204" pitchFamily="34" charset="0"/>
                <a:cs typeface="Calibri" panose="020F0502020204030204" pitchFamily="34" charset="0"/>
              </a:rPr>
              <a:t> . נקרא כך משום שממומש באמצעות לולאה שבודקת בכל רגע נתון האם יש פקדה שצריך לבצע. לכל </a:t>
            </a:r>
            <a:r>
              <a:rPr lang="he-IL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תוכנית</a:t>
            </a:r>
            <a:r>
              <a:rPr lang="he-IL" sz="1500" dirty="0">
                <a:latin typeface="Calibri" panose="020F0502020204030204" pitchFamily="34" charset="0"/>
                <a:cs typeface="Calibri" panose="020F0502020204030204" pitchFamily="34" charset="0"/>
              </a:rPr>
              <a:t> יש 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event loop</a:t>
            </a:r>
            <a:r>
              <a:rPr lang="he-IL" sz="1500" dirty="0">
                <a:latin typeface="Calibri" panose="020F0502020204030204" pitchFamily="34" charset="0"/>
                <a:cs typeface="Calibri" panose="020F0502020204030204" pitchFamily="34" charset="0"/>
              </a:rPr>
              <a:t> משלה (בדפדפן - לכל לשונית יש בנפרד).</a:t>
            </a: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e-IL" sz="1500" dirty="0">
                <a:latin typeface="Calibri" panose="020F0502020204030204" pitchFamily="34" charset="0"/>
                <a:cs typeface="Calibri" panose="020F0502020204030204" pitchFamily="34" charset="0"/>
              </a:rPr>
              <a:t>המנגנון משתמש ב 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  <a:r>
              <a:rPr lang="he-IL" sz="1500" dirty="0">
                <a:latin typeface="Calibri" panose="020F0502020204030204" pitchFamily="34" charset="0"/>
                <a:cs typeface="Calibri" panose="020F0502020204030204" pitchFamily="34" charset="0"/>
              </a:rPr>
              <a:t> וב- 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queue</a:t>
            </a:r>
            <a:r>
              <a:rPr lang="he-IL" sz="1500" dirty="0">
                <a:latin typeface="Calibri" panose="020F0502020204030204" pitchFamily="34" charset="0"/>
                <a:cs typeface="Calibri" panose="020F0502020204030204" pitchFamily="34" charset="0"/>
              </a:rPr>
              <a:t> כדי להחליט איזו פקודה לבצע. פקודות רגילות – שניתן לבצע מידית, בלי לחכות לגורם נוסף או לאיקס זמן מסוים (כמו 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timeout</a:t>
            </a:r>
            <a:r>
              <a:rPr lang="he-IL" sz="1500" dirty="0">
                <a:latin typeface="Calibri" panose="020F0502020204030204" pitchFamily="34" charset="0"/>
                <a:cs typeface="Calibri" panose="020F0502020204030204" pitchFamily="34" charset="0"/>
              </a:rPr>
              <a:t>), נכנסות ל 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  <a:r>
              <a:rPr lang="he-IL" sz="15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sz="1500" dirty="0">
                <a:latin typeface="Calibri" panose="020F0502020204030204" pitchFamily="34" charset="0"/>
                <a:cs typeface="Calibri" panose="020F0502020204030204" pitchFamily="34" charset="0"/>
              </a:rPr>
              <a:t>אחרות נכנסות ל 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message queue</a:t>
            </a:r>
            <a:r>
              <a:rPr lang="he-IL" sz="15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e-IL" sz="1500" dirty="0">
                <a:latin typeface="Calibri" panose="020F0502020204030204" pitchFamily="34" charset="0"/>
                <a:cs typeface="Calibri" panose="020F0502020204030204" pitchFamily="34" charset="0"/>
              </a:rPr>
              <a:t>לפקודות שנמצאות ב 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  <a:r>
              <a:rPr lang="he-IL" sz="1500" dirty="0">
                <a:latin typeface="Calibri" panose="020F0502020204030204" pitchFamily="34" charset="0"/>
                <a:cs typeface="Calibri" panose="020F0502020204030204" pitchFamily="34" charset="0"/>
              </a:rPr>
              <a:t> יש עדיפות על פני אלו שב 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queue</a:t>
            </a:r>
            <a:r>
              <a:rPr lang="he-IL" sz="1500" dirty="0">
                <a:latin typeface="Calibri" panose="020F0502020204030204" pitchFamily="34" charset="0"/>
                <a:cs typeface="Calibri" panose="020F0502020204030204" pitchFamily="34" charset="0"/>
              </a:rPr>
              <a:t>, כלומר: כל עוד קיימת פקודה ב 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  <a:r>
              <a:rPr lang="he-IL" sz="1500" dirty="0">
                <a:latin typeface="Calibri" panose="020F0502020204030204" pitchFamily="34" charset="0"/>
                <a:cs typeface="Calibri" panose="020F0502020204030204" pitchFamily="34" charset="0"/>
              </a:rPr>
              <a:t>, הפקודות שב 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queue</a:t>
            </a:r>
            <a:r>
              <a:rPr lang="he-IL" sz="1500" dirty="0">
                <a:latin typeface="Calibri" panose="020F0502020204030204" pitchFamily="34" charset="0"/>
                <a:cs typeface="Calibri" panose="020F0502020204030204" pitchFamily="34" charset="0"/>
              </a:rPr>
              <a:t> לא תטופלנה.</a:t>
            </a:r>
          </a:p>
          <a:p>
            <a:pPr marL="0" indent="0">
              <a:buNone/>
            </a:pPr>
            <a:r>
              <a:rPr lang="he-IL" sz="1500" dirty="0">
                <a:latin typeface="Calibri" panose="020F0502020204030204" pitchFamily="34" charset="0"/>
                <a:cs typeface="Calibri" panose="020F0502020204030204" pitchFamily="34" charset="0"/>
              </a:rPr>
              <a:t>לדוגמא: </a:t>
            </a:r>
          </a:p>
          <a:p>
            <a:pPr>
              <a:lnSpc>
                <a:spcPct val="160000"/>
              </a:lnSpc>
              <a:buFont typeface="+mj-lt"/>
              <a:buAutoNum type="arabicPeriod"/>
            </a:pPr>
            <a:r>
              <a:rPr lang="he-IL" sz="1500" dirty="0">
                <a:latin typeface="Calibri" panose="020F0502020204030204" pitchFamily="34" charset="0"/>
                <a:cs typeface="Calibri" panose="020F0502020204030204" pitchFamily="34" charset="0"/>
              </a:rPr>
              <a:t>פונקציה 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he-IL" sz="1500" dirty="0">
                <a:latin typeface="Calibri" panose="020F0502020204030204" pitchFamily="34" charset="0"/>
                <a:cs typeface="Calibri" panose="020F0502020204030204" pitchFamily="34" charset="0"/>
              </a:rPr>
              <a:t> מזמנת 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setTimeout</a:t>
            </a:r>
            <a:r>
              <a:rPr lang="he-IL" sz="1500" dirty="0">
                <a:latin typeface="Calibri" panose="020F0502020204030204" pitchFamily="34" charset="0"/>
                <a:cs typeface="Calibri" panose="020F0502020204030204" pitchFamily="34" charset="0"/>
              </a:rPr>
              <a:t> עם פרמטר של 1000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ms</a:t>
            </a:r>
            <a:r>
              <a:rPr lang="he-IL" sz="1500" dirty="0">
                <a:latin typeface="Calibri" panose="020F0502020204030204" pitchFamily="34" charset="0"/>
                <a:cs typeface="Calibri" panose="020F0502020204030204" pitchFamily="34" charset="0"/>
              </a:rPr>
              <a:t> = 1 שניה.</a:t>
            </a:r>
          </a:p>
          <a:p>
            <a:pPr>
              <a:lnSpc>
                <a:spcPct val="160000"/>
              </a:lnSpc>
              <a:buFont typeface="+mj-lt"/>
              <a:buAutoNum type="arabicPeriod"/>
            </a:pP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setTimeout</a:t>
            </a:r>
            <a:r>
              <a:rPr lang="he-IL" sz="1500" dirty="0">
                <a:latin typeface="Calibri" panose="020F0502020204030204" pitchFamily="34" charset="0"/>
                <a:cs typeface="Calibri" panose="020F0502020204030204" pitchFamily="34" charset="0"/>
              </a:rPr>
              <a:t> כזכור מבקשת להמתין זמן מסוים בטרם ביצוע פונקציית ה 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callback</a:t>
            </a:r>
            <a:r>
              <a:rPr lang="he-IL" sz="15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he-IL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מכיון</a:t>
            </a:r>
            <a:r>
              <a:rPr lang="he-IL" sz="1500" dirty="0">
                <a:latin typeface="Calibri" panose="020F0502020204030204" pitchFamily="34" charset="0"/>
                <a:cs typeface="Calibri" panose="020F0502020204030204" pitchFamily="34" charset="0"/>
              </a:rPr>
              <a:t> שזו פעולה שדורשת המתנה, היא מועברת ל 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message queue</a:t>
            </a:r>
            <a:r>
              <a:rPr lang="he-IL" sz="15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60000"/>
              </a:lnSpc>
              <a:buFont typeface="+mj-lt"/>
              <a:buAutoNum type="arabicPeriod"/>
            </a:pP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he-IL" sz="1500" dirty="0">
                <a:latin typeface="Calibri" panose="020F0502020204030204" pitchFamily="34" charset="0"/>
                <a:cs typeface="Calibri" panose="020F0502020204030204" pitchFamily="34" charset="0"/>
              </a:rPr>
              <a:t> ממשיכה לבצע פקודות נוספות שנמצאות ב 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  <a:r>
              <a:rPr lang="he-IL" sz="1500" dirty="0">
                <a:latin typeface="Calibri" panose="020F0502020204030204" pitchFamily="34" charset="0"/>
                <a:cs typeface="Calibri" panose="020F0502020204030204" pitchFamily="34" charset="0"/>
              </a:rPr>
              <a:t>, שמופיעות לאחר הפקודה 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setTimeout</a:t>
            </a:r>
            <a:r>
              <a:rPr lang="he-IL" sz="15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>
              <a:lnSpc>
                <a:spcPct val="160000"/>
              </a:lnSpc>
              <a:buFont typeface="+mj-lt"/>
              <a:buAutoNum type="arabicPeriod"/>
            </a:pPr>
            <a:r>
              <a:rPr lang="he-IL" sz="1500" dirty="0">
                <a:latin typeface="Calibri" panose="020F0502020204030204" pitchFamily="34" charset="0"/>
                <a:cs typeface="Calibri" panose="020F0502020204030204" pitchFamily="34" charset="0"/>
              </a:rPr>
              <a:t>גם אם עברה שניה, אם עדיין ישנן פקודות נוספות לביצוע , הן תתבצענה לפני ה 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callback</a:t>
            </a:r>
            <a:r>
              <a:rPr lang="he-IL" sz="1500" dirty="0">
                <a:latin typeface="Calibri" panose="020F0502020204030204" pitchFamily="34" charset="0"/>
                <a:cs typeface="Calibri" panose="020F0502020204030204" pitchFamily="34" charset="0"/>
              </a:rPr>
              <a:t> שזימנו בסעיף 1.</a:t>
            </a:r>
          </a:p>
          <a:p>
            <a:pPr marL="0" indent="0">
              <a:buNone/>
            </a:pPr>
            <a:r>
              <a:rPr lang="he-IL" sz="1500" dirty="0">
                <a:latin typeface="Calibri" panose="020F0502020204030204" pitchFamily="34" charset="0"/>
                <a:cs typeface="Calibri" panose="020F0502020204030204" pitchFamily="34" charset="0"/>
              </a:rPr>
              <a:t>מסיבה זו, יהיה מדויק יותר לומר ש 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setTimeout</a:t>
            </a:r>
            <a:r>
              <a:rPr lang="he-IL" sz="1500" dirty="0">
                <a:latin typeface="Calibri" panose="020F0502020204030204" pitchFamily="34" charset="0"/>
                <a:cs typeface="Calibri" panose="020F0502020204030204" pitchFamily="34" charset="0"/>
              </a:rPr>
              <a:t> מחכה </a:t>
            </a:r>
            <a:r>
              <a:rPr lang="he-IL" sz="1500" b="1" dirty="0">
                <a:latin typeface="Calibri" panose="020F0502020204030204" pitchFamily="34" charset="0"/>
                <a:cs typeface="Calibri" panose="020F0502020204030204" pitchFamily="34" charset="0"/>
              </a:rPr>
              <a:t>לפחות </a:t>
            </a:r>
            <a:r>
              <a:rPr lang="en-US" sz="1500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he-IL" sz="1500" b="1" dirty="0">
                <a:latin typeface="Calibri" panose="020F0502020204030204" pitchFamily="34" charset="0"/>
                <a:cs typeface="Calibri" panose="020F0502020204030204" pitchFamily="34" charset="0"/>
              </a:rPr>
              <a:t> שניה, ולא בדיוק שניה.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40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ד'</a:t>
            </a:r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32196945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הרצת פקודות רגילות ב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endParaRPr lang="he-IL" dirty="0">
              <a:effectLst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251751"/>
            <a:ext cx="8915400" cy="5335480"/>
          </a:xfrm>
        </p:spPr>
        <p:txBody>
          <a:bodyPr>
            <a:normAutofit lnSpcReduction="10000"/>
          </a:bodyPr>
          <a:lstStyle/>
          <a:p>
            <a:pPr marL="0" indent="0" algn="r">
              <a:buNone/>
            </a:pPr>
            <a:r>
              <a:rPr lang="he-IL" sz="1500" dirty="0">
                <a:latin typeface="Calibri" panose="020F0502020204030204" pitchFamily="34" charset="0"/>
                <a:cs typeface="Calibri" panose="020F0502020204030204" pitchFamily="34" charset="0"/>
              </a:rPr>
              <a:t>נתבונן בקטע הקוד הבא:</a:t>
            </a:r>
          </a:p>
          <a:p>
            <a:pPr marL="0" indent="0" algn="l" rtl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bar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'bar'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baz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baz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'foo'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bar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baz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 rtl="0">
              <a:buNone/>
            </a:pP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he-IL" sz="1500" dirty="0">
                <a:latin typeface="Calibri" panose="020F0502020204030204" pitchFamily="34" charset="0"/>
                <a:cs typeface="Calibri" panose="020F0502020204030204" pitchFamily="34" charset="0"/>
              </a:rPr>
              <a:t>בקוד זה, הפקודות כולן נכנסו ל 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  <a:r>
              <a:rPr lang="he-IL" sz="1500" dirty="0">
                <a:latin typeface="Calibri" panose="020F0502020204030204" pitchFamily="34" charset="0"/>
                <a:cs typeface="Calibri" panose="020F0502020204030204" pitchFamily="34" charset="0"/>
              </a:rPr>
              <a:t> ויודפסו ל 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console</a:t>
            </a:r>
            <a:r>
              <a:rPr lang="he-IL" sz="1500" dirty="0">
                <a:latin typeface="Calibri" panose="020F0502020204030204" pitchFamily="34" charset="0"/>
                <a:cs typeface="Calibri" panose="020F0502020204030204" pitchFamily="34" charset="0"/>
              </a:rPr>
              <a:t> בסדר הבא:</a:t>
            </a:r>
          </a:p>
          <a:p>
            <a:pPr marL="0" indent="0"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foo</a:t>
            </a:r>
          </a:p>
          <a:p>
            <a:pPr marL="0" indent="0"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bar</a:t>
            </a:r>
          </a:p>
          <a:p>
            <a:pPr marL="0" indent="0">
              <a:buNone/>
            </a:pP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baz</a:t>
            </a: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41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ד'</a:t>
            </a:r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2005171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מעקב אחר ה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  <a:endParaRPr lang="he-IL" dirty="0">
              <a:effectLst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251751"/>
            <a:ext cx="8915400" cy="5335480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he-IL" sz="1500" dirty="0">
                <a:latin typeface="Calibri" panose="020F0502020204030204" pitchFamily="34" charset="0"/>
                <a:cs typeface="Calibri" panose="020F0502020204030204" pitchFamily="34" charset="0"/>
              </a:rPr>
              <a:t>הרצת הקוד בשקופית הקודמת </a:t>
            </a:r>
            <a:r>
              <a:rPr lang="he-IL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תשתקף</a:t>
            </a:r>
            <a:r>
              <a:rPr lang="he-IL" sz="1500" dirty="0">
                <a:latin typeface="Calibri" panose="020F0502020204030204" pitchFamily="34" charset="0"/>
                <a:cs typeface="Calibri" panose="020F0502020204030204" pitchFamily="34" charset="0"/>
              </a:rPr>
              <a:t> ב 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  <a:r>
              <a:rPr lang="he-IL" sz="1500" dirty="0">
                <a:latin typeface="Calibri" panose="020F0502020204030204" pitchFamily="34" charset="0"/>
                <a:cs typeface="Calibri" panose="020F0502020204030204" pitchFamily="34" charset="0"/>
              </a:rPr>
              <a:t> כך: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42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ד'</a:t>
            </a:r>
          </a:p>
        </p:txBody>
      </p:sp>
      <p:sp>
        <p:nvSpPr>
          <p:cNvPr id="9" name="מלבן 8"/>
          <p:cNvSpPr/>
          <p:nvPr/>
        </p:nvSpPr>
        <p:spPr>
          <a:xfrm>
            <a:off x="3706760" y="623046"/>
            <a:ext cx="3313471" cy="59641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/>
          <p:cNvSpPr/>
          <p:nvPr/>
        </p:nvSpPr>
        <p:spPr>
          <a:xfrm>
            <a:off x="3883742" y="4781532"/>
            <a:ext cx="3038168" cy="7669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'foo'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מלבן 11"/>
          <p:cNvSpPr/>
          <p:nvPr/>
        </p:nvSpPr>
        <p:spPr>
          <a:xfrm>
            <a:off x="3883742" y="4781532"/>
            <a:ext cx="3038168" cy="7669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bar</a:t>
            </a:r>
          </a:p>
        </p:txBody>
      </p:sp>
      <p:sp>
        <p:nvSpPr>
          <p:cNvPr id="13" name="מלבן 12"/>
          <p:cNvSpPr/>
          <p:nvPr/>
        </p:nvSpPr>
        <p:spPr>
          <a:xfrm>
            <a:off x="3883742" y="3878683"/>
            <a:ext cx="3038168" cy="7669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‘bar'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מלבן 13"/>
          <p:cNvSpPr/>
          <p:nvPr/>
        </p:nvSpPr>
        <p:spPr>
          <a:xfrm>
            <a:off x="3883742" y="3891616"/>
            <a:ext cx="3038168" cy="7669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‘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baz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מלבן 14"/>
          <p:cNvSpPr/>
          <p:nvPr/>
        </p:nvSpPr>
        <p:spPr>
          <a:xfrm>
            <a:off x="3883742" y="4783568"/>
            <a:ext cx="3038168" cy="7669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baz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מלבן 15"/>
          <p:cNvSpPr/>
          <p:nvPr/>
        </p:nvSpPr>
        <p:spPr>
          <a:xfrm>
            <a:off x="3883742" y="5684381"/>
            <a:ext cx="3038168" cy="7669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foo</a:t>
            </a:r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119359354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מעקב אחר ה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  <a:endParaRPr lang="he-IL" dirty="0">
              <a:effectLst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251751"/>
            <a:ext cx="8915400" cy="5335480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endParaRPr lang="he-IL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43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ד'</a:t>
            </a:r>
          </a:p>
        </p:txBody>
      </p:sp>
      <p:pic>
        <p:nvPicPr>
          <p:cNvPr id="7" name="תמונה 6" descr="Call stack first exampl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238" y="787782"/>
            <a:ext cx="5822807" cy="58465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4957171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message queue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נכנס לפעולה</a:t>
            </a:r>
            <a:endParaRPr lang="he-IL" dirty="0">
              <a:effectLst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251751"/>
            <a:ext cx="8915400" cy="5335480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he-IL" sz="1500" dirty="0">
                <a:latin typeface="Calibri" panose="020F0502020204030204" pitchFamily="34" charset="0"/>
                <a:cs typeface="Calibri" panose="020F0502020204030204" pitchFamily="34" charset="0"/>
              </a:rPr>
              <a:t>נתבונן בקטע הקוד הבא:</a:t>
            </a:r>
          </a:p>
          <a:p>
            <a:pPr marL="0" indent="0" algn="l" rtl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bar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'bar'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baz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baz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'foo'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setTimeout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bar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baz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בקוד זה, הפקודה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setTimeout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(שמציינת פקודה לא </a:t>
            </a:r>
            <a:r>
              <a:rPr lang="he-IL" dirty="0" err="1">
                <a:latin typeface="Calibri" panose="020F0502020204030204" pitchFamily="34" charset="0"/>
                <a:cs typeface="Calibri" panose="020F0502020204030204" pitchFamily="34" charset="0"/>
              </a:rPr>
              <a:t>מיידית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) תגרום שהפקודה לזימון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bar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תכנס ל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message queue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ולכן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baz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יודפס לפני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bar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נשים לב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: למרות שמדובר ב 0 מילי שניות, בכל מקרה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setTimeout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מכניסה את זימון ה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callback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ל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message queue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44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ד'</a:t>
            </a:r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23629636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מעקב אחרי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ו-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message queue</a:t>
            </a:r>
            <a:endParaRPr lang="he-IL" dirty="0">
              <a:effectLst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45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ד'</a:t>
            </a:r>
          </a:p>
        </p:txBody>
      </p:sp>
      <p:pic>
        <p:nvPicPr>
          <p:cNvPr id="7" name="תמונה 6" descr="Call stack second exampl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923" y="1251751"/>
            <a:ext cx="5914101" cy="54284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29709825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דוגמת קוד נוספת</a:t>
            </a:r>
            <a:endParaRPr lang="he-IL" dirty="0">
              <a:effectLst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251751"/>
            <a:ext cx="8915400" cy="533548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'one'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};</a:t>
            </a:r>
          </a:p>
          <a:p>
            <a:pPr marL="0" indent="0" algn="l" rtl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two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'two'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};</a:t>
            </a:r>
          </a:p>
          <a:p>
            <a:pPr marL="0" indent="0" algn="l" rtl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three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'three'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};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setTimeout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two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three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r"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בדוגמה הזו,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גורמת להשמה של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ב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queue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, ומזמנת את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two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algn="r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סיימה – כלומר,  ה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התרוקנה, אבל האם זה בגלל שעוד לא עברו 5 שניות כדי ש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תתבצע?</a:t>
            </a:r>
          </a:p>
          <a:p>
            <a:pPr marL="0" indent="0" algn="r"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בשקופית הבאה נראה.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46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ד'</a:t>
            </a:r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33204753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מה שמפתיע... (או: משל התעודות)</a:t>
            </a:r>
            <a:endParaRPr lang="he-IL" dirty="0">
              <a:effectLst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251751"/>
            <a:ext cx="8915400" cy="5335480"/>
          </a:xfrm>
        </p:spPr>
        <p:txBody>
          <a:bodyPr>
            <a:normAutofit fontScale="92500" lnSpcReduction="20000"/>
          </a:bodyPr>
          <a:lstStyle/>
          <a:p>
            <a:pPr marL="0" indent="0" algn="l" rtl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'one'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};</a:t>
            </a:r>
          </a:p>
          <a:p>
            <a:pPr marL="0" indent="0" algn="l" rtl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two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'two'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};</a:t>
            </a:r>
          </a:p>
          <a:p>
            <a:pPr marL="0" indent="0" algn="l" rtl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three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'three'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};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setTimeout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two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three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בדוגמה הזו,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גורמת להשמה של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ב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queue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, ומזמנת את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two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סיימה – כלומר,  ה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התרוקנה, עברו 0 שניות, היינו מצפים ש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תתבצע בשמחה ובששון.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למרבה ההפתעה,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three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מתבצעת קודם.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הסיבה היא שיש כביכול פונקציה ראשית, שכל עוד לא הסתיים הביצוע שלה – במקרה שלנו זימון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three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– ה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לא התרוקנה.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המסכנה נאלצה להמתין עד לסיום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three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47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ד'</a:t>
            </a:r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781296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לסיכום</a:t>
            </a:r>
            <a:endParaRPr lang="he-IL" dirty="0">
              <a:effectLst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251751"/>
            <a:ext cx="8915400" cy="5335480"/>
          </a:xfrm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  <a:buFont typeface="+mj-lt"/>
              <a:buAutoNum type="arabicPeriod"/>
            </a:pPr>
            <a:endParaRPr lang="he-I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event loop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– מנגנון לניהול פקודות קוד ב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endParaRPr lang="he-I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>
              <a:lnSpc>
                <a:spcPct val="150000"/>
              </a:lnSpc>
              <a:buFont typeface="+mj-lt"/>
              <a:buAutoNum type="arabicPeriod"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פקודות לביצוע מידי נכנסות ל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  <a:endParaRPr lang="he-I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>
              <a:lnSpc>
                <a:spcPct val="150000"/>
              </a:lnSpc>
              <a:buFont typeface="+mj-lt"/>
              <a:buAutoNum type="arabicPeriod"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פקודות שהתחלה או סיום שלהן אינם מידיים, נכנסות ל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message queue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r">
              <a:lnSpc>
                <a:spcPct val="150000"/>
              </a:lnSpc>
              <a:buFont typeface="+mj-lt"/>
              <a:buAutoNum type="arabicPeriod"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פקודות ב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מקבלות עדיפות על פני פקודות ב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message queue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r">
              <a:lnSpc>
                <a:spcPct val="150000"/>
              </a:lnSpc>
              <a:buFont typeface="+mj-lt"/>
              <a:buAutoNum type="arabicPeriod"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כאשר יתרוקן ה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יועברו פקודות מה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queue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ל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algn="l" rtl="0">
              <a:lnSpc>
                <a:spcPct val="150000"/>
              </a:lnSpc>
              <a:buNone/>
            </a:pPr>
            <a:endParaRPr lang="he-I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>
              <a:lnSpc>
                <a:spcPct val="150000"/>
              </a:lnSpc>
              <a:buNone/>
            </a:pPr>
            <a:endParaRPr lang="he-I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48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ד'</a:t>
            </a:r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5701254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תרגול 4 – תזמון משימות</a:t>
            </a:r>
            <a:endParaRPr lang="he-IL" dirty="0">
              <a:effectLst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251751"/>
            <a:ext cx="8915400" cy="5335480"/>
          </a:xfrm>
          <a:noFill/>
        </p:spPr>
        <p:txBody>
          <a:bodyPr>
            <a:normAutofit fontScale="62500" lnSpcReduction="20000"/>
          </a:bodyPr>
          <a:lstStyle/>
          <a:p>
            <a:pPr algn="r">
              <a:lnSpc>
                <a:spcPct val="150000"/>
              </a:lnSpc>
              <a:buFont typeface="+mj-lt"/>
              <a:buAutoNum type="arabicPeriod"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מה יודפס כתוצאה מהקוד הבא? איך תיראה ה-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במהלך הרצת הקוד הזה?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'start'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rtl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70C1"/>
                </a:solidFill>
                <a:latin typeface="Consolas" panose="020B0609020204030204" pitchFamily="49" charset="0"/>
              </a:rPr>
              <a:t>intervalId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setInterval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(()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'inside interval'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setTimeout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(()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'timeout inside interval'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clearInterval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70C1"/>
                </a:solidFill>
                <a:latin typeface="Consolas" panose="020B0609020204030204" pitchFamily="49" charset="0"/>
              </a:rPr>
              <a:t>intervalId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2500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rtl="0">
              <a:buNone/>
            </a:pP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setTimeout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(()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'inside timeout'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'end'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he-I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מה מבצע הקוד הבא? למה לעיתים נעדיף אותו על פני שימוש ב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setInterval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doWork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()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do something  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setTimeout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doWork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}  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setTimeout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doWork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he-I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>
              <a:lnSpc>
                <a:spcPct val="150000"/>
              </a:lnSpc>
              <a:buNone/>
            </a:pPr>
            <a:endParaRPr lang="he-I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>
              <a:lnSpc>
                <a:spcPct val="150000"/>
              </a:lnSpc>
              <a:buNone/>
            </a:pPr>
            <a:endParaRPr lang="he-I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49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ד'</a:t>
            </a:r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86809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למה כדאי להשתמש ב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NodeJS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251751"/>
            <a:ext cx="8915400" cy="501588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NodeJS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רצה ב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אחד, ואינה מייצרת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נפרד לכל בקשה (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request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). ברירת מחדל כל תהליך לא עוצר את המשך הפעילות, אלא אם כן מגדירים אחרת. צורת הפעולה הזו מאפשרת ל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NodeJS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לטפל באלפי בקשות בו זמנית עם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אחד.  ה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פשוט שולח בקשה לגורם כלשהו – מערכת הקבצים, רשת,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, ואינו ממתין לתשובה. רק כשתגיע התשובה,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NodeJS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ידע לטפל בה. ניהול של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threads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יכול להוות מקור להרבה באגים, בצורת הפעולה הזו ללא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Threads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, הם נחסכים.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יישום ב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NodeJS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נכתב ב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כך שמפתחי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frontend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) שמפתחים כבר ב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js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, יכולים לפתח את ה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backend 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server side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. (חסכון בעלויות של הכשרת מתכנתים והטמעת שפות חדשות בחברה או בארגון)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קיימות ספריות רבות עם קוד שמבצע משימה מסוימת (למעלה ממיליון נכון ל 11/2021). הספריות הן חינמיות וחוסכות עבודה רבה למתכנתים.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5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23590734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asynchronouse</a:t>
            </a:r>
            <a:endParaRPr lang="he-IL" dirty="0">
              <a:effectLst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251751"/>
            <a:ext cx="8915400" cy="53354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א-סינכרוני – בו זמני.(לא מקבילי). </a:t>
            </a:r>
          </a:p>
          <a:p>
            <a:pPr marL="0" indent="0" algn="just">
              <a:buNone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המעבד יכול לבצע פקודה אחת ויחידה בנקודת זמן מסוימת.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מערכת ההפעלה יוצרת אשליה שהיא מריצה מספר תוכנות בו זמנית, אך למעשה היא בעצם עוברת מהרצת </a:t>
            </a:r>
            <a:r>
              <a:rPr lang="he-I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תוכנית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אחת לאחרת כך שכל אחת מקבלת פרק זמן קצוב. המעבר בין התוכניות הוא מהיר מאד וכך נוצרת אשליה כאילו הן מבוצעות בו זמנית.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אם במחשב יש מספר ליבות או מספר מעבדים – כל ליבה או מעבד יכולים לבצע פקודה אחת וכל המנגנון המתואר לעיל – יעבוד בכל אחד מהם בנפרד.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רוב שפות התכנות עובדות ב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אחד, ובכללן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50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ד'</a:t>
            </a:r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10280024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callback</a:t>
            </a:r>
            <a:endParaRPr lang="he-IL" dirty="0">
              <a:effectLst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251751"/>
            <a:ext cx="8915400" cy="53354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e-IL" sz="2600" dirty="0">
                <a:latin typeface="Calibri" panose="020F0502020204030204" pitchFamily="34" charset="0"/>
                <a:cs typeface="Calibri" panose="020F0502020204030204" pitchFamily="34" charset="0"/>
              </a:rPr>
              <a:t>בקצרה: פונקציה שנשלחת כפרמטר לפונקציה אחרת. ביצוע הפונקציה יתוזמן לזמן כלשהו, לדוגמא: לחיצת כפתור, סיום זמן של טיימר, </a:t>
            </a:r>
            <a:r>
              <a:rPr lang="he-IL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וכו</a:t>
            </a:r>
            <a:r>
              <a:rPr lang="he-IL" sz="2600" dirty="0">
                <a:latin typeface="Calibri" panose="020F0502020204030204" pitchFamily="34" charset="0"/>
                <a:cs typeface="Calibri" panose="020F0502020204030204" pitchFamily="34" charset="0"/>
              </a:rPr>
              <a:t>'.</a:t>
            </a: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900" u="sng" dirty="0">
                <a:latin typeface="Calibri" panose="020F0502020204030204" pitchFamily="34" charset="0"/>
                <a:cs typeface="Calibri" panose="020F0502020204030204" pitchFamily="34" charset="0"/>
              </a:rPr>
              <a:t>error-first callbacks</a:t>
            </a:r>
          </a:p>
          <a:p>
            <a:pPr marL="0" indent="0" algn="just">
              <a:buNone/>
            </a:pPr>
            <a:r>
              <a:rPr lang="he-IL" sz="2600" dirty="0">
                <a:latin typeface="Calibri" panose="020F0502020204030204" pitchFamily="34" charset="0"/>
                <a:cs typeface="Calibri" panose="020F0502020204030204" pitchFamily="34" charset="0"/>
              </a:rPr>
              <a:t>לעיתים עלולה להתרחש שגיאה עוד לפני שפונקציית ה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callback</a:t>
            </a:r>
            <a:r>
              <a:rPr lang="he-IL" sz="2600" dirty="0">
                <a:latin typeface="Calibri" panose="020F0502020204030204" pitchFamily="34" charset="0"/>
                <a:cs typeface="Calibri" panose="020F0502020204030204" pitchFamily="34" charset="0"/>
              </a:rPr>
              <a:t> הופעלה, אך כבר אחרי שהיא נשלחה לביצוע על ידי פונקציה אחרת. השגיאה עלולה למנוע מהפונקציה לבצע את פעולתה כראוי, אך אין דרך לתפוס את השגיאה לפני הפעלתה. לדוגמה (הסבר בשקופית הבאה):</a:t>
            </a:r>
          </a:p>
          <a:p>
            <a:pPr marL="0" indent="0" algn="l">
              <a:buNone/>
            </a:pPr>
            <a:r>
              <a:rPr lang="en-US" sz="2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readFile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sz="2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file.json</a:t>
            </a:r>
            <a:r>
              <a:rPr lang="en-US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 algn="l">
              <a:buNone/>
            </a:pP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//no errors, process data</a:t>
            </a:r>
            <a:endParaRPr lang="en-US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</a:t>
            </a:r>
          </a:p>
          <a:p>
            <a:pPr marL="0" indent="0" algn="l">
              <a:buNone/>
            </a:pPr>
            <a:endParaRPr lang="he-IL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51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ד'</a:t>
            </a:r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22555433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callback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- המשך</a:t>
            </a:r>
            <a:endParaRPr lang="he-IL" dirty="0">
              <a:effectLst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493519" y="1251751"/>
            <a:ext cx="8915400" cy="533548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he-IL" sz="2600" dirty="0">
                <a:latin typeface="Calibri" panose="020F0502020204030204" pitchFamily="34" charset="0"/>
                <a:cs typeface="Calibri" panose="020F0502020204030204" pitchFamily="34" charset="0"/>
              </a:rPr>
              <a:t>בדוגמא לעיל, אם קובץ נמחק או בשימוש, הפונקציה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readFile</a:t>
            </a:r>
            <a:r>
              <a:rPr lang="he-IL" sz="2600" dirty="0">
                <a:latin typeface="Calibri" panose="020F0502020204030204" pitchFamily="34" charset="0"/>
                <a:cs typeface="Calibri" panose="020F0502020204030204" pitchFamily="34" charset="0"/>
              </a:rPr>
              <a:t> עלולה להיכשל.</a:t>
            </a: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he-IL" sz="2600" dirty="0">
                <a:latin typeface="Calibri" panose="020F0502020204030204" pitchFamily="34" charset="0"/>
                <a:cs typeface="Calibri" panose="020F0502020204030204" pitchFamily="34" charset="0"/>
              </a:rPr>
              <a:t>פונקציית ה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callback</a:t>
            </a:r>
            <a:r>
              <a:rPr lang="he-IL" sz="2600" dirty="0">
                <a:latin typeface="Calibri" panose="020F0502020204030204" pitchFamily="34" charset="0"/>
                <a:cs typeface="Calibri" panose="020F0502020204030204" pitchFamily="34" charset="0"/>
              </a:rPr>
              <a:t> מצפה לקבל את נתוני הקובץ. לכאורה, אין דרך לתפוס את שלב הביניים.</a:t>
            </a: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he-IL" sz="2600" dirty="0">
                <a:latin typeface="Calibri" panose="020F0502020204030204" pitchFamily="34" charset="0"/>
                <a:cs typeface="Calibri" panose="020F0502020204030204" pitchFamily="34" charset="0"/>
              </a:rPr>
              <a:t>הפתרון שנמצא הוא להכין פרמטר ראשון לפונקציית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callback</a:t>
            </a:r>
            <a:r>
              <a:rPr lang="he-IL" sz="2600" dirty="0">
                <a:latin typeface="Calibri" panose="020F0502020204030204" pitchFamily="34" charset="0"/>
                <a:cs typeface="Calibri" panose="020F0502020204030204" pitchFamily="34" charset="0"/>
              </a:rPr>
              <a:t> שיכיל שגיאה, אם תתרחש.</a:t>
            </a: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he-IL" sz="2600" dirty="0">
                <a:latin typeface="Calibri" panose="020F0502020204030204" pitchFamily="34" charset="0"/>
                <a:cs typeface="Calibri" panose="020F0502020204030204" pitchFamily="34" charset="0"/>
              </a:rPr>
              <a:t>במידה ולא התרחשה שגיאה, ערך הפרמטר יהיה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he-IL" sz="2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he-IL" sz="2600" dirty="0">
                <a:latin typeface="Calibri" panose="020F0502020204030204" pitchFamily="34" charset="0"/>
                <a:cs typeface="Calibri" panose="020F0502020204030204" pitchFamily="34" charset="0"/>
              </a:rPr>
              <a:t>לפתרון זה קוראים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error-first callbacks</a:t>
            </a:r>
            <a:r>
              <a:rPr lang="he-IL" sz="2600" dirty="0">
                <a:latin typeface="Calibri" panose="020F0502020204030204" pitchFamily="34" charset="0"/>
                <a:cs typeface="Calibri" panose="020F0502020204030204" pitchFamily="34" charset="0"/>
              </a:rPr>
              <a:t> (ישנם פתרונות נוספים למצב זה)</a:t>
            </a:r>
          </a:p>
          <a:p>
            <a:pPr marL="0" indent="0" algn="l">
              <a:buNone/>
            </a:pP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readFile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file.json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//handle error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//no errors, process data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52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ד'</a:t>
            </a:r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14097456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lback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- המשך</a:t>
            </a:r>
            <a:endParaRPr lang="he-IL" dirty="0">
              <a:effectLst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251751"/>
            <a:ext cx="8915400" cy="5335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2200" dirty="0">
                <a:latin typeface="Calibri" panose="020F0502020204030204" pitchFamily="34" charset="0"/>
                <a:cs typeface="Calibri" panose="020F0502020204030204" pitchFamily="34" charset="0"/>
              </a:rPr>
              <a:t>יש לציין ששימוש ב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callback</a:t>
            </a:r>
            <a:r>
              <a:rPr lang="he-IL" sz="2200" dirty="0">
                <a:latin typeface="Calibri" panose="020F0502020204030204" pitchFamily="34" charset="0"/>
                <a:cs typeface="Calibri" panose="020F0502020204030204" pitchFamily="34" charset="0"/>
              </a:rPr>
              <a:t> מסרבל את הקוד בגלל קינון של הקוד, והחל מגרסת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ES6</a:t>
            </a:r>
            <a:r>
              <a:rPr lang="he-IL" sz="2200" dirty="0">
                <a:latin typeface="Calibri" panose="020F0502020204030204" pitchFamily="34" charset="0"/>
                <a:cs typeface="Calibri" panose="020F0502020204030204" pitchFamily="34" charset="0"/>
              </a:rPr>
              <a:t> ישנן אופציות מתקדמות יותר –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promises</a:t>
            </a:r>
            <a:r>
              <a:rPr lang="he-IL" sz="2200" dirty="0">
                <a:latin typeface="Calibri" panose="020F0502020204030204" pitchFamily="34" charset="0"/>
                <a:cs typeface="Calibri" panose="020F0502020204030204" pitchFamily="34" charset="0"/>
              </a:rPr>
              <a:t> ו-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async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\await</a:t>
            </a:r>
            <a:r>
              <a:rPr lang="he-IL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he-IL" sz="2200" dirty="0">
                <a:latin typeface="Calibri" panose="020F0502020204030204" pitchFamily="34" charset="0"/>
                <a:cs typeface="Calibri" panose="020F0502020204030204" pitchFamily="34" charset="0"/>
              </a:rPr>
              <a:t>הנה דוגמה לקינון מסורבל של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callbacks</a:t>
            </a:r>
            <a:r>
              <a:rPr lang="he-IL" sz="2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 algn="l" rtl="0">
              <a:lnSpc>
                <a:spcPts val="1425"/>
              </a:lnSpc>
              <a:buNone/>
            </a:pP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'load'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ts val="1425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'button'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'click'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ts val="1425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setTimeout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ts val="1425"/>
              </a:lnSpc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ts val="1425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//your code here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ts val="1425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})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ts val="1425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},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ts val="1425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ts val="1425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53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ד'</a:t>
            </a:r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37857623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ES6 Job Queue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או: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micro-task queue</a:t>
            </a:r>
            <a:endParaRPr lang="he-IL" dirty="0">
              <a:effectLst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251751"/>
            <a:ext cx="8915400" cy="5335480"/>
          </a:xfrm>
        </p:spPr>
        <p:txBody>
          <a:bodyPr>
            <a:normAutofit lnSpcReduction="10000"/>
          </a:bodyPr>
          <a:lstStyle/>
          <a:p>
            <a:pPr marL="0" indent="0" algn="l" rtl="0">
              <a:buNone/>
            </a:pP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בגרסת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ES6 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התווסף מנגנון שנקרא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job queue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או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micro-task queue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מנגנון זה נותן עדיפות לפעולות שמתבצעות לאחר סיום פעולה א-סינכרונית.</a:t>
            </a:r>
          </a:p>
          <a:p>
            <a:pPr marL="0" indent="0">
              <a:buNone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המנגנון ייכנס לפעולה כאשר נשתמש ב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promise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אם כן, יש שלושה גורמים בתהליך תזמון משימות: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– לתוכו נכנסות פקודות סינכרוניות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micro-task queue\job queue</a:t>
            </a:r>
            <a:r>
              <a:rPr lang="he-IL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– פעולות שמתבצעות לאחר סיום פעולה א-סינכרונית שזומנה ע"י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promise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task queue\message queue</a:t>
            </a:r>
            <a:r>
              <a:rPr lang="he-IL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– מכיל פקודות א-סינכרוניות – לביצוע מאוחר יותר או להמתנה לתוצאה.</a:t>
            </a:r>
          </a:p>
          <a:p>
            <a:pPr marL="0" indent="0">
              <a:buNone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נדגיש: כל פעולה תעבור בסופו של דבר לתוך ה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, כאשר יגיע זמנה להתבצע.</a:t>
            </a:r>
          </a:p>
          <a:p>
            <a:pPr marL="0" indent="0">
              <a:buNone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פקודות מה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micro-task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יקבלו עדיפות על פני ה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task queue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>
              <a:buNone/>
            </a:pP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54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ד'</a:t>
            </a:r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4674010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Promise</a:t>
            </a:r>
            <a:endParaRPr lang="he-IL" dirty="0">
              <a:effectLst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251751"/>
            <a:ext cx="8915400" cy="533548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endParaRPr lang="he-I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promise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הוא אובייקט מובנה שמגדירים לו משימה לבצע.</a:t>
            </a:r>
          </a:p>
          <a:p>
            <a:pPr marL="0" indent="0">
              <a:buNone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אם הצליח – מעדכן על הצלחה = מבצע פונקציית הצלחה.</a:t>
            </a:r>
          </a:p>
          <a:p>
            <a:pPr marL="0" indent="0">
              <a:buNone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אחרת – מעדכן על </a:t>
            </a:r>
            <a:r>
              <a:rPr lang="he-I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כשלון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= מבצע פונקציית </a:t>
            </a:r>
            <a:r>
              <a:rPr lang="he-I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כשלון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אם הסתיימה פעולת ה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promise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- הפונקציה שהמתינה לסיומו תתבצע בריקון המחסנית, </a:t>
            </a:r>
            <a:r>
              <a:rPr lang="he-IL" sz="2400" b="1" dirty="0">
                <a:latin typeface="Calibri" panose="020F0502020204030204" pitchFamily="34" charset="0"/>
                <a:cs typeface="Calibri" panose="020F0502020204030204" pitchFamily="34" charset="0"/>
              </a:rPr>
              <a:t>לפני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ביצוע משימות מה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task queue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כמובן, כל שאר הפעולות שאינן מבוצעות באמצעות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promise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, ממשיכות על פי המנגנון הרגיל של ה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וה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task queue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שתיארנו.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55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ד'</a:t>
            </a:r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37113683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הסיפור של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Promise</a:t>
            </a:r>
            <a:endParaRPr lang="he-IL" dirty="0">
              <a:effectLst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251751"/>
            <a:ext cx="8915400" cy="53354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he-I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הסיפור הבא ימחיש טוב יותר מהו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promise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ג'ק וג'יל גרים בחווה.</a:t>
            </a:r>
          </a:p>
          <a:p>
            <a:pPr marL="0" indent="0">
              <a:buNone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סבא וסבתא מבקשים מהם ללכת להביא מים מהנהר, כדי שסבתא תוכל לבשל.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ג'ק וג'יל יוצאים בשמחה, ובינתיים סבא וסבתא ממשיכים לבצע משימות שונות בחווה.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יש שתי אפשרויות להמשך הסיפור: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ג'ק וג'יל יחזרו עם דליים מלאים, וסבתא תוכל להתחיל לבשל.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ג'ק נפל, וג'יל הייתה צריכה לעזור לו לדדות חזרה, ולכן לא הביאו מים.</a:t>
            </a:r>
          </a:p>
          <a:p>
            <a:pPr>
              <a:buFont typeface="+mj-lt"/>
              <a:buAutoNum type="arabicPeriod"/>
            </a:pPr>
            <a:endParaRPr lang="he-I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עד כאן הסיפור.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56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ד'</a:t>
            </a:r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1190476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Promise</a:t>
            </a:r>
            <a:r>
              <a:rPr lang="he-IL" dirty="0"/>
              <a:t> - הנמשל</a:t>
            </a:r>
            <a:endParaRPr lang="he-IL" dirty="0">
              <a:effectLst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57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ד'</a:t>
            </a:r>
          </a:p>
        </p:txBody>
      </p:sp>
      <p:pic>
        <p:nvPicPr>
          <p:cNvPr id="7" name="מציין מיקום תוכן 6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89213" y="1466401"/>
            <a:ext cx="8915400" cy="4906273"/>
          </a:xfrm>
          <a:prstGeom prst="rect">
            <a:avLst/>
          </a:prstGeom>
        </p:spPr>
      </p:pic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41810253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/>
              <a:t>בחזרה לקוד</a:t>
            </a:r>
            <a:endParaRPr lang="he-IL" dirty="0">
              <a:effectLst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251751"/>
            <a:ext cx="8915400" cy="53354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he-I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כמו שאמרנו,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Promise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הוא אובייקט ב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, שמבצע קטע קוד מסוים, ובסיומו מעדכן על הצלחה או </a:t>
            </a:r>
            <a:r>
              <a:rPr lang="he-I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כשלון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ב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constructor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של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Promise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שולחים פונקציה, שמקבלת שני פרמטרים – בדרך כלל ייקראו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resolve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ו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reject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אלו פרמטרים מסוג פונקציה, ש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שולחת בעצמה.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במהלך "חיי" ה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promise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הוא עובר שני מצבים: </a:t>
            </a:r>
          </a:p>
          <a:p>
            <a:pPr>
              <a:lnSpc>
                <a:spcPct val="170000"/>
              </a:lnSpc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מצב המתנה -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pending</a:t>
            </a:r>
            <a:endParaRPr lang="he-I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70000"/>
              </a:lnSpc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מצב סיום (בהצלחה או </a:t>
            </a:r>
            <a:r>
              <a:rPr lang="he-I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בכשלון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) –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fulfilled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או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rejected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58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ד'</a:t>
            </a:r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35608026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/>
              <a:t>הגדרת </a:t>
            </a:r>
            <a:r>
              <a:rPr lang="en-US" dirty="0"/>
              <a:t>Promise</a:t>
            </a:r>
            <a:r>
              <a:rPr lang="he-IL" dirty="0">
                <a:effectLst/>
              </a:rPr>
              <a:t> בקוד – דוגמא 1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463040" y="1251751"/>
            <a:ext cx="10041572" cy="5335480"/>
          </a:xfrm>
        </p:spPr>
        <p:txBody>
          <a:bodyPr>
            <a:normAutofit fontScale="92500"/>
          </a:bodyPr>
          <a:lstStyle/>
          <a:p>
            <a:pPr marL="0" indent="0" algn="l" rtl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bringWaterPromise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Promise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795E26"/>
                </a:solidFill>
                <a:effectLst>
                  <a:glow rad="1003300">
                    <a:srgbClr val="FFFF00">
                      <a:alpha val="40000"/>
                    </a:srgbClr>
                  </a:glow>
                </a:effectLst>
                <a:latin typeface="Consolas" panose="020B0609020204030204" pitchFamily="49" charset="0"/>
              </a:rPr>
              <a:t>resolve, reject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Got the water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/* Jack and Jill brought water*/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answer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'yes'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795E26"/>
                </a:solidFill>
                <a:effectLst>
                  <a:glow rad="1003300">
                    <a:srgbClr val="FFFF00">
                      <a:alpha val="40000"/>
                    </a:srgbClr>
                  </a:glow>
                </a:effectLst>
                <a:latin typeface="Consolas" panose="020B0609020204030204" pitchFamily="49" charset="0"/>
              </a:rPr>
              <a:t>resolve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'You can start cooking'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An assurance of getting the water successfully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}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OOPS, Jack fell down and broke his crown. 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And Jill came tumbling after.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795E26"/>
                </a:solidFill>
                <a:effectLst>
                  <a:glow rad="1003300">
                    <a:srgbClr val="FFFF00">
                      <a:alpha val="40000"/>
                    </a:srgbClr>
                  </a:glow>
                </a:effectLst>
                <a:latin typeface="Consolas" panose="020B0609020204030204" pitchFamily="49" charset="0"/>
              </a:rPr>
              <a:t>reject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Error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"Disaster"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Throwing and error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59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ד'</a:t>
            </a:r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2192694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השוואה בין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paypal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ב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Java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dirty="0" err="1">
                <a:latin typeface="Calibri" panose="020F0502020204030204" pitchFamily="34" charset="0"/>
                <a:cs typeface="Calibri" panose="020F0502020204030204" pitchFamily="34" charset="0"/>
              </a:rPr>
              <a:t>וב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NodeJS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6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55C9507D-23DD-4472-990F-6C6B5D9C25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67" t="4142" r="6212" b="8695"/>
          <a:stretch/>
        </p:blipFill>
        <p:spPr>
          <a:xfrm>
            <a:off x="2716465" y="1340528"/>
            <a:ext cx="8664605" cy="486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356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/>
              <a:t>הפעלת ה </a:t>
            </a:r>
            <a:r>
              <a:rPr lang="en-US" dirty="0"/>
              <a:t>Promise</a:t>
            </a:r>
            <a:endParaRPr lang="he-IL" dirty="0">
              <a:effectLst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251751"/>
            <a:ext cx="8915400" cy="5335480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יצירת אובייקט ה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promise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מיידית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גורמת לביצוע קטע הקוד שנשלח בפונקציה ל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constructor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he-I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כשמעונינים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לסיים את ה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promise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במצב הצלחה, מזומנת פונקציית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resolve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שהתקבלה לפרמטר הראשון, ובמצב </a:t>
            </a:r>
            <a:r>
              <a:rPr lang="he-I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כשלון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– מזומנת הפונקציה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reject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שהתקבלה כפרמטר השני.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אם זומנו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ו/או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catch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על ה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promise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הזה, אזי הפונקציה שנשלחה ל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תופעל במצב הצלחה ו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catch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במצב </a:t>
            </a:r>
            <a:r>
              <a:rPr lang="he-I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כשלון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he-I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הערה: השמות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resolve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ו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reject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הם שמות מקובלים, אך אינם חובה.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60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ד'</a:t>
            </a:r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382412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/>
              <a:t>שימוש ב </a:t>
            </a:r>
            <a:r>
              <a:rPr lang="en-US" dirty="0"/>
              <a:t>then</a:t>
            </a:r>
            <a:r>
              <a:rPr lang="he-IL" dirty="0"/>
              <a:t> ו </a:t>
            </a:r>
            <a:r>
              <a:rPr lang="en-US" dirty="0"/>
              <a:t>catch</a:t>
            </a:r>
            <a:r>
              <a:rPr lang="he-IL" dirty="0"/>
              <a:t> – דוגמא 1</a:t>
            </a:r>
            <a:endParaRPr lang="he-IL" dirty="0">
              <a:effectLst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463040" y="1251751"/>
            <a:ext cx="10041572" cy="5335480"/>
          </a:xfrm>
        </p:spPr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//define success function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onSuccess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 rtl="0">
              <a:buNone/>
            </a:pP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//define error function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onError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error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 rtl="0">
              <a:buNone/>
            </a:pP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//consume the promise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bringWaterPromise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then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onSuccess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onError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61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ד'</a:t>
            </a:r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3715382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/>
              <a:t>דוגמא 2</a:t>
            </a:r>
            <a:endParaRPr lang="he-IL" dirty="0">
              <a:effectLst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463040" y="1251751"/>
            <a:ext cx="10041572" cy="5335480"/>
          </a:xfrm>
        </p:spPr>
        <p:txBody>
          <a:bodyPr>
            <a:normAutofit fontScale="92500" lnSpcReduction="10000"/>
          </a:bodyPr>
          <a:lstStyle/>
          <a:p>
            <a:pPr marL="0" indent="0" algn="l" rtl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bar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()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'bar'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baz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()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baz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()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'foo'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setTimeout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bar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Promise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resolve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reject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resolve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'should be right after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baz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, before bar'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).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then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resolve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resolve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baz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 rtl="0">
              <a:buNone/>
            </a:pP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62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ד'</a:t>
            </a:r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41206001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/>
              <a:t>תהליך ההרצה של דוגמא 2</a:t>
            </a:r>
            <a:endParaRPr lang="he-IL" dirty="0">
              <a:effectLst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63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ד'</a:t>
            </a:r>
          </a:p>
        </p:txBody>
      </p:sp>
      <p:pic>
        <p:nvPicPr>
          <p:cNvPr id="7" name="מציין מיקום תוכן 6" descr="Call stack third example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625"/>
          <a:stretch/>
        </p:blipFill>
        <p:spPr bwMode="auto">
          <a:xfrm>
            <a:off x="1836421" y="1534478"/>
            <a:ext cx="5492980" cy="43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מציין מיקום תוכן 6" descr="Call stack third example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18"/>
          <a:stretch/>
        </p:blipFill>
        <p:spPr bwMode="auto">
          <a:xfrm>
            <a:off x="6935234" y="1737360"/>
            <a:ext cx="4883380" cy="379761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4205202" y="1023783"/>
            <a:ext cx="4191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1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9037320" y="1208449"/>
            <a:ext cx="39624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10056427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err="1"/>
              <a:t>Promisifying</a:t>
            </a:r>
            <a:endParaRPr lang="he-IL" dirty="0">
              <a:effectLst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64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ד'</a:t>
            </a:r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81A7211A-4116-453D-B996-8C7FC802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46790"/>
            <a:ext cx="8915400" cy="3777622"/>
          </a:xfrm>
        </p:spPr>
        <p:txBody>
          <a:bodyPr>
            <a:normAutofit fontScale="92500" lnSpcReduction="20000"/>
          </a:bodyPr>
          <a:lstStyle/>
          <a:p>
            <a:pPr marL="0" indent="0" algn="just" rtl="1">
              <a:lnSpc>
                <a:spcPct val="150000"/>
              </a:lnSpc>
              <a:spcAft>
                <a:spcPts val="800"/>
              </a:spcAft>
              <a:buNone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אמרנו שביצירת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promise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הקוד מורץ 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מיד עם 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זימון ה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constructor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he-I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 rtl="1">
              <a:lnSpc>
                <a:spcPct val="150000"/>
              </a:lnSpc>
              <a:spcAft>
                <a:spcPts val="800"/>
              </a:spcAft>
              <a:buNone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כדי שאובייקטים של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promise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ייבנו רק בשעת השימוש בהם והקוד יורץ רק בעת הצורך, מקובל להשתמש בצורת כתיבה שנקראת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Promisifying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בצורת כתיבה זו, ניצור פונקציה, שתחזיר מופע של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promise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 rtl="1">
              <a:lnSpc>
                <a:spcPct val="150000"/>
              </a:lnSpc>
              <a:spcAft>
                <a:spcPts val="800"/>
              </a:spcAft>
              <a:buNone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כשנרצה להפעיל את ה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promise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נזמן את הפונקציה, ומיד נכתוב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ו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catch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(ששייכות ל-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promise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המוחזר מהפונקציה).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השימוש ב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promise 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למעשה לא מתחיל לנו היום, מאחורי הקלעים הרבה פונקציות ו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מוכנים של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כבר משתמשים ב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promises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הדוג' הנפוצה ביותר היא הפונקציה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fetch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שמביאה נתונים ממקור נתונים כלשהוא. גם פונקציה זו כתובה על פי צורת הכתיבה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promisifying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11287420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err="1"/>
              <a:t>Promisifying</a:t>
            </a:r>
            <a:r>
              <a:rPr lang="he-IL" dirty="0"/>
              <a:t> - דוגמא</a:t>
            </a:r>
            <a:endParaRPr lang="he-IL" dirty="0">
              <a:effectLst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65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ד'</a:t>
            </a:r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81A7211A-4116-453D-B996-8C7FC802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52907"/>
            <a:ext cx="8915400" cy="524789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bringWater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795E26"/>
                </a:solidFill>
                <a:effectLst>
                  <a:glow rad="1003300">
                    <a:srgbClr val="FFFF00">
                      <a:alpha val="40000"/>
                    </a:srgbClr>
                  </a:glow>
                </a:effectLst>
                <a:latin typeface="Consolas" panose="020B0609020204030204" pitchFamily="49" charset="0"/>
              </a:rPr>
              <a:t>return new Promise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(resolve, reject) {</a:t>
            </a: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Got the water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Jack and Jill brought water*/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answer ==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resolve(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'You can start cooking'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An assurance of getting the water successfully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OOPS, Jack fell down and broke his crown. 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And Jill came tumbling after.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reject(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Error(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"Disaster"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Throwing and error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he-I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422085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err="1"/>
              <a:t>Promisifying</a:t>
            </a:r>
            <a:r>
              <a:rPr lang="he-IL" dirty="0"/>
              <a:t> - דוגמא</a:t>
            </a:r>
            <a:endParaRPr lang="he-IL" dirty="0">
              <a:effectLst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66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ד'</a:t>
            </a:r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81A7211A-4116-453D-B996-8C7FC802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52907"/>
            <a:ext cx="8915400" cy="52478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he-IL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he-IL" sz="2500" dirty="0">
                <a:latin typeface="Calibri" panose="020F0502020204030204" pitchFamily="34" charset="0"/>
                <a:cs typeface="Calibri" panose="020F0502020204030204" pitchFamily="34" charset="0"/>
              </a:rPr>
              <a:t>בניית ה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promise</a:t>
            </a:r>
            <a:r>
              <a:rPr lang="he-IL" sz="2500" dirty="0">
                <a:latin typeface="Calibri" panose="020F0502020204030204" pitchFamily="34" charset="0"/>
                <a:cs typeface="Calibri" panose="020F0502020204030204" pitchFamily="34" charset="0"/>
              </a:rPr>
              <a:t> תוך כדי זימון:</a:t>
            </a:r>
            <a:endParaRPr 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promise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bringWaterFunc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promise</a:t>
            </a: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.then(data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console.log(data);</a:t>
            </a: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.catch(err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console.error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(err)</a:t>
            </a: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39762323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 Promise Chaining</a:t>
            </a:r>
            <a:r>
              <a:rPr lang="he-IL" dirty="0"/>
              <a:t>– שרשור של </a:t>
            </a:r>
            <a:r>
              <a:rPr lang="en-US" dirty="0"/>
              <a:t>Promises</a:t>
            </a:r>
            <a:br>
              <a:rPr lang="en-US" sz="1800" b="1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he-IL" dirty="0">
              <a:effectLst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67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ד'</a:t>
            </a:r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81A7211A-4116-453D-B996-8C7FC802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923" y="1152907"/>
            <a:ext cx="9272689" cy="5247893"/>
          </a:xfrm>
        </p:spPr>
        <p:txBody>
          <a:bodyPr>
            <a:normAutofit fontScale="55000" lnSpcReduction="20000"/>
          </a:bodyPr>
          <a:lstStyle/>
          <a:p>
            <a:pPr marL="0" indent="0" algn="just" rtl="1">
              <a:lnSpc>
                <a:spcPct val="120000"/>
              </a:lnSpc>
              <a:spcAft>
                <a:spcPts val="800"/>
              </a:spcAft>
              <a:buNone/>
            </a:pPr>
            <a:r>
              <a:rPr lang="he-IL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לעיתים, </a:t>
            </a: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he-IL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של  </a:t>
            </a: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promise</a:t>
            </a:r>
            <a:r>
              <a:rPr lang="he-IL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מחזיר </a:t>
            </a: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promise</a:t>
            </a:r>
            <a:r>
              <a:rPr lang="he-IL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למצב כזה קוראים שרשור </a:t>
            </a: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promises</a:t>
            </a:r>
            <a:r>
              <a:rPr lang="he-IL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indent="0" algn="just" rtl="1">
              <a:lnSpc>
                <a:spcPct val="170000"/>
              </a:lnSpc>
              <a:spcAft>
                <a:spcPts val="800"/>
              </a:spcAft>
              <a:buNone/>
            </a:pPr>
            <a:r>
              <a:rPr lang="he-IL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בקוד נראה </a:t>
            </a: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he-IL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עבור כל </a:t>
            </a: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promise</a:t>
            </a:r>
            <a:r>
              <a:rPr lang="he-IL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 כאשר הפרמטר שנשלח ב </a:t>
            </a: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he-IL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יתבצע ב </a:t>
            </a: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resolve</a:t>
            </a:r>
            <a:r>
              <a:rPr lang="he-IL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ל </a:t>
            </a: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promise</a:t>
            </a:r>
            <a:r>
              <a:rPr lang="he-IL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שחזר מה </a:t>
            </a: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callback</a:t>
            </a:r>
            <a:r>
              <a:rPr lang="he-IL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של ה </a:t>
            </a: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he-IL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הקודם.</a:t>
            </a:r>
          </a:p>
          <a:p>
            <a:pPr marL="0" indent="0" algn="l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mystatus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statusText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 algn="l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jsonFun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 algn="l">
              <a:buNone/>
            </a:pP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todos.json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mystatus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note that the `status` function is actually **called** here, and that it **returns a promise***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jsonFun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 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likewise, the only difference here is that the `json` function here returns a promise that resolves with `data`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... which is why `data` shows up here as the first parameter to the anonymous function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'Request succeeded with JSON response'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})</a:t>
            </a: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'Request failed'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 algn="l" rtl="1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145991177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Autofit/>
          </a:bodyPr>
          <a:lstStyle/>
          <a:p>
            <a:pPr algn="r"/>
            <a:r>
              <a:rPr lang="en-US" sz="2800" dirty="0"/>
              <a:t> Promise Chaining</a:t>
            </a:r>
            <a:r>
              <a:rPr lang="he-IL" sz="2800" dirty="0"/>
              <a:t>– שרשור של </a:t>
            </a:r>
            <a:r>
              <a:rPr lang="en-US" sz="2800" dirty="0"/>
              <a:t>Promises</a:t>
            </a:r>
            <a:r>
              <a:rPr lang="he-IL" sz="2800" dirty="0"/>
              <a:t> –</a:t>
            </a:r>
            <a:r>
              <a:rPr lang="en-US" sz="2800" dirty="0"/>
              <a:t> </a:t>
            </a:r>
            <a:r>
              <a:rPr lang="he-IL" sz="2800" dirty="0"/>
              <a:t>הסבר הדוגמא</a:t>
            </a:r>
            <a:br>
              <a:rPr lang="en-US" sz="1400" b="1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he-IL" sz="2800" dirty="0">
              <a:effectLst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68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ד'</a:t>
            </a:r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81A7211A-4116-453D-B996-8C7FC802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56393"/>
            <a:ext cx="8915400" cy="5247893"/>
          </a:xfrm>
        </p:spPr>
        <p:txBody>
          <a:bodyPr>
            <a:normAutofit/>
          </a:bodyPr>
          <a:lstStyle/>
          <a:p>
            <a:pPr algn="just" rtl="1">
              <a:lnSpc>
                <a:spcPct val="150000"/>
              </a:lnSpc>
              <a:spcAft>
                <a:spcPts val="800"/>
              </a:spcAft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fetch</a:t>
            </a: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מחזיר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promise</a:t>
            </a: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ב-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resolve  </a:t>
            </a: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שלו תזומן הפונקציה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mystatus</a:t>
            </a: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 rtl="1">
              <a:lnSpc>
                <a:spcPct val="150000"/>
              </a:lnSpc>
              <a:spcAft>
                <a:spcPts val="800"/>
              </a:spcAft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הפונקציה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mystatus</a:t>
            </a: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מחזירה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promise</a:t>
            </a: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שב-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resolve</a:t>
            </a: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שלו </a:t>
            </a:r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תזומן </a:t>
            </a: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הפונקציה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jsonFun</a:t>
            </a: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שמקבלת פרמטר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response</a:t>
            </a: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 rtl="1">
              <a:lnSpc>
                <a:spcPct val="150000"/>
              </a:lnSpc>
              <a:spcAft>
                <a:spcPts val="800"/>
              </a:spcAft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הפונקציה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jsonFun</a:t>
            </a: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גם היא מחזירה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promise</a:t>
            </a: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(שחוזר מהפונקציה המובנת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ששיכת</a:t>
            </a: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לאובייקט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response</a:t>
            </a: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שהפונקציה להרצה ב-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resolve</a:t>
            </a: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שלו היא פונקציית החץ.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 rtl="1">
              <a:lnSpc>
                <a:spcPct val="150000"/>
              </a:lnSpc>
              <a:spcAft>
                <a:spcPts val="800"/>
              </a:spcAft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reject</a:t>
            </a: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של כל אחד מה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promis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ים בשרשרת הוא הפונקציה האנונימית שב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catch</a:t>
            </a: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1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4095207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Autofit/>
          </a:bodyPr>
          <a:lstStyle/>
          <a:p>
            <a:pPr algn="r"/>
            <a:r>
              <a:rPr lang="en-US" sz="2800" dirty="0"/>
              <a:t>Handling Errors</a:t>
            </a:r>
            <a:r>
              <a:rPr lang="he-IL" sz="2800" dirty="0"/>
              <a:t> טיפול בשגיאות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b="1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he-IL" sz="2800" dirty="0">
              <a:effectLst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69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ד'</a:t>
            </a:r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81A7211A-4116-453D-B996-8C7FC802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52907"/>
            <a:ext cx="8915400" cy="5247893"/>
          </a:xfrm>
        </p:spPr>
        <p:txBody>
          <a:bodyPr>
            <a:normAutofit/>
          </a:bodyPr>
          <a:lstStyle/>
          <a:p>
            <a:pPr marL="0" indent="0" algn="just" rtl="1">
              <a:lnSpc>
                <a:spcPct val="150000"/>
              </a:lnSpc>
              <a:spcAft>
                <a:spcPts val="800"/>
              </a:spcAft>
              <a:buNone/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כל שגיאה שתתרחש במהלך פעולת ה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Promise</a:t>
            </a: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או זימון יזום של פונקציית ה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reject</a:t>
            </a: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יזמנו את הפונקציה שנשלחה ל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catch</a:t>
            </a: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 rtl="1">
              <a:lnSpc>
                <a:spcPct val="150000"/>
              </a:lnSpc>
              <a:spcAft>
                <a:spcPts val="800"/>
              </a:spcAft>
              <a:buNone/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כאשר יש שרשור של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Promise</a:t>
            </a: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ים והתרחשה שגיאה או זומן ה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reject</a:t>
            </a: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תמיד הפונקציה שתופעל תהיה זו של ה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catch</a:t>
            </a: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הסמוך ביותר.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 rtl="1">
              <a:lnSpc>
                <a:spcPct val="150000"/>
              </a:lnSpc>
              <a:spcAft>
                <a:spcPts val="800"/>
              </a:spcAft>
              <a:buNone/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שגיאה שמתרחשת בתוך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catch</a:t>
            </a: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תועבר לטיפול ב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catch</a:t>
            </a: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הסמוך אליה.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1">
              <a:lnSpc>
                <a:spcPct val="150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1102862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ב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NodeJS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 או בדפדפן – השווה והשונה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251751"/>
            <a:ext cx="8915400" cy="53088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e-IL" u="sng" dirty="0">
                <a:latin typeface="Calibri" panose="020F0502020204030204" pitchFamily="34" charset="0"/>
                <a:cs typeface="Calibri" panose="020F0502020204030204" pitchFamily="34" charset="0"/>
              </a:rPr>
              <a:t>השווה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שניהם מריצים קוד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he-IL" u="sng" dirty="0">
                <a:latin typeface="Calibri" panose="020F0502020204030204" pitchFamily="34" charset="0"/>
                <a:cs typeface="Calibri" panose="020F0502020204030204" pitchFamily="34" charset="0"/>
              </a:rPr>
              <a:t>השונה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60000"/>
              </a:lnSpc>
              <a:buFont typeface="+mj-lt"/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בדפדפן – לכל דפדפן יש תמיכה בגרסאות מסוימות של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js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.כשכותבים קוד ורוצים שירוץ טוב בדפדפנים רבים, חשוב לשים לב לזה.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ב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node.js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–בוחרים באיזה מחשב ירוץ הקוד, וממילא כשמתקינים את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NodeJS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יש שליטה על בחירת הגרסה הרצויה.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60000"/>
              </a:lnSpc>
              <a:buFont typeface="+mj-lt"/>
              <a:buAutoNum type="arabicPeriod" startAt="2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ב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Node.js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קיימים מודולים רבים שאינם זמינים לשימוש בקוד שרץ בדפדפן.</a:t>
            </a:r>
          </a:p>
          <a:p>
            <a:pPr marL="0" lvl="0" indent="0">
              <a:lnSpc>
                <a:spcPct val="16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לדוגמא: לדפדפן אין הרשאה לגשת למערכת הקבצים של המחשב כי מדובר במחשב של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, ורוצים למנוע בעיות אבטחה.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60000"/>
              </a:lnSpc>
              <a:buFont typeface="+mj-lt"/>
              <a:buAutoNum type="arabicPeriod" startAt="3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ב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משתמשים ב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CommonJS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, בדפדפן משתמשים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ES Modules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Standart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(לעיתים נתקלים במושגים האלה אז כדאי רק להכיר)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 startAt="3"/>
            </a:pP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7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26086127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Autofit/>
          </a:bodyPr>
          <a:lstStyle/>
          <a:p>
            <a:pPr algn="r"/>
            <a:r>
              <a:rPr lang="he-IL" sz="2800" dirty="0">
                <a:effectLst/>
              </a:rPr>
              <a:t>פונקציות סטטיות במחלקה </a:t>
            </a:r>
            <a:r>
              <a:rPr lang="en-US" sz="2800" dirty="0">
                <a:effectLst/>
              </a:rPr>
              <a:t>Pr</a:t>
            </a:r>
            <a:r>
              <a:rPr lang="en-US" sz="2800" dirty="0"/>
              <a:t>omise</a:t>
            </a:r>
            <a:r>
              <a:rPr lang="he-IL" sz="2800" dirty="0"/>
              <a:t> – 1</a:t>
            </a:r>
            <a:br>
              <a:rPr lang="he-IL" sz="2800" dirty="0"/>
            </a:br>
            <a:endParaRPr lang="he-IL" sz="2800" dirty="0">
              <a:effectLst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70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ד'</a:t>
            </a:r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81A7211A-4116-453D-B996-8C7FC802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52907"/>
            <a:ext cx="8915400" cy="5247893"/>
          </a:xfrm>
        </p:spPr>
        <p:txBody>
          <a:bodyPr>
            <a:normAutofit fontScale="55000" lnSpcReduction="20000"/>
          </a:bodyPr>
          <a:lstStyle/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600" b="1" u="sng" dirty="0" err="1">
                <a:solidFill>
                  <a:srgbClr val="267F99"/>
                </a:solidFill>
                <a:latin typeface="Consolas" panose="020B0609020204030204" pitchFamily="49" charset="0"/>
              </a:rPr>
              <a:t>Promise</a:t>
            </a:r>
            <a:r>
              <a:rPr lang="en-US" sz="2600" b="1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600" b="1" u="sng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all</a:t>
            </a:r>
            <a:endParaRPr lang="en-US" sz="2600" b="1" u="sng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just" rtl="1">
              <a:lnSpc>
                <a:spcPct val="170000"/>
              </a:lnSpc>
              <a:spcAft>
                <a:spcPts val="800"/>
              </a:spcAft>
              <a:buNone/>
            </a:pPr>
            <a:r>
              <a:rPr lang="he-IL" sz="3300" dirty="0">
                <a:latin typeface="Calibri" panose="020F0502020204030204" pitchFamily="34" charset="0"/>
                <a:cs typeface="Calibri" panose="020F0502020204030204" pitchFamily="34" charset="0"/>
              </a:rPr>
              <a:t>הפונקציה מקבלת מערך </a:t>
            </a: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promise</a:t>
            </a:r>
            <a:r>
              <a:rPr lang="he-IL" sz="3300" dirty="0">
                <a:latin typeface="Calibri" panose="020F0502020204030204" pitchFamily="34" charset="0"/>
                <a:cs typeface="Calibri" panose="020F0502020204030204" pitchFamily="34" charset="0"/>
              </a:rPr>
              <a:t>ים ולאחר שכולם </a:t>
            </a:r>
            <a:r>
              <a:rPr lang="en-US" sz="3300" dirty="0" err="1">
                <a:latin typeface="Calibri" panose="020F0502020204030204" pitchFamily="34" charset="0"/>
                <a:cs typeface="Calibri" panose="020F0502020204030204" pitchFamily="34" charset="0"/>
              </a:rPr>
              <a:t>resoleved</a:t>
            </a:r>
            <a:r>
              <a:rPr lang="he-IL" sz="3300" dirty="0">
                <a:latin typeface="Calibri" panose="020F0502020204030204" pitchFamily="34" charset="0"/>
                <a:cs typeface="Calibri" panose="020F0502020204030204" pitchFamily="34" charset="0"/>
              </a:rPr>
              <a:t> מתבצעת הפונקציה שב </a:t>
            </a: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he-IL" sz="33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3300" dirty="0">
                <a:latin typeface="Calibri" panose="020F0502020204030204" pitchFamily="34" charset="0"/>
                <a:cs typeface="Calibri" panose="020F0502020204030204" pitchFamily="34" charset="0"/>
              </a:rPr>
              <a:t>פונקציה זו </a:t>
            </a:r>
            <a:r>
              <a:rPr lang="he-IL" sz="3300" dirty="0" err="1">
                <a:latin typeface="Calibri" panose="020F0502020204030204" pitchFamily="34" charset="0"/>
                <a:cs typeface="Calibri" panose="020F0502020204030204" pitchFamily="34" charset="0"/>
              </a:rPr>
              <a:t>תסכום</a:t>
            </a:r>
            <a:r>
              <a:rPr lang="he-IL" sz="33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he-IL" sz="3300" dirty="0" err="1">
                <a:latin typeface="Calibri" panose="020F0502020204030204" pitchFamily="34" charset="0"/>
                <a:cs typeface="Calibri" panose="020F0502020204030204" pitchFamily="34" charset="0"/>
              </a:rPr>
              <a:t>מלש</a:t>
            </a:r>
            <a:r>
              <a:rPr lang="he-IL" sz="3300" dirty="0">
                <a:latin typeface="Calibri" panose="020F0502020204030204" pitchFamily="34" charset="0"/>
                <a:cs typeface="Calibri" panose="020F0502020204030204" pitchFamily="34" charset="0"/>
              </a:rPr>
              <a:t>' סכום) את תוצאות ה</a:t>
            </a: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resolve </a:t>
            </a:r>
            <a:r>
              <a:rPr lang="he-IL" sz="3300" dirty="0">
                <a:latin typeface="Calibri" panose="020F0502020204030204" pitchFamily="34" charset="0"/>
                <a:cs typeface="Calibri" panose="020F0502020204030204" pitchFamily="34" charset="0"/>
              </a:rPr>
              <a:t> של כולם.</a:t>
            </a:r>
          </a:p>
          <a:p>
            <a:pPr marL="0" indent="0" algn="l">
              <a:buNone/>
            </a:pPr>
            <a:r>
              <a:rPr lang="en-US" sz="2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2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 </a:t>
            </a:r>
          </a:p>
          <a:p>
            <a:pPr marL="400050" lvl="1" indent="0" algn="l">
              <a:buNone/>
            </a:pP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'first'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00050" lvl="1" indent="0" algn="l">
              <a:buNone/>
            </a:pP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marL="400050" lvl="1" indent="0" algn="l">
              <a:buNone/>
            </a:pPr>
            <a:r>
              <a:rPr lang="en-US" sz="2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2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400050" lvl="1" indent="0" algn="l">
              <a:buNone/>
            </a:pP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'second'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00050" lvl="1" indent="0" algn="l">
              <a:buNone/>
            </a:pP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marL="400050" lvl="1" indent="0" algn="l">
              <a:buNone/>
            </a:pPr>
            <a:b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2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2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400050" lvl="1" indent="0" algn="l">
              <a:buNone/>
            </a:pP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</a:t>
            </a:r>
            <a:r>
              <a:rPr lang="en-US" sz="2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400050" lvl="1" indent="0" algn="l">
              <a:buNone/>
            </a:pP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'Array of results'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00050" lvl="1" indent="0" algn="l">
              <a:buNone/>
            </a:pP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marL="400050" lvl="1" indent="0" algn="l">
              <a:buNone/>
            </a:pP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400050" lvl="1" indent="0" algn="l">
              <a:buNone/>
            </a:pP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00050" lvl="1" indent="0" algn="l">
              <a:buNone/>
            </a:pP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marL="0" indent="0" algn="l">
              <a:buNone/>
            </a:pPr>
            <a:endParaRPr lang="en-US" sz="20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116768575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Autofit/>
          </a:bodyPr>
          <a:lstStyle/>
          <a:p>
            <a:pPr algn="r"/>
            <a:r>
              <a:rPr lang="he-IL" sz="2800" dirty="0">
                <a:effectLst/>
              </a:rPr>
              <a:t>פונקציות סטטיות במחלקה </a:t>
            </a:r>
            <a:r>
              <a:rPr lang="en-US" sz="2800" dirty="0">
                <a:effectLst/>
              </a:rPr>
              <a:t>Pr</a:t>
            </a:r>
            <a:r>
              <a:rPr lang="en-US" sz="2800" dirty="0"/>
              <a:t>omise</a:t>
            </a:r>
            <a:r>
              <a:rPr lang="he-IL" sz="2800" dirty="0"/>
              <a:t> - 2</a:t>
            </a:r>
            <a:endParaRPr lang="he-IL" sz="2800" dirty="0">
              <a:effectLst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71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ד'</a:t>
            </a:r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81A7211A-4116-453D-B996-8C7FC802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52907"/>
            <a:ext cx="8915400" cy="524789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u="sng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1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u="sng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race</a:t>
            </a:r>
            <a:endParaRPr lang="en-US" b="1" u="sng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just" rtl="1">
              <a:lnSpc>
                <a:spcPct val="150000"/>
              </a:lnSpc>
              <a:spcAft>
                <a:spcPts val="800"/>
              </a:spcAft>
              <a:buNone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הפונקציה מקבלת מערך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promise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ים. כאשר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promise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כלשהוא מגיע למצב סיום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resolve/reject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מתבצע ה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או ה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catch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'first'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marL="0" indent="0" algn="l">
              <a:buNone/>
            </a:pP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'second'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  </a:t>
            </a:r>
          </a:p>
          <a:p>
            <a:pPr marL="0" indent="0" algn="l">
              <a:buNone/>
            </a:pP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second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marL="0" indent="0" algn="l">
              <a:buNone/>
            </a:pPr>
            <a:endParaRPr lang="en-US" sz="20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164651154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Autofit/>
          </a:bodyPr>
          <a:lstStyle/>
          <a:p>
            <a:pPr algn="r"/>
            <a:r>
              <a:rPr lang="he-IL" sz="2800" dirty="0">
                <a:effectLst/>
              </a:rPr>
              <a:t>תרגול </a:t>
            </a:r>
            <a:r>
              <a:rPr lang="en-US" sz="2800" dirty="0">
                <a:effectLst/>
              </a:rPr>
              <a:t>Promise - 5</a:t>
            </a:r>
            <a:r>
              <a:rPr lang="he-IL" sz="2800" dirty="0">
                <a:effectLst/>
              </a:rPr>
              <a:t>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72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ד'</a:t>
            </a:r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81A7211A-4116-453D-B996-8C7FC802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52907"/>
            <a:ext cx="8915400" cy="5247893"/>
          </a:xfrm>
        </p:spPr>
        <p:txBody>
          <a:bodyPr>
            <a:normAutofit fontScale="92500" lnSpcReduction="20000"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הגדירי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promise</a:t>
            </a:r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של חנות כך שבמידה והחנות פתוחה (8:00-19:00), הלקוחות יקבלו הודעה של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welcome</a:t>
            </a:r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בהגעתם. במידה והחנות סגורה, יקבלו הודעה שמציינת שהחנות סגורה כעת וניתן לבוא בשעות הפתיחה. במידה והחנות סגורה, יישלחו גם שני פרמטרים נוספים: פרמטר שמציין שעת פתיחה, ופרמטר שמציין שעת סגירה. בנוסף להגדרת ה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promise</a:t>
            </a:r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כתבי קוד שמשתמש ב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promise</a:t>
            </a:r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שימי לב: כדי לבדוק את שני המקרים התאימי את השעות לשעות שבהן את כותבת את הקוד.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כתבי פונקציה שמקבלת מחיר ומטבע, ומחזירה את המחיר בשקלים. לצורך כך השתמשי בספריה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fetch</a:t>
            </a:r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שמאפשרת </a:t>
            </a:r>
            <a:r>
              <a:rPr lang="he-I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לאפליקצית</a:t>
            </a:r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NodeJS</a:t>
            </a:r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(נזכיר: צד שרת!) לתקשר עם שרת אחר שיביא את שער המטבע הנבחר היציג יחסית לשקל. קישורים שימושיים: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https://exchangeratesapi.io/</a:t>
            </a:r>
            <a:endParaRPr lang="he-IL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https://www.iban.com/currency-codes</a:t>
            </a:r>
            <a:endParaRPr lang="he-IL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https://stackabuse.com/making-http-requests-in-node-js-with-node-fetch/</a:t>
            </a:r>
            <a:endParaRPr lang="he-IL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he-IL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he-IL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he-IL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he-IL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87169410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Autofit/>
          </a:bodyPr>
          <a:lstStyle/>
          <a:p>
            <a:pPr algn="r"/>
            <a:r>
              <a:rPr lang="en-US" sz="3200" dirty="0"/>
              <a:t>async await</a:t>
            </a:r>
            <a:r>
              <a:rPr lang="he-IL" sz="3200" dirty="0"/>
              <a:t> - 1</a:t>
            </a:r>
            <a:br>
              <a:rPr lang="en-US" sz="2000" b="1" kern="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he-IL" sz="3200" dirty="0">
              <a:effectLst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73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ד'</a:t>
            </a:r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81A7211A-4116-453D-B996-8C7FC802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52907"/>
            <a:ext cx="8915400" cy="524789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async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\await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הן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keywords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שהתווספו כדי שניתן יהיה לממש קוד אסינכרוני ב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בצורה נוחה יותר.</a:t>
            </a:r>
          </a:p>
          <a:p>
            <a:pPr marL="0" indent="0" algn="r" rtl="1">
              <a:lnSpc>
                <a:spcPct val="150000"/>
              </a:lnSpc>
              <a:spcBef>
                <a:spcPts val="200"/>
              </a:spcBef>
              <a:buNone/>
            </a:pPr>
            <a:r>
              <a:rPr lang="en-US" sz="2000" b="1" u="sng" dirty="0">
                <a:latin typeface="Calibri" panose="020F0502020204030204" pitchFamily="34" charset="0"/>
                <a:cs typeface="Calibri" panose="020F0502020204030204" pitchFamily="34" charset="0"/>
              </a:rPr>
              <a:t>async</a:t>
            </a:r>
          </a:p>
          <a:p>
            <a:pPr marL="0" indent="0" algn="r" rtl="1">
              <a:lnSpc>
                <a:spcPct val="150000"/>
              </a:lnSpc>
              <a:spcBef>
                <a:spcPts val="200"/>
              </a:spcBef>
              <a:buNone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מוסיפים לפני שם הפונקציה. </a:t>
            </a:r>
          </a:p>
          <a:p>
            <a:pPr marL="0" indent="0" algn="r" rtl="1">
              <a:lnSpc>
                <a:spcPct val="150000"/>
              </a:lnSpc>
              <a:spcBef>
                <a:spcPts val="200"/>
              </a:spcBef>
              <a:buNone/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הוספת המילה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async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מ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גדירה שהפונקציה מחזירה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promise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תמיד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(למרות שלא תמיד יהיה כתוב במפורש).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1800" dirty="0">
                <a:solidFill>
                  <a:srgbClr val="31313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800" dirty="0">
                <a:solidFill>
                  <a:srgbClr val="31313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f()</a:t>
            </a:r>
            <a:r>
              <a:rPr lang="en-US" sz="1800" dirty="0">
                <a:solidFill>
                  <a:srgbClr val="31313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800" dirty="0">
                <a:solidFill>
                  <a:srgbClr val="31313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1;</a:t>
            </a:r>
            <a:b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במידה והפונקציה מחזירה ערך כלשהו, ה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promise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"יעטוף" אותו – ישלח את הערך לפונקציה של ה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resolve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או ה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reject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517DC39C-0872-4C62-B88E-DAAD73A11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303384"/>
              </p:ext>
            </p:extLst>
          </p:nvPr>
        </p:nvGraphicFramePr>
        <p:xfrm>
          <a:off x="4551156" y="5135943"/>
          <a:ext cx="5267960" cy="1283335"/>
        </p:xfrm>
        <a:graphic>
          <a:graphicData uri="http://schemas.openxmlformats.org/drawingml/2006/table">
            <a:tbl>
              <a:tblPr rtl="1" firstRow="1" firstCol="1" bandRow="1">
                <a:tableStyleId>{69012ECD-51FC-41F1-AA8D-1B2483CD663E}</a:tableStyleId>
              </a:tblPr>
              <a:tblGrid>
                <a:gridCol w="2633980">
                  <a:extLst>
                    <a:ext uri="{9D8B030D-6E8A-4147-A177-3AD203B41FA5}">
                      <a16:colId xmlns:a16="http://schemas.microsoft.com/office/drawing/2014/main" val="1669566394"/>
                    </a:ext>
                  </a:extLst>
                </a:gridCol>
                <a:gridCol w="2633980">
                  <a:extLst>
                    <a:ext uri="{9D8B030D-6E8A-4147-A177-3AD203B41FA5}">
                      <a16:colId xmlns:a16="http://schemas.microsoft.com/office/drawing/2014/main" val="29982114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200" dirty="0">
                          <a:effectLst/>
                        </a:rPr>
                        <a:t>שימוש ב </a:t>
                      </a:r>
                      <a:r>
                        <a:rPr lang="en-US" sz="1200" dirty="0">
                          <a:effectLst/>
                        </a:rPr>
                        <a:t> async </a:t>
                      </a:r>
                      <a:r>
                        <a:rPr lang="he-IL" sz="1200" dirty="0">
                          <a:effectLst/>
                        </a:rPr>
                        <a:t>עם </a:t>
                      </a:r>
                      <a:r>
                        <a:rPr lang="en-US" sz="1200" dirty="0">
                          <a:effectLst/>
                        </a:rPr>
                        <a:t>promise</a:t>
                      </a:r>
                      <a:r>
                        <a:rPr lang="he-IL" sz="1200" dirty="0">
                          <a:effectLst/>
                        </a:rPr>
                        <a:t> מרומז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200">
                          <a:effectLst/>
                        </a:rPr>
                        <a:t>שימוש ב </a:t>
                      </a:r>
                      <a:r>
                        <a:rPr lang="en-US" sz="1200">
                          <a:effectLst/>
                        </a:rPr>
                        <a:t> async </a:t>
                      </a:r>
                      <a:r>
                        <a:rPr lang="he-IL" sz="1200">
                          <a:effectLst/>
                        </a:rPr>
                        <a:t>עם </a:t>
                      </a:r>
                      <a:r>
                        <a:rPr lang="en-US" sz="1200">
                          <a:effectLst/>
                        </a:rPr>
                        <a:t>promise</a:t>
                      </a:r>
                      <a:r>
                        <a:rPr lang="he-IL" sz="1200">
                          <a:effectLst/>
                        </a:rPr>
                        <a:t> מפורש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156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async function f() {</a:t>
                      </a:r>
                      <a:endParaRPr lang="en-US" sz="1100" dirty="0">
                        <a:effectLst/>
                      </a:endParaRPr>
                    </a:p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  return 1;</a:t>
                      </a:r>
                      <a:endParaRPr lang="en-US" sz="1100" dirty="0">
                        <a:effectLst/>
                      </a:endParaRPr>
                    </a:p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}</a:t>
                      </a:r>
                      <a:endParaRPr lang="en-US" sz="1100" dirty="0">
                        <a:effectLst/>
                      </a:endParaRPr>
                    </a:p>
                    <a:p>
                      <a:pPr algn="just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f().then(alert); // 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async function f() {</a:t>
                      </a:r>
                      <a:endParaRPr lang="en-US" sz="1100" dirty="0">
                        <a:effectLst/>
                      </a:endParaRPr>
                    </a:p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  return </a:t>
                      </a:r>
                      <a:r>
                        <a:rPr lang="en-US" sz="1200" dirty="0" err="1">
                          <a:effectLst/>
                        </a:rPr>
                        <a:t>Promise.resolve</a:t>
                      </a:r>
                      <a:r>
                        <a:rPr lang="en-US" sz="1200" dirty="0">
                          <a:effectLst/>
                        </a:rPr>
                        <a:t>(1);</a:t>
                      </a:r>
                      <a:endParaRPr lang="en-US" sz="1100" dirty="0">
                        <a:effectLst/>
                      </a:endParaRPr>
                    </a:p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}</a:t>
                      </a:r>
                      <a:endParaRPr lang="en-US" sz="1100" dirty="0">
                        <a:effectLst/>
                      </a:endParaRPr>
                    </a:p>
                    <a:p>
                      <a:pPr algn="just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f().then(alert); // 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459284"/>
                  </a:ext>
                </a:extLst>
              </a:tr>
            </a:tbl>
          </a:graphicData>
        </a:graphic>
      </p:graphicFrame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363263350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Autofit/>
          </a:bodyPr>
          <a:lstStyle/>
          <a:p>
            <a:pPr algn="r"/>
            <a:r>
              <a:rPr lang="en-US" sz="3200" dirty="0"/>
              <a:t>async await</a:t>
            </a:r>
            <a:r>
              <a:rPr lang="he-IL" sz="3200" dirty="0"/>
              <a:t> - 2</a:t>
            </a:r>
            <a:br>
              <a:rPr lang="en-US" sz="2000" b="1" kern="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he-IL" sz="3200" dirty="0">
              <a:effectLst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74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ד'</a:t>
            </a:r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81A7211A-4116-453D-B996-8C7FC802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52907"/>
            <a:ext cx="8915400" cy="5247893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50000"/>
              </a:lnSpc>
              <a:spcBef>
                <a:spcPts val="200"/>
              </a:spcBef>
              <a:buNone/>
            </a:pPr>
            <a:r>
              <a:rPr lang="en-US" sz="2000" b="1" u="sng" dirty="0">
                <a:latin typeface="Calibri" panose="020F0502020204030204" pitchFamily="34" charset="0"/>
                <a:cs typeface="Calibri" panose="020F0502020204030204" pitchFamily="34" charset="0"/>
              </a:rPr>
              <a:t>await</a:t>
            </a:r>
            <a:endParaRPr lang="en-US" sz="1800" b="1" u="sng" dirty="0">
              <a:solidFill>
                <a:srgbClr val="2E74B5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1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await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היא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keyword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של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שכותבים כדי להמתין לסיום פונקציה אסינכרונית.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 rtl="1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ניתן להשתמש בה רק בתוך פונקציה שהיא בעצמה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async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(אחרת, תתקבל שגיאת תחביר –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Syntax Error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 rtl="1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כאשר נכתבת המילה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await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המשך ביצוע הפונקציה </a:t>
            </a:r>
            <a:r>
              <a:rPr lang="he-IL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הנוכחית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מושהה עד </a:t>
            </a:r>
            <a:r>
              <a:rPr lang="he-IL" sz="2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לסיום הפעולה הא-סינכרונית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 rtl="1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יכולה בינתיים להמשיך לבצע את הקוד שמופיע מחוץ לפונקציה, או להגיב לאירועים שונים.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he-IL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נדגיש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await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לא עוצר את כל הפעילות, אלא רק את המשך הקוד בפונקציה הנוכחית.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283107851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Autofit/>
          </a:bodyPr>
          <a:lstStyle/>
          <a:p>
            <a:pPr algn="r"/>
            <a:r>
              <a:rPr lang="en-US" sz="3200" dirty="0"/>
              <a:t>async await</a:t>
            </a:r>
            <a:r>
              <a:rPr lang="he-IL" sz="3200" dirty="0"/>
              <a:t> – דוגמא</a:t>
            </a:r>
            <a:br>
              <a:rPr lang="en-US" sz="2000" b="1" kern="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he-IL" sz="3200" dirty="0">
              <a:effectLst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75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ד'</a:t>
            </a:r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81A7211A-4116-453D-B996-8C7FC802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52907"/>
            <a:ext cx="8915400" cy="5247893"/>
          </a:xfrm>
        </p:spPr>
        <p:txBody>
          <a:bodyPr>
            <a:normAutofit fontScale="77500" lnSpcReduction="20000"/>
          </a:bodyPr>
          <a:lstStyle/>
          <a:p>
            <a:pPr marL="0" indent="0" algn="l" rtl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 algn="l" rtl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 algn="l" rtl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"done!"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pPr marL="0" indent="0" algn="l" rtl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 marL="0" indent="0" algn="l" rtl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000000"/>
                </a:solidFill>
                <a:effectLst>
                  <a:glow rad="127000">
                    <a:schemeClr val="accent1">
                      <a:lumMod val="40000"/>
                      <a:lumOff val="6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>
                  <a:glow rad="127000">
                    <a:schemeClr val="accent1">
                      <a:lumMod val="40000"/>
                      <a:lumOff val="60000"/>
                    </a:schemeClr>
                  </a:glow>
                </a:effectLst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>
                  <a:glow rad="127000">
                    <a:schemeClr val="accent1">
                      <a:lumMod val="40000"/>
                      <a:lumOff val="6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>
                  <a:glow rad="127000">
                    <a:schemeClr val="accent1">
                      <a:lumMod val="40000"/>
                      <a:lumOff val="60000"/>
                    </a:schemeClr>
                  </a:glow>
                </a:effectLst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>
                  <a:glow rad="127000">
                    <a:schemeClr val="accent1">
                      <a:lumMod val="40000"/>
                      <a:lumOff val="60000"/>
                    </a:schemeClr>
                  </a:glow>
                </a:effectLst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F00DB"/>
                </a:solidFill>
                <a:effectLst>
                  <a:glow rad="127000">
                    <a:schemeClr val="accent1">
                      <a:lumMod val="40000"/>
                      <a:lumOff val="60000"/>
                    </a:schemeClr>
                  </a:glow>
                </a:effectLst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000000"/>
                </a:solidFill>
                <a:effectLst>
                  <a:glow rad="127000">
                    <a:schemeClr val="accent1">
                      <a:lumMod val="40000"/>
                      <a:lumOff val="6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>
                  <a:glow rad="127000">
                    <a:schemeClr val="accent1">
                      <a:lumMod val="40000"/>
                      <a:lumOff val="60000"/>
                    </a:schemeClr>
                  </a:glow>
                </a:effectLst>
                <a:latin typeface="Consolas" panose="020B0609020204030204" pitchFamily="49" charset="0"/>
              </a:rPr>
              <a:t>promise</a:t>
            </a:r>
            <a:r>
              <a:rPr lang="en-US" b="0" dirty="0">
                <a:solidFill>
                  <a:srgbClr val="000000"/>
                </a:solidFill>
                <a:effectLst>
                  <a:glow rad="127000">
                    <a:schemeClr val="accent1">
                      <a:lumMod val="40000"/>
                      <a:lumOff val="60000"/>
                    </a:schemeClr>
                  </a:glow>
                </a:effectLst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22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wait until the promise resolves (*)</a:t>
            </a:r>
            <a:endParaRPr lang="en-US" sz="22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 marL="0" indent="0" algn="l" rtl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"done!"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 algn="l" rtl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 marL="0" indent="0" algn="l" rtl="0">
              <a:buNone/>
            </a:pP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 algn="l" rtl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otherFunc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הביצוע יושהה בשורה שמסומנת בכוכבית, עד שה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promise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יסתיים. במקרה זה, תהיה המתנה של שניה לפחות ואז תוחזר המחרוזת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done!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לתוך המשתנה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כאמור,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עדיין יכולה לבצע משימות אחרות בזמן ההמתנה לסיום ה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promise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כמו זימון הפונקציה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otherFunc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בדוגמה לעיל.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r" rtl="1">
              <a:lnSpc>
                <a:spcPct val="107000"/>
              </a:lnSpc>
              <a:spcBef>
                <a:spcPts val="200"/>
              </a:spcBef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35366652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Autofit/>
          </a:bodyPr>
          <a:lstStyle/>
          <a:p>
            <a:pPr algn="r"/>
            <a:r>
              <a:rPr lang="he-IL" sz="3200" dirty="0">
                <a:effectLst/>
              </a:rPr>
              <a:t>מ – </a:t>
            </a:r>
            <a:r>
              <a:rPr lang="en-US" sz="3200" dirty="0">
                <a:effectLst/>
              </a:rPr>
              <a:t>Promise</a:t>
            </a:r>
            <a:r>
              <a:rPr lang="he-IL" sz="3200" dirty="0">
                <a:effectLst/>
              </a:rPr>
              <a:t> ל </a:t>
            </a:r>
            <a:r>
              <a:rPr lang="en-US" sz="3200" dirty="0" err="1">
                <a:effectLst/>
              </a:rPr>
              <a:t>async</a:t>
            </a:r>
            <a:r>
              <a:rPr lang="en-US" sz="3200" dirty="0">
                <a:effectLst/>
              </a:rPr>
              <a:t>\await</a:t>
            </a:r>
            <a:endParaRPr lang="he-IL" sz="3200" dirty="0">
              <a:effectLst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76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ד'</a:t>
            </a:r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81A7211A-4116-453D-B996-8C7FC802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10107"/>
            <a:ext cx="8915400" cy="5247893"/>
          </a:xfrm>
        </p:spPr>
        <p:txBody>
          <a:bodyPr>
            <a:normAutofit/>
          </a:bodyPr>
          <a:lstStyle/>
          <a:p>
            <a:pPr marL="0" indent="0" algn="just" rtl="1">
              <a:lnSpc>
                <a:spcPct val="150000"/>
              </a:lnSpc>
              <a:spcAft>
                <a:spcPts val="800"/>
              </a:spcAft>
              <a:buNone/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כאשר נתון קוד שמשתמש ב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promise</a:t>
            </a: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בצורה הארוכה, ומעוניינים לכתוב אותו עם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async await</a:t>
            </a: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אפשר לומר באופ</a:t>
            </a:r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ן שטחי שהשינוי יהיה</a:t>
            </a: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 algn="just" rtl="1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לסמן את הפונקציה כ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async</a:t>
            </a:r>
            <a:endParaRPr lang="he-I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 rtl="1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בכל מקום שכתוב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נעביר ל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await</a:t>
            </a:r>
            <a:endParaRPr lang="he-I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 rtl="1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endParaRPr lang="he-IL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 rtl="1">
              <a:lnSpc>
                <a:spcPct val="150000"/>
              </a:lnSpc>
              <a:spcAft>
                <a:spcPts val="800"/>
              </a:spcAft>
              <a:buNone/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נשים לב: התחביר של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async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\await</a:t>
            </a:r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רלוונטי ל</a:t>
            </a:r>
            <a:r>
              <a:rPr lang="he-IL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זימון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promise</a:t>
            </a:r>
            <a:r>
              <a:rPr lang="he-IL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ולא להגדרת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promise</a:t>
            </a:r>
            <a:r>
              <a:rPr lang="he-IL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algn="just" rtl="1">
              <a:lnSpc>
                <a:spcPct val="150000"/>
              </a:lnSpc>
              <a:spcAft>
                <a:spcPts val="800"/>
              </a:spcAft>
              <a:buNone/>
            </a:pPr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 Studio Code</a:t>
            </a:r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יש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extension</a:t>
            </a:r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שמסייעת במעבר לתחביר החדש</a:t>
            </a:r>
          </a:p>
          <a:p>
            <a:pPr marL="0" indent="0" algn="just" rtl="1">
              <a:lnSpc>
                <a:spcPct val="150000"/>
              </a:lnSpc>
              <a:spcAft>
                <a:spcPts val="800"/>
              </a:spcAft>
              <a:buNone/>
            </a:pPr>
            <a:endParaRPr lang="he-IL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r" rtl="1">
              <a:lnSpc>
                <a:spcPct val="107000"/>
              </a:lnSpc>
              <a:spcBef>
                <a:spcPts val="200"/>
              </a:spcBef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6773538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Autofit/>
          </a:bodyPr>
          <a:lstStyle/>
          <a:p>
            <a:pPr algn="r"/>
            <a:r>
              <a:rPr lang="he-IL" sz="3200" dirty="0">
                <a:effectLst/>
              </a:rPr>
              <a:t>דוגמא לשכתוב תחביר </a:t>
            </a:r>
            <a:r>
              <a:rPr lang="en-US" sz="3200" dirty="0">
                <a:effectLst/>
              </a:rPr>
              <a:t>Promise</a:t>
            </a:r>
            <a:r>
              <a:rPr lang="he-IL" sz="3200" dirty="0">
                <a:effectLst/>
              </a:rPr>
              <a:t> ל </a:t>
            </a:r>
            <a:r>
              <a:rPr lang="en-US" sz="3200" dirty="0" err="1">
                <a:effectLst/>
              </a:rPr>
              <a:t>async</a:t>
            </a:r>
            <a:r>
              <a:rPr lang="en-US" sz="3200" dirty="0">
                <a:effectLst/>
              </a:rPr>
              <a:t>\await</a:t>
            </a:r>
            <a:endParaRPr lang="he-IL" sz="3200" dirty="0">
              <a:effectLst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77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ד'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92925" y="1622147"/>
            <a:ext cx="8911687" cy="2460755"/>
          </a:xfrm>
        </p:spPr>
        <p:txBody>
          <a:bodyPr>
            <a:normAutofit fontScale="85000" lnSpcReduction="20000"/>
          </a:bodyPr>
          <a:lstStyle/>
          <a:p>
            <a:pPr marL="0" indent="0" algn="r">
              <a:buNone/>
            </a:pPr>
            <a:r>
              <a:rPr lang="he-IL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הפונקציה להלן מחזירה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promise</a:t>
            </a:r>
            <a:r>
              <a:rPr lang="he-IL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//function returning promise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doAsyncPromise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Promise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resolve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setTimeout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resolve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});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he-IL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ניתן להמתין לסיום הפונקציה בשני סוגי התחביר: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9670" y="4603898"/>
            <a:ext cx="5019988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//promise syntax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doAsyncPromise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then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`at least ${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} seconds past`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48768" y="4603898"/>
            <a:ext cx="4933506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\await syntax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doAsyncPromise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();</a:t>
            </a:r>
          </a:p>
          <a:p>
            <a:pPr algn="l" rtl="0"/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`at least ${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} seconds past`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163451811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Autofit/>
          </a:bodyPr>
          <a:lstStyle/>
          <a:p>
            <a:pPr algn="r"/>
            <a:r>
              <a:rPr lang="en-US" sz="3200" dirty="0" err="1">
                <a:effectLst/>
              </a:rPr>
              <a:t>async</a:t>
            </a:r>
            <a:r>
              <a:rPr lang="en-US" sz="3200" dirty="0">
                <a:effectLst/>
              </a:rPr>
              <a:t>\await</a:t>
            </a:r>
            <a:r>
              <a:rPr lang="he-IL" sz="3200" dirty="0">
                <a:effectLst/>
              </a:rPr>
              <a:t> </a:t>
            </a:r>
            <a:r>
              <a:rPr lang="en-US" sz="3200" dirty="0">
                <a:effectLst/>
              </a:rPr>
              <a:t>with</a:t>
            </a:r>
            <a:r>
              <a:rPr lang="he-IL" sz="3200" dirty="0"/>
              <a:t> </a:t>
            </a:r>
            <a:r>
              <a:rPr lang="en-US" sz="3200" dirty="0"/>
              <a:t>Handling Errors</a:t>
            </a:r>
            <a:r>
              <a:rPr lang="he-IL" sz="3200" dirty="0"/>
              <a:t> – </a:t>
            </a:r>
            <a:r>
              <a:rPr lang="en-US" sz="3200" dirty="0"/>
              <a:t>try…catch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he-IL" sz="3200" dirty="0">
              <a:effectLst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78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ד'</a:t>
            </a:r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81A7211A-4116-453D-B996-8C7FC802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32504"/>
            <a:ext cx="9028461" cy="5247893"/>
          </a:xfrm>
        </p:spPr>
        <p:txBody>
          <a:bodyPr>
            <a:normAutofit fontScale="77500" lnSpcReduction="20000"/>
          </a:bodyPr>
          <a:lstStyle/>
          <a:p>
            <a:pPr marL="0" indent="0" rtl="1">
              <a:lnSpc>
                <a:spcPct val="170000"/>
              </a:lnSpc>
              <a:spcAft>
                <a:spcPts val="800"/>
              </a:spcAft>
              <a:buNone/>
            </a:pPr>
            <a:r>
              <a:rPr lang="he-IL" sz="18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כשמשתמשים ב </a:t>
            </a: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async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\await</a:t>
            </a:r>
            <a:r>
              <a:rPr lang="he-IL" sz="18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אפשר להשתמש במנגנון הרגיל של טיפול בשגיאות – 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throw</a:t>
            </a:r>
            <a:r>
              <a:rPr lang="he-IL" sz="18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בפונקציה ה 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async</a:t>
            </a:r>
            <a:r>
              <a:rPr lang="he-IL" sz="18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(שממנה חוזר ה 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promise</a:t>
            </a:r>
            <a:r>
              <a:rPr lang="he-IL" sz="18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), ן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try..catch</a:t>
            </a:r>
            <a:r>
              <a:rPr lang="he-IL" sz="18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בזימון. </a:t>
            </a:r>
            <a:br>
              <a:rPr lang="en-US" sz="18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18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עם זאת, עדיין ניתן להשתמש בפונקציה 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catch</a:t>
            </a:r>
            <a:r>
              <a:rPr lang="he-IL" sz="18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, אבל לרוב פחות נוח וגם פחות מקובל לעשות זאת.</a:t>
            </a:r>
          </a:p>
          <a:p>
            <a:pPr marL="0" indent="0">
              <a:lnSpc>
                <a:spcPct val="170000"/>
              </a:lnSpc>
              <a:spcAft>
                <a:spcPts val="800"/>
              </a:spcAft>
              <a:buNone/>
            </a:pPr>
            <a:r>
              <a:rPr lang="he-IL" sz="18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בדוגמא להלן, אם בפונקציה 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fetch </a:t>
            </a:r>
            <a:r>
              <a:rPr lang="he-IL" sz="18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תתרחש שגיאה, היא תיתפס בבלוק של 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catch</a:t>
            </a:r>
            <a:r>
              <a:rPr lang="he-IL" sz="18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(יותר דומה לקוד רגיל שהיינו עושות עד היום ושונה מהכתיבה של 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promise.catch</a:t>
            </a:r>
            <a:r>
              <a:rPr lang="he-IL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l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 algn="l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'http://no-such-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r" rtl="1">
              <a:lnSpc>
                <a:spcPct val="107000"/>
              </a:lnSpc>
              <a:spcBef>
                <a:spcPts val="200"/>
              </a:spcBef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410488704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effectLst/>
              </a:rPr>
              <a:t>Async Await</a:t>
            </a:r>
            <a:r>
              <a:rPr lang="he-IL" sz="3200" dirty="0">
                <a:effectLst/>
              </a:rPr>
              <a:t> </a:t>
            </a:r>
            <a:r>
              <a:rPr lang="en-US" sz="3200" dirty="0">
                <a:effectLst/>
              </a:rPr>
              <a:t>with</a:t>
            </a:r>
            <a:r>
              <a:rPr lang="he-IL" sz="3200" dirty="0"/>
              <a:t> </a:t>
            </a:r>
            <a:r>
              <a:rPr lang="en-US" sz="3200" dirty="0"/>
              <a:t>Handling Errors</a:t>
            </a:r>
            <a:r>
              <a:rPr lang="he-IL" sz="3200" dirty="0"/>
              <a:t> – פונקציית </a:t>
            </a:r>
            <a:r>
              <a:rPr lang="en-US" sz="3200" dirty="0"/>
              <a:t>catch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he-IL" sz="3200" dirty="0">
              <a:effectLst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79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ד'</a:t>
            </a:r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81A7211A-4116-453D-B996-8C7FC802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32504"/>
            <a:ext cx="9028461" cy="52478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גם כאשר משתמשים בכתיב של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\await 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עדיין ניתן לתפוס את השגיאה בשימוש ב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catch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כפי שכתבנו בצורה הארוכה של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promise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'http://no-such-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 algn="l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 marL="0" indent="0" algn="l"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f() becomes a rejected promise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await 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(*)</a:t>
            </a:r>
            <a:endParaRPr lang="he-IL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הערה: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עד גרסה 18 של </a:t>
            </a:r>
            <a:r>
              <a:rPr lang="en-US" dirty="0" err="1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NodeJS</a:t>
            </a: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לא הייתה פונקציית </a:t>
            </a:r>
            <a:r>
              <a:rPr lang="en-US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fetch</a:t>
            </a: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מובנית עבור קוד צד שרת (אלא רק ב </a:t>
            </a:r>
            <a:r>
              <a:rPr lang="en-US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client</a:t>
            </a: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), ולכן היה צורך להתקין את </a:t>
            </a:r>
            <a:r>
              <a:rPr lang="en-US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node-fetch</a:t>
            </a: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בגרסה 18, התווספה פונקציה זו גם עבור קוד </a:t>
            </a:r>
            <a:r>
              <a:rPr lang="en-US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server</a:t>
            </a: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למקרים בהם נדרש לבצע בקשות ל </a:t>
            </a:r>
            <a:r>
              <a:rPr lang="en-US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server</a:t>
            </a:r>
            <a:r>
              <a:rPr 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אחר. </a:t>
            </a:r>
            <a:endParaRPr lang="he-IL" sz="1800" dirty="0">
              <a:solidFill>
                <a:srgbClr val="31313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r" rtl="1">
              <a:lnSpc>
                <a:spcPct val="107000"/>
              </a:lnSpc>
              <a:spcBef>
                <a:spcPts val="200"/>
              </a:spcBef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930785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Interpreted vs. Compiled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251751"/>
            <a:ext cx="8915400" cy="530884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he-IL" u="sng" dirty="0">
                <a:latin typeface="Calibri" panose="020F0502020204030204" pitchFamily="34" charset="0"/>
                <a:cs typeface="Calibri" panose="020F0502020204030204" pitchFamily="34" charset="0"/>
              </a:rPr>
              <a:t>אינטרפרטציה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– קריאה של שורות בזו אחר זו.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he-IL" u="sng" dirty="0">
                <a:latin typeface="Calibri" panose="020F0502020204030204" pitchFamily="34" charset="0"/>
                <a:cs typeface="Calibri" panose="020F0502020204030204" pitchFamily="34" charset="0"/>
              </a:rPr>
              <a:t>קומפילציה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– סוג של תרגום של שפה לשפה אחרת.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במקור –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js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היא שפה שעוברת אינטרפרטציה, אבל למעשה כיום גם מתבצעת איזושהי קומפילציה, שמטרתה לייעל את הקוד. (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JIT compilation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just in time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בעבר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שימשה רק לסקריפטים פשוטים, כיום יכולה לשמש ליישומים גדולים מאד שרצים בדפדפן למשך זמן ארוך. למרות שהקומפילציה דורשת מעט יותר זמן להכנת הקוד </a:t>
            </a: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לפני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הרצה, בפועל ההרצה נעשית מהירה יותר הודות לקומפילציה.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 startAt="3"/>
            </a:pP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8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266263837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Autofit/>
          </a:bodyPr>
          <a:lstStyle/>
          <a:p>
            <a:pPr algn="r"/>
            <a:r>
              <a:rPr lang="he-IL" sz="3200" dirty="0">
                <a:effectLst/>
              </a:rPr>
              <a:t>תרגול 6 – שכתוב </a:t>
            </a:r>
            <a:r>
              <a:rPr lang="en-US" sz="3200" dirty="0">
                <a:effectLst/>
              </a:rPr>
              <a:t>promise</a:t>
            </a:r>
            <a:r>
              <a:rPr lang="he-IL" sz="3200" dirty="0">
                <a:effectLst/>
              </a:rPr>
              <a:t> לכתיב </a:t>
            </a:r>
            <a:r>
              <a:rPr lang="en-US" sz="3200" dirty="0" err="1">
                <a:effectLst/>
              </a:rPr>
              <a:t>async</a:t>
            </a:r>
            <a:r>
              <a:rPr lang="en-US" sz="3200" dirty="0">
                <a:effectLst/>
              </a:rPr>
              <a:t>\await</a:t>
            </a:r>
            <a:endParaRPr lang="he-IL" sz="3200" dirty="0">
              <a:effectLst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80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ד'</a:t>
            </a:r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81A7211A-4116-453D-B996-8C7FC802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32504"/>
            <a:ext cx="9028461" cy="524789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שכתבו את הקוד הבא לתחביר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\await</a:t>
            </a: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loadJson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fetch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70C1"/>
                </a:solidFill>
                <a:latin typeface="Consolas" panose="020B0609020204030204" pitchFamily="49" charset="0"/>
              </a:rPr>
              <a:t>status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} 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Error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70C1"/>
                </a:solidFill>
                <a:latin typeface="Consolas" panose="020B0609020204030204" pitchFamily="49" charset="0"/>
              </a:rPr>
              <a:t>status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}});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</a:p>
          <a:p>
            <a:pPr marL="0" indent="0" algn="l" rtl="0">
              <a:buNone/>
            </a:pP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loadJson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'https://swapi.dev/api/people'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פתרון -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async-await-exc.js</a:t>
            </a:r>
            <a:endParaRPr lang="he-IL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תרגיל 5 כלל שני סעיפים: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הגדרת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promise</a:t>
            </a:r>
            <a:endParaRPr lang="he-IL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שימוש ב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promise</a:t>
            </a: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שמחזירה </a:t>
            </a:r>
            <a:r>
              <a:rPr lang="he-IL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הפוקציה</a:t>
            </a: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fetch</a:t>
            </a: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שכתבי את הקוד של שני הסעיפים כך שישתמש בתחביר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\await</a:t>
            </a: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he-IL" b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1510026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Autofit/>
          </a:bodyPr>
          <a:lstStyle/>
          <a:p>
            <a:pPr algn="r"/>
            <a:r>
              <a:rPr lang="he-IL" sz="3200" dirty="0">
                <a:effectLst/>
              </a:rPr>
              <a:t>פרק ה - </a:t>
            </a:r>
            <a:r>
              <a:rPr lang="en-US" sz="3200" dirty="0">
                <a:effectLst/>
              </a:rPr>
              <a:t>Event Emitter</a:t>
            </a:r>
            <a:r>
              <a:rPr lang="he-IL" sz="3200" dirty="0">
                <a:effectLst/>
              </a:rPr>
              <a:t> – תוכן </a:t>
            </a:r>
            <a:r>
              <a:rPr lang="he-IL" sz="3200" dirty="0" err="1">
                <a:effectLst/>
              </a:rPr>
              <a:t>ענינים</a:t>
            </a:r>
            <a:endParaRPr lang="he-IL" sz="3200" dirty="0">
              <a:effectLst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81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ה'</a:t>
            </a:r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81A7211A-4116-453D-B996-8C7FC802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389973"/>
            <a:ext cx="9028461" cy="52478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he-I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הרשמה לאירוע</a:t>
            </a:r>
            <a:endParaRPr lang="he-I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  <a:hlinkClick r:id="rId4" action="ppaction://hlinksldjump"/>
              </a:rPr>
              <a:t>הפעלת אירוע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248672893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effectLst/>
              </a:rPr>
              <a:t>Event Emitter</a:t>
            </a:r>
            <a:r>
              <a:rPr lang="he-IL" sz="3200" dirty="0">
                <a:effectLst/>
              </a:rPr>
              <a:t> - הרשמה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82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ה'</a:t>
            </a:r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81A7211A-4116-453D-B996-8C7FC802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32504"/>
            <a:ext cx="9028461" cy="5247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/>
              <a:t>כמו ב </a:t>
            </a:r>
            <a:r>
              <a:rPr lang="en-US" dirty="0" err="1"/>
              <a:t>javascript</a:t>
            </a:r>
            <a:r>
              <a:rPr lang="he-IL" dirty="0"/>
              <a:t> בדפדפן, גם ב </a:t>
            </a:r>
            <a:r>
              <a:rPr lang="en-US" dirty="0" err="1"/>
              <a:t>nodejs</a:t>
            </a:r>
            <a:r>
              <a:rPr lang="he-IL" dirty="0"/>
              <a:t> אפשר להירשם לאירועים ולהפעיל אותם.</a:t>
            </a:r>
            <a:endParaRPr lang="en-US" dirty="0"/>
          </a:p>
          <a:p>
            <a:pPr marL="0" indent="0">
              <a:buNone/>
            </a:pPr>
            <a:r>
              <a:rPr lang="he-IL" dirty="0"/>
              <a:t>יש לייבא את </a:t>
            </a:r>
            <a:r>
              <a:rPr lang="en-US" dirty="0"/>
              <a:t>events module</a:t>
            </a:r>
            <a:r>
              <a:rPr lang="he-IL" dirty="0"/>
              <a:t> על מנת לעבוד עם אירועים.</a:t>
            </a:r>
            <a:endParaRPr lang="en-US" dirty="0"/>
          </a:p>
          <a:p>
            <a:pPr marL="0" indent="0" algn="l" rtl="0">
              <a:buNone/>
            </a:pP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EventEmitter</a:t>
            </a:r>
            <a:r>
              <a:rPr lang="en-US" dirty="0"/>
              <a:t> = require('events')</a:t>
            </a:r>
          </a:p>
          <a:p>
            <a:pPr marL="0" indent="0">
              <a:buNone/>
            </a:pPr>
            <a:r>
              <a:rPr lang="he-IL" dirty="0"/>
              <a:t>הגדרת אירוע והרשמה לו:</a:t>
            </a:r>
            <a:endParaRPr lang="en-US" dirty="0"/>
          </a:p>
          <a:p>
            <a:pPr marL="0" indent="0" algn="l" rtl="0">
              <a:buNone/>
            </a:pP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eventEmitter</a:t>
            </a:r>
            <a:r>
              <a:rPr lang="en-US" dirty="0"/>
              <a:t> = new </a:t>
            </a:r>
            <a:r>
              <a:rPr lang="en-US" dirty="0" err="1"/>
              <a:t>EventEmitter</a:t>
            </a:r>
            <a:r>
              <a:rPr lang="en-US" dirty="0"/>
              <a:t>()</a:t>
            </a:r>
          </a:p>
          <a:p>
            <a:pPr marL="0" indent="0" algn="l" rtl="0">
              <a:buNone/>
            </a:pPr>
            <a:r>
              <a:rPr lang="en-US" dirty="0" err="1"/>
              <a:t>eventEmitter.on</a:t>
            </a:r>
            <a:r>
              <a:rPr lang="en-US" dirty="0"/>
              <a:t>('start', () =&gt; {</a:t>
            </a:r>
          </a:p>
          <a:p>
            <a:pPr marL="0" indent="0" algn="l" rtl="0">
              <a:buNone/>
            </a:pPr>
            <a:r>
              <a:rPr lang="en-US" dirty="0"/>
              <a:t>  console.log('started')</a:t>
            </a:r>
          </a:p>
          <a:p>
            <a:pPr marL="0" indent="0" algn="l" rtl="0">
              <a:buNone/>
            </a:pPr>
            <a:r>
              <a:rPr lang="en-US" dirty="0"/>
              <a:t>})</a:t>
            </a: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327206542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effectLst/>
              </a:rPr>
              <a:t>Event Emitter</a:t>
            </a:r>
            <a:r>
              <a:rPr lang="he-IL" sz="3200" dirty="0">
                <a:effectLst/>
              </a:rPr>
              <a:t> – הפעלת אירוע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83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ה'</a:t>
            </a:r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81A7211A-4116-453D-B996-8C7FC802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32504"/>
            <a:ext cx="9028461" cy="5247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הפעלת אירוע: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 rtl="0">
              <a:buNone/>
            </a:pPr>
            <a:r>
              <a:rPr lang="en-US" dirty="0" err="1"/>
              <a:t>eventEmitter.emit</a:t>
            </a:r>
            <a:r>
              <a:rPr lang="en-US" dirty="0"/>
              <a:t>('start')</a:t>
            </a:r>
          </a:p>
          <a:p>
            <a:pPr marL="0" indent="0">
              <a:buNone/>
            </a:pPr>
            <a:r>
              <a:rPr lang="he-IL" dirty="0"/>
              <a:t> </a:t>
            </a:r>
            <a:endParaRPr lang="en-US" dirty="0"/>
          </a:p>
          <a:p>
            <a:pPr marL="0" indent="0"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בהפעלת אירוע, ניתן לשלוח פרמטרים לפונקציות שנרשמו לאירוע.</a:t>
            </a:r>
          </a:p>
          <a:p>
            <a:pPr marL="0" indent="0"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פרמטרים אלו נקראים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event arguments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, והם מוכרים מהשימוש הנרחב בהם ב-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בצד ה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בדוגמא להלן, נשלחים שני פרמטרים, 1 ו- 100.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 rtl="0">
              <a:buNone/>
            </a:pPr>
            <a:r>
              <a:rPr lang="en-US" dirty="0" err="1"/>
              <a:t>eventEmitter.on</a:t>
            </a:r>
            <a:r>
              <a:rPr lang="en-US" dirty="0"/>
              <a:t>('start', (start, end) =&gt; {</a:t>
            </a:r>
          </a:p>
          <a:p>
            <a:pPr marL="0" indent="0" algn="l" rtl="0">
              <a:buNone/>
            </a:pPr>
            <a:r>
              <a:rPr lang="en-US" dirty="0"/>
              <a:t>  console.log(`started from ${start} to ${end}`);</a:t>
            </a:r>
          </a:p>
          <a:p>
            <a:pPr marL="0" indent="0" algn="l" rtl="0">
              <a:buNone/>
            </a:pPr>
            <a:r>
              <a:rPr lang="en-US" dirty="0"/>
              <a:t>})</a:t>
            </a:r>
          </a:p>
          <a:p>
            <a:pPr marL="0" indent="0" algn="l" rtl="0">
              <a:buNone/>
            </a:pPr>
            <a:r>
              <a:rPr lang="en-US" dirty="0"/>
              <a:t> </a:t>
            </a:r>
          </a:p>
          <a:p>
            <a:pPr marL="0" indent="0" algn="l" rtl="0">
              <a:buNone/>
            </a:pPr>
            <a:r>
              <a:rPr lang="en-US" dirty="0" err="1"/>
              <a:t>eventEmitter.emit</a:t>
            </a:r>
            <a:r>
              <a:rPr lang="en-US" dirty="0"/>
              <a:t>('start', 1, 100)</a:t>
            </a: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122740205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/>
              <a:t>פרק ו' – 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מעלים שרת!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622147"/>
            <a:ext cx="8915400" cy="42890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מושגים מוכרים מעולם ה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Web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RESTful Services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 action="ppaction://hlinksldjump"/>
              </a:rPr>
              <a:t>Standard RESTful API’s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5" action="ppaction://hlinksldjump"/>
              </a:rPr>
              <a:t>HTTP Server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  <a:hlinkClick r:id="rId5" action="ppaction://hlinksldjump"/>
              </a:rPr>
              <a:t>- מי אמר שזה מסובך?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תוספות ב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query string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  <a:hlinkClick r:id="rId6" action="ppaction://hlinksldjump"/>
              </a:rPr>
              <a:t>משאבים משויכים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  <a:hlinkClick r:id="rId7" action="ppaction://hlinksldjump"/>
              </a:rPr>
              <a:t>סינון תוצאות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8" action="ppaction://hlinksldjump"/>
              </a:rPr>
              <a:t>paging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84</a:t>
            </a:fld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DD1D1-22E6-466D-B15A-6835633AFEF4}"/>
              </a:ext>
            </a:extLst>
          </p:cNvPr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ו'</a:t>
            </a:r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242283561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Autofit/>
          </a:bodyPr>
          <a:lstStyle/>
          <a:p>
            <a:pPr algn="r"/>
            <a:r>
              <a:rPr lang="he-IL" sz="3200" dirty="0">
                <a:effectLst/>
              </a:rPr>
              <a:t>מושגים מוכרים מעולם ה </a:t>
            </a:r>
            <a:r>
              <a:rPr lang="en-US" sz="3200" dirty="0">
                <a:effectLst/>
              </a:rPr>
              <a:t>Web</a:t>
            </a:r>
            <a:endParaRPr lang="he-IL" sz="3200" dirty="0">
              <a:effectLst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85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ו'</a:t>
            </a:r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81A7211A-4116-453D-B996-8C7FC802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32504"/>
            <a:ext cx="9028461" cy="5247893"/>
          </a:xfrm>
        </p:spPr>
        <p:txBody>
          <a:bodyPr>
            <a:normAutofit/>
          </a:bodyPr>
          <a:lstStyle/>
          <a:p>
            <a:pPr lvl="0">
              <a:buFont typeface="+mj-lt"/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האינטרנט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Font typeface="+mj-lt"/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פרוטוקול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HTTP</a:t>
            </a:r>
          </a:p>
          <a:p>
            <a:pPr lvl="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client\server</a:t>
            </a:r>
          </a:p>
          <a:p>
            <a:pPr lvl="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Request, response</a:t>
            </a:r>
          </a:p>
          <a:p>
            <a:pPr lvl="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URL</a:t>
            </a:r>
          </a:p>
          <a:p>
            <a:pPr lvl="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API 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– סט של פונקציות,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web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– פונקציות שניתן לגשת אליהן באינטרנט (באמצעות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request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ו -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response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just"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מלבד שימוש בפונקציות מוכנות של גורמים שונים, שחוסכים לנו הרבה עבודה, גם אנחנו ניצור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בכל פעם שנרצה לאפשר ל קוד ה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שלנו (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React, angular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js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pure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, וכו') לגשת לנתונים ב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DB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או לתוצאות של אלגוריתמים שמתבצעים בשרת.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340365434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30" y="624111"/>
            <a:ext cx="8911687" cy="702272"/>
          </a:xfrm>
        </p:spPr>
        <p:txBody>
          <a:bodyPr/>
          <a:lstStyle/>
          <a:p>
            <a:pPr algn="r"/>
            <a:r>
              <a:rPr lang="en-US" dirty="0"/>
              <a:t>Http Request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0944-89DB-408C-AF56-2F3ADA0A2555}" type="slidenum">
              <a:rPr lang="he-IL" smtClean="0"/>
              <a:t>86</a:t>
            </a:fld>
            <a:endParaRPr lang="he-IL" dirty="0"/>
          </a:p>
        </p:txBody>
      </p:sp>
      <p:sp>
        <p:nvSpPr>
          <p:cNvPr id="3" name="מלבן 2"/>
          <p:cNvSpPr/>
          <p:nvPr/>
        </p:nvSpPr>
        <p:spPr>
          <a:xfrm>
            <a:off x="2128057" y="1507599"/>
            <a:ext cx="937655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Http Request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מורכבת מהנתונים הבאים: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Http Method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– השיטה בה מבוצעת הבקשה (רשימה סגורה של אפשרויות, מוגדרות בפרוטוקול)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– כתובת (יחסית או אבסולוטית) של האובייקט המבוקש (יכול להיות דף אינטרנט, קובץ, פיסת מידע כלשהי)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Http Version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- גרסת הפרוטוקול שלפיו מורכבת הבקשה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Http Headers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– שדות המתייחסים לבקשה, ללקוח, או לתוכן הנמצא בגוף הבקשה (כמו לדוגמא: סוג הנתונים הנשלחים, סוג המכשיר ממנו נשלחה הבקשה ועוד)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Request Body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– גוף הבקשה. חלק זה הוא אופציונלי, אין חובה לשלוח אותו אלא במידת הצורך.</a:t>
            </a:r>
          </a:p>
          <a:p>
            <a:pPr marL="342900" indent="-342900">
              <a:buFont typeface="+mj-lt"/>
              <a:buAutoNum type="arabicPeriod"/>
            </a:pP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לבקשה יש מבנה קבוע – שורה ראשונה תכיל את סעיפים 1-3, שניה והלאה סעיף 4, שורה רווח, וסעיף 5 אם קיים.</a:t>
            </a:r>
          </a:p>
          <a:p>
            <a:pPr algn="just">
              <a:lnSpc>
                <a:spcPct val="200000"/>
              </a:lnSpc>
            </a:pP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161238703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30" y="624111"/>
            <a:ext cx="8911687" cy="702272"/>
          </a:xfrm>
        </p:spPr>
        <p:txBody>
          <a:bodyPr/>
          <a:lstStyle/>
          <a:p>
            <a:pPr algn="r"/>
            <a:r>
              <a:rPr lang="he-IL" dirty="0"/>
              <a:t>דוגמה ל </a:t>
            </a:r>
            <a:r>
              <a:rPr lang="en-US" dirty="0"/>
              <a:t>Http GET Request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0944-89DB-408C-AF56-2F3ADA0A2555}" type="slidenum">
              <a:rPr lang="he-IL" smtClean="0"/>
              <a:t>87</a:t>
            </a:fld>
            <a:endParaRPr lang="he-IL" dirty="0"/>
          </a:p>
        </p:txBody>
      </p:sp>
      <p:sp>
        <p:nvSpPr>
          <p:cNvPr id="3" name="מלבן 2"/>
          <p:cNvSpPr/>
          <p:nvPr/>
        </p:nvSpPr>
        <p:spPr>
          <a:xfrm>
            <a:off x="2128057" y="1507599"/>
            <a:ext cx="9376555" cy="512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GET /hello.htm HTTP/1.1</a:t>
            </a:r>
          </a:p>
          <a:p>
            <a:pPr algn="l" rtl="0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User-Agent: Mozilla/4.0 (compatible; MSIE5.01; Windows NT)</a:t>
            </a:r>
          </a:p>
          <a:p>
            <a:pPr algn="l" rtl="0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Host: www.tutorialspoint.com</a:t>
            </a:r>
          </a:p>
          <a:p>
            <a:pPr algn="l" rtl="0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Accept-Language: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-us</a:t>
            </a:r>
          </a:p>
          <a:p>
            <a:pPr algn="l" rtl="0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Accept-Encoding: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gzip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deflate</a:t>
            </a:r>
          </a:p>
          <a:p>
            <a:pPr algn="l" rtl="0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Connection: Keep-Alive</a:t>
            </a:r>
          </a:p>
          <a:p>
            <a:pPr algn="l" rtl="0">
              <a:lnSpc>
                <a:spcPct val="150000"/>
              </a:lnSpc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בדוגמה זו ניתן לראות בשורה הראשונה את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http Method Get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, רווח, ולאחריו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– נתיב יחסי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/hello.html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רווח, ולאחר מכן גרסת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Http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בשורה 2 ואילך ישנם 5 שדות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header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שמציינים את סוג הדפדפן ממנו נשלחה הבקשה, השרת (חובה עבור ניתוב יחסי), ונתונים נוספים. בבקשה זו לא נשלחו נתונים ב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Body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119979722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30" y="624111"/>
            <a:ext cx="8911687" cy="702272"/>
          </a:xfrm>
        </p:spPr>
        <p:txBody>
          <a:bodyPr/>
          <a:lstStyle/>
          <a:p>
            <a:pPr algn="r"/>
            <a:r>
              <a:rPr lang="he-IL" dirty="0"/>
              <a:t>דוגמה ל </a:t>
            </a:r>
            <a:r>
              <a:rPr lang="en-US" dirty="0"/>
              <a:t>Http POST Request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0944-89DB-408C-AF56-2F3ADA0A2555}" type="slidenum">
              <a:rPr lang="he-IL" smtClean="0"/>
              <a:t>88</a:t>
            </a:fld>
            <a:endParaRPr lang="he-IL" dirty="0"/>
          </a:p>
        </p:txBody>
      </p:sp>
      <p:sp>
        <p:nvSpPr>
          <p:cNvPr id="3" name="מלבן 2"/>
          <p:cNvSpPr/>
          <p:nvPr/>
        </p:nvSpPr>
        <p:spPr>
          <a:xfrm>
            <a:off x="2128057" y="1507599"/>
            <a:ext cx="937655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POST 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cgi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-bin/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process.cgi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HTTP/1.1</a:t>
            </a:r>
          </a:p>
          <a:p>
            <a:pPr algn="l" rtl="0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User-Agent: Mozilla/4.0 (compatible; MSIE5.01; Windows NT)</a:t>
            </a:r>
          </a:p>
          <a:p>
            <a:pPr algn="l" rtl="0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Host: www.tutorialspoint.com</a:t>
            </a:r>
          </a:p>
          <a:p>
            <a:pPr algn="l" rtl="0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Content-Type: application/x-www-form-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urlencoded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Content-Length: length</a:t>
            </a:r>
          </a:p>
          <a:p>
            <a:pPr algn="l" rtl="0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Accept-Language: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-us</a:t>
            </a:r>
          </a:p>
          <a:p>
            <a:pPr algn="l" rtl="0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Accept-Encoding: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gzip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deflate</a:t>
            </a:r>
          </a:p>
          <a:p>
            <a:pPr algn="l" rtl="0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Connection: Keep-Alive</a:t>
            </a:r>
          </a:p>
          <a:p>
            <a:pPr algn="l" rtl="0">
              <a:lnSpc>
                <a:spcPct val="150000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>
              <a:lnSpc>
                <a:spcPct val="150000"/>
              </a:lnSpc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licenseID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string&amp;content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=string&amp;/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paramsXML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=string</a:t>
            </a:r>
          </a:p>
          <a:p>
            <a:pPr algn="r">
              <a:lnSpc>
                <a:spcPct val="150000"/>
              </a:lnSpc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בדוגמא זו ניתן לראות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header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נוספת –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Content Type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שמציינת מהו סוג הנתונים שנשלחו ב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body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, כפי שמופיע בסוף הבקשה לאחר השורה הריקה.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497394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30" y="624111"/>
            <a:ext cx="8911687" cy="702272"/>
          </a:xfrm>
        </p:spPr>
        <p:txBody>
          <a:bodyPr/>
          <a:lstStyle/>
          <a:p>
            <a:pPr algn="r"/>
            <a:r>
              <a:rPr lang="en-US" dirty="0"/>
              <a:t>Http Response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0944-89DB-408C-AF56-2F3ADA0A2555}" type="slidenum">
              <a:rPr lang="he-IL" smtClean="0"/>
              <a:t>89</a:t>
            </a:fld>
            <a:endParaRPr lang="he-IL" dirty="0"/>
          </a:p>
        </p:txBody>
      </p:sp>
      <p:sp>
        <p:nvSpPr>
          <p:cNvPr id="3" name="מלבן 2"/>
          <p:cNvSpPr/>
          <p:nvPr/>
        </p:nvSpPr>
        <p:spPr>
          <a:xfrm>
            <a:off x="2128057" y="1507599"/>
            <a:ext cx="937655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Http Response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מורכבת מהנתונים הבאים: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Http Version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- גרסת הפרוטוקול שעל פיו הורכבה הבקשה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Status Code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– מספר בן 3 ספרות שמשמש לאינדיקציה על סוג ה-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response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(פירוט בהמשך)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Status Text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– טקסט שמתאר את הסטטוס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Http Headers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– מידע נוסף על ה –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response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(בדומה ל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request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,אך כאן זה מידע שהשרת יכניס)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Response Body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– גוף התגובה. חלק זה הוא אופציונלי, אין חובה לשלוח אותו אלא במידת הצורך.</a:t>
            </a:r>
          </a:p>
          <a:p>
            <a:pPr marL="342900" indent="-342900">
              <a:buFont typeface="+mj-lt"/>
              <a:buAutoNum type="arabicPeriod"/>
            </a:pP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ל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Response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יש מבנה קבוע – שורה ראשונה תכיל את סעיפים 1-3, שניה והלאה סעיף 4, שורה רווח, וסעיף 5 אם קיים.</a:t>
            </a:r>
          </a:p>
          <a:p>
            <a:pPr algn="just">
              <a:lnSpc>
                <a:spcPct val="200000"/>
              </a:lnSpc>
            </a:pP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3900590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V8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engine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251751"/>
            <a:ext cx="8915400" cy="530884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בגוגל כרום יש חלק שאחראי על הרצת ה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וקוראים לו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V8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js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engine</a:t>
            </a:r>
            <a:r>
              <a:rPr lang="he-IL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הוא נפרד מכל שאר החלקים שקשורים להצגת הדף, שהם באחריות הדפדפן. העובדה שהמנוע נפרד </a:t>
            </a:r>
            <a:r>
              <a:rPr lang="he-IL" dirty="0" err="1">
                <a:latin typeface="Calibri" panose="020F0502020204030204" pitchFamily="34" charset="0"/>
                <a:cs typeface="Calibri" panose="020F0502020204030204" pitchFamily="34" charset="0"/>
              </a:rPr>
              <a:t>איפשרה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את מימוש הרעיון של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nodejs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טוב לדעת שיש עוד מנועים להרצת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– לכל דפדפן מנוע משלו, יש תחרות מתמדת בין הדפדפנים למי מהמנועים יהיו הביצועים הכי טובים (וכמובן המשתמשים רק מרוויחים מזה)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מאפייני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V8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כתוב ב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C++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portable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– נייד, מותאם לסוגים שונים של מערכות הפעלה.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 startAt="3"/>
            </a:pP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9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47555167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/>
        </p:nvSpPr>
        <p:spPr>
          <a:xfrm>
            <a:off x="2128058" y="1507599"/>
            <a:ext cx="4131426" cy="485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1600" dirty="0"/>
              <a:t>HTTP/1.1 200 OK</a:t>
            </a:r>
          </a:p>
          <a:p>
            <a:pPr algn="l" rtl="0">
              <a:lnSpc>
                <a:spcPct val="150000"/>
              </a:lnSpc>
            </a:pPr>
            <a:r>
              <a:rPr lang="en-US" sz="1600" dirty="0"/>
              <a:t>Date: Mon, 27 Jul 2009 12:28:53 GMT</a:t>
            </a:r>
          </a:p>
          <a:p>
            <a:pPr algn="l" rtl="0">
              <a:lnSpc>
                <a:spcPct val="150000"/>
              </a:lnSpc>
            </a:pPr>
            <a:r>
              <a:rPr lang="en-US" sz="1600" dirty="0"/>
              <a:t>Server: Apache/2.2.14 (Win32)</a:t>
            </a:r>
          </a:p>
          <a:p>
            <a:pPr algn="l" rtl="0">
              <a:lnSpc>
                <a:spcPct val="150000"/>
              </a:lnSpc>
            </a:pPr>
            <a:r>
              <a:rPr lang="en-US" sz="1600" dirty="0"/>
              <a:t>Last-Modified: Wed, 22 Jul 2009 19:15:56 GMT</a:t>
            </a:r>
          </a:p>
          <a:p>
            <a:pPr algn="l" rtl="0">
              <a:lnSpc>
                <a:spcPct val="150000"/>
              </a:lnSpc>
            </a:pPr>
            <a:r>
              <a:rPr lang="en-US" sz="1600" dirty="0"/>
              <a:t>Content-Length: 88</a:t>
            </a:r>
          </a:p>
          <a:p>
            <a:pPr algn="l" rtl="0">
              <a:lnSpc>
                <a:spcPct val="150000"/>
              </a:lnSpc>
            </a:pPr>
            <a:r>
              <a:rPr lang="en-US" sz="1600" dirty="0"/>
              <a:t>Content-Type: text/html</a:t>
            </a:r>
          </a:p>
          <a:p>
            <a:pPr algn="l" rtl="0">
              <a:lnSpc>
                <a:spcPct val="150000"/>
              </a:lnSpc>
            </a:pPr>
            <a:r>
              <a:rPr lang="en-US" sz="1600" dirty="0"/>
              <a:t>Connection: Closed</a:t>
            </a:r>
          </a:p>
          <a:p>
            <a:pPr algn="l" rtl="0">
              <a:lnSpc>
                <a:spcPct val="150000"/>
              </a:lnSpc>
            </a:pPr>
            <a:endParaRPr lang="en-US" sz="1600" dirty="0"/>
          </a:p>
          <a:p>
            <a:pPr algn="l" rtl="0">
              <a:lnSpc>
                <a:spcPct val="150000"/>
              </a:lnSpc>
            </a:pPr>
            <a:r>
              <a:rPr lang="en-US" sz="1600" dirty="0"/>
              <a:t>&lt;html&gt;</a:t>
            </a:r>
          </a:p>
          <a:p>
            <a:pPr algn="l" rtl="0">
              <a:lnSpc>
                <a:spcPct val="150000"/>
              </a:lnSpc>
            </a:pPr>
            <a:r>
              <a:rPr lang="en-US" sz="1600" dirty="0"/>
              <a:t>&lt;body&gt;</a:t>
            </a:r>
          </a:p>
          <a:p>
            <a:pPr algn="l" rtl="0">
              <a:lnSpc>
                <a:spcPct val="150000"/>
              </a:lnSpc>
            </a:pPr>
            <a:r>
              <a:rPr lang="en-US" sz="1600" dirty="0"/>
              <a:t>&lt;h1&gt;Hello, World!&lt;/h1&gt;</a:t>
            </a:r>
          </a:p>
          <a:p>
            <a:pPr algn="l" rtl="0">
              <a:lnSpc>
                <a:spcPct val="150000"/>
              </a:lnSpc>
            </a:pPr>
            <a:r>
              <a:rPr lang="en-US" sz="1600" dirty="0"/>
              <a:t>&lt;/body&gt;</a:t>
            </a:r>
          </a:p>
          <a:p>
            <a:pPr algn="l" rtl="0">
              <a:lnSpc>
                <a:spcPct val="150000"/>
              </a:lnSpc>
            </a:pPr>
            <a:r>
              <a:rPr lang="en-US" sz="1600" dirty="0"/>
              <a:t>&lt;/html&gt;</a:t>
            </a:r>
            <a:endParaRPr lang="en-US" sz="1200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30" y="624111"/>
            <a:ext cx="8911687" cy="702272"/>
          </a:xfrm>
        </p:spPr>
        <p:txBody>
          <a:bodyPr/>
          <a:lstStyle/>
          <a:p>
            <a:pPr algn="r"/>
            <a:r>
              <a:rPr lang="he-IL" dirty="0"/>
              <a:t>דוגמה ל </a:t>
            </a:r>
            <a:r>
              <a:rPr lang="en-US" dirty="0"/>
              <a:t>Http Response</a:t>
            </a:r>
            <a:r>
              <a:rPr lang="he-IL" dirty="0"/>
              <a:t> של הצלחה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0944-89DB-408C-AF56-2F3ADA0A2555}" type="slidenum">
              <a:rPr lang="he-IL" smtClean="0"/>
              <a:t>90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  <a:endParaRPr lang="he-IL" dirty="0"/>
          </a:p>
        </p:txBody>
      </p:sp>
      <p:sp>
        <p:nvSpPr>
          <p:cNvPr id="6" name="מלבן 5"/>
          <p:cNvSpPr/>
          <p:nvPr/>
        </p:nvSpPr>
        <p:spPr>
          <a:xfrm>
            <a:off x="6571668" y="2576936"/>
            <a:ext cx="49329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he-IL" dirty="0">
                <a:cs typeface="+mj-cs"/>
              </a:rPr>
              <a:t>בדוגמה זו ניתן לראות בשורה הראשונה את גרסת ה </a:t>
            </a:r>
            <a:r>
              <a:rPr lang="en-US" dirty="0">
                <a:cs typeface="+mj-cs"/>
              </a:rPr>
              <a:t>http</a:t>
            </a:r>
            <a:r>
              <a:rPr lang="he-IL" dirty="0">
                <a:cs typeface="+mj-cs"/>
              </a:rPr>
              <a:t>, רווח, סטטוס(200), רווח, וטקסט הסטטוס (</a:t>
            </a:r>
            <a:r>
              <a:rPr lang="en-US" dirty="0">
                <a:cs typeface="+mj-cs"/>
              </a:rPr>
              <a:t>OK</a:t>
            </a:r>
            <a:r>
              <a:rPr lang="he-IL" dirty="0">
                <a:cs typeface="+mj-cs"/>
              </a:rPr>
              <a:t>).</a:t>
            </a:r>
          </a:p>
          <a:p>
            <a:pPr algn="just">
              <a:lnSpc>
                <a:spcPct val="200000"/>
              </a:lnSpc>
            </a:pPr>
            <a:r>
              <a:rPr lang="he-IL" dirty="0">
                <a:cs typeface="+mj-cs"/>
              </a:rPr>
              <a:t> בשורה 2 ואילך ישנם 6 שדות </a:t>
            </a:r>
            <a:r>
              <a:rPr lang="en-US" dirty="0">
                <a:cs typeface="+mj-cs"/>
              </a:rPr>
              <a:t>header</a:t>
            </a:r>
            <a:r>
              <a:rPr lang="he-IL" dirty="0">
                <a:cs typeface="+mj-cs"/>
              </a:rPr>
              <a:t> שונים.</a:t>
            </a:r>
          </a:p>
          <a:p>
            <a:pPr algn="just">
              <a:lnSpc>
                <a:spcPct val="200000"/>
              </a:lnSpc>
            </a:pPr>
            <a:r>
              <a:rPr lang="he-IL" dirty="0">
                <a:cs typeface="+mj-cs"/>
              </a:rPr>
              <a:t>לאחר השורה הריקה מופיעה ה </a:t>
            </a:r>
            <a:r>
              <a:rPr lang="en-US" dirty="0">
                <a:cs typeface="+mj-cs"/>
              </a:rPr>
              <a:t>body</a:t>
            </a:r>
            <a:r>
              <a:rPr lang="he-IL" dirty="0">
                <a:cs typeface="+mj-cs"/>
              </a:rPr>
              <a:t> – דף </a:t>
            </a:r>
            <a:r>
              <a:rPr lang="en-US" dirty="0">
                <a:cs typeface="+mj-cs"/>
              </a:rPr>
              <a:t>html</a:t>
            </a:r>
            <a:r>
              <a:rPr lang="he-IL" dirty="0">
                <a:cs typeface="+mj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160595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30" y="624111"/>
            <a:ext cx="8911687" cy="702272"/>
          </a:xfrm>
        </p:spPr>
        <p:txBody>
          <a:bodyPr/>
          <a:lstStyle/>
          <a:p>
            <a:pPr algn="r"/>
            <a:r>
              <a:rPr lang="he-IL" dirty="0"/>
              <a:t>דוגמה ל </a:t>
            </a:r>
            <a:r>
              <a:rPr lang="en-US" dirty="0"/>
              <a:t>Http Response</a:t>
            </a:r>
            <a:r>
              <a:rPr lang="he-IL" dirty="0"/>
              <a:t> של </a:t>
            </a:r>
            <a:r>
              <a:rPr lang="he-IL" dirty="0" err="1"/>
              <a:t>כשלון</a:t>
            </a:r>
            <a:endParaRPr lang="he-IL" dirty="0"/>
          </a:p>
        </p:txBody>
      </p:sp>
      <p:sp>
        <p:nvSpPr>
          <p:cNvPr id="3" name="מלבן 2"/>
          <p:cNvSpPr/>
          <p:nvPr/>
        </p:nvSpPr>
        <p:spPr>
          <a:xfrm>
            <a:off x="2128058" y="1507599"/>
            <a:ext cx="3775438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dirty="0"/>
              <a:t>HTTP/1.1 404 Not Found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Date: Sun, 18 Oct 2012 10:36:20 GMT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Server: Apache/2.2.14 (Win32)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Content-Length: 230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Connection: Closed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Content-Type: text/html; charset=iso-8859-1</a:t>
            </a:r>
            <a:endParaRPr lang="en-US" sz="14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0944-89DB-408C-AF56-2F3ADA0A2555}" type="slidenum">
              <a:rPr lang="he-IL" smtClean="0"/>
              <a:t>91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  <a:endParaRPr lang="he-IL" dirty="0"/>
          </a:p>
        </p:txBody>
      </p:sp>
      <p:sp>
        <p:nvSpPr>
          <p:cNvPr id="6" name="מלבן 5"/>
          <p:cNvSpPr/>
          <p:nvPr/>
        </p:nvSpPr>
        <p:spPr>
          <a:xfrm>
            <a:off x="6593305" y="2576936"/>
            <a:ext cx="49113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he-IL" dirty="0">
                <a:cs typeface="+mj-cs"/>
              </a:rPr>
              <a:t>בדוגמה זו ניתן לראות בשורה הראשונה את גרסת ה </a:t>
            </a:r>
            <a:r>
              <a:rPr lang="en-US" dirty="0">
                <a:cs typeface="+mj-cs"/>
              </a:rPr>
              <a:t>http</a:t>
            </a:r>
            <a:r>
              <a:rPr lang="he-IL" dirty="0">
                <a:cs typeface="+mj-cs"/>
              </a:rPr>
              <a:t>, רווח, סטטוס(404), רווח, וטקסט הסטטוס (</a:t>
            </a:r>
            <a:r>
              <a:rPr lang="en-US" dirty="0">
                <a:cs typeface="+mj-cs"/>
              </a:rPr>
              <a:t>Not Found</a:t>
            </a:r>
            <a:r>
              <a:rPr lang="he-IL" dirty="0">
                <a:cs typeface="+mj-cs"/>
              </a:rPr>
              <a:t>).</a:t>
            </a:r>
          </a:p>
          <a:p>
            <a:pPr algn="just">
              <a:lnSpc>
                <a:spcPct val="200000"/>
              </a:lnSpc>
            </a:pPr>
            <a:r>
              <a:rPr lang="he-IL" dirty="0">
                <a:cs typeface="+mj-cs"/>
              </a:rPr>
              <a:t> בשורה 2 ואילך ישנם 5 שדות </a:t>
            </a:r>
            <a:r>
              <a:rPr lang="en-US" dirty="0">
                <a:cs typeface="+mj-cs"/>
              </a:rPr>
              <a:t>header</a:t>
            </a:r>
            <a:r>
              <a:rPr lang="he-IL" dirty="0">
                <a:cs typeface="+mj-cs"/>
              </a:rPr>
              <a:t> שונים.</a:t>
            </a:r>
          </a:p>
        </p:txBody>
      </p:sp>
    </p:spTree>
    <p:extLst>
      <p:ext uri="{BB962C8B-B14F-4D97-AF65-F5344CB8AC3E}">
        <p14:creationId xmlns:p14="http://schemas.microsoft.com/office/powerpoint/2010/main" val="75299909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effectLst/>
              </a:rPr>
              <a:t>REST</a:t>
            </a:r>
            <a:r>
              <a:rPr lang="en-US" sz="3200" dirty="0"/>
              <a:t>ful Services</a:t>
            </a:r>
            <a:endParaRPr lang="he-IL" sz="3200" dirty="0">
              <a:effectLst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92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ו'</a:t>
            </a:r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81A7211A-4116-453D-B996-8C7FC802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32504"/>
            <a:ext cx="9028461" cy="5247893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RESTful Services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(א בקיצור: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) היא ארכיטקטורה שכל גורם בה הוא משאב –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resource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60000"/>
              </a:lnSpc>
              <a:buNone/>
            </a:pP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Resource</a:t>
            </a:r>
            <a:r>
              <a:rPr lang="he-IL" u="sng" dirty="0">
                <a:latin typeface="Calibri" panose="020F0502020204030204" pitchFamily="34" charset="0"/>
                <a:cs typeface="Calibri" panose="020F0502020204030204" pitchFamily="34" charset="0"/>
              </a:rPr>
              <a:t> - משאב 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- כל נתון שעובר בין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ל-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, כמובן בתנאי שה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מוגדר כך שהוא יכול לספק אותו ל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או לקבל אותו מה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(במידה ומדובר בהוספת אובייקט, למשל). לדוגמא: קובץ, תחזית מזג אויר, נתוני משתמשים, וכו'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6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ב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, השרת מגדיר את שירותי האינטרנט שלו בחלוקה למשאבים –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users, courses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dirty="0" err="1">
                <a:latin typeface="Calibri" panose="020F0502020204030204" pitchFamily="34" charset="0"/>
                <a:cs typeface="Calibri" panose="020F0502020204030204" pitchFamily="34" charset="0"/>
              </a:rPr>
              <a:t>וכו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'. בנוסף, הפעולה הרצויה מתבטאת באמצעות שילוב של ה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dirty="0" err="1">
                <a:latin typeface="Calibri" panose="020F0502020204030204" pitchFamily="34" charset="0"/>
                <a:cs typeface="Calibri" panose="020F0502020204030204" pitchFamily="34" charset="0"/>
              </a:rPr>
              <a:t>וה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http method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שמוגדרת ב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request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השימוש ב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מפשט מאד את הגישה לשירותי אינטרנט שונים. (בשונה מ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SOAP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שקדם לו).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6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הגדרת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Restful Web Service 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כוללת שלושה מרכיבים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60000"/>
              </a:lnSpc>
              <a:buFont typeface="+mj-lt"/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URI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הבסיסי של ה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Web Service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, לדוגמא: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http://example.com/resources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>
              <a:lnSpc>
                <a:spcPct val="160000"/>
              </a:lnSpc>
              <a:buFont typeface="+mj-lt"/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Mime Type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של הנתונים. בעבר הנתונים היו מיוצגים באמצעות הייצוג ה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ASCII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, עם התרחבות הצורך בשפות עם סוגי תווים שונים אחרים, התרחב הייצוג לאפשרויות נוספות הודות ל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MIME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 algn="just">
              <a:lnSpc>
                <a:spcPct val="160000"/>
              </a:lnSpc>
              <a:buFont typeface="+mj-lt"/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אוסף הפעולות הנתמכות על ידי ה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Web Service 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במונחים של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 tooltip="HTTP Methods (הדף אינו קיים)"/>
              </a:rPr>
              <a:t>HTTP Methods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,העיקריות: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GET,  POST, PUT, DELETE</a:t>
            </a:r>
          </a:p>
          <a:p>
            <a:pPr marL="0" indent="0" algn="just">
              <a:lnSpc>
                <a:spcPct val="160000"/>
              </a:lnSpc>
              <a:buNone/>
            </a:pP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323465501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effectLst/>
              </a:rPr>
              <a:t>Standard REST</a:t>
            </a:r>
            <a:r>
              <a:rPr lang="en-US" sz="3200" dirty="0"/>
              <a:t>ful API’s</a:t>
            </a:r>
            <a:endParaRPr lang="he-IL" sz="3200" dirty="0">
              <a:effectLst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93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ו'</a:t>
            </a:r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81A7211A-4116-453D-B996-8C7FC802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32504"/>
            <a:ext cx="9028461" cy="524789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ב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, בדרך כלל, יוגדרו ה-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-ים הבאים: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– מחזיר רשימה מסוג המשאב (נניח, רשימת קורסים)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– מקבל מזהה, ומחזיר את המשאב בעל המזהה שהתקבל (נניח מזהה קורס, מחזיר את נתוני הקורס)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PUT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– מקבל משאב מעודכן מהלקוח, ומעדכן את הנתונים בשרת. הנתונים מתקבלים ב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request body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POST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– מקבל נתונים ליצירת אובייקט חדש מסוג המשאב. הנתונים בדרך כלל נשלחים ב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request body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DELETE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- מקבל מזהה של אובייקט מסוג המשאב, למחיקה.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124831071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30" y="624111"/>
            <a:ext cx="8911687" cy="702272"/>
          </a:xfrm>
        </p:spPr>
        <p:txBody>
          <a:bodyPr/>
          <a:lstStyle/>
          <a:p>
            <a:pPr algn="r"/>
            <a:r>
              <a:rPr lang="he-IL" dirty="0"/>
              <a:t>דוגמה ל </a:t>
            </a:r>
            <a:r>
              <a:rPr lang="en-US" dirty="0"/>
              <a:t>REST API</a:t>
            </a:r>
            <a:r>
              <a:rPr lang="he-IL" dirty="0"/>
              <a:t> עבור </a:t>
            </a:r>
            <a:r>
              <a:rPr lang="en-US" dirty="0"/>
              <a:t>Student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0944-89DB-408C-AF56-2F3ADA0A2555}" type="slidenum">
              <a:rPr lang="he-IL" smtClean="0"/>
              <a:t>94</a:t>
            </a:fld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2128057" y="1507598"/>
            <a:ext cx="9376555" cy="1122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endParaRPr lang="he-IL" dirty="0">
              <a:cs typeface="+mj-cs"/>
            </a:endParaRPr>
          </a:p>
          <a:p>
            <a:pPr algn="just">
              <a:lnSpc>
                <a:spcPct val="200000"/>
              </a:lnSpc>
            </a:pPr>
            <a:endParaRPr lang="he-IL" dirty="0">
              <a:cs typeface="+mj-cs"/>
            </a:endParaRPr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866477"/>
              </p:ext>
            </p:extLst>
          </p:nvPr>
        </p:nvGraphicFramePr>
        <p:xfrm>
          <a:off x="2589217" y="1507598"/>
          <a:ext cx="8915394" cy="3840480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3938762">
                  <a:extLst>
                    <a:ext uri="{9D8B030D-6E8A-4147-A177-3AD203B41FA5}">
                      <a16:colId xmlns:a16="http://schemas.microsoft.com/office/drawing/2014/main" val="231250928"/>
                    </a:ext>
                  </a:extLst>
                </a:gridCol>
                <a:gridCol w="1372868">
                  <a:extLst>
                    <a:ext uri="{9D8B030D-6E8A-4147-A177-3AD203B41FA5}">
                      <a16:colId xmlns:a16="http://schemas.microsoft.com/office/drawing/2014/main" val="2885978753"/>
                    </a:ext>
                  </a:extLst>
                </a:gridCol>
                <a:gridCol w="3603764">
                  <a:extLst>
                    <a:ext uri="{9D8B030D-6E8A-4147-A177-3AD203B41FA5}">
                      <a16:colId xmlns:a16="http://schemas.microsoft.com/office/drawing/2014/main" val="971885336"/>
                    </a:ext>
                  </a:extLst>
                </a:gridCol>
              </a:tblGrid>
              <a:tr h="446304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URL</a:t>
                      </a:r>
                      <a:endParaRPr lang="he-I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Http Method</a:t>
                      </a:r>
                      <a:endParaRPr lang="he-I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משמעות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7416"/>
                  </a:ext>
                </a:extLst>
              </a:tr>
              <a:tr h="477366">
                <a:tc>
                  <a:txBody>
                    <a:bodyPr/>
                    <a:lstStyle/>
                    <a:p>
                      <a:pPr marL="0" marR="0" indent="0" algn="r" defTabSz="457178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hlinkClick r:id="rId3"/>
                        </a:rPr>
                        <a:t>http://school.com/api/</a:t>
                      </a:r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students</a:t>
                      </a:r>
                      <a:endParaRPr lang="he-IL" sz="1800" b="0" kern="1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rtl="1"/>
                      <a:endParaRPr lang="he-I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GET</a:t>
                      </a:r>
                      <a:endParaRPr lang="he-I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קבלת</a:t>
                      </a:r>
                      <a:r>
                        <a:rPr lang="he-IL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רשימת כל התלמידים</a:t>
                      </a:r>
                      <a:endParaRPr lang="he-I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643090"/>
                  </a:ext>
                </a:extLst>
              </a:tr>
              <a:tr h="477366">
                <a:tc>
                  <a:txBody>
                    <a:bodyPr/>
                    <a:lstStyle/>
                    <a:p>
                      <a:pPr marL="0" marR="0" indent="0" algn="r" defTabSz="457178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hlinkClick r:id="rId3"/>
                        </a:rPr>
                        <a:t>http://school.com/api/</a:t>
                      </a:r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students/123</a:t>
                      </a:r>
                      <a:endParaRPr lang="he-IL" sz="1800" b="0" kern="1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rtl="1"/>
                      <a:endParaRPr lang="he-I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GET</a:t>
                      </a:r>
                      <a:endParaRPr lang="he-I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קבלת</a:t>
                      </a:r>
                      <a:r>
                        <a:rPr lang="he-IL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נתוני התלמיד שהמזהה שלו 123</a:t>
                      </a:r>
                      <a:endParaRPr lang="he-I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295675"/>
                  </a:ext>
                </a:extLst>
              </a:tr>
              <a:tr h="446304">
                <a:tc>
                  <a:txBody>
                    <a:bodyPr/>
                    <a:lstStyle/>
                    <a:p>
                      <a:pPr marL="0" marR="0" indent="0" algn="r" defTabSz="457178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hlinkClick r:id="rId3"/>
                        </a:rPr>
                        <a:t>http://school.com/api/</a:t>
                      </a:r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students</a:t>
                      </a:r>
                      <a:endParaRPr lang="he-IL" sz="1800" b="0" kern="1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rtl="1"/>
                      <a:endParaRPr lang="he-I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POST</a:t>
                      </a:r>
                      <a:endParaRPr lang="he-I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הוספת</a:t>
                      </a:r>
                      <a:r>
                        <a:rPr lang="he-IL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תלמיד חדש (פרטי התלמיד ישלחו ב </a:t>
                      </a:r>
                      <a:r>
                        <a:rPr lang="en-US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request body</a:t>
                      </a:r>
                      <a:r>
                        <a:rPr lang="he-IL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he-I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898391"/>
                  </a:ext>
                </a:extLst>
              </a:tr>
              <a:tr h="446304">
                <a:tc>
                  <a:txBody>
                    <a:bodyPr/>
                    <a:lstStyle/>
                    <a:p>
                      <a:pPr marL="0" marR="0" indent="0" algn="r" defTabSz="457178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hlinkClick r:id="rId3"/>
                        </a:rPr>
                        <a:t>http://school.com/api/</a:t>
                      </a:r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students/123</a:t>
                      </a:r>
                      <a:endParaRPr lang="he-IL" sz="1800" b="0" kern="1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rtl="1"/>
                      <a:endParaRPr lang="he-I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PUT</a:t>
                      </a:r>
                      <a:endParaRPr lang="he-I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עדכון פרטי תלמיד שהמזהה שלו הוא 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635532"/>
                  </a:ext>
                </a:extLst>
              </a:tr>
              <a:tr h="446304">
                <a:tc>
                  <a:txBody>
                    <a:bodyPr/>
                    <a:lstStyle/>
                    <a:p>
                      <a:pPr marL="0" marR="0" indent="0" algn="r" defTabSz="457178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hlinkClick r:id="rId3"/>
                        </a:rPr>
                        <a:t>http://school.com/api/</a:t>
                      </a:r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students/123</a:t>
                      </a:r>
                      <a:endParaRPr lang="he-IL" sz="1800" b="0" kern="1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rtl="1"/>
                      <a:endParaRPr lang="he-I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DELETE</a:t>
                      </a:r>
                      <a:endParaRPr lang="he-I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הסרת</a:t>
                      </a:r>
                      <a:r>
                        <a:rPr lang="he-IL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התלמיד שהמזהה שלו הוא 123</a:t>
                      </a:r>
                      <a:endParaRPr lang="he-I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30061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ו'</a:t>
            </a: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75860" y="5708342"/>
            <a:ext cx="822875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כשבונים </a:t>
            </a:r>
            <a:r>
              <a:rPr lang="en-US" sz="2400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Rest API</a:t>
            </a:r>
            <a:r>
              <a:rPr lang="he-IL" sz="2400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מקפידים על מבנה ה </a:t>
            </a:r>
            <a:r>
              <a:rPr lang="en-US" sz="2400" dirty="0" err="1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url</a:t>
            </a:r>
            <a:r>
              <a:rPr lang="he-IL" sz="2400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ים כפי שמתואר בטבלה!</a:t>
            </a:r>
          </a:p>
        </p:txBody>
      </p:sp>
    </p:spTree>
    <p:extLst>
      <p:ext uri="{BB962C8B-B14F-4D97-AF65-F5344CB8AC3E}">
        <p14:creationId xmlns:p14="http://schemas.microsoft.com/office/powerpoint/2010/main" val="207688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709699" y="623046"/>
            <a:ext cx="8911687" cy="702272"/>
          </a:xfrm>
        </p:spPr>
        <p:txBody>
          <a:bodyPr>
            <a:normAutofit/>
          </a:bodyPr>
          <a:lstStyle/>
          <a:p>
            <a:pPr algn="r"/>
            <a:r>
              <a:rPr lang="he-IL" dirty="0"/>
              <a:t>משאב שמשויך למשאב אחר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0944-89DB-408C-AF56-2F3ADA0A2555}" type="slidenum">
              <a:rPr lang="he-IL" smtClean="0"/>
              <a:t>95</a:t>
            </a:fld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2128057" y="1507598"/>
            <a:ext cx="9376555" cy="1122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endParaRPr lang="he-IL" dirty="0">
              <a:cs typeface="+mj-cs"/>
            </a:endParaRPr>
          </a:p>
          <a:p>
            <a:pPr algn="just">
              <a:lnSpc>
                <a:spcPct val="200000"/>
              </a:lnSpc>
            </a:pPr>
            <a:endParaRPr lang="he-IL" dirty="0"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ו'</a:t>
            </a:r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81A7211A-4116-453D-B996-8C7FC802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32504"/>
            <a:ext cx="9028461" cy="524789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הוגדר סטנדרט של מבנה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גם למקרים נוספים, וחשוב להקפיד עליו.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לעיתים קרובות נרצה לקבל נתונים של משאב שמשתייך למשאב אחר, כמו למשל: משימות של משתמשים.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במצב כזה ה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יכיל את שתי הישויות, לדוגמה:</a:t>
            </a:r>
          </a:p>
          <a:p>
            <a:pPr marL="0" indent="0" algn="just" rtl="0">
              <a:lnSpc>
                <a:spcPct val="150000"/>
              </a:lnSpc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/users/725/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todos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ב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לעיל בקשנו את כל המשימות של המשתמש עם מזהה 725.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ובמספר רמות:</a:t>
            </a:r>
          </a:p>
          <a:p>
            <a:pPr marL="0" indent="0" algn="just" rtl="0">
              <a:lnSpc>
                <a:spcPct val="150000"/>
              </a:lnSpc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/users/725/album/1203/pictures/72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ב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לעיל ביקשנו את התמונה עם מזהה 72 באלבום עם מזהה 1203 של משתמש עם מזהה 725.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270999533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709699" y="623046"/>
            <a:ext cx="8911687" cy="702272"/>
          </a:xfrm>
        </p:spPr>
        <p:txBody>
          <a:bodyPr>
            <a:normAutofit/>
          </a:bodyPr>
          <a:lstStyle/>
          <a:p>
            <a:pPr algn="r"/>
            <a:r>
              <a:rPr lang="he-IL" dirty="0"/>
              <a:t>סינון תוצאות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0944-89DB-408C-AF56-2F3ADA0A2555}" type="slidenum">
              <a:rPr lang="he-IL" smtClean="0"/>
              <a:t>96</a:t>
            </a:fld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2128057" y="1507598"/>
            <a:ext cx="9376555" cy="1122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endParaRPr lang="he-IL" dirty="0">
              <a:cs typeface="+mj-cs"/>
            </a:endParaRPr>
          </a:p>
          <a:p>
            <a:pPr algn="just">
              <a:lnSpc>
                <a:spcPct val="200000"/>
              </a:lnSpc>
            </a:pPr>
            <a:endParaRPr lang="he-IL" dirty="0"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ו'</a:t>
            </a:r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81A7211A-4116-453D-B996-8C7FC802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32504"/>
            <a:ext cx="9028461" cy="5247893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לעיתים קרובות אין בידי ה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מזהה של משאב, אבל הוא מעוניין לקבל משאב שעונה לתנאי מסוים, למשל: כל המשימות שקשורות לשיעורי בית, כל המשתמשים ששמם הפרטי הוא דוד.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אם ה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יצטרך לטעון את כל רשימת המשימות ולסנן אותה אצלו, יתכן שנגרום להעברת כמות נתונים מיותרת (וממילא זמני התגובה עלולים להתארך, מה שמשפיע על חווית המשתמש בסופו של דבר).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לכן, במקרה כזה נוסיף בשרת אפשרות לקבלת פרמטרים לסינון ב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query string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בסיטואציות בהן ה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client 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צריך רק נתונים מסוימים יוכל להשתמש באופציה הזו, ואם בכל אופן יהיה צורך בנתונים כולם, גם האופציה הזו קיימת.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דוגמא ל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לסינון משימות שמכילות את המילה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home work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ולא בוצעו:</a:t>
            </a:r>
          </a:p>
          <a:p>
            <a:pPr marL="0" indent="0" algn="just" rtl="0">
              <a:lnSpc>
                <a:spcPct val="150000"/>
              </a:lnSpc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/users/725/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todos</a:t>
            </a:r>
            <a:r>
              <a:rPr lang="en-US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?descriptionContains</a:t>
            </a:r>
            <a:r>
              <a:rPr lang="en-US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=“home work”&amp;</a:t>
            </a:r>
            <a:r>
              <a:rPr lang="en-US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isdone</a:t>
            </a:r>
            <a:r>
              <a:rPr lang="en-US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=false</a:t>
            </a:r>
            <a:endParaRPr lang="he-IL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יצוין שהלוגיקה אם להשוות את הערך בדיוק או אם מחרוזת מכילה ערך </a:t>
            </a:r>
            <a:r>
              <a:rPr lang="he-IL" dirty="0" err="1">
                <a:latin typeface="Calibri" panose="020F0502020204030204" pitchFamily="34" charset="0"/>
                <a:cs typeface="Calibri" panose="020F0502020204030204" pitchFamily="34" charset="0"/>
              </a:rPr>
              <a:t>וכו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', תיקבע בשרת </a:t>
            </a:r>
            <a:r>
              <a:rPr lang="he-IL" dirty="0" err="1">
                <a:latin typeface="Calibri" panose="020F0502020204030204" pitchFamily="34" charset="0"/>
                <a:cs typeface="Calibri" panose="020F0502020204030204" pitchFamily="34" charset="0"/>
              </a:rPr>
              <a:t>וה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יצטרך לרקוד לפי החליל שלו.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317376186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709699" y="623046"/>
            <a:ext cx="8911687" cy="702272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paging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0944-89DB-408C-AF56-2F3ADA0A2555}" type="slidenum">
              <a:rPr lang="he-IL" smtClean="0"/>
              <a:t>97</a:t>
            </a:fld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2128057" y="1507598"/>
            <a:ext cx="9376555" cy="1122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endParaRPr lang="he-IL" dirty="0">
              <a:cs typeface="+mj-cs"/>
            </a:endParaRPr>
          </a:p>
          <a:p>
            <a:pPr algn="just">
              <a:lnSpc>
                <a:spcPct val="200000"/>
              </a:lnSpc>
            </a:pPr>
            <a:endParaRPr lang="he-IL" dirty="0"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ו'</a:t>
            </a:r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81A7211A-4116-453D-B996-8C7FC802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32504"/>
            <a:ext cx="9028461" cy="5247893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דרך נוספת מקובלת לשיפור חווית המשתמש באתר, היא טעינה הדרגתית של הנתונים.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אם לדוגמא קיימים 100  מוצרים להצגה בקטגורית מכירה מסוימת, במקום לטעון את כל רשימת 100 המוצרים בבת אחת, מה שעלול לארוך זמן מה, מקובל לטעון רק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מוצרים בכל פעם, ובכך להאיץ את מהירות התגובה.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טעינה חלקית של הנתונים והבאת קבוצה נוספת בכל שלב, נקראת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paging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, כאשר ה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יצטרך לבנות מנגנון שיודע איזה חלק מהנתונים הוא צריך לבקש מהשרת בנקודת הזמן הנתונה.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שרתים רבים תומכים באפשרות זו.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מימוש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paging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בשרת מתבצע בצורות שונות, אך הביטוי לו ב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ייראה בדומה לכך:</a:t>
            </a:r>
          </a:p>
          <a:p>
            <a:pPr marL="0" indent="0" algn="just" rtl="0">
              <a:lnSpc>
                <a:spcPct val="150000"/>
              </a:lnSpc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/album/1203/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pictures?page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=1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או הגדרת גבול תחתון ועליון של הנתונים: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 rtl="0">
              <a:lnSpc>
                <a:spcPct val="150000"/>
              </a:lnSpc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/album/1203/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pictures?start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=15&amp;end=35</a:t>
            </a:r>
          </a:p>
          <a:p>
            <a:pPr marL="0" indent="0" algn="just" rtl="0">
              <a:lnSpc>
                <a:spcPct val="150000"/>
              </a:lnSpc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170340444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effectLst/>
              </a:rPr>
              <a:t>HTTP Server</a:t>
            </a:r>
            <a:r>
              <a:rPr lang="he-IL" sz="3200" dirty="0">
                <a:effectLst/>
              </a:rPr>
              <a:t> – מי אמר שזה מסובך?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98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ו'</a:t>
            </a:r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81A7211A-4116-453D-B996-8C7FC802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32504"/>
            <a:ext cx="9028461" cy="5247893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ב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NodeJS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קיים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http module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, שהודות לו ניתן לבנות שרת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http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בקלות רבה. הנה כך:</a:t>
            </a:r>
          </a:p>
          <a:p>
            <a:pPr marL="0" indent="0">
              <a:buNone/>
            </a:pPr>
            <a:r>
              <a:rPr lang="he-IL" sz="1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מייבאים את המודול </a:t>
            </a:r>
            <a:r>
              <a:rPr lang="en-US" sz="1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</a:t>
            </a:r>
          </a:p>
          <a:p>
            <a:pPr marL="0" indent="0" algn="l" rtl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http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'http'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r">
              <a:buNone/>
            </a:pPr>
            <a:r>
              <a:rPr lang="he-IL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מגדירים לאיזה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port</a:t>
            </a:r>
            <a:r>
              <a:rPr lang="he-IL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השרת יאזין</a:t>
            </a:r>
          </a:p>
          <a:p>
            <a:pPr marL="0" indent="0" algn="r">
              <a:buNone/>
            </a:pPr>
            <a:r>
              <a:rPr lang="he-IL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המשמעות: בקשות לשרת זה צריכות להיכנס בתקשורת דרך הפורט שציינו</a:t>
            </a:r>
          </a:p>
          <a:p>
            <a:pPr marL="0" indent="0" algn="l" rtl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1"/>
                </a:solidFill>
                <a:latin typeface="Consolas" panose="020B0609020204030204" pitchFamily="49" charset="0"/>
              </a:rPr>
              <a:t>hostname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'127.0.0.1'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1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process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env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70C1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3000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e-IL" sz="1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יוצרים את השרת, והפונקציה שנשלחת כפרמטר (</a:t>
            </a:r>
            <a:r>
              <a:rPr lang="en-US" sz="1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callback</a:t>
            </a:r>
            <a:r>
              <a:rPr lang="he-IL" sz="1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היא זו שתתבצע בכל פעם שתתקבל בקשה בשרת</a:t>
            </a:r>
          </a:p>
          <a:p>
            <a:pPr marL="0" indent="0" algn="l" rtl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1"/>
                </a:solidFill>
                <a:latin typeface="Consolas" panose="020B0609020204030204" pitchFamily="49" charset="0"/>
              </a:rPr>
              <a:t>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http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statusCode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setHeader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'Content-Type'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'text/html'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'&lt;h1&gt;Hello, World!&lt;/h1&gt;'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he-IL" sz="1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כשהגדרנו כל מה שצריך מציינים לשרת שאפשר להתחיל להאזין לבקשות</a:t>
            </a:r>
          </a:p>
          <a:p>
            <a:pPr marL="0" indent="0">
              <a:buNone/>
            </a:pPr>
            <a:r>
              <a:rPr lang="he-IL" sz="1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פונקציית ה-</a:t>
            </a:r>
            <a:r>
              <a:rPr lang="en-US" sz="1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callback </a:t>
            </a:r>
            <a:r>
              <a:rPr lang="he-IL" sz="1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תתבצע פעם אחת כשהשרת עולה</a:t>
            </a:r>
          </a:p>
          <a:p>
            <a:pPr marL="0" indent="0" algn="l" rtl="0">
              <a:buNone/>
            </a:pPr>
            <a:r>
              <a:rPr lang="en-US" dirty="0" err="1">
                <a:solidFill>
                  <a:srgbClr val="0070C1"/>
                </a:solidFill>
                <a:latin typeface="Consolas" panose="020B0609020204030204" pitchFamily="49" charset="0"/>
              </a:rPr>
              <a:t>server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listen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1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70C1"/>
                </a:solidFill>
                <a:latin typeface="Consolas" panose="020B0609020204030204" pitchFamily="49" charset="0"/>
              </a:rPr>
              <a:t>hostname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 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`Server running at http://${</a:t>
            </a:r>
            <a:r>
              <a:rPr lang="en-US" dirty="0">
                <a:solidFill>
                  <a:srgbClr val="0070C1"/>
                </a:solidFill>
                <a:latin typeface="Consolas" panose="020B0609020204030204" pitchFamily="49" charset="0"/>
              </a:rPr>
              <a:t>hostname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}:${</a:t>
            </a:r>
            <a:r>
              <a:rPr lang="en-US" dirty="0">
                <a:solidFill>
                  <a:srgbClr val="0070C1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}/`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16469255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641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effectLst/>
              </a:rPr>
              <a:t>HTTP Server</a:t>
            </a:r>
            <a:r>
              <a:rPr lang="he-IL" sz="3200" dirty="0">
                <a:effectLst/>
              </a:rPr>
              <a:t> – צעד אחר צעד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89B-498F-4AC9-BD76-124B2C209234}" type="slidenum">
              <a:rPr lang="he-IL" smtClean="0"/>
              <a:t>99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253714"/>
            <a:ext cx="1143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פרק ו'</a:t>
            </a:r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81A7211A-4116-453D-B996-8C7FC802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32504"/>
            <a:ext cx="9028461" cy="5247893"/>
          </a:xfrm>
        </p:spPr>
        <p:txBody>
          <a:bodyPr>
            <a:normAutofit fontScale="92500" lnSpcReduction="10000"/>
          </a:bodyPr>
          <a:lstStyle/>
          <a:p>
            <a:pPr marL="228600" lvl="0" indent="-2286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he-IL" alt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ייבוא </a:t>
            </a:r>
            <a:r>
              <a:rPr lang="en-US" alt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http module</a:t>
            </a:r>
            <a:r>
              <a:rPr lang="he-IL" alt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altLang="he-IL" sz="1050" dirty="0">
              <a:solidFill>
                <a:schemeClr val="tx1"/>
              </a:solidFill>
            </a:endParaRPr>
          </a:p>
          <a:p>
            <a:pPr marL="228600" lvl="0" indent="-2286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he-IL" alt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הגדרת </a:t>
            </a:r>
            <a:r>
              <a:rPr lang="en-US" alt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hostname</a:t>
            </a:r>
            <a:r>
              <a:rPr lang="he-IL" alt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ו- </a:t>
            </a:r>
            <a:r>
              <a:rPr lang="en-US" alt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port</a:t>
            </a:r>
            <a:r>
              <a:rPr lang="he-IL" alt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נבחר לשרת זה .</a:t>
            </a:r>
            <a:endParaRPr lang="en-US" altLang="he-IL" sz="1050" dirty="0">
              <a:solidFill>
                <a:schemeClr val="tx1"/>
              </a:solidFill>
            </a:endParaRPr>
          </a:p>
          <a:p>
            <a:pPr marL="228600" lvl="0" indent="-2286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he-IL" alt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זימון הפונקציה </a:t>
            </a:r>
            <a:r>
              <a:rPr lang="en-US" altLang="he-IL" dirty="0" err="1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createServer</a:t>
            </a:r>
            <a:r>
              <a:rPr lang="he-IL" alt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על האובייקט שלתוכו ייבאנו את ה </a:t>
            </a:r>
            <a:r>
              <a:rPr lang="en-US" alt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module</a:t>
            </a:r>
            <a:r>
              <a:rPr lang="he-IL" alt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altLang="he-IL" sz="1050" dirty="0">
              <a:solidFill>
                <a:schemeClr val="tx1"/>
              </a:solidFill>
            </a:endParaRPr>
          </a:p>
          <a:p>
            <a:pPr marL="228600" lvl="0" indent="-2286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he-IL" alt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הפונקציה </a:t>
            </a:r>
            <a:r>
              <a:rPr lang="en-US" altLang="he-IL" dirty="0" err="1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createServer</a:t>
            </a:r>
            <a:r>
              <a:rPr lang="he-IL" alt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מקבלת </a:t>
            </a:r>
            <a:r>
              <a:rPr lang="en-US" alt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callback</a:t>
            </a:r>
            <a:r>
              <a:rPr lang="he-IL" alt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שתזומן בכל פעם שמגיעה </a:t>
            </a:r>
            <a:r>
              <a:rPr lang="en-US" alt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request</a:t>
            </a:r>
            <a:r>
              <a:rPr lang="he-IL" alt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ל </a:t>
            </a:r>
            <a:r>
              <a:rPr lang="en-US" alt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port</a:t>
            </a:r>
            <a:r>
              <a:rPr lang="he-IL" alt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לפונקציה שני פרמטרים:</a:t>
            </a:r>
            <a:endParaRPr lang="en-US" altLang="he-IL" sz="1050" dirty="0">
              <a:solidFill>
                <a:schemeClr val="tx1"/>
              </a:solidFill>
            </a:endParaRPr>
          </a:p>
          <a:p>
            <a:pPr marL="628650" lvl="1" indent="-2286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he-IL" alt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הראשון מסוג </a:t>
            </a:r>
            <a:r>
              <a:rPr lang="en-US" altLang="he-IL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  <a:hlinkClick r:id="rId3"/>
              </a:rPr>
              <a:t>http.IncomingMessage</a:t>
            </a:r>
            <a:r>
              <a:rPr lang="en-US" altLang="he-IL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altLang="he-IL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he-IL" alt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מכיל את ה</a:t>
            </a:r>
            <a:r>
              <a:rPr lang="en-US" alt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request </a:t>
            </a:r>
            <a:r>
              <a:rPr lang="he-IL" alt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altLang="he-IL" sz="850" dirty="0">
              <a:solidFill>
                <a:schemeClr val="tx1"/>
              </a:solidFill>
            </a:endParaRPr>
          </a:p>
          <a:p>
            <a:pPr marL="628650" lvl="1" indent="-2286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he-IL" alt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השני מסוג </a:t>
            </a:r>
            <a:r>
              <a:rPr lang="en-US" altLang="he-IL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  <a:hlinkClick r:id="rId4"/>
              </a:rPr>
              <a:t>http.ServerResponse</a:t>
            </a:r>
            <a:r>
              <a:rPr lang="en-US" altLang="he-IL" sz="1400" dirty="0">
                <a:solidFill>
                  <a:srgbClr val="2C3437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he-IL" altLang="he-IL" sz="1400" dirty="0">
                <a:solidFill>
                  <a:srgbClr val="2C3437"/>
                </a:solidFill>
                <a:latin typeface="Open Sans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lang="he-IL" alt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אובייקט ה </a:t>
            </a:r>
            <a:r>
              <a:rPr lang="en-US" alt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response</a:t>
            </a:r>
            <a:r>
              <a:rPr lang="he-IL" alt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שמכינים כתגובה ל </a:t>
            </a:r>
            <a:r>
              <a:rPr lang="en-US" alt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request</a:t>
            </a:r>
            <a:r>
              <a:rPr lang="he-IL" alt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שהתקבל.</a:t>
            </a:r>
            <a:endParaRPr lang="en-US" altLang="he-IL" sz="850" dirty="0">
              <a:solidFill>
                <a:schemeClr val="tx1"/>
              </a:solidFill>
            </a:endParaRPr>
          </a:p>
          <a:p>
            <a:pPr marL="228600" lvl="0" indent="-2286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he-IL" alt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לאחר כל ההגדרות הרצויות, זימון הפונקציה </a:t>
            </a:r>
            <a:r>
              <a:rPr lang="en-US" alt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listen</a:t>
            </a:r>
            <a:r>
              <a:rPr lang="he-IL" alt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לתחילת האזנה ל </a:t>
            </a:r>
            <a:r>
              <a:rPr lang="en-US" alt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requests</a:t>
            </a:r>
            <a:r>
              <a:rPr lang="he-IL" alt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altLang="he-IL" sz="1050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he-IL" altLang="he-IL" dirty="0">
              <a:solidFill>
                <a:srgbClr val="31313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he-IL" alt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בהגדרה הבסיסית הזו, הגדרנו שרת עם </a:t>
            </a:r>
            <a:r>
              <a:rPr lang="en-US" alt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URL</a:t>
            </a:r>
            <a:r>
              <a:rPr lang="he-IL" alt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אחד שכולל את שם השרת, ואת מספר ה </a:t>
            </a:r>
            <a:r>
              <a:rPr lang="en-US" alt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port</a:t>
            </a:r>
            <a:r>
              <a:rPr lang="he-IL" alt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וייראה כך:</a:t>
            </a:r>
            <a:endParaRPr lang="en-US" altLang="he-IL" sz="1050" dirty="0">
              <a:solidFill>
                <a:schemeClr val="tx1"/>
              </a:solidFill>
            </a:endParaRPr>
          </a:p>
          <a:p>
            <a:pPr marL="0" lvl="0" indent="0" algn="l" defTabSz="91440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he-IL" u="sng" dirty="0">
                <a:solidFill>
                  <a:srgbClr val="0563C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5"/>
              </a:rPr>
              <a:t>http://localhost:3000</a:t>
            </a:r>
            <a:r>
              <a:rPr lang="he-IL" altLang="he-IL" u="sng" dirty="0">
                <a:solidFill>
                  <a:srgbClr val="0563C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5"/>
              </a:rPr>
              <a:t>/</a:t>
            </a:r>
            <a:endParaRPr lang="en-US" altLang="he-IL" sz="1050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he-IL" alt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או אפשר גם כך:</a:t>
            </a:r>
          </a:p>
          <a:p>
            <a:pPr marL="0" lvl="0" indent="0" algn="l" defTabSz="91440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he-IL" altLang="he-IL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he-IL" u="sng" dirty="0">
                <a:solidFill>
                  <a:srgbClr val="0563C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6"/>
              </a:rPr>
              <a:t>http://127.0.0.1:3000</a:t>
            </a:r>
            <a:r>
              <a:rPr lang="he-IL" altLang="he-IL" u="sng" dirty="0">
                <a:solidFill>
                  <a:srgbClr val="0563C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6"/>
              </a:rPr>
              <a:t>/</a:t>
            </a:r>
            <a:endParaRPr lang="en-US" altLang="he-IL" sz="1050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he-IL" alt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(בשלב הפיתוח מריצים את השרת על המחשב המקומי, ולכן ה </a:t>
            </a:r>
            <a:r>
              <a:rPr lang="en-US" altLang="he-IL" dirty="0" err="1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url</a:t>
            </a:r>
            <a:r>
              <a:rPr lang="he-IL" alt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מכיל את המילה </a:t>
            </a:r>
            <a:r>
              <a:rPr lang="en-US" alt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localhost</a:t>
            </a:r>
            <a:r>
              <a:rPr lang="he-IL" alt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או את ה </a:t>
            </a:r>
            <a:r>
              <a:rPr lang="en-US" alt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IP</a:t>
            </a:r>
            <a:r>
              <a:rPr lang="he-IL" alt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ולא שם </a:t>
            </a:r>
            <a:r>
              <a:rPr lang="he-IL" altLang="he-IL" dirty="0" err="1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אמיתי</a:t>
            </a:r>
            <a:r>
              <a:rPr lang="he-IL" altLang="he-IL" dirty="0">
                <a:solidFill>
                  <a:srgbClr val="31313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של אתר).</a:t>
            </a:r>
            <a:endParaRPr lang="he-IL" altLang="he-IL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©</a:t>
            </a:r>
          </a:p>
        </p:txBody>
      </p:sp>
    </p:spTree>
    <p:extLst>
      <p:ext uri="{BB962C8B-B14F-4D97-AF65-F5344CB8AC3E}">
        <p14:creationId xmlns:p14="http://schemas.microsoft.com/office/powerpoint/2010/main" val="3146779335"/>
      </p:ext>
    </p:extLst>
  </p:cSld>
  <p:clrMapOvr>
    <a:masterClrMapping/>
  </p:clrMapOvr>
</p:sld>
</file>

<file path=ppt/theme/theme1.xml><?xml version="1.0" encoding="utf-8"?>
<a:theme xmlns:a="http://schemas.openxmlformats.org/drawingml/2006/main" name="עשן מתפתל">
  <a:themeElements>
    <a:clrScheme name="עשן מתפתל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התאמה אישית 1">
      <a:majorFont>
        <a:latin typeface="Calibri"/>
        <a:ea typeface=""/>
        <a:cs typeface="Assistant"/>
      </a:majorFont>
      <a:minorFont>
        <a:latin typeface="Calibri"/>
        <a:ea typeface=""/>
        <a:cs typeface="Arial"/>
      </a:minorFont>
    </a:fontScheme>
    <a:fmtScheme name="עשן מתפתל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8583</TotalTime>
  <Words>19607</Words>
  <Application>Microsoft Office PowerPoint</Application>
  <PresentationFormat>מסך רחב</PresentationFormat>
  <Paragraphs>2587</Paragraphs>
  <Slides>166</Slides>
  <Notes>120</Notes>
  <HiddenSlides>1</HiddenSlides>
  <MMClips>0</MMClips>
  <ScaleCrop>false</ScaleCrop>
  <HeadingPairs>
    <vt:vector size="6" baseType="variant">
      <vt:variant>
        <vt:lpstr>גופנים בשימוש</vt:lpstr>
      </vt:variant>
      <vt:variant>
        <vt:i4>9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166</vt:i4>
      </vt:variant>
    </vt:vector>
  </HeadingPairs>
  <TitlesOfParts>
    <vt:vector size="176" baseType="lpstr">
      <vt:lpstr>Arial</vt:lpstr>
      <vt:lpstr>Assistant</vt:lpstr>
      <vt:lpstr>Calibri</vt:lpstr>
      <vt:lpstr>Calibri Light</vt:lpstr>
      <vt:lpstr>Consolas</vt:lpstr>
      <vt:lpstr>Courier New</vt:lpstr>
      <vt:lpstr>Open Sans</vt:lpstr>
      <vt:lpstr>Times New Roman</vt:lpstr>
      <vt:lpstr>Wingdings 3</vt:lpstr>
      <vt:lpstr>עשן מתפתל</vt:lpstr>
      <vt:lpstr>NodeJS  18.17.0</vt:lpstr>
      <vt:lpstr>תוכן ענינים</vt:lpstr>
      <vt:lpstr>פרק א' – נעים להכיר, NodeJS</vt:lpstr>
      <vt:lpstr>מה זה  NodeJS?</vt:lpstr>
      <vt:lpstr>למה כדאי להשתמש ב NodeJS?</vt:lpstr>
      <vt:lpstr>השוואה בין paypal ב Java וב NodeJS</vt:lpstr>
      <vt:lpstr>javascript ב NodeJS  או בדפדפן – השווה והשונה</vt:lpstr>
      <vt:lpstr>Interpreted vs. Compiled</vt:lpstr>
      <vt:lpstr>V8 javascript engine</vt:lpstr>
      <vt:lpstr>אז איך מתחילים?</vt:lpstr>
      <vt:lpstr>יישום ראשון ב NodeJS</vt:lpstr>
      <vt:lpstr>פרק ב' – הרצת קוד ב NodeJS</vt:lpstr>
      <vt:lpstr> REPL – הכרות בסיסית</vt:lpstr>
      <vt:lpstr> REPL - כללים</vt:lpstr>
      <vt:lpstr> REPL – דוגמה נוספת</vt:lpstr>
      <vt:lpstr> REPL – עוד כמה פקודות ודי</vt:lpstr>
      <vt:lpstr>תרגול REPL - 1</vt:lpstr>
      <vt:lpstr>הרצת קובץ קוד</vt:lpstr>
      <vt:lpstr>פרמטרים ל script</vt:lpstr>
      <vt:lpstr>קלט/פלט</vt:lpstr>
      <vt:lpstr>Debugging</vt:lpstr>
      <vt:lpstr>תרגול הרצת קובץ - 2</vt:lpstr>
      <vt:lpstr>פרק ג - modules &amp; packages</vt:lpstr>
      <vt:lpstr> package, module - מה זה בכלל?</vt:lpstr>
      <vt:lpstr>module export &amp; import – דרך א'</vt:lpstr>
      <vt:lpstr>module export &amp; import – דרך ב'</vt:lpstr>
      <vt:lpstr>Node: prefix</vt:lpstr>
      <vt:lpstr>npm</vt:lpstr>
      <vt:lpstr>package.json</vt:lpstr>
      <vt:lpstr>scripts בקובץ package.json</vt:lpstr>
      <vt:lpstr>התקנה מקומית והתקנה גלובלית (local &amp; global)</vt:lpstr>
      <vt:lpstr> התקנה מקומית- דוגמא</vt:lpstr>
      <vt:lpstr>התיקיה node_modules</vt:lpstr>
      <vt:lpstr>פקודות npm שכדאי להכיר</vt:lpstr>
      <vt:lpstr>קיצורים שכדאי להכיר</vt:lpstr>
      <vt:lpstr>תרגול ייבוא, ייצוא ו npm- 3</vt:lpstr>
      <vt:lpstr>פרק ד – תזמון המשימות ב javascript  - תוכן ענינים</vt:lpstr>
      <vt:lpstr>setTimeout</vt:lpstr>
      <vt:lpstr>setInterval</vt:lpstr>
      <vt:lpstr>Event Loop</vt:lpstr>
      <vt:lpstr>הרצת פקודות רגילות בjavascript</vt:lpstr>
      <vt:lpstr>מעקב אחר ה stack</vt:lpstr>
      <vt:lpstr>מעקב אחר ה stack</vt:lpstr>
      <vt:lpstr>message queue נכנס לפעולה</vt:lpstr>
      <vt:lpstr>מעקב אחרי stack ו- message queue</vt:lpstr>
      <vt:lpstr>דוגמת קוד נוספת</vt:lpstr>
      <vt:lpstr>מה שמפתיע... (או: משל התעודות)</vt:lpstr>
      <vt:lpstr>לסיכום</vt:lpstr>
      <vt:lpstr>תרגול 4 – תזמון משימות</vt:lpstr>
      <vt:lpstr>asynchronouse</vt:lpstr>
      <vt:lpstr>callback</vt:lpstr>
      <vt:lpstr>callback - המשך</vt:lpstr>
      <vt:lpstr>callback - המשך</vt:lpstr>
      <vt:lpstr>ES6 Job Queue או: micro-task queue</vt:lpstr>
      <vt:lpstr>Promise</vt:lpstr>
      <vt:lpstr>הסיפור של Promise</vt:lpstr>
      <vt:lpstr>Promise - הנמשל</vt:lpstr>
      <vt:lpstr>בחזרה לקוד</vt:lpstr>
      <vt:lpstr>הגדרת Promise בקוד – דוגמא 1</vt:lpstr>
      <vt:lpstr>הפעלת ה Promise</vt:lpstr>
      <vt:lpstr>שימוש ב then ו catch – דוגמא 1</vt:lpstr>
      <vt:lpstr>דוגמא 2</vt:lpstr>
      <vt:lpstr>תהליך ההרצה של דוגמא 2</vt:lpstr>
      <vt:lpstr>Promisifying</vt:lpstr>
      <vt:lpstr>Promisifying - דוגמא</vt:lpstr>
      <vt:lpstr>Promisifying - דוגמא</vt:lpstr>
      <vt:lpstr> Promise Chaining– שרשור של Promises </vt:lpstr>
      <vt:lpstr> Promise Chaining– שרשור של Promises – הסבר הדוגמא </vt:lpstr>
      <vt:lpstr>Handling Errors טיפול בשגיאות  </vt:lpstr>
      <vt:lpstr>פונקציות סטטיות במחלקה Promise – 1 </vt:lpstr>
      <vt:lpstr>פונקציות סטטיות במחלקה Promise - 2</vt:lpstr>
      <vt:lpstr>תרגול Promise - 5 </vt:lpstr>
      <vt:lpstr>async await - 1 </vt:lpstr>
      <vt:lpstr>async await - 2 </vt:lpstr>
      <vt:lpstr>async await – דוגמא </vt:lpstr>
      <vt:lpstr>מ – Promise ל async\await</vt:lpstr>
      <vt:lpstr>דוגמא לשכתוב תחביר Promise ל async\await</vt:lpstr>
      <vt:lpstr>async\await with Handling Errors – try…catch </vt:lpstr>
      <vt:lpstr>Async Await with Handling Errors – פונקציית catch </vt:lpstr>
      <vt:lpstr>תרגול 6 – שכתוב promise לכתיב async\await</vt:lpstr>
      <vt:lpstr>פרק ה - Event Emitter – תוכן ענינים</vt:lpstr>
      <vt:lpstr>Event Emitter - הרשמה</vt:lpstr>
      <vt:lpstr>Event Emitter – הפעלת אירוע</vt:lpstr>
      <vt:lpstr>פרק ו' – מעלים שרת!</vt:lpstr>
      <vt:lpstr>מושגים מוכרים מעולם ה Web</vt:lpstr>
      <vt:lpstr>Http Request</vt:lpstr>
      <vt:lpstr>דוגמה ל Http GET Request</vt:lpstr>
      <vt:lpstr>דוגמה ל Http POST Request</vt:lpstr>
      <vt:lpstr>Http Response</vt:lpstr>
      <vt:lpstr>דוגמה ל Http Response של הצלחה</vt:lpstr>
      <vt:lpstr>דוגמה ל Http Response של כשלון</vt:lpstr>
      <vt:lpstr>RESTful Services</vt:lpstr>
      <vt:lpstr>Standard RESTful API’s</vt:lpstr>
      <vt:lpstr>דוגמה ל REST API עבור Student</vt:lpstr>
      <vt:lpstr>משאב שמשויך למשאב אחר</vt:lpstr>
      <vt:lpstr>סינון תוצאות</vt:lpstr>
      <vt:lpstr>paging</vt:lpstr>
      <vt:lpstr>HTTP Server – מי אמר שזה מסובך?</vt:lpstr>
      <vt:lpstr>HTTP Server – צעד אחר צעד</vt:lpstr>
      <vt:lpstr>createServer callback</vt:lpstr>
      <vt:lpstr>createServer callback – גישה ל request body</vt:lpstr>
      <vt:lpstr>nodemon</vt:lpstr>
      <vt:lpstr>פרק ז' – בונים שרת בקלות</vt:lpstr>
      <vt:lpstr>Express</vt:lpstr>
      <vt:lpstr>Routing – הגדרת ניתובים</vt:lpstr>
      <vt:lpstr>Postman</vt:lpstr>
      <vt:lpstr>פרמטרים ב URI – Route Parameters</vt:lpstr>
      <vt:lpstr>נקודה ומקף ב URI</vt:lpstr>
      <vt:lpstr>Route Handler</vt:lpstr>
      <vt:lpstr>Route Handler</vt:lpstr>
      <vt:lpstr>Response Methods</vt:lpstr>
      <vt:lpstr>Middleware</vt:lpstr>
      <vt:lpstr>Middleware</vt:lpstr>
      <vt:lpstr>Middleware דוגמה</vt:lpstr>
      <vt:lpstr>שליחת פרמטרים ל Middleware</vt:lpstr>
      <vt:lpstr>קטגוריות של Middleware</vt:lpstr>
      <vt:lpstr>Application-level middleware </vt:lpstr>
      <vt:lpstr>Application-level middleware דוגמה </vt:lpstr>
      <vt:lpstr>Router-level middleware  </vt:lpstr>
      <vt:lpstr>Router-level middleware דוגמה ייצוא  </vt:lpstr>
      <vt:lpstr>Router-level middleware דוגמה ייבוא  </vt:lpstr>
      <vt:lpstr>Built-in middleware   </vt:lpstr>
      <vt:lpstr>json middleware - הדגמה   </vt:lpstr>
      <vt:lpstr>Third-party middleware    </vt:lpstr>
      <vt:lpstr>Error-handling middleware   </vt:lpstr>
      <vt:lpstr>Error Handling – כשדברים לא קורים בדיוק כמו שרצינו...</vt:lpstr>
      <vt:lpstr>The default error handler  </vt:lpstr>
      <vt:lpstr>The default error handler - דוגמא  </vt:lpstr>
      <vt:lpstr>Writing error handlers    </vt:lpstr>
      <vt:lpstr>טיפול בשגיאות בקוד אסינכרוני</vt:lpstr>
      <vt:lpstr>טיפול בשגיאות מקוד אסינכרוני – דוגמת קוד</vt:lpstr>
      <vt:lpstr>טיפול בשגיאות בקוד אסינכרוני ו Promise</vt:lpstr>
      <vt:lpstr>טיפול בשגיאות מקוד אסינכרוני ללא Promise</vt:lpstr>
      <vt:lpstr>תרגיל 6 - middleware + express   </vt:lpstr>
      <vt:lpstr>פרק ח' – MongoDB</vt:lpstr>
      <vt:lpstr>מה זה MongoDB?</vt:lpstr>
      <vt:lpstr>מבנה אוסף בMongo</vt:lpstr>
      <vt:lpstr>MongoDB vs SQL</vt:lpstr>
      <vt:lpstr>JSON vs BSON</vt:lpstr>
      <vt:lpstr>MongoDBCompass</vt:lpstr>
      <vt:lpstr>MONGOSH</vt:lpstr>
      <vt:lpstr>Mongo Atlas</vt:lpstr>
      <vt:lpstr>איך מתחברים מ NodeJS?</vt:lpstr>
      <vt:lpstr>כמה צעדים לפני שמתחילים תכל'ס....</vt:lpstr>
      <vt:lpstr>לעבודה....</vt:lpstr>
      <vt:lpstr>שליפת נתונים</vt:lpstr>
      <vt:lpstr>שליפת נתונים - המשך</vt:lpstr>
      <vt:lpstr>Insert Document</vt:lpstr>
      <vt:lpstr>Validezation</vt:lpstr>
      <vt:lpstr>Validezation function </vt:lpstr>
      <vt:lpstr>Validezation function- זימון </vt:lpstr>
      <vt:lpstr>Delete Document</vt:lpstr>
      <vt:lpstr>Update Document</vt:lpstr>
      <vt:lpstr>פונקציות נוספות שניתן לזמן על אובייקט Model</vt:lpstr>
      <vt:lpstr>mongodb module</vt:lpstr>
      <vt:lpstr>תרגיל 7 – NodeJS with MongoDB</vt:lpstr>
      <vt:lpstr>Full Project Architecture</vt:lpstr>
      <vt:lpstr>פרק ט' – MySQL – תוכן עניינים</vt:lpstr>
      <vt:lpstr>Relational Database</vt:lpstr>
      <vt:lpstr>SQL</vt:lpstr>
      <vt:lpstr>MySQL</vt:lpstr>
      <vt:lpstr>SQL ליצירת Schema</vt:lpstr>
      <vt:lpstr>SQL עבור CRUD Operations</vt:lpstr>
      <vt:lpstr>חיבור NodeJS ל MySQL</vt:lpstr>
      <vt:lpstr>חיבור NodeJS ל MySQL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‏‏משתמש Windows</dc:creator>
  <cp:lastModifiedBy>גוטפריד אילה</cp:lastModifiedBy>
  <cp:revision>1253</cp:revision>
  <cp:lastPrinted>2024-03-13T14:05:45Z</cp:lastPrinted>
  <dcterms:created xsi:type="dcterms:W3CDTF">2022-05-05T18:15:47Z</dcterms:created>
  <dcterms:modified xsi:type="dcterms:W3CDTF">2024-03-18T14:57:19Z</dcterms:modified>
</cp:coreProperties>
</file>