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11/29/2018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11/29/2018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1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fld id="{05CB6A4D-EC6B-4CA3-856F-C84D8202849D}" type="slidenum">
              <a:rPr lang="en-US" sz="1200" b="1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73840" y="5052600"/>
            <a:ext cx="5636520" cy="88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17560" y="3132360"/>
            <a:ext cx="7175160" cy="1792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40080" indent="-456840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SolarPV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93160" y="4372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143000" y="731520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93160" y="4372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143000" y="731520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93160" y="4372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Discussion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143000" y="731520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did you like?</a:t>
            </a:r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didn’t you like?</a:t>
            </a:r>
          </a:p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What is it missing?</a:t>
            </a: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793160" y="4372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43000" y="731520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Objectives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Assumptions</a:t>
            </a: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Application Overview</a:t>
            </a: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Demonstration</a:t>
            </a: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790112" y="5029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43000" y="731520"/>
            <a:ext cx="6400440" cy="4221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Industry Accepted </a:t>
            </a: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Modelling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Proven Mathematical Models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 based Performance Parameters</a:t>
            </a: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Comprehensive Analysis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24 hours/day 365 day year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Location dependent Atmospherics</a:t>
            </a:r>
          </a:p>
          <a:p>
            <a:pPr marL="366120" lvl="1">
              <a:buClr>
                <a:srgbClr val="C3260C"/>
              </a:buClr>
              <a:buSzPct val="130000"/>
            </a:pP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Open 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Sourced</a:t>
            </a: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 Licensing Fees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 Code Available for Modification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790112" y="5029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43000" y="731520"/>
            <a:ext cx="6400440" cy="4221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Promote Good Engineering Practices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Orderly Approach to System Design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Comprehensive Definition of Design Elements</a:t>
            </a: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Enable Rapid Evaluation of Alternatives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Easily change parameters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Rapid Modelling and Results</a:t>
            </a: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Deliver achievable solution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Delivers what is promised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Provides for cost benefit tradeoffs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28756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52600" y="5029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Assumptions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43360" y="673920"/>
            <a:ext cx="6933840" cy="4050480"/>
            <a:chOff x="1143360" y="673920"/>
            <a:chExt cx="6933840" cy="4050480"/>
          </a:xfrm>
        </p:grpSpPr>
        <p:sp>
          <p:nvSpPr>
            <p:cNvPr id="23" name="CustomShape 19"/>
            <p:cNvSpPr/>
            <p:nvPr/>
          </p:nvSpPr>
          <p:spPr>
            <a:xfrm flipV="1">
              <a:off x="3327300" y="3913236"/>
              <a:ext cx="425052" cy="35396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custDash>
                <a:ds d="300000" sp="100000"/>
              </a:custDash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3"/>
            <p:cNvSpPr/>
            <p:nvPr/>
          </p:nvSpPr>
          <p:spPr>
            <a:xfrm>
              <a:off x="3157680" y="1670520"/>
              <a:ext cx="644040" cy="843840"/>
            </a:xfrm>
            <a:prstGeom prst="parallelogram">
              <a:avLst>
                <a:gd name="adj" fmla="val 25000"/>
              </a:avLst>
            </a:prstGeom>
            <a:ln>
              <a:solidFill>
                <a:srgbClr val="1E2E6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3"/>
            <p:cNvSpPr/>
            <p:nvPr/>
          </p:nvSpPr>
          <p:spPr>
            <a:xfrm>
              <a:off x="3005280" y="1518120"/>
              <a:ext cx="644040" cy="843840"/>
            </a:xfrm>
            <a:prstGeom prst="parallelogram">
              <a:avLst>
                <a:gd name="adj" fmla="val 25000"/>
              </a:avLst>
            </a:prstGeom>
            <a:ln>
              <a:solidFill>
                <a:srgbClr val="1E2E6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4"/>
            <p:cNvSpPr/>
            <p:nvPr/>
          </p:nvSpPr>
          <p:spPr>
            <a:xfrm>
              <a:off x="2002680" y="1096200"/>
              <a:ext cx="930600" cy="632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4920">
              <a:solidFill>
                <a:srgbClr val="FFC000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5"/>
            <p:cNvSpPr/>
            <p:nvPr/>
          </p:nvSpPr>
          <p:spPr>
            <a:xfrm>
              <a:off x="1644840" y="1096200"/>
              <a:ext cx="1216800" cy="843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4920">
              <a:solidFill>
                <a:srgbClr val="FFC000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6"/>
            <p:cNvSpPr/>
            <p:nvPr/>
          </p:nvSpPr>
          <p:spPr>
            <a:xfrm>
              <a:off x="1501560" y="1231200"/>
              <a:ext cx="1216800" cy="843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4920">
              <a:solidFill>
                <a:srgbClr val="FFC000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7"/>
            <p:cNvSpPr/>
            <p:nvPr/>
          </p:nvSpPr>
          <p:spPr>
            <a:xfrm>
              <a:off x="1143360" y="673920"/>
              <a:ext cx="858960" cy="843840"/>
            </a:xfrm>
            <a:prstGeom prst="star24">
              <a:avLst>
                <a:gd name="adj" fmla="val 37500"/>
              </a:avLst>
            </a:prstGeom>
            <a:gradFill>
              <a:gsLst>
                <a:gs pos="0">
                  <a:srgbClr val="FFC000"/>
                </a:gs>
                <a:gs pos="40000">
                  <a:srgbClr val="FFFF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/>
            </a:gradFill>
            <a:ln>
              <a:solidFill>
                <a:srgbClr val="1E2E6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9"/>
            <p:cNvSpPr/>
            <p:nvPr/>
          </p:nvSpPr>
          <p:spPr>
            <a:xfrm>
              <a:off x="3761280" y="3550752"/>
              <a:ext cx="930600" cy="914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E2E6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212745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Battery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212745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Bank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" name="Line 12"/>
            <p:cNvSpPr/>
            <p:nvPr/>
          </p:nvSpPr>
          <p:spPr>
            <a:xfrm>
              <a:off x="4191000" y="2653200"/>
              <a:ext cx="0" cy="897552"/>
            </a:xfrm>
            <a:prstGeom prst="line">
              <a:avLst/>
            </a:prstGeom>
            <a:ln w="22320">
              <a:round/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13"/>
            <p:cNvSpPr/>
            <p:nvPr/>
          </p:nvSpPr>
          <p:spPr>
            <a:xfrm>
              <a:off x="6370560" y="2291760"/>
              <a:ext cx="930600" cy="351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E2E6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212745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Load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" name="Line 14"/>
            <p:cNvSpPr/>
            <p:nvPr/>
          </p:nvSpPr>
          <p:spPr>
            <a:xfrm>
              <a:off x="5367960" y="2467440"/>
              <a:ext cx="1002600" cy="360"/>
            </a:xfrm>
            <a:prstGeom prst="line">
              <a:avLst/>
            </a:prstGeom>
            <a:ln w="22320">
              <a:round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909520" y="1136880"/>
              <a:ext cx="104364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Solar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Panel Array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6486840" y="3030480"/>
              <a:ext cx="1590360" cy="7795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Installation </a:t>
              </a: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Variables: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* Grid Voltage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* Grid </a:t>
              </a: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Frequency</a:t>
              </a:r>
            </a:p>
            <a:p>
              <a:pPr>
                <a:lnSpc>
                  <a:spcPct val="100000"/>
                </a:lnSpc>
              </a:pPr>
              <a:r>
                <a:rPr lang="en-US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</a:t>
              </a:r>
              <a:r>
                <a:rPr lang="en-US" sz="11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* User Power Usage</a:t>
              </a:r>
              <a:endPara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" name="CustomShape 17"/>
            <p:cNvSpPr/>
            <p:nvPr/>
          </p:nvSpPr>
          <p:spPr>
            <a:xfrm flipH="1" flipV="1">
              <a:off x="6933600" y="2643480"/>
              <a:ext cx="525240" cy="386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custDash>
                <a:ds d="300000" sp="100000"/>
              </a:custDash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18"/>
            <p:cNvSpPr/>
            <p:nvPr/>
          </p:nvSpPr>
          <p:spPr>
            <a:xfrm>
              <a:off x="1475280" y="2653560"/>
              <a:ext cx="1508400" cy="927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Performance </a:t>
              </a: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Variables: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*  Panel </a:t>
              </a: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Specs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* Tilt &amp; Azimuth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* </a:t>
              </a:r>
              <a:r>
                <a:rPr lang="en-US" sz="11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Lat</a:t>
              </a: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, Lon, </a:t>
              </a:r>
              <a:r>
                <a:rPr lang="en-US" sz="11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Elev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* Temp &amp; Wind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8" name="CustomShape 19"/>
            <p:cNvSpPr/>
            <p:nvPr/>
          </p:nvSpPr>
          <p:spPr>
            <a:xfrm flipV="1">
              <a:off x="2229840" y="2116080"/>
              <a:ext cx="775080" cy="537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custDash>
                <a:ds d="300000" sp="100000"/>
              </a:custDash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" name="CustomShape 8"/>
            <p:cNvSpPr/>
            <p:nvPr/>
          </p:nvSpPr>
          <p:spPr>
            <a:xfrm>
              <a:off x="3770460" y="2289552"/>
              <a:ext cx="930600" cy="351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E2E6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100" b="0" strike="noStrike" spc="-1" dirty="0" smtClean="0">
                  <a:solidFill>
                    <a:srgbClr val="212745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Charge Control</a:t>
              </a:r>
              <a:endPara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0" name="CustomShape 8"/>
            <p:cNvSpPr/>
            <p:nvPr/>
          </p:nvSpPr>
          <p:spPr>
            <a:xfrm>
              <a:off x="4938660" y="2289552"/>
              <a:ext cx="930600" cy="351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1E2E6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212745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Inverter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701060" y="4114800"/>
              <a:ext cx="666900" cy="0"/>
            </a:xfrm>
            <a:prstGeom prst="line">
              <a:avLst/>
            </a:prstGeom>
            <a:ln w="22352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367960" y="2653200"/>
              <a:ext cx="0" cy="1461240"/>
            </a:xfrm>
            <a:prstGeom prst="straightConnector1">
              <a:avLst/>
            </a:prstGeom>
            <a:ln w="22352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5" idx="2"/>
            </p:cNvCxnSpPr>
            <p:nvPr/>
          </p:nvCxnSpPr>
          <p:spPr>
            <a:xfrm>
              <a:off x="3568815" y="1940040"/>
              <a:ext cx="622185" cy="0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191000" y="1940040"/>
              <a:ext cx="0" cy="349512"/>
            </a:xfrm>
            <a:prstGeom prst="straightConnector1">
              <a:avLst/>
            </a:prstGeom>
            <a:ln w="22352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stomShape 16"/>
            <p:cNvSpPr/>
            <p:nvPr/>
          </p:nvSpPr>
          <p:spPr>
            <a:xfrm>
              <a:off x="1752600" y="3913236"/>
              <a:ext cx="1574700" cy="81116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Performance Variables: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* </a:t>
              </a: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Days of Autonomy</a:t>
              </a:r>
              <a:endPara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 </a:t>
              </a:r>
              <a:r>
                <a:rPr lang="en-US" sz="11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* </a:t>
              </a:r>
              <a:r>
                <a:rPr lang="en-US" sz="11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Depth of Discharge</a:t>
              </a:r>
            </a:p>
            <a:p>
              <a:pPr>
                <a:lnSpc>
                  <a:spcPct val="100000"/>
                </a:lnSpc>
              </a:pPr>
              <a:r>
                <a:rPr lang="en-US" sz="11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</a:t>
              </a:r>
              <a:r>
                <a:rPr lang="en-US" sz="11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Trebuchet MS"/>
                </a:rPr>
                <a:t> * Bat Specs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905000" y="48006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Application 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43000" y="731520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3.x Libraries</a:t>
            </a: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Systematic Design </a:t>
            </a: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Graphical User Interface Driven</a:t>
            </a:r>
          </a:p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Results Display &amp; Reporting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793160" y="4372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3.x Libraries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990600" y="731520"/>
            <a:ext cx="7239000" cy="347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182520">
              <a:lnSpc>
                <a:spcPct val="100000"/>
              </a:lnSpc>
              <a:spcAft>
                <a:spcPts val="1200"/>
              </a:spcAft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 Python Libraries </a:t>
            </a:r>
          </a:p>
          <a:p>
            <a:pPr marL="685800" lvl="1" indent="-182520"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tKinter</a:t>
            </a: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– Application GUI</a:t>
            </a:r>
          </a:p>
          <a:p>
            <a:pPr marL="685800" lvl="1" indent="-182520"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Pvlib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Irradiance &amp; Performance Predictions</a:t>
            </a:r>
          </a:p>
          <a:p>
            <a:pPr marL="685800" lvl="1" indent="-182520"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Pandas – excel-like data structures</a:t>
            </a:r>
          </a:p>
          <a:p>
            <a:pPr marL="685800" lvl="1" indent="-182520"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Numpy</a:t>
            </a:r>
            <a:r>
              <a:rPr lang="en-US" sz="2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data Array </a:t>
            </a: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structures</a:t>
            </a:r>
          </a:p>
          <a:p>
            <a:pPr marL="685800" lvl="1" indent="-182520"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Matplotlib</a:t>
            </a:r>
            <a:r>
              <a:rPr lang="en-US" sz="2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graphical plots</a:t>
            </a: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981200" y="49158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Systematic Design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74320" y="731520"/>
            <a:ext cx="2468880" cy="594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2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Promotes Organized Design</a:t>
            </a:r>
          </a:p>
          <a:p>
            <a:pPr marL="46080">
              <a:lnSpc>
                <a:spcPct val="100000"/>
              </a:lnSpc>
              <a:buClr>
                <a:srgbClr val="C3260C"/>
              </a:buClr>
              <a:buSzPct val="130000"/>
            </a:pP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Location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Load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Battery 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Battery Bank 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Panel Module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Array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548640" lvl="1" indent="-182520">
              <a:lnSpc>
                <a:spcPct val="100000"/>
              </a:lnSpc>
              <a:buClr>
                <a:srgbClr val="C3260C"/>
              </a:buClr>
              <a:buSzPct val="130000"/>
              <a:buFont typeface="Georgia"/>
              <a:buChar char="*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Inverter</a:t>
            </a: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749040" y="731520"/>
            <a:ext cx="392616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93160" y="4372200"/>
            <a:ext cx="6512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20040" indent="-319680" algn="r">
              <a:lnSpc>
                <a:spcPct val="100000"/>
              </a:lnSpc>
              <a:buClr>
                <a:srgbClr val="C3260C"/>
              </a:buClr>
              <a:buSzPct val="128000"/>
              <a:buFont typeface="Georgia"/>
              <a:buChar char="*"/>
            </a:pPr>
            <a:r>
              <a:rPr lang="en-US" sz="4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GUI Driven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143000" y="731520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2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</TotalTime>
  <Words>226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SolarPV System</dc:title>
  <dc:subject/>
  <dc:creator>Bob Hentz</dc:creator>
  <dc:description/>
  <cp:lastModifiedBy>Bob Hentz</cp:lastModifiedBy>
  <cp:revision>13</cp:revision>
  <dcterms:created xsi:type="dcterms:W3CDTF">2018-11-13T20:43:13Z</dcterms:created>
  <dcterms:modified xsi:type="dcterms:W3CDTF">2018-11-29T20:50:52Z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