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82"/>
  </p:normalViewPr>
  <p:slideViewPr>
    <p:cSldViewPr snapToGrid="0">
      <p:cViewPr varScale="1">
        <p:scale>
          <a:sx n="92" d="100"/>
          <a:sy n="92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0AE0-3960-1146-8807-3DBD0C7D442F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0C70-33CD-6A4F-9C34-4C2F46F323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71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9013-D12E-D81A-C13D-27F89D91B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97DAA26-7CE3-2777-80D1-A9FC2260A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D306186-4E06-15AD-4552-968A39D5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A18E1B-C32C-3DC8-216C-277B4FD6E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80C70-33CD-6A4F-9C34-4C2F46F323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8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80C70-33CD-6A4F-9C34-4C2F46F323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1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939E8-8C9B-B6A4-C690-6E3BCA58A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D9616-8FFA-DA60-0FB2-F849BE1FF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E89AD-1ACA-6DED-731B-B8AB40D1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D9033-C737-7B69-6F8F-F0CF710E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CB2B2-0BAD-7221-DF0A-B357763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8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B102-3897-040B-9432-EAE336F7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EFED27-3F84-2B22-057C-0E54E1FD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F8635-A43F-FFCE-6386-0B94524D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9EE0D-F41D-79D5-A00D-CFECD17B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2FE03-310A-A2F3-7F69-F80459EA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68E4-BB53-B5D8-12C4-AB407CDEB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C3E39-B222-9C54-B749-7DE0A43A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A3CC2-01A2-C5CD-8C39-671C4D19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B2C6E-EFCA-F2D6-74BF-B571F14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BF489-55F9-3CEB-49C6-8BF873EC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082ED-8C6E-72FE-D34A-77118D5C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38904-D5C8-31EF-D576-AD357953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55F1-5D4B-134E-52FC-41185D50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ECBBA-0120-39DC-C3F7-8133D2F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66DB8-E5F0-51C4-6D16-70AF2174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9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034B9-EC5C-BD85-5506-FE3F6615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D6137-5D84-307F-5E98-70D93A2E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01127-24E1-FA63-BE30-2DCEC901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2C1FD-4F53-35AE-4ACB-7BBC39F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DDAF8-57EA-185A-9C76-7ACA2379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5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E1AC0-981D-595C-307C-4B12BB42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52F38-6691-4DE7-B396-FE9DD125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11621-0553-5F8C-17BB-4A884696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21848D-866C-E125-BED9-8FBF9DE1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EAE25-B7E8-6AAE-D890-1ADC690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82683C-2833-E143-ECE7-75E6CBF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D092C-8010-6C2F-898B-B6791B78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93A88-14DB-29ED-7819-0C316BF5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361C51-3D94-72B5-67FF-2BD5F267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E9FFB5-D879-0E07-B28D-724C1480D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F0010C-BF69-D467-AB31-90212286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6AAF95-C559-A8D1-F2B7-CB30EF5D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B13EA-EB51-D2C7-57C4-F60413FE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22124F-72D0-ED86-F4C5-42C4B52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4957B-0568-E3CE-A1A8-0997EBCA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20B8B8-354F-1E2D-6280-27B96CD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95248C-A9BF-9904-153E-EA4DEE72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65407-29A5-D109-A30D-350E084F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61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4F587B-52F4-0F4D-75C1-249D1D6E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C7A7B3-829E-30EC-2515-B01783AD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BFD9FE-3DA8-33A6-5D45-00D24C5D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90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C2843-CB33-45A6-6E9F-00527E52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D3860-719D-F748-021F-905D7D59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D0D971-8F4E-4D08-51B3-E2E6C656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4D1AA0-E5B7-19D8-0D13-E0A75D0A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901D62-C17C-C50F-54BB-4F917A3E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B970B-2339-8E1C-1B26-BF05013A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0E63C-9989-4326-F3A1-3F027C26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C24F46-3432-C3CD-6EC9-F4F0A518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581F0A-3143-D490-AF81-FD0213B5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B6FED-DFA0-CD87-5722-EAA0E9B3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C3CC8-69C2-7288-D37E-6799E242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DE9AE2-F59B-4012-87EE-08F1E32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B1B93F-6E8B-34EA-35FE-0B21FD43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F018E-5D95-8E2C-7AE2-4CAB5CDF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0BC56-916C-E406-020A-BFE9C05E1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56397-0FAB-1E43-8936-E1ED8D3C6D25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F8935-0343-C773-1A8F-B88EF614D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4B06F-B883-9401-B2AD-1E6B7FD3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1D983-4E18-6547-AE65-73D22602C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1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1E572-124A-F682-3FC2-5211FE3D7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ポーカー</a:t>
            </a:r>
            <a:r>
              <a:rPr kumimoji="1" lang="en-US" altLang="ja-JP" b="1">
                <a:latin typeface="MS PGothic" panose="020B0600070205080204" pitchFamily="34" charset="-128"/>
                <a:ea typeface="MS PGothic" panose="020B0600070205080204" pitchFamily="34" charset="-128"/>
              </a:rPr>
              <a:t>AI</a:t>
            </a:r>
            <a:endParaRPr kumimoji="1" lang="ja-JP" altLang="en-US" b="1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FABEAD-772C-30CB-D804-5A8A6406D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03-240263 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大場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翔太</a:t>
            </a:r>
          </a:p>
        </p:txBody>
      </p:sp>
    </p:spTree>
    <p:extLst>
      <p:ext uri="{BB962C8B-B14F-4D97-AF65-F5344CB8AC3E}">
        <p14:creationId xmlns:p14="http://schemas.microsoft.com/office/powerpoint/2010/main" val="199280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C07E2-9F48-2E17-0B5C-CF6641D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からぜひお試しください！！！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C7A70-B6C0-A30B-3B92-B918BAC3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047FD6-2A50-E4CA-F176-79FE23205F8E}"/>
              </a:ext>
            </a:extLst>
          </p:cNvPr>
          <p:cNvSpPr txBox="1"/>
          <p:nvPr/>
        </p:nvSpPr>
        <p:spPr>
          <a:xfrm>
            <a:off x="2361303" y="5412589"/>
            <a:ext cx="6879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https://github.com/Shota-Oba486/poker</a:t>
            </a:r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4D376462-CFA7-B5C3-D9AD-1EF3FE78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49" y="1961304"/>
            <a:ext cx="3148577" cy="31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2138-9D48-EDC2-DFD7-4E61B123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04FCC-FE5D-660C-5504-C7D21764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作成した</a:t>
            </a:r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AI</a:t>
            </a:r>
            <a:r>
              <a:rPr kumimoji="1" lang="ja-JP" altLang="en-US" b="1">
                <a:latin typeface="MS PGothic" panose="020B0600070205080204" pitchFamily="34" charset="-128"/>
                <a:ea typeface="MS PGothic" panose="020B0600070205080204" pitchFamily="34" charset="-128"/>
              </a:rPr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2CF0-E9A7-BF91-A778-D9B5AFEB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53" y="1931331"/>
            <a:ext cx="4791647" cy="2783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自己対戦（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self-play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）で得た経験をもとに学習を進める。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方策ベースの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Actor-Critic</a:t>
            </a:r>
          </a:p>
          <a:p>
            <a:pPr lvl="1"/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行動決定（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Actor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状態の価値を評価する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(Critic)</a:t>
            </a:r>
          </a:p>
          <a:p>
            <a:pPr marL="457200" lvl="1" indent="0">
              <a:buNone/>
            </a:pP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の二つを交互に学習していく。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3D587F4C-187F-DE54-0176-094164EC2380}"/>
              </a:ext>
            </a:extLst>
          </p:cNvPr>
          <p:cNvSpPr/>
          <p:nvPr/>
        </p:nvSpPr>
        <p:spPr>
          <a:xfrm>
            <a:off x="6938901" y="1093971"/>
            <a:ext cx="3320012" cy="1689085"/>
          </a:xfrm>
          <a:prstGeom prst="wedgeRoundRectCallout">
            <a:avLst>
              <a:gd name="adj1" fmla="val -46555"/>
              <a:gd name="adj2" fmla="val 700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>
                <a:latin typeface="+mn-ea"/>
              </a:rPr>
              <a:t>これは、、</a:t>
            </a:r>
            <a:endParaRPr lang="en-US" altLang="ja-JP" b="1" dirty="0">
              <a:latin typeface="+mn-ea"/>
            </a:endParaRPr>
          </a:p>
          <a:p>
            <a:pPr algn="ctr"/>
            <a:r>
              <a:rPr lang="ja-JP" altLang="en-US" b="1">
                <a:latin typeface="+mn-ea"/>
              </a:rPr>
              <a:t>いくべきやな</a:t>
            </a:r>
            <a:endParaRPr lang="en-US" altLang="ja-JP" b="1" dirty="0">
              <a:latin typeface="+mn-ea"/>
            </a:endParaRPr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322F3B1D-D23A-58C7-463D-7CFF732154F6}"/>
              </a:ext>
            </a:extLst>
          </p:cNvPr>
          <p:cNvSpPr/>
          <p:nvPr/>
        </p:nvSpPr>
        <p:spPr>
          <a:xfrm>
            <a:off x="7425929" y="2933065"/>
            <a:ext cx="2874656" cy="1346651"/>
          </a:xfrm>
          <a:prstGeom prst="wedgeEllipseCallout">
            <a:avLst>
              <a:gd name="adj1" fmla="val 59423"/>
              <a:gd name="adj2" fmla="val 13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お。やるやん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060CB1-E20E-124B-48D9-2D3A43D892D8}"/>
              </a:ext>
            </a:extLst>
          </p:cNvPr>
          <p:cNvSpPr txBox="1"/>
          <p:nvPr/>
        </p:nvSpPr>
        <p:spPr>
          <a:xfrm>
            <a:off x="5047591" y="5146972"/>
            <a:ext cx="22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actor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B8545F-C77C-DC34-140F-6DE13D8F0E75}"/>
              </a:ext>
            </a:extLst>
          </p:cNvPr>
          <p:cNvSpPr txBox="1"/>
          <p:nvPr/>
        </p:nvSpPr>
        <p:spPr>
          <a:xfrm>
            <a:off x="10511785" y="5131548"/>
            <a:ext cx="930537" cy="37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critic</a:t>
            </a:r>
            <a:endParaRPr kumimoji="1" lang="ja-JP" altLang="en-US" b="1"/>
          </a:p>
        </p:txBody>
      </p:sp>
      <p:pic>
        <p:nvPicPr>
          <p:cNvPr id="6" name="図 5" descr="青いシャツを着ている男は口ひげの男性&#10;&#10;中程度の精度で自動的に生成された説明">
            <a:extLst>
              <a:ext uri="{FF2B5EF4-FFF2-40B4-BE49-F238E27FC236}">
                <a16:creationId xmlns:a16="http://schemas.microsoft.com/office/drawing/2014/main" id="{DB75B387-8696-1031-4773-E0C41CB0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63" y="2933065"/>
            <a:ext cx="2957416" cy="2123273"/>
          </a:xfrm>
          <a:prstGeom prst="rect">
            <a:avLst/>
          </a:prstGeom>
        </p:spPr>
      </p:pic>
      <p:pic>
        <p:nvPicPr>
          <p:cNvPr id="12" name="図 11" descr="スーツを着ている男はスマイルしている&#10;&#10;自動的に生成された説明">
            <a:extLst>
              <a:ext uri="{FF2B5EF4-FFF2-40B4-BE49-F238E27FC236}">
                <a16:creationId xmlns:a16="http://schemas.microsoft.com/office/drawing/2014/main" id="{3253D723-07DD-5D9A-A651-9595AED3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257" y="2420427"/>
            <a:ext cx="3886200" cy="2590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AAB2E1-1F36-13CF-0B9B-D394617DEE64}"/>
              </a:ext>
            </a:extLst>
          </p:cNvPr>
          <p:cNvSpPr txBox="1"/>
          <p:nvPr/>
        </p:nvSpPr>
        <p:spPr>
          <a:xfrm>
            <a:off x="3866920" y="44618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391181-D79B-0489-97A3-EDAD09BFDE5D}"/>
              </a:ext>
            </a:extLst>
          </p:cNvPr>
          <p:cNvSpPr txBox="1"/>
          <p:nvPr/>
        </p:nvSpPr>
        <p:spPr>
          <a:xfrm>
            <a:off x="749678" y="5828295"/>
            <a:ext cx="11369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価値ベース（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DQN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など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）では、状態価値関数の最適化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方策を定める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方策ベース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(Actor-critic)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では、方策（行動決定）をダイレクトに求めるので、効率的！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kumimoji="1"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3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DD36C-63F5-684B-9C37-56CCD11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目的関数</a:t>
            </a:r>
          </a:p>
        </p:txBody>
      </p:sp>
      <p:pic>
        <p:nvPicPr>
          <p:cNvPr id="5" name="コンテンツ プレースホルダー 4" descr="テキスト, 手紙&#10;&#10;自動的に生成された説明">
            <a:extLst>
              <a:ext uri="{FF2B5EF4-FFF2-40B4-BE49-F238E27FC236}">
                <a16:creationId xmlns:a16="http://schemas.microsoft.com/office/drawing/2014/main" id="{FEA5335A-FED6-A696-276E-C0EAA55D1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10" y="1690688"/>
            <a:ext cx="10048495" cy="3978592"/>
          </a:xfrm>
        </p:spPr>
      </p:pic>
    </p:spTree>
    <p:extLst>
      <p:ext uri="{BB962C8B-B14F-4D97-AF65-F5344CB8AC3E}">
        <p14:creationId xmlns:p14="http://schemas.microsoft.com/office/powerpoint/2010/main" val="32439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7103C-A819-A679-C7EA-41314743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損失関数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5362D-A90F-D07F-1B28-C81655A0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Critic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（状態価値関数</a:t>
            </a:r>
            <a:r>
              <a:rPr kumimoji="1" lang="en-US" altLang="ja-JP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V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Actor(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方策</a:t>
            </a:r>
            <a:r>
              <a:rPr lang="en-US" altLang="ja-JP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π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8" name="図 7" descr="ダイアグラム, テキスト&#10;&#10;中程度の精度で自動的に生成された説明">
            <a:extLst>
              <a:ext uri="{FF2B5EF4-FFF2-40B4-BE49-F238E27FC236}">
                <a16:creationId xmlns:a16="http://schemas.microsoft.com/office/drawing/2014/main" id="{2024F28F-6B7A-3BF7-1DB9-25068275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89" y="2410005"/>
            <a:ext cx="6237970" cy="1247594"/>
          </a:xfrm>
          <a:prstGeom prst="rect">
            <a:avLst/>
          </a:prstGeom>
        </p:spPr>
      </p:pic>
      <p:pic>
        <p:nvPicPr>
          <p:cNvPr id="10" name="図 9" descr="テキスト&#10;&#10;低い精度で自動的に生成された説明">
            <a:extLst>
              <a:ext uri="{FF2B5EF4-FFF2-40B4-BE49-F238E27FC236}">
                <a16:creationId xmlns:a16="http://schemas.microsoft.com/office/drawing/2014/main" id="{34FFD41F-D953-70EB-912F-9FAA1100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54" y="4550399"/>
            <a:ext cx="7137517" cy="10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FDA2B-C0F4-2E99-A68A-E4B2BA33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問題点。。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3BA0C4-6CA9-F5F8-B8ED-6B2A375896C1}"/>
              </a:ext>
            </a:extLst>
          </p:cNvPr>
          <p:cNvSpPr txBox="1"/>
          <p:nvPr/>
        </p:nvSpPr>
        <p:spPr>
          <a:xfrm>
            <a:off x="1936376" y="3641798"/>
            <a:ext cx="23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preflop</a:t>
            </a:r>
            <a:endParaRPr kumimoji="1" lang="ja-JP" altLang="en-US" b="1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99C36F-F8D7-89F7-932E-6FE2FD05910D}"/>
              </a:ext>
            </a:extLst>
          </p:cNvPr>
          <p:cNvSpPr txBox="1"/>
          <p:nvPr/>
        </p:nvSpPr>
        <p:spPr>
          <a:xfrm>
            <a:off x="7950211" y="3641798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flop</a:t>
            </a:r>
            <a:endParaRPr kumimoji="1" lang="ja-JP" altLang="en-US" b="1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5A2433-3491-46D1-7DAE-2A3018D8CEF9}"/>
              </a:ext>
            </a:extLst>
          </p:cNvPr>
          <p:cNvSpPr txBox="1"/>
          <p:nvPr/>
        </p:nvSpPr>
        <p:spPr>
          <a:xfrm>
            <a:off x="1707296" y="4431550"/>
            <a:ext cx="8467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各</a:t>
            </a:r>
            <a:r>
              <a:rPr lang="ja-JP" altLang="en-US" b="1"/>
              <a:t>フェーズ</a:t>
            </a:r>
            <a:r>
              <a:rPr kumimoji="1" lang="ja-JP" altLang="en-US" b="1"/>
              <a:t>によって考えるべき、重要視するべき変数が違いすぎる。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en-US" altLang="ja-JP" b="1" dirty="0"/>
              <a:t>Actor</a:t>
            </a:r>
            <a:r>
              <a:rPr lang="ja-JP" altLang="en-US" b="1"/>
              <a:t>に状態変数を与えても、フェーズごとにどの変数が大事なのかを学習させるのがむずがしく、</a:t>
            </a:r>
            <a:endParaRPr lang="en-US" altLang="ja-JP" b="1" dirty="0"/>
          </a:p>
          <a:p>
            <a:r>
              <a:rPr kumimoji="1" lang="ja-JP" altLang="en-US" b="1"/>
              <a:t>何を根拠に判断するべきか分かんなくなって</a:t>
            </a:r>
            <a:r>
              <a:rPr lang="ja-JP" altLang="en-US" b="1"/>
              <a:t>、</a:t>
            </a:r>
            <a:r>
              <a:rPr kumimoji="1" lang="ja-JP" altLang="en-US" b="1"/>
              <a:t>結果学習が進まない。。。</a:t>
            </a:r>
            <a:endParaRPr kumimoji="1" lang="en-US" altLang="ja-JP" b="1" dirty="0"/>
          </a:p>
        </p:txBody>
      </p:sp>
      <p:pic>
        <p:nvPicPr>
          <p:cNvPr id="33" name="コンテンツ プレースホルダー 32" descr="図形&#10;&#10;自動的に生成された説明">
            <a:extLst>
              <a:ext uri="{FF2B5EF4-FFF2-40B4-BE49-F238E27FC236}">
                <a16:creationId xmlns:a16="http://schemas.microsoft.com/office/drawing/2014/main" id="{2D62C513-2E50-70F6-70CF-949E0024B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68" y="1687786"/>
            <a:ext cx="4014171" cy="1771856"/>
          </a:xfrm>
        </p:spPr>
      </p:pic>
      <p:pic>
        <p:nvPicPr>
          <p:cNvPr id="35" name="図 34" descr="QR コード&#10;&#10;自動的に生成された説明">
            <a:extLst>
              <a:ext uri="{FF2B5EF4-FFF2-40B4-BE49-F238E27FC236}">
                <a16:creationId xmlns:a16="http://schemas.microsoft.com/office/drawing/2014/main" id="{BEEBC57A-20C6-0924-07F3-5916FF9E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15" y="1687381"/>
            <a:ext cx="4108302" cy="17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A6198-B88F-7DA7-9527-D47E21B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解決策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7E3AD-C395-008F-4B43-E320ADC1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それぞれのフェーズに対して、それぞれ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Actor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（方策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π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）と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Critic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（状態価値関数</a:t>
            </a:r>
            <a:r>
              <a:rPr kumimoji="1" lang="en-US" altLang="ja-JP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V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）を分ける！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 ポーカーにおいて、“良い”とされている動きをし出した！！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941A83-E5CE-33B7-92B3-15355A5C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10" y="3288967"/>
            <a:ext cx="5753686" cy="30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EE81A6-ADB3-485C-CE93-A6E6F2E71E45}"/>
              </a:ext>
            </a:extLst>
          </p:cNvPr>
          <p:cNvSpPr txBox="1"/>
          <p:nvPr/>
        </p:nvSpPr>
        <p:spPr>
          <a:xfrm>
            <a:off x="7135906" y="4154102"/>
            <a:ext cx="50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π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flop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）の損失関数の様子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学習が進むにつれ、収束しているのがわかる！</a:t>
            </a:r>
          </a:p>
        </p:txBody>
      </p:sp>
    </p:spTree>
    <p:extLst>
      <p:ext uri="{BB962C8B-B14F-4D97-AF65-F5344CB8AC3E}">
        <p14:creationId xmlns:p14="http://schemas.microsoft.com/office/powerpoint/2010/main" val="17871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C367D-5F9F-AA2D-301D-A5697736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408A727-784C-5387-8504-A07E294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解決策２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F6122C-064B-7C84-539E-A989DC8E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割引率（</a:t>
            </a:r>
            <a:r>
              <a:rPr kumimoji="1" lang="en-US" altLang="ja-JP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γ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）もフェーズによって変える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そもそも割引率とは。。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en-US" b="1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「将来に貰える報酬をどれだけ割り引いて考えるのか」のパラメータ</a:t>
            </a:r>
            <a:r>
              <a:rPr lang="ja-JP" altLang="en-US" b="0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 </a:t>
            </a:r>
            <a:endParaRPr kumimoji="1" lang="en-US" altLang="ja-JP" dirty="0">
              <a:solidFill>
                <a:srgbClr val="1F2328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1F2328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・　</a:t>
            </a:r>
            <a:r>
              <a:rPr lang="ja-JP" altLang="en-US" b="0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小さいときには</a:t>
            </a:r>
            <a:r>
              <a:rPr lang="ja-JP" altLang="en-US" b="1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直近の報酬しか考えない方策</a:t>
            </a:r>
            <a:r>
              <a:rPr lang="ja-JP" altLang="en-US" b="0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を学習</a:t>
            </a:r>
            <a:endParaRPr lang="en-US" altLang="ja-JP" b="0" i="0" dirty="0">
              <a:solidFill>
                <a:srgbClr val="1F2328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b="0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・　大きいときは</a:t>
            </a:r>
            <a:r>
              <a:rPr lang="ja-JP" altLang="en-US" b="1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遠い未来の報酬まで考える方策</a:t>
            </a:r>
            <a:r>
              <a:rPr lang="ja-JP" altLang="en-US" b="0" i="0">
                <a:solidFill>
                  <a:srgbClr val="1F2328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を学習する。</a:t>
            </a:r>
            <a:endParaRPr kumimoji="1"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98D3C1-D59E-07D0-B5CD-B95C99E2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64" y="1667819"/>
            <a:ext cx="6776837" cy="78617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2C88E2-583F-067E-E579-CD6B802E487C}"/>
              </a:ext>
            </a:extLst>
          </p:cNvPr>
          <p:cNvSpPr/>
          <p:nvPr/>
        </p:nvSpPr>
        <p:spPr>
          <a:xfrm>
            <a:off x="4714331" y="1825624"/>
            <a:ext cx="1095626" cy="6384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4724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EAB89-5D37-36E3-58AC-D4DE28EB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解決策２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26CF3-675A-1B63-D246-932E6603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6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preflop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（共有のカードが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0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枚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）からその後の状況を予測するのは難しい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割引率を低くして、今考えられる最適の行動をとるように学習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flop,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kumimoji="1"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turn, river </a:t>
            </a:r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からその後を予測するのは比較的簡単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割引率を高くして、将来のことも考えた行動を！</a:t>
            </a:r>
            <a:endParaRPr kumimoji="1"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61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75967-3D3F-36A4-E8EC-EA9C234E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肝心の強さ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D78F74-3219-E137-D9CB-5ABB6DB7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ルールを知りたての初心者には勝てる！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本くらい動画をみて、基本的なポーカーの動きを勉強した人くらいの強さ？？</a:t>
            </a: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0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439</Words>
  <Application>Microsoft Macintosh PowerPoint</Application>
  <PresentationFormat>ワイド画面</PresentationFormat>
  <Paragraphs>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MS PGothic</vt:lpstr>
      <vt:lpstr>游ゴシック</vt:lpstr>
      <vt:lpstr>游ゴシック Light</vt:lpstr>
      <vt:lpstr>Arial</vt:lpstr>
      <vt:lpstr>Office テーマ</vt:lpstr>
      <vt:lpstr>ポーカーAI</vt:lpstr>
      <vt:lpstr>作成したAIモデル</vt:lpstr>
      <vt:lpstr>目的関数</vt:lpstr>
      <vt:lpstr>損失関数</vt:lpstr>
      <vt:lpstr>問題点。。</vt:lpstr>
      <vt:lpstr>解決策</vt:lpstr>
      <vt:lpstr>解決策２</vt:lpstr>
      <vt:lpstr>解決策２</vt:lpstr>
      <vt:lpstr>肝心の強さ</vt:lpstr>
      <vt:lpstr>Githubからぜひお試しください！！！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大場　翔太</dc:creator>
  <cp:lastModifiedBy>大場　翔太</cp:lastModifiedBy>
  <cp:revision>2</cp:revision>
  <dcterms:created xsi:type="dcterms:W3CDTF">2025-01-13T13:34:14Z</dcterms:created>
  <dcterms:modified xsi:type="dcterms:W3CDTF">2025-01-14T02:06:34Z</dcterms:modified>
</cp:coreProperties>
</file>