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2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D1998-C94D-4CC8-BB8F-BF62A63E434D}" type="datetimeFigureOut">
              <a:rPr kumimoji="1" lang="ja-JP" altLang="en-US" smtClean="0"/>
              <a:t>2021/12/20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F717A-8D2B-4C16-8744-FEF811517524}" type="slidenum">
              <a:rPr kumimoji="1" lang="ja-JP" altLang="en-US" smtClean="0"/>
              <a:t>‹#›</a:t>
            </a:fld>
            <a:endParaRPr kumimoji="1" lang="ja-JP" altLang="en-US"/>
          </a:p>
        </p:txBody>
      </p:sp>
    </p:spTree>
    <p:extLst>
      <p:ext uri="{BB962C8B-B14F-4D97-AF65-F5344CB8AC3E}">
        <p14:creationId xmlns:p14="http://schemas.microsoft.com/office/powerpoint/2010/main" val="1203437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460888-1AA5-4C2C-AC12-E6E49845C6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0462CA-54A1-4BFB-BB25-A6AD94B1E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512C28-D25A-48DE-BCF1-2C704C651247}"/>
              </a:ext>
            </a:extLst>
          </p:cNvPr>
          <p:cNvSpPr>
            <a:spLocks noGrp="1"/>
          </p:cNvSpPr>
          <p:nvPr>
            <p:ph type="dt" sz="half" idx="10"/>
          </p:nvPr>
        </p:nvSpPr>
        <p:spPr/>
        <p:txBody>
          <a:bodyPr/>
          <a:lstStyle/>
          <a:p>
            <a:fld id="{189F85A9-BDD8-4046-A80D-62673CA392AD}"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8AAA9456-382C-4373-9E36-A553807415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E846A-69FC-44D6-BB80-403B003E08F8}"/>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359779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9ED99-FBEA-4F7A-BB79-DF15C02D9D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EB9FAB-FB5E-40B1-A696-CCE75CB4F9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14ED8F-7AF4-4E98-88D2-1149AA0CCE68}"/>
              </a:ext>
            </a:extLst>
          </p:cNvPr>
          <p:cNvSpPr>
            <a:spLocks noGrp="1"/>
          </p:cNvSpPr>
          <p:nvPr>
            <p:ph type="dt" sz="half" idx="10"/>
          </p:nvPr>
        </p:nvSpPr>
        <p:spPr/>
        <p:txBody>
          <a:bodyPr/>
          <a:lstStyle/>
          <a:p>
            <a:fld id="{3C37AA1B-D814-4978-B295-62AA717BD27A}"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BBFCAC4D-D84D-4037-9659-8603857BB9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5A13B2-1928-414A-B315-392F8BE5BB8B}"/>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71041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BD044F-CE2B-4CDA-9406-F953F8B16B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B79316-935C-4656-86C5-ECBC17866D3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DD9B62-37F7-4DE0-A099-C7A7E75B9EC0}"/>
              </a:ext>
            </a:extLst>
          </p:cNvPr>
          <p:cNvSpPr>
            <a:spLocks noGrp="1"/>
          </p:cNvSpPr>
          <p:nvPr>
            <p:ph type="dt" sz="half" idx="10"/>
          </p:nvPr>
        </p:nvSpPr>
        <p:spPr/>
        <p:txBody>
          <a:bodyPr/>
          <a:lstStyle/>
          <a:p>
            <a:fld id="{42E8FC44-4B10-4C2F-BAD8-D445A80B3803}"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CED4AE3C-9628-46A7-95FF-10913E6658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3E66DE-C8D8-4A93-9D4F-5A59A7CA3908}"/>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285369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DF615-E7DA-46BA-A739-66952A92EA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EB9BEB-CE2C-4881-BDAD-38320B3D44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7725FD-67D2-4B1F-A37C-3D4C4FD1B7F4}"/>
              </a:ext>
            </a:extLst>
          </p:cNvPr>
          <p:cNvSpPr>
            <a:spLocks noGrp="1"/>
          </p:cNvSpPr>
          <p:nvPr>
            <p:ph type="dt" sz="half" idx="10"/>
          </p:nvPr>
        </p:nvSpPr>
        <p:spPr/>
        <p:txBody>
          <a:bodyPr/>
          <a:lstStyle/>
          <a:p>
            <a:fld id="{C5F2D8C9-E981-4F33-9A71-F051A4B205CB}"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AB2CEFFC-3F77-4D70-8A61-570979DC8C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FD1900-81EC-48BF-8510-6DF29C3BF9A4}"/>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357983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4A4D40-6F6D-4388-B73C-3DA8419FD2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FE1140-A8A0-44D6-B245-2AD28F7DF6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4C8C67-B666-42F6-9ACB-6C4DE9764270}"/>
              </a:ext>
            </a:extLst>
          </p:cNvPr>
          <p:cNvSpPr>
            <a:spLocks noGrp="1"/>
          </p:cNvSpPr>
          <p:nvPr>
            <p:ph type="dt" sz="half" idx="10"/>
          </p:nvPr>
        </p:nvSpPr>
        <p:spPr/>
        <p:txBody>
          <a:bodyPr/>
          <a:lstStyle/>
          <a:p>
            <a:fld id="{B3370387-23E1-4DF1-ADEC-24CE265B62D7}"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578E0A1F-EC46-4EAB-BCE9-E0BB687422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D89ACF-C422-4865-ABD3-B0F45CD6C32C}"/>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87969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4FE83-B1AC-49B3-BAEF-303E49CCB0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9BB818-DD2A-43E6-BDED-9B1EE990F75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D3455A-704B-450E-A32A-D808B7E419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444CEA-D939-4EC1-8080-D000B6270BD4}"/>
              </a:ext>
            </a:extLst>
          </p:cNvPr>
          <p:cNvSpPr>
            <a:spLocks noGrp="1"/>
          </p:cNvSpPr>
          <p:nvPr>
            <p:ph type="dt" sz="half" idx="10"/>
          </p:nvPr>
        </p:nvSpPr>
        <p:spPr/>
        <p:txBody>
          <a:bodyPr/>
          <a:lstStyle/>
          <a:p>
            <a:fld id="{7202C4F3-176D-41DE-93A8-DC4D04A830CA}" type="datetime1">
              <a:rPr kumimoji="1" lang="ja-JP" altLang="en-US" smtClean="0"/>
              <a:t>2021/12/20</a:t>
            </a:fld>
            <a:endParaRPr kumimoji="1" lang="ja-JP" altLang="en-US"/>
          </a:p>
        </p:txBody>
      </p:sp>
      <p:sp>
        <p:nvSpPr>
          <p:cNvPr id="6" name="フッター プレースホルダー 5">
            <a:extLst>
              <a:ext uri="{FF2B5EF4-FFF2-40B4-BE49-F238E27FC236}">
                <a16:creationId xmlns:a16="http://schemas.microsoft.com/office/drawing/2014/main" id="{D5372035-B22E-4297-AF87-2270E4449A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9531E0-AA0E-47E0-BAE6-18E258B671BA}"/>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341312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6B286-BC22-4282-B00B-8A5CB0776E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E1DAEE-B766-4D93-B9B4-B719D0FF4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F135D7-AAAE-4F05-B51D-A2B525DBB7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B2ADC5-542A-4B0B-B6FB-BFE6BC706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6710D9-8EEE-4A08-BCFD-413CA738217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58D33C-EF66-46E6-9894-E5B3D0C5FF06}"/>
              </a:ext>
            </a:extLst>
          </p:cNvPr>
          <p:cNvSpPr>
            <a:spLocks noGrp="1"/>
          </p:cNvSpPr>
          <p:nvPr>
            <p:ph type="dt" sz="half" idx="10"/>
          </p:nvPr>
        </p:nvSpPr>
        <p:spPr/>
        <p:txBody>
          <a:bodyPr/>
          <a:lstStyle/>
          <a:p>
            <a:fld id="{43606D5C-A76C-4D47-98FC-775757DE9473}" type="datetime1">
              <a:rPr kumimoji="1" lang="ja-JP" altLang="en-US" smtClean="0"/>
              <a:t>2021/12/20</a:t>
            </a:fld>
            <a:endParaRPr kumimoji="1" lang="ja-JP" altLang="en-US"/>
          </a:p>
        </p:txBody>
      </p:sp>
      <p:sp>
        <p:nvSpPr>
          <p:cNvPr id="8" name="フッター プレースホルダー 7">
            <a:extLst>
              <a:ext uri="{FF2B5EF4-FFF2-40B4-BE49-F238E27FC236}">
                <a16:creationId xmlns:a16="http://schemas.microsoft.com/office/drawing/2014/main" id="{7DD22E29-A357-4C01-8D9D-CD6544E7BF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DFC531-785B-4A20-A810-381C666840C8}"/>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255493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EC95F-D0B2-46B8-B142-DF8BC1C3ED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D60300-8D74-4FAE-A9F4-9B581C01BA9F}"/>
              </a:ext>
            </a:extLst>
          </p:cNvPr>
          <p:cNvSpPr>
            <a:spLocks noGrp="1"/>
          </p:cNvSpPr>
          <p:nvPr>
            <p:ph type="dt" sz="half" idx="10"/>
          </p:nvPr>
        </p:nvSpPr>
        <p:spPr/>
        <p:txBody>
          <a:bodyPr/>
          <a:lstStyle/>
          <a:p>
            <a:fld id="{A00D0A0F-A25E-4BDA-B788-2C3C5B148C36}" type="datetime1">
              <a:rPr kumimoji="1" lang="ja-JP" altLang="en-US" smtClean="0"/>
              <a:t>2021/12/20</a:t>
            </a:fld>
            <a:endParaRPr kumimoji="1" lang="ja-JP" altLang="en-US"/>
          </a:p>
        </p:txBody>
      </p:sp>
      <p:sp>
        <p:nvSpPr>
          <p:cNvPr id="4" name="フッター プレースホルダー 3">
            <a:extLst>
              <a:ext uri="{FF2B5EF4-FFF2-40B4-BE49-F238E27FC236}">
                <a16:creationId xmlns:a16="http://schemas.microsoft.com/office/drawing/2014/main" id="{5F1915CF-6FDE-4FD3-B7DA-EF7B29D7B9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6B58CD-A24C-43AD-87DA-8D99AE076ABA}"/>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97625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12BE0AB-0F45-416F-B77E-F399643781C7}"/>
              </a:ext>
            </a:extLst>
          </p:cNvPr>
          <p:cNvSpPr>
            <a:spLocks noGrp="1"/>
          </p:cNvSpPr>
          <p:nvPr>
            <p:ph type="dt" sz="half" idx="10"/>
          </p:nvPr>
        </p:nvSpPr>
        <p:spPr/>
        <p:txBody>
          <a:bodyPr/>
          <a:lstStyle/>
          <a:p>
            <a:fld id="{84AA8C95-0F38-409F-872F-2BC177CD4B1B}" type="datetime1">
              <a:rPr kumimoji="1" lang="ja-JP" altLang="en-US" smtClean="0"/>
              <a:t>2021/12/20</a:t>
            </a:fld>
            <a:endParaRPr kumimoji="1" lang="ja-JP" altLang="en-US"/>
          </a:p>
        </p:txBody>
      </p:sp>
      <p:sp>
        <p:nvSpPr>
          <p:cNvPr id="3" name="フッター プレースホルダー 2">
            <a:extLst>
              <a:ext uri="{FF2B5EF4-FFF2-40B4-BE49-F238E27FC236}">
                <a16:creationId xmlns:a16="http://schemas.microsoft.com/office/drawing/2014/main" id="{BCF6B7D2-4EC5-474B-BBD8-4781AF579B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B4E8B0-A2A5-4DF4-993D-BF911CA200DF}"/>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23623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1F0DDE-80F2-4C98-89F4-068499D9AA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FB78C5-CDE1-429B-8B59-7D832A20E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8F1FD8-AC59-4E58-AFAE-870D3E9DC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B6E240-CCEC-4CB6-A882-42F4ACCF9DCB}"/>
              </a:ext>
            </a:extLst>
          </p:cNvPr>
          <p:cNvSpPr>
            <a:spLocks noGrp="1"/>
          </p:cNvSpPr>
          <p:nvPr>
            <p:ph type="dt" sz="half" idx="10"/>
          </p:nvPr>
        </p:nvSpPr>
        <p:spPr/>
        <p:txBody>
          <a:bodyPr/>
          <a:lstStyle/>
          <a:p>
            <a:fld id="{A66C8940-D177-4AAE-88A3-6BEC4AFABA1E}" type="datetime1">
              <a:rPr kumimoji="1" lang="ja-JP" altLang="en-US" smtClean="0"/>
              <a:t>2021/12/20</a:t>
            </a:fld>
            <a:endParaRPr kumimoji="1" lang="ja-JP" altLang="en-US"/>
          </a:p>
        </p:txBody>
      </p:sp>
      <p:sp>
        <p:nvSpPr>
          <p:cNvPr id="6" name="フッター プレースホルダー 5">
            <a:extLst>
              <a:ext uri="{FF2B5EF4-FFF2-40B4-BE49-F238E27FC236}">
                <a16:creationId xmlns:a16="http://schemas.microsoft.com/office/drawing/2014/main" id="{0E020CC6-492B-40C0-832E-55D04DE603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AAE70E-97E9-4F5B-B770-E2CDDCCD8CDF}"/>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8655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B8064-C084-43DE-8BF2-B46530D4BA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2FE5C9-7032-4D79-9645-1149BD108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5B9025B-F043-402A-90A2-69F03882E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229FEA-4C67-4CF0-A964-F45A19487BC2}"/>
              </a:ext>
            </a:extLst>
          </p:cNvPr>
          <p:cNvSpPr>
            <a:spLocks noGrp="1"/>
          </p:cNvSpPr>
          <p:nvPr>
            <p:ph type="dt" sz="half" idx="10"/>
          </p:nvPr>
        </p:nvSpPr>
        <p:spPr/>
        <p:txBody>
          <a:bodyPr/>
          <a:lstStyle/>
          <a:p>
            <a:fld id="{7113F099-E810-4EAC-8EA8-26E7FA7AA3DA}" type="datetime1">
              <a:rPr kumimoji="1" lang="ja-JP" altLang="en-US" smtClean="0"/>
              <a:t>2021/12/20</a:t>
            </a:fld>
            <a:endParaRPr kumimoji="1" lang="ja-JP" altLang="en-US"/>
          </a:p>
        </p:txBody>
      </p:sp>
      <p:sp>
        <p:nvSpPr>
          <p:cNvPr id="6" name="フッター プレースホルダー 5">
            <a:extLst>
              <a:ext uri="{FF2B5EF4-FFF2-40B4-BE49-F238E27FC236}">
                <a16:creationId xmlns:a16="http://schemas.microsoft.com/office/drawing/2014/main" id="{E0E3764E-71A0-47D8-B053-82FFB044E7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C026F5-20D7-4D36-9DE5-08EBAFDCD5D1}"/>
              </a:ext>
            </a:extLst>
          </p:cNvPr>
          <p:cNvSpPr>
            <a:spLocks noGrp="1"/>
          </p:cNvSpPr>
          <p:nvPr>
            <p:ph type="sldNum" sz="quarter" idx="12"/>
          </p:nvPr>
        </p:nvSpPr>
        <p:spPr/>
        <p:txBody>
          <a:body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290585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12ADFE6-5F97-4661-AA64-4F60B275E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0FDD86-5EB4-49E1-946B-9FB2C1A48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4211DE-F2CA-40D3-AFA5-88BE1BD98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ED66-DB68-4E23-9A90-1D90814AFF45}" type="datetime1">
              <a:rPr kumimoji="1" lang="ja-JP" altLang="en-US" smtClean="0"/>
              <a:t>2021/12/20</a:t>
            </a:fld>
            <a:endParaRPr kumimoji="1" lang="ja-JP" altLang="en-US"/>
          </a:p>
        </p:txBody>
      </p:sp>
      <p:sp>
        <p:nvSpPr>
          <p:cNvPr id="5" name="フッター プレースホルダー 4">
            <a:extLst>
              <a:ext uri="{FF2B5EF4-FFF2-40B4-BE49-F238E27FC236}">
                <a16:creationId xmlns:a16="http://schemas.microsoft.com/office/drawing/2014/main" id="{A06D9BC5-F937-4FD5-A329-6BBB83649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24088D-8A16-453C-9FF2-B11F184AF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9AB21-00A1-485C-B8BD-BF7A7DE2CD13}" type="slidenum">
              <a:rPr kumimoji="1" lang="ja-JP" altLang="en-US" smtClean="0"/>
              <a:t>‹#›</a:t>
            </a:fld>
            <a:endParaRPr kumimoji="1" lang="ja-JP" altLang="en-US"/>
          </a:p>
        </p:txBody>
      </p:sp>
    </p:spTree>
    <p:extLst>
      <p:ext uri="{BB962C8B-B14F-4D97-AF65-F5344CB8AC3E}">
        <p14:creationId xmlns:p14="http://schemas.microsoft.com/office/powerpoint/2010/main" val="1339210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gif"/><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3D08AC-D628-4536-9F95-E48D2984706C}"/>
              </a:ext>
            </a:extLst>
          </p:cNvPr>
          <p:cNvSpPr txBox="1"/>
          <p:nvPr/>
        </p:nvSpPr>
        <p:spPr>
          <a:xfrm>
            <a:off x="2227053" y="1151003"/>
            <a:ext cx="7737893" cy="830997"/>
          </a:xfrm>
          <a:prstGeom prst="rect">
            <a:avLst/>
          </a:prstGeom>
          <a:noFill/>
        </p:spPr>
        <p:txBody>
          <a:bodyPr wrap="square" rtlCol="0">
            <a:spAutoFit/>
          </a:bodyPr>
          <a:lstStyle/>
          <a:p>
            <a:r>
              <a:rPr kumimoji="1" lang="en-US" altLang="ja-JP" sz="4800" b="1" dirty="0"/>
              <a:t>Ecology and Medicines</a:t>
            </a:r>
            <a:endParaRPr kumimoji="1" lang="ja-JP" altLang="en-US" sz="4800" b="1" dirty="0"/>
          </a:p>
        </p:txBody>
      </p:sp>
      <p:sp>
        <p:nvSpPr>
          <p:cNvPr id="5" name="テキスト ボックス 4">
            <a:extLst>
              <a:ext uri="{FF2B5EF4-FFF2-40B4-BE49-F238E27FC236}">
                <a16:creationId xmlns:a16="http://schemas.microsoft.com/office/drawing/2014/main" id="{1CE418F3-9696-4AA1-A105-5F7A6C484E2E}"/>
              </a:ext>
            </a:extLst>
          </p:cNvPr>
          <p:cNvSpPr txBox="1"/>
          <p:nvPr/>
        </p:nvSpPr>
        <p:spPr>
          <a:xfrm>
            <a:off x="267419" y="415499"/>
            <a:ext cx="9371162" cy="646331"/>
          </a:xfrm>
          <a:prstGeom prst="rect">
            <a:avLst/>
          </a:prstGeom>
          <a:noFill/>
        </p:spPr>
        <p:txBody>
          <a:bodyPr wrap="square" rtlCol="0">
            <a:spAutoFit/>
          </a:bodyPr>
          <a:lstStyle/>
          <a:p>
            <a:r>
              <a:rPr kumimoji="1" lang="en-US" altLang="ja-JP" dirty="0"/>
              <a:t>Unsolved problems in ecology </a:t>
            </a:r>
          </a:p>
          <a:p>
            <a:r>
              <a:rPr kumimoji="1" lang="en-US" altLang="ja-JP" dirty="0"/>
              <a:t>Part V Ecology and Health</a:t>
            </a:r>
            <a:endParaRPr kumimoji="1" lang="ja-JP" altLang="en-US" dirty="0"/>
          </a:p>
        </p:txBody>
      </p:sp>
      <p:sp>
        <p:nvSpPr>
          <p:cNvPr id="6" name="テキスト ボックス 5">
            <a:extLst>
              <a:ext uri="{FF2B5EF4-FFF2-40B4-BE49-F238E27FC236}">
                <a16:creationId xmlns:a16="http://schemas.microsoft.com/office/drawing/2014/main" id="{4372DA60-92AF-44B0-B28D-7B6759CC24CF}"/>
              </a:ext>
            </a:extLst>
          </p:cNvPr>
          <p:cNvSpPr txBox="1"/>
          <p:nvPr/>
        </p:nvSpPr>
        <p:spPr>
          <a:xfrm>
            <a:off x="4484298" y="1982000"/>
            <a:ext cx="2159481" cy="369332"/>
          </a:xfrm>
          <a:prstGeom prst="rect">
            <a:avLst/>
          </a:prstGeom>
          <a:noFill/>
        </p:spPr>
        <p:txBody>
          <a:bodyPr wrap="square" rtlCol="0">
            <a:spAutoFit/>
          </a:bodyPr>
          <a:lstStyle/>
          <a:p>
            <a:r>
              <a:rPr kumimoji="1" lang="en-US" altLang="ja-JP" dirty="0"/>
              <a:t>Andrew F. Read</a:t>
            </a:r>
            <a:endParaRPr kumimoji="1" lang="ja-JP" altLang="en-US" dirty="0"/>
          </a:p>
        </p:txBody>
      </p:sp>
      <p:sp>
        <p:nvSpPr>
          <p:cNvPr id="7" name="テキスト ボックス 6">
            <a:extLst>
              <a:ext uri="{FF2B5EF4-FFF2-40B4-BE49-F238E27FC236}">
                <a16:creationId xmlns:a16="http://schemas.microsoft.com/office/drawing/2014/main" id="{BEAD5DA5-DC24-49FA-93AF-C54CD997BD22}"/>
              </a:ext>
            </a:extLst>
          </p:cNvPr>
          <p:cNvSpPr txBox="1"/>
          <p:nvPr/>
        </p:nvSpPr>
        <p:spPr>
          <a:xfrm>
            <a:off x="489701" y="6161006"/>
            <a:ext cx="3925281" cy="523220"/>
          </a:xfrm>
          <a:prstGeom prst="rect">
            <a:avLst/>
          </a:prstGeom>
          <a:noFill/>
        </p:spPr>
        <p:txBody>
          <a:bodyPr wrap="square" rtlCol="0">
            <a:spAutoFit/>
          </a:bodyPr>
          <a:lstStyle/>
          <a:p>
            <a:r>
              <a:rPr lang="ja-JP" altLang="en-US" sz="2800" dirty="0"/>
              <a:t>情報企画</a:t>
            </a:r>
            <a:r>
              <a:rPr lang="en-US" altLang="ja-JP" sz="2800" dirty="0"/>
              <a:t>G</a:t>
            </a:r>
            <a:r>
              <a:rPr lang="ja-JP" altLang="en-US" sz="2800" dirty="0"/>
              <a:t>　柴田泰宙</a:t>
            </a:r>
            <a:endParaRPr kumimoji="1" lang="ja-JP" altLang="en-US" sz="2800" dirty="0"/>
          </a:p>
        </p:txBody>
      </p:sp>
      <p:sp>
        <p:nvSpPr>
          <p:cNvPr id="13" name="テキスト ボックス 12">
            <a:extLst>
              <a:ext uri="{FF2B5EF4-FFF2-40B4-BE49-F238E27FC236}">
                <a16:creationId xmlns:a16="http://schemas.microsoft.com/office/drawing/2014/main" id="{AD870362-B96A-4715-9132-A3217EDE5D30}"/>
              </a:ext>
            </a:extLst>
          </p:cNvPr>
          <p:cNvSpPr txBox="1"/>
          <p:nvPr/>
        </p:nvSpPr>
        <p:spPr>
          <a:xfrm>
            <a:off x="4109282" y="5807961"/>
            <a:ext cx="2598706" cy="184666"/>
          </a:xfrm>
          <a:prstGeom prst="rect">
            <a:avLst/>
          </a:prstGeom>
          <a:noFill/>
        </p:spPr>
        <p:txBody>
          <a:bodyPr wrap="square">
            <a:spAutoFit/>
          </a:bodyPr>
          <a:lstStyle/>
          <a:p>
            <a:r>
              <a:rPr lang="en-US" altLang="ja-JP" sz="600" dirty="0"/>
              <a:t>https://prtimes.jp/main/html/rd/p/000000004.000045695.html</a:t>
            </a:r>
            <a:endParaRPr lang="ja-JP" altLang="en-US" sz="600" dirty="0"/>
          </a:p>
        </p:txBody>
      </p:sp>
      <p:pic>
        <p:nvPicPr>
          <p:cNvPr id="17" name="図 16" descr="テキスト&#10;&#10;自動的に生成された説明">
            <a:extLst>
              <a:ext uri="{FF2B5EF4-FFF2-40B4-BE49-F238E27FC236}">
                <a16:creationId xmlns:a16="http://schemas.microsoft.com/office/drawing/2014/main" id="{3A18CE60-1AC2-49D3-B5C1-EBE9C2862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79" y="2431180"/>
            <a:ext cx="5647958" cy="3275817"/>
          </a:xfrm>
          <a:prstGeom prst="rect">
            <a:avLst/>
          </a:prstGeom>
        </p:spPr>
      </p:pic>
      <p:pic>
        <p:nvPicPr>
          <p:cNvPr id="19" name="図 18" descr="カレンダー&#10;&#10;自動的に生成された説明">
            <a:extLst>
              <a:ext uri="{FF2B5EF4-FFF2-40B4-BE49-F238E27FC236}">
                <a16:creationId xmlns:a16="http://schemas.microsoft.com/office/drawing/2014/main" id="{5B9D189D-6EB7-4F06-A355-F27056794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255" y="136525"/>
            <a:ext cx="2015582" cy="2849827"/>
          </a:xfrm>
          <a:prstGeom prst="rect">
            <a:avLst/>
          </a:prstGeom>
        </p:spPr>
      </p:pic>
      <p:sp>
        <p:nvSpPr>
          <p:cNvPr id="21" name="テキスト ボックス 20">
            <a:extLst>
              <a:ext uri="{FF2B5EF4-FFF2-40B4-BE49-F238E27FC236}">
                <a16:creationId xmlns:a16="http://schemas.microsoft.com/office/drawing/2014/main" id="{59C79BF2-02C3-45FA-A808-F32418D8A056}"/>
              </a:ext>
            </a:extLst>
          </p:cNvPr>
          <p:cNvSpPr txBox="1"/>
          <p:nvPr/>
        </p:nvSpPr>
        <p:spPr>
          <a:xfrm>
            <a:off x="9779255" y="2996478"/>
            <a:ext cx="2577142" cy="200055"/>
          </a:xfrm>
          <a:prstGeom prst="rect">
            <a:avLst/>
          </a:prstGeom>
          <a:noFill/>
        </p:spPr>
        <p:txBody>
          <a:bodyPr wrap="square">
            <a:spAutoFit/>
          </a:bodyPr>
          <a:lstStyle/>
          <a:p>
            <a:r>
              <a:rPr lang="ja-JP" altLang="en-US" sz="700" dirty="0"/>
              <a:t>https://www.mhlw.go.jp/stf/houdou/0000179184.html</a:t>
            </a:r>
          </a:p>
        </p:txBody>
      </p:sp>
      <p:sp>
        <p:nvSpPr>
          <p:cNvPr id="22" name="スライド番号プレースホルダー 21">
            <a:extLst>
              <a:ext uri="{FF2B5EF4-FFF2-40B4-BE49-F238E27FC236}">
                <a16:creationId xmlns:a16="http://schemas.microsoft.com/office/drawing/2014/main" id="{F38EFA3F-739A-4371-9CF2-3F784BA45323}"/>
              </a:ext>
            </a:extLst>
          </p:cNvPr>
          <p:cNvSpPr>
            <a:spLocks noGrp="1"/>
          </p:cNvSpPr>
          <p:nvPr>
            <p:ph type="sldNum" sz="quarter" idx="12"/>
          </p:nvPr>
        </p:nvSpPr>
        <p:spPr/>
        <p:txBody>
          <a:bodyPr/>
          <a:lstStyle/>
          <a:p>
            <a:fld id="{49C9AB21-00A1-485C-B8BD-BF7A7DE2CD13}" type="slidenum">
              <a:rPr kumimoji="1" lang="ja-JP" altLang="en-US" smtClean="0"/>
              <a:t>1</a:t>
            </a:fld>
            <a:endParaRPr kumimoji="1" lang="ja-JP" altLang="en-US"/>
          </a:p>
        </p:txBody>
      </p:sp>
      <p:sp>
        <p:nvSpPr>
          <p:cNvPr id="23" name="テキスト ボックス 22">
            <a:extLst>
              <a:ext uri="{FF2B5EF4-FFF2-40B4-BE49-F238E27FC236}">
                <a16:creationId xmlns:a16="http://schemas.microsoft.com/office/drawing/2014/main" id="{0FFFEB92-52EA-441E-9051-DCFCA24659E7}"/>
              </a:ext>
            </a:extLst>
          </p:cNvPr>
          <p:cNvSpPr txBox="1"/>
          <p:nvPr/>
        </p:nvSpPr>
        <p:spPr>
          <a:xfrm>
            <a:off x="4147008" y="6524169"/>
            <a:ext cx="5121959" cy="276999"/>
          </a:xfrm>
          <a:prstGeom prst="rect">
            <a:avLst/>
          </a:prstGeom>
          <a:noFill/>
        </p:spPr>
        <p:txBody>
          <a:bodyPr wrap="square" rtlCol="0">
            <a:spAutoFit/>
          </a:bodyPr>
          <a:lstStyle/>
          <a:p>
            <a:r>
              <a:rPr kumimoji="1" lang="ja-JP" altLang="en-US" sz="1200" u="sng" dirty="0"/>
              <a:t>画像の使用許可を取っていないので、資料の</a:t>
            </a:r>
            <a:r>
              <a:rPr kumimoji="1" lang="en-US" altLang="ja-JP" sz="1200" u="sng" dirty="0"/>
              <a:t>2</a:t>
            </a:r>
            <a:r>
              <a:rPr kumimoji="1" lang="ja-JP" altLang="en-US" sz="1200" u="sng" dirty="0"/>
              <a:t>次利用はご遠慮ください</a:t>
            </a:r>
          </a:p>
        </p:txBody>
      </p:sp>
      <p:pic>
        <p:nvPicPr>
          <p:cNvPr id="3" name="図 2">
            <a:extLst>
              <a:ext uri="{FF2B5EF4-FFF2-40B4-BE49-F238E27FC236}">
                <a16:creationId xmlns:a16="http://schemas.microsoft.com/office/drawing/2014/main" id="{C9A71AC1-8EE2-4E3C-B440-473A68591240}"/>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131731" y="2475487"/>
            <a:ext cx="2159572" cy="3773842"/>
          </a:xfrm>
          <a:prstGeom prst="rect">
            <a:avLst/>
          </a:prstGeom>
        </p:spPr>
      </p:pic>
      <p:sp>
        <p:nvSpPr>
          <p:cNvPr id="15" name="テキスト ボックス 14">
            <a:extLst>
              <a:ext uri="{FF2B5EF4-FFF2-40B4-BE49-F238E27FC236}">
                <a16:creationId xmlns:a16="http://schemas.microsoft.com/office/drawing/2014/main" id="{E995F46E-4D36-426E-B362-4C73D3F10CDB}"/>
              </a:ext>
            </a:extLst>
          </p:cNvPr>
          <p:cNvSpPr txBox="1"/>
          <p:nvPr/>
        </p:nvSpPr>
        <p:spPr>
          <a:xfrm>
            <a:off x="7096092" y="6207173"/>
            <a:ext cx="2683163" cy="184666"/>
          </a:xfrm>
          <a:prstGeom prst="rect">
            <a:avLst/>
          </a:prstGeom>
          <a:noFill/>
        </p:spPr>
        <p:txBody>
          <a:bodyPr wrap="square">
            <a:spAutoFit/>
          </a:bodyPr>
          <a:lstStyle/>
          <a:p>
            <a:r>
              <a:rPr lang="ja-JP" altLang="en-US" sz="600" dirty="0"/>
              <a:t>https://news.yahoo.co.jp/byline/kutsunasatoshi/20191116-00150817</a:t>
            </a:r>
          </a:p>
        </p:txBody>
      </p:sp>
      <p:sp>
        <p:nvSpPr>
          <p:cNvPr id="18" name="テキスト ボックス 17">
            <a:extLst>
              <a:ext uri="{FF2B5EF4-FFF2-40B4-BE49-F238E27FC236}">
                <a16:creationId xmlns:a16="http://schemas.microsoft.com/office/drawing/2014/main" id="{796BB814-8D28-416B-807E-9A5B5EFFA9B0}"/>
              </a:ext>
            </a:extLst>
          </p:cNvPr>
          <p:cNvSpPr txBox="1"/>
          <p:nvPr/>
        </p:nvSpPr>
        <p:spPr>
          <a:xfrm>
            <a:off x="9357205" y="4378258"/>
            <a:ext cx="2859681" cy="1169551"/>
          </a:xfrm>
          <a:prstGeom prst="rect">
            <a:avLst/>
          </a:prstGeom>
          <a:noFill/>
        </p:spPr>
        <p:txBody>
          <a:bodyPr wrap="square">
            <a:spAutoFit/>
          </a:bodyPr>
          <a:lstStyle/>
          <a:p>
            <a:r>
              <a:rPr lang="ja-JP" altLang="en-US" sz="1400" dirty="0"/>
              <a:t>念のため：よく抗菌薬が処方</a:t>
            </a:r>
            <a:br>
              <a:rPr lang="en-US" altLang="ja-JP" sz="1400" dirty="0"/>
            </a:br>
            <a:r>
              <a:rPr lang="ja-JP" altLang="en-US" sz="1400" dirty="0"/>
              <a:t>される言い訳として使われる文言</a:t>
            </a:r>
          </a:p>
          <a:p>
            <a:endParaRPr lang="en-US" altLang="ja-JP" sz="1400" dirty="0"/>
          </a:p>
          <a:p>
            <a:r>
              <a:rPr lang="ja-JP" altLang="en-US" sz="1400" dirty="0"/>
              <a:t>例「かぜだと思うけど念のために抗菌薬を出しておきましょう」</a:t>
            </a:r>
          </a:p>
        </p:txBody>
      </p:sp>
    </p:spTree>
    <p:extLst>
      <p:ext uri="{BB962C8B-B14F-4D97-AF65-F5344CB8AC3E}">
        <p14:creationId xmlns:p14="http://schemas.microsoft.com/office/powerpoint/2010/main" val="19913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016CD31-41A7-43F0-B599-CCE2FDB2D2CD}"/>
              </a:ext>
            </a:extLst>
          </p:cNvPr>
          <p:cNvSpPr>
            <a:spLocks noGrp="1"/>
          </p:cNvSpPr>
          <p:nvPr>
            <p:ph type="sldNum" sz="quarter" idx="12"/>
          </p:nvPr>
        </p:nvSpPr>
        <p:spPr/>
        <p:txBody>
          <a:bodyPr/>
          <a:lstStyle/>
          <a:p>
            <a:fld id="{49C9AB21-00A1-485C-B8BD-BF7A7DE2CD13}"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7ADCCEB5-2986-43D0-B39C-0FBB70E750E4}"/>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ecological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EC046CE4-8780-48DE-9BA7-3B38E6A72A16}"/>
              </a:ext>
            </a:extLst>
          </p:cNvPr>
          <p:cNvSpPr txBox="1"/>
          <p:nvPr/>
        </p:nvSpPr>
        <p:spPr>
          <a:xfrm>
            <a:off x="278203" y="1215697"/>
            <a:ext cx="10964174" cy="1200329"/>
          </a:xfrm>
          <a:prstGeom prst="rect">
            <a:avLst/>
          </a:prstGeom>
          <a:noFill/>
        </p:spPr>
        <p:txBody>
          <a:bodyPr wrap="square">
            <a:spAutoFit/>
          </a:bodyPr>
          <a:lstStyle/>
          <a:p>
            <a:r>
              <a:rPr lang="ja-JP" altLang="en-US" sz="2400" dirty="0"/>
              <a:t>・薬剤耐性は応用生態学における問題</a:t>
            </a:r>
            <a:r>
              <a:rPr lang="en-US" altLang="ja-JP" sz="2400" dirty="0"/>
              <a:t>.</a:t>
            </a:r>
            <a:r>
              <a:rPr lang="ja-JP" altLang="en-US" sz="2400" dirty="0"/>
              <a:t>絶滅の危機に瀕している種、侵入種、有害生物種を管理したい場合、まず対象となる個体群の動態を決定する生態学的プロセスを理解する必要がある</a:t>
            </a:r>
          </a:p>
        </p:txBody>
      </p:sp>
      <p:sp>
        <p:nvSpPr>
          <p:cNvPr id="10" name="テキスト ボックス 9">
            <a:extLst>
              <a:ext uri="{FF2B5EF4-FFF2-40B4-BE49-F238E27FC236}">
                <a16:creationId xmlns:a16="http://schemas.microsoft.com/office/drawing/2014/main" id="{C823C448-9FF4-46D6-8213-E8CC4D8BD6B1}"/>
              </a:ext>
            </a:extLst>
          </p:cNvPr>
          <p:cNvSpPr txBox="1"/>
          <p:nvPr/>
        </p:nvSpPr>
        <p:spPr>
          <a:xfrm>
            <a:off x="278203" y="2770101"/>
            <a:ext cx="8192937" cy="1415772"/>
          </a:xfrm>
          <a:prstGeom prst="rect">
            <a:avLst/>
          </a:prstGeom>
          <a:noFill/>
        </p:spPr>
        <p:txBody>
          <a:bodyPr wrap="square">
            <a:spAutoFit/>
          </a:bodyPr>
          <a:lstStyle/>
          <a:p>
            <a:r>
              <a:rPr lang="ja-JP" altLang="en-US" sz="2400" dirty="0"/>
              <a:t>・薬物の作用方法や耐性の遺伝学的および細胞学的機構は、しばしば非常に詳細に知られている。対照的に</a:t>
            </a:r>
            <a:r>
              <a:rPr lang="en-US" altLang="ja-JP" sz="2400" dirty="0"/>
              <a:t>,</a:t>
            </a:r>
            <a:r>
              <a:rPr lang="ja-JP" altLang="en-US" sz="2400" dirty="0"/>
              <a:t>いかなる抵抗機構も患者の健康を脅かすという生態学の理解は初歩的</a:t>
            </a:r>
            <a:r>
              <a:rPr lang="ja-JP" altLang="en-US" sz="1400" dirty="0"/>
              <a:t>（遺伝の方法が詳細にわかっても、個体群の振舞いが分からないとダメと言っていると思われる）</a:t>
            </a:r>
            <a:endParaRPr lang="ja-JP" altLang="en-US" sz="2400" dirty="0"/>
          </a:p>
        </p:txBody>
      </p:sp>
      <p:pic>
        <p:nvPicPr>
          <p:cNvPr id="3074" name="Picture 2" descr="Animal Ecology">
            <a:extLst>
              <a:ext uri="{FF2B5EF4-FFF2-40B4-BE49-F238E27FC236}">
                <a16:creationId xmlns:a16="http://schemas.microsoft.com/office/drawing/2014/main" id="{13EC4A82-56FE-4376-963D-14F7B7629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139" y="2192726"/>
            <a:ext cx="2613803" cy="3911196"/>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24FC24D6-7E9C-438F-A4C7-F2FA10BE906B}"/>
              </a:ext>
            </a:extLst>
          </p:cNvPr>
          <p:cNvSpPr txBox="1"/>
          <p:nvPr/>
        </p:nvSpPr>
        <p:spPr>
          <a:xfrm>
            <a:off x="278203" y="4361682"/>
            <a:ext cx="10964174" cy="830997"/>
          </a:xfrm>
          <a:prstGeom prst="rect">
            <a:avLst/>
          </a:prstGeom>
          <a:noFill/>
        </p:spPr>
        <p:txBody>
          <a:bodyPr wrap="square">
            <a:spAutoFit/>
          </a:bodyPr>
          <a:lstStyle/>
          <a:p>
            <a:r>
              <a:rPr lang="ja-JP" altLang="en-US" sz="2400" dirty="0"/>
              <a:t>・エルトンの動物生態学</a:t>
            </a:r>
            <a:r>
              <a:rPr lang="en-US" altLang="ja-JP" sz="2400" dirty="0"/>
              <a:t>(1927)</a:t>
            </a:r>
            <a:r>
              <a:rPr lang="ja-JP" altLang="en-US" sz="2400" dirty="0"/>
              <a:t>にも及ばない程度</a:t>
            </a:r>
            <a:br>
              <a:rPr lang="en-US" altLang="ja-JP" sz="2400" dirty="0"/>
            </a:br>
            <a:r>
              <a:rPr lang="en-US" altLang="ja-JP" sz="2400" dirty="0"/>
              <a:t>   </a:t>
            </a:r>
            <a:r>
              <a:rPr lang="ja-JP" altLang="en-US" sz="2400" dirty="0"/>
              <a:t>の理解しか得られていない</a:t>
            </a:r>
          </a:p>
        </p:txBody>
      </p:sp>
      <p:sp>
        <p:nvSpPr>
          <p:cNvPr id="14" name="テキスト ボックス 13">
            <a:extLst>
              <a:ext uri="{FF2B5EF4-FFF2-40B4-BE49-F238E27FC236}">
                <a16:creationId xmlns:a16="http://schemas.microsoft.com/office/drawing/2014/main" id="{659A9199-48ED-4132-BA47-1579289C3E29}"/>
              </a:ext>
            </a:extLst>
          </p:cNvPr>
          <p:cNvSpPr txBox="1"/>
          <p:nvPr/>
        </p:nvSpPr>
        <p:spPr>
          <a:xfrm>
            <a:off x="8205877" y="6091799"/>
            <a:ext cx="3344893" cy="200055"/>
          </a:xfrm>
          <a:prstGeom prst="rect">
            <a:avLst/>
          </a:prstGeom>
          <a:noFill/>
        </p:spPr>
        <p:txBody>
          <a:bodyPr wrap="square">
            <a:spAutoFit/>
          </a:bodyPr>
          <a:lstStyle/>
          <a:p>
            <a:r>
              <a:rPr lang="ja-JP" altLang="en-US" sz="700" dirty="0"/>
              <a:t>https://press.uchicago.edu/ucp/books/book/chicago/A/bo25281897.html</a:t>
            </a:r>
          </a:p>
        </p:txBody>
      </p:sp>
      <p:sp>
        <p:nvSpPr>
          <p:cNvPr id="16" name="テキスト ボックス 15">
            <a:extLst>
              <a:ext uri="{FF2B5EF4-FFF2-40B4-BE49-F238E27FC236}">
                <a16:creationId xmlns:a16="http://schemas.microsoft.com/office/drawing/2014/main" id="{0FBA45DB-770F-44EF-AF39-0E4EE7E0E613}"/>
              </a:ext>
            </a:extLst>
          </p:cNvPr>
          <p:cNvSpPr txBox="1"/>
          <p:nvPr/>
        </p:nvSpPr>
        <p:spPr>
          <a:xfrm>
            <a:off x="578690" y="5368488"/>
            <a:ext cx="6094562" cy="923330"/>
          </a:xfrm>
          <a:prstGeom prst="rect">
            <a:avLst/>
          </a:prstGeom>
          <a:noFill/>
        </p:spPr>
        <p:txBody>
          <a:bodyPr wrap="square">
            <a:spAutoFit/>
          </a:bodyPr>
          <a:lstStyle/>
          <a:p>
            <a:r>
              <a:rPr lang="ja-JP" altLang="en-US" dirty="0"/>
              <a:t>Charles S. Elton</a:t>
            </a:r>
            <a:r>
              <a:rPr lang="en-US" altLang="ja-JP" dirty="0"/>
              <a:t>(1900~1991)</a:t>
            </a:r>
            <a:r>
              <a:rPr lang="ja-JP" altLang="en-US" dirty="0"/>
              <a:t>：ダーウィン</a:t>
            </a:r>
            <a:r>
              <a:rPr lang="en-US" altLang="ja-JP" dirty="0"/>
              <a:t>(1809~1882)</a:t>
            </a:r>
            <a:r>
              <a:rPr lang="ja-JP" altLang="en-US" dirty="0"/>
              <a:t>のあとに進化論と生態学を結びつけて論じる。生態学的ニッチを再定義</a:t>
            </a:r>
            <a:r>
              <a:rPr lang="en-US" altLang="ja-JP" dirty="0"/>
              <a:t>. </a:t>
            </a:r>
            <a:r>
              <a:rPr lang="ja-JP" altLang="en-US" dirty="0"/>
              <a:t>食物連鎖の概念を学術界に広めた。</a:t>
            </a:r>
          </a:p>
        </p:txBody>
      </p:sp>
      <p:sp>
        <p:nvSpPr>
          <p:cNvPr id="18" name="テキスト ボックス 17">
            <a:extLst>
              <a:ext uri="{FF2B5EF4-FFF2-40B4-BE49-F238E27FC236}">
                <a16:creationId xmlns:a16="http://schemas.microsoft.com/office/drawing/2014/main" id="{F0214871-3A9C-4E45-B2E8-C98E3294F8CA}"/>
              </a:ext>
            </a:extLst>
          </p:cNvPr>
          <p:cNvSpPr txBox="1"/>
          <p:nvPr/>
        </p:nvSpPr>
        <p:spPr>
          <a:xfrm>
            <a:off x="1589417" y="6253925"/>
            <a:ext cx="6094562" cy="307777"/>
          </a:xfrm>
          <a:prstGeom prst="rect">
            <a:avLst/>
          </a:prstGeom>
          <a:noFill/>
        </p:spPr>
        <p:txBody>
          <a:bodyPr wrap="square">
            <a:spAutoFit/>
          </a:bodyPr>
          <a:lstStyle/>
          <a:p>
            <a:r>
              <a:rPr lang="ja-JP" altLang="en-US" sz="700" dirty="0"/>
              <a:t>chrome-extension://efaidnbmnnnibpcajpcglclefindmkaj/viewer.html?pdfurl=https%3A%2F%2Fhermes-ir.lib.hit-u.ac.jp%2Fhermes%2Fir%2Fre%2F13081%2Fronso0870200780.pdf&amp;clen=375160</a:t>
            </a:r>
          </a:p>
        </p:txBody>
      </p:sp>
    </p:spTree>
    <p:extLst>
      <p:ext uri="{BB962C8B-B14F-4D97-AF65-F5344CB8AC3E}">
        <p14:creationId xmlns:p14="http://schemas.microsoft.com/office/powerpoint/2010/main" val="220791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1F961C4-88FF-444B-8EEA-FD005686B972}"/>
              </a:ext>
            </a:extLst>
          </p:cNvPr>
          <p:cNvSpPr>
            <a:spLocks noGrp="1"/>
          </p:cNvSpPr>
          <p:nvPr>
            <p:ph type="sldNum" sz="quarter" idx="12"/>
          </p:nvPr>
        </p:nvSpPr>
        <p:spPr/>
        <p:txBody>
          <a:bodyPr/>
          <a:lstStyle/>
          <a:p>
            <a:fld id="{49C9AB21-00A1-485C-B8BD-BF7A7DE2CD13}"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4DD459FC-9E12-4C69-9D7B-D7B2E12A62B8}"/>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Competition</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pic>
        <p:nvPicPr>
          <p:cNvPr id="4" name="図 3">
            <a:extLst>
              <a:ext uri="{FF2B5EF4-FFF2-40B4-BE49-F238E27FC236}">
                <a16:creationId xmlns:a16="http://schemas.microsoft.com/office/drawing/2014/main" id="{9AFC93B8-CCB2-4BCC-8E2F-B3A57CCEA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41" y="1301450"/>
            <a:ext cx="5159612" cy="2321733"/>
          </a:xfrm>
          <a:prstGeom prst="rect">
            <a:avLst/>
          </a:prstGeom>
        </p:spPr>
      </p:pic>
      <p:sp>
        <p:nvSpPr>
          <p:cNvPr id="5" name="テキスト ボックス 4">
            <a:extLst>
              <a:ext uri="{FF2B5EF4-FFF2-40B4-BE49-F238E27FC236}">
                <a16:creationId xmlns:a16="http://schemas.microsoft.com/office/drawing/2014/main" id="{6D5138EE-E487-4F7A-831D-4FA6CBF571F3}"/>
              </a:ext>
            </a:extLst>
          </p:cNvPr>
          <p:cNvSpPr txBox="1"/>
          <p:nvPr/>
        </p:nvSpPr>
        <p:spPr>
          <a:xfrm>
            <a:off x="4624734" y="3579249"/>
            <a:ext cx="1336119" cy="200055"/>
          </a:xfrm>
          <a:prstGeom prst="rect">
            <a:avLst/>
          </a:prstGeom>
          <a:noFill/>
        </p:spPr>
        <p:txBody>
          <a:bodyPr wrap="square">
            <a:spAutoFit/>
          </a:bodyPr>
          <a:lstStyle/>
          <a:p>
            <a:r>
              <a:rPr lang="en-US" altLang="ja-JP" sz="700" dirty="0"/>
              <a:t>Figure 1(</a:t>
            </a:r>
            <a:r>
              <a:rPr lang="ja-JP" altLang="en-US" sz="700" dirty="0"/>
              <a:t>本文</a:t>
            </a:r>
            <a:r>
              <a:rPr lang="en-US" altLang="ja-JP" sz="700" dirty="0"/>
              <a:t>p281)</a:t>
            </a:r>
            <a:endParaRPr lang="ja-JP" altLang="en-US" sz="700" dirty="0"/>
          </a:p>
        </p:txBody>
      </p:sp>
      <p:pic>
        <p:nvPicPr>
          <p:cNvPr id="7" name="図 6">
            <a:extLst>
              <a:ext uri="{FF2B5EF4-FFF2-40B4-BE49-F238E27FC236}">
                <a16:creationId xmlns:a16="http://schemas.microsoft.com/office/drawing/2014/main" id="{C03A6CB4-91B4-45B6-A289-3FF527A59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299" y="1084231"/>
            <a:ext cx="4982501" cy="4110830"/>
          </a:xfrm>
          <a:prstGeom prst="rect">
            <a:avLst/>
          </a:prstGeom>
        </p:spPr>
      </p:pic>
      <p:sp>
        <p:nvSpPr>
          <p:cNvPr id="8" name="テキスト ボックス 7">
            <a:extLst>
              <a:ext uri="{FF2B5EF4-FFF2-40B4-BE49-F238E27FC236}">
                <a16:creationId xmlns:a16="http://schemas.microsoft.com/office/drawing/2014/main" id="{324A3B83-1E24-49A9-8B29-33654447B99F}"/>
              </a:ext>
            </a:extLst>
          </p:cNvPr>
          <p:cNvSpPr txBox="1"/>
          <p:nvPr/>
        </p:nvSpPr>
        <p:spPr>
          <a:xfrm>
            <a:off x="9881096" y="4783257"/>
            <a:ext cx="1336119" cy="200055"/>
          </a:xfrm>
          <a:prstGeom prst="rect">
            <a:avLst/>
          </a:prstGeom>
          <a:noFill/>
        </p:spPr>
        <p:txBody>
          <a:bodyPr wrap="square">
            <a:spAutoFit/>
          </a:bodyPr>
          <a:lstStyle/>
          <a:p>
            <a:r>
              <a:rPr lang="en-US" altLang="ja-JP" sz="700" dirty="0"/>
              <a:t>Figure 2(</a:t>
            </a:r>
            <a:r>
              <a:rPr lang="ja-JP" altLang="en-US" sz="700" dirty="0"/>
              <a:t>本文</a:t>
            </a:r>
            <a:r>
              <a:rPr lang="en-US" altLang="ja-JP" sz="700" dirty="0"/>
              <a:t>p283)</a:t>
            </a:r>
            <a:endParaRPr lang="ja-JP" altLang="en-US" sz="700" dirty="0"/>
          </a:p>
        </p:txBody>
      </p:sp>
      <p:sp>
        <p:nvSpPr>
          <p:cNvPr id="10" name="テキスト ボックス 9">
            <a:extLst>
              <a:ext uri="{FF2B5EF4-FFF2-40B4-BE49-F238E27FC236}">
                <a16:creationId xmlns:a16="http://schemas.microsoft.com/office/drawing/2014/main" id="{B64E18F0-F2AB-45F7-ABD2-9C1D67548B18}"/>
              </a:ext>
            </a:extLst>
          </p:cNvPr>
          <p:cNvSpPr txBox="1"/>
          <p:nvPr/>
        </p:nvSpPr>
        <p:spPr>
          <a:xfrm>
            <a:off x="333766" y="4183432"/>
            <a:ext cx="6094562" cy="954107"/>
          </a:xfrm>
          <a:prstGeom prst="rect">
            <a:avLst/>
          </a:prstGeom>
          <a:noFill/>
        </p:spPr>
        <p:txBody>
          <a:bodyPr wrap="square">
            <a:spAutoFit/>
          </a:bodyPr>
          <a:lstStyle/>
          <a:p>
            <a:r>
              <a:rPr lang="ja-JP" altLang="en-US" sz="2400" dirty="0"/>
              <a:t>・図1の動態を説明できる生態学的な力は　</a:t>
            </a:r>
            <a:br>
              <a:rPr lang="en-US" altLang="ja-JP" sz="2400" dirty="0"/>
            </a:br>
            <a:r>
              <a:rPr lang="ja-JP" altLang="en-US" sz="2400" dirty="0"/>
              <a:t>   </a:t>
            </a:r>
            <a:r>
              <a:rPr lang="ja-JP" altLang="en-US" sz="3200" b="1" dirty="0"/>
              <a:t>競争</a:t>
            </a:r>
            <a:endParaRPr lang="ja-JP" altLang="en-US" sz="2400" dirty="0"/>
          </a:p>
        </p:txBody>
      </p:sp>
      <p:sp>
        <p:nvSpPr>
          <p:cNvPr id="12" name="テキスト ボックス 11">
            <a:extLst>
              <a:ext uri="{FF2B5EF4-FFF2-40B4-BE49-F238E27FC236}">
                <a16:creationId xmlns:a16="http://schemas.microsoft.com/office/drawing/2014/main" id="{EEA6EC63-1790-4DAF-9771-99992E09999E}"/>
              </a:ext>
            </a:extLst>
          </p:cNvPr>
          <p:cNvSpPr txBox="1"/>
          <p:nvPr/>
        </p:nvSpPr>
        <p:spPr>
          <a:xfrm>
            <a:off x="364377" y="5195061"/>
            <a:ext cx="6094562" cy="1200329"/>
          </a:xfrm>
          <a:prstGeom prst="rect">
            <a:avLst/>
          </a:prstGeom>
          <a:noFill/>
        </p:spPr>
        <p:txBody>
          <a:bodyPr wrap="square">
            <a:spAutoFit/>
          </a:bodyPr>
          <a:lstStyle/>
          <a:p>
            <a:r>
              <a:rPr lang="ja-JP" altLang="en-US" sz="2400" dirty="0"/>
              <a:t>・治療前に耐性が稀である理由は競争抑制</a:t>
            </a:r>
            <a:r>
              <a:rPr lang="en-US" altLang="ja-JP" sz="1200" dirty="0"/>
              <a:t>(competitive suppression)</a:t>
            </a:r>
            <a:r>
              <a:rPr lang="ja-JP" altLang="en-US" sz="2400" dirty="0"/>
              <a:t>によって説明可能</a:t>
            </a:r>
            <a:r>
              <a:rPr lang="en-US" altLang="ja-JP" sz="2400" dirty="0"/>
              <a:t>.</a:t>
            </a:r>
            <a:r>
              <a:rPr lang="ja-JP" altLang="en-US" sz="2400" dirty="0"/>
              <a:t>競争放出</a:t>
            </a:r>
            <a:r>
              <a:rPr lang="en-US" altLang="ja-JP" sz="1200" dirty="0"/>
              <a:t>(competitive release)</a:t>
            </a:r>
            <a:r>
              <a:rPr lang="ja-JP" altLang="en-US" sz="2400" dirty="0"/>
              <a:t>はその後の爆発的増加を説明</a:t>
            </a:r>
          </a:p>
        </p:txBody>
      </p:sp>
      <p:sp>
        <p:nvSpPr>
          <p:cNvPr id="13" name="テキスト ボックス 12">
            <a:extLst>
              <a:ext uri="{FF2B5EF4-FFF2-40B4-BE49-F238E27FC236}">
                <a16:creationId xmlns:a16="http://schemas.microsoft.com/office/drawing/2014/main" id="{1542E40B-5E9E-4D0E-A1FC-85A4386927A0}"/>
              </a:ext>
            </a:extLst>
          </p:cNvPr>
          <p:cNvSpPr txBox="1"/>
          <p:nvPr/>
        </p:nvSpPr>
        <p:spPr>
          <a:xfrm>
            <a:off x="7712015" y="4753638"/>
            <a:ext cx="2087593" cy="276999"/>
          </a:xfrm>
          <a:prstGeom prst="rect">
            <a:avLst/>
          </a:prstGeom>
          <a:noFill/>
        </p:spPr>
        <p:txBody>
          <a:bodyPr wrap="square" rtlCol="0">
            <a:spAutoFit/>
          </a:bodyPr>
          <a:lstStyle/>
          <a:p>
            <a:r>
              <a:rPr kumimoji="1" lang="ja-JP" altLang="en-US" sz="1200" dirty="0"/>
              <a:t>耐性</a:t>
            </a:r>
            <a:r>
              <a:rPr kumimoji="1" lang="ja-JP" altLang="en-US" sz="1200" b="1" dirty="0"/>
              <a:t>無</a:t>
            </a:r>
          </a:p>
        </p:txBody>
      </p:sp>
      <p:sp>
        <p:nvSpPr>
          <p:cNvPr id="14" name="テキスト ボックス 13">
            <a:extLst>
              <a:ext uri="{FF2B5EF4-FFF2-40B4-BE49-F238E27FC236}">
                <a16:creationId xmlns:a16="http://schemas.microsoft.com/office/drawing/2014/main" id="{846128AA-A179-419B-A7AA-FFBD25ABB691}"/>
              </a:ext>
            </a:extLst>
          </p:cNvPr>
          <p:cNvSpPr txBox="1"/>
          <p:nvPr/>
        </p:nvSpPr>
        <p:spPr>
          <a:xfrm>
            <a:off x="7712015" y="4974350"/>
            <a:ext cx="2087593" cy="276999"/>
          </a:xfrm>
          <a:prstGeom prst="rect">
            <a:avLst/>
          </a:prstGeom>
          <a:noFill/>
        </p:spPr>
        <p:txBody>
          <a:bodyPr wrap="square" rtlCol="0">
            <a:spAutoFit/>
          </a:bodyPr>
          <a:lstStyle/>
          <a:p>
            <a:r>
              <a:rPr kumimoji="1" lang="ja-JP" altLang="en-US" sz="1200" dirty="0"/>
              <a:t>耐性</a:t>
            </a:r>
            <a:r>
              <a:rPr kumimoji="1" lang="ja-JP" altLang="en-US" sz="1200" b="1" dirty="0"/>
              <a:t>有</a:t>
            </a:r>
          </a:p>
        </p:txBody>
      </p:sp>
      <p:sp>
        <p:nvSpPr>
          <p:cNvPr id="15" name="テキスト ボックス 14">
            <a:extLst>
              <a:ext uri="{FF2B5EF4-FFF2-40B4-BE49-F238E27FC236}">
                <a16:creationId xmlns:a16="http://schemas.microsoft.com/office/drawing/2014/main" id="{6CC6F05B-8634-4CCC-874E-881C49607F99}"/>
              </a:ext>
            </a:extLst>
          </p:cNvPr>
          <p:cNvSpPr txBox="1"/>
          <p:nvPr/>
        </p:nvSpPr>
        <p:spPr>
          <a:xfrm>
            <a:off x="11217215" y="1570008"/>
            <a:ext cx="914400" cy="369332"/>
          </a:xfrm>
          <a:prstGeom prst="rect">
            <a:avLst/>
          </a:prstGeom>
          <a:noFill/>
        </p:spPr>
        <p:txBody>
          <a:bodyPr wrap="square" rtlCol="0">
            <a:spAutoFit/>
          </a:bodyPr>
          <a:lstStyle/>
          <a:p>
            <a:r>
              <a:rPr kumimoji="1" lang="ja-JP" altLang="en-US" dirty="0"/>
              <a:t>未処置</a:t>
            </a:r>
          </a:p>
        </p:txBody>
      </p:sp>
      <p:sp>
        <p:nvSpPr>
          <p:cNvPr id="16" name="テキスト ボックス 15">
            <a:extLst>
              <a:ext uri="{FF2B5EF4-FFF2-40B4-BE49-F238E27FC236}">
                <a16:creationId xmlns:a16="http://schemas.microsoft.com/office/drawing/2014/main" id="{F77428AB-EC2F-4670-9150-52492A8DCC7A}"/>
              </a:ext>
            </a:extLst>
          </p:cNvPr>
          <p:cNvSpPr txBox="1"/>
          <p:nvPr/>
        </p:nvSpPr>
        <p:spPr>
          <a:xfrm>
            <a:off x="11217215" y="2675009"/>
            <a:ext cx="914400" cy="369332"/>
          </a:xfrm>
          <a:prstGeom prst="rect">
            <a:avLst/>
          </a:prstGeom>
          <a:noFill/>
        </p:spPr>
        <p:txBody>
          <a:bodyPr wrap="square" rtlCol="0">
            <a:spAutoFit/>
          </a:bodyPr>
          <a:lstStyle/>
          <a:p>
            <a:r>
              <a:rPr kumimoji="1" lang="ja-JP" altLang="en-US" dirty="0"/>
              <a:t>未処置</a:t>
            </a:r>
          </a:p>
        </p:txBody>
      </p:sp>
      <p:sp>
        <p:nvSpPr>
          <p:cNvPr id="18" name="テキスト ボックス 17">
            <a:extLst>
              <a:ext uri="{FF2B5EF4-FFF2-40B4-BE49-F238E27FC236}">
                <a16:creationId xmlns:a16="http://schemas.microsoft.com/office/drawing/2014/main" id="{253D18FF-2A3A-4076-854C-06C22DE2D490}"/>
              </a:ext>
            </a:extLst>
          </p:cNvPr>
          <p:cNvSpPr txBox="1"/>
          <p:nvPr/>
        </p:nvSpPr>
        <p:spPr>
          <a:xfrm>
            <a:off x="11160425" y="3778284"/>
            <a:ext cx="1164566" cy="646331"/>
          </a:xfrm>
          <a:prstGeom prst="rect">
            <a:avLst/>
          </a:prstGeom>
          <a:noFill/>
        </p:spPr>
        <p:txBody>
          <a:bodyPr wrap="square" rtlCol="0">
            <a:spAutoFit/>
          </a:bodyPr>
          <a:lstStyle/>
          <a:p>
            <a:r>
              <a:rPr kumimoji="1" lang="en-US" altLang="ja-JP" dirty="0"/>
              <a:t>5</a:t>
            </a:r>
            <a:r>
              <a:rPr kumimoji="1" lang="ja-JP" altLang="en-US" dirty="0"/>
              <a:t>日目に薬剤投与</a:t>
            </a:r>
          </a:p>
        </p:txBody>
      </p:sp>
      <p:sp>
        <p:nvSpPr>
          <p:cNvPr id="19" name="テキスト ボックス 18">
            <a:extLst>
              <a:ext uri="{FF2B5EF4-FFF2-40B4-BE49-F238E27FC236}">
                <a16:creationId xmlns:a16="http://schemas.microsoft.com/office/drawing/2014/main" id="{90AE8745-BBE5-4429-AD8E-719AF8D296A7}"/>
              </a:ext>
            </a:extLst>
          </p:cNvPr>
          <p:cNvSpPr txBox="1"/>
          <p:nvPr/>
        </p:nvSpPr>
        <p:spPr>
          <a:xfrm>
            <a:off x="6230429" y="5634671"/>
            <a:ext cx="6094562" cy="830997"/>
          </a:xfrm>
          <a:prstGeom prst="rect">
            <a:avLst/>
          </a:prstGeom>
          <a:noFill/>
        </p:spPr>
        <p:txBody>
          <a:bodyPr wrap="square">
            <a:spAutoFit/>
          </a:bodyPr>
          <a:lstStyle/>
          <a:p>
            <a:r>
              <a:rPr lang="ja-JP" altLang="en-US" sz="2400" dirty="0"/>
              <a:t>・図</a:t>
            </a:r>
            <a:r>
              <a:rPr lang="en-US" altLang="ja-JP" sz="2400" dirty="0"/>
              <a:t>2</a:t>
            </a:r>
            <a:r>
              <a:rPr lang="ja-JP" altLang="en-US" sz="2400" dirty="0"/>
              <a:t>は競争抑制と競争放出の動態の</a:t>
            </a:r>
            <a:br>
              <a:rPr lang="en-US" altLang="ja-JP" sz="2400" dirty="0"/>
            </a:br>
            <a:r>
              <a:rPr lang="ja-JP" altLang="en-US" sz="2400" dirty="0"/>
              <a:t>　実験室での再現</a:t>
            </a:r>
            <a:r>
              <a:rPr lang="en-US" altLang="ja-JP" sz="1600" dirty="0"/>
              <a:t>(</a:t>
            </a:r>
            <a:r>
              <a:rPr lang="ja-JP" altLang="en-US" sz="1600" dirty="0"/>
              <a:t>マラリアのマウス実験</a:t>
            </a:r>
            <a:r>
              <a:rPr lang="en-US" altLang="ja-JP" sz="1600" dirty="0"/>
              <a:t>)</a:t>
            </a:r>
            <a:endParaRPr lang="ja-JP" altLang="en-US" sz="1600" dirty="0"/>
          </a:p>
        </p:txBody>
      </p:sp>
      <p:sp>
        <p:nvSpPr>
          <p:cNvPr id="20" name="テキスト ボックス 19">
            <a:extLst>
              <a:ext uri="{FF2B5EF4-FFF2-40B4-BE49-F238E27FC236}">
                <a16:creationId xmlns:a16="http://schemas.microsoft.com/office/drawing/2014/main" id="{D8203397-D4F9-432B-B725-0DACB40B131E}"/>
              </a:ext>
            </a:extLst>
          </p:cNvPr>
          <p:cNvSpPr txBox="1"/>
          <p:nvPr/>
        </p:nvSpPr>
        <p:spPr>
          <a:xfrm>
            <a:off x="8031912" y="1016290"/>
            <a:ext cx="1950288" cy="276999"/>
          </a:xfrm>
          <a:prstGeom prst="rect">
            <a:avLst/>
          </a:prstGeom>
          <a:noFill/>
        </p:spPr>
        <p:txBody>
          <a:bodyPr wrap="square" rtlCol="0">
            <a:spAutoFit/>
          </a:bodyPr>
          <a:lstStyle/>
          <a:p>
            <a:r>
              <a:rPr kumimoji="1" lang="ja-JP" altLang="en-US" sz="1200" dirty="0"/>
              <a:t>耐性有のマラリア原虫</a:t>
            </a:r>
          </a:p>
        </p:txBody>
      </p:sp>
      <p:sp>
        <p:nvSpPr>
          <p:cNvPr id="21" name="テキスト ボックス 20">
            <a:extLst>
              <a:ext uri="{FF2B5EF4-FFF2-40B4-BE49-F238E27FC236}">
                <a16:creationId xmlns:a16="http://schemas.microsoft.com/office/drawing/2014/main" id="{4F55F663-1BDF-426A-9DED-AAAE909D0EB8}"/>
              </a:ext>
            </a:extLst>
          </p:cNvPr>
          <p:cNvSpPr txBox="1"/>
          <p:nvPr/>
        </p:nvSpPr>
        <p:spPr>
          <a:xfrm>
            <a:off x="7847730" y="2185317"/>
            <a:ext cx="2596652" cy="276999"/>
          </a:xfrm>
          <a:prstGeom prst="rect">
            <a:avLst/>
          </a:prstGeom>
          <a:noFill/>
        </p:spPr>
        <p:txBody>
          <a:bodyPr wrap="square" rtlCol="0">
            <a:spAutoFit/>
          </a:bodyPr>
          <a:lstStyle/>
          <a:p>
            <a:r>
              <a:rPr kumimoji="1" lang="ja-JP" altLang="en-US" sz="1200" dirty="0"/>
              <a:t>耐性有と耐性無のマラリア原虫</a:t>
            </a:r>
          </a:p>
        </p:txBody>
      </p:sp>
      <p:sp>
        <p:nvSpPr>
          <p:cNvPr id="22" name="テキスト ボックス 21">
            <a:extLst>
              <a:ext uri="{FF2B5EF4-FFF2-40B4-BE49-F238E27FC236}">
                <a16:creationId xmlns:a16="http://schemas.microsoft.com/office/drawing/2014/main" id="{86B01356-6C6D-490E-8F1A-0F2F94CC9EA4}"/>
              </a:ext>
            </a:extLst>
          </p:cNvPr>
          <p:cNvSpPr txBox="1"/>
          <p:nvPr/>
        </p:nvSpPr>
        <p:spPr>
          <a:xfrm>
            <a:off x="7847730" y="3357725"/>
            <a:ext cx="2596652" cy="276999"/>
          </a:xfrm>
          <a:prstGeom prst="rect">
            <a:avLst/>
          </a:prstGeom>
          <a:noFill/>
        </p:spPr>
        <p:txBody>
          <a:bodyPr wrap="square" rtlCol="0">
            <a:spAutoFit/>
          </a:bodyPr>
          <a:lstStyle/>
          <a:p>
            <a:r>
              <a:rPr kumimoji="1" lang="ja-JP" altLang="en-US" sz="1200" dirty="0"/>
              <a:t>耐性有と耐性無のマラリア原虫</a:t>
            </a:r>
          </a:p>
        </p:txBody>
      </p:sp>
    </p:spTree>
    <p:extLst>
      <p:ext uri="{BB962C8B-B14F-4D97-AF65-F5344CB8AC3E}">
        <p14:creationId xmlns:p14="http://schemas.microsoft.com/office/powerpoint/2010/main" val="118154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EA3E229-7A4B-4537-89AF-729D7AE14B86}"/>
              </a:ext>
            </a:extLst>
          </p:cNvPr>
          <p:cNvSpPr>
            <a:spLocks noGrp="1"/>
          </p:cNvSpPr>
          <p:nvPr>
            <p:ph type="sldNum" sz="quarter" idx="12"/>
          </p:nvPr>
        </p:nvSpPr>
        <p:spPr/>
        <p:txBody>
          <a:bodyPr/>
          <a:lstStyle/>
          <a:p>
            <a:fld id="{49C9AB21-00A1-485C-B8BD-BF7A7DE2CD13}"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1CA89604-3B0D-4CEC-9AD5-F6F92679BA8F}"/>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Competition</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48C50FF0-4281-4F81-9562-5A7FD7EB4E78}"/>
              </a:ext>
            </a:extLst>
          </p:cNvPr>
          <p:cNvSpPr txBox="1"/>
          <p:nvPr/>
        </p:nvSpPr>
        <p:spPr>
          <a:xfrm>
            <a:off x="995957" y="1145982"/>
            <a:ext cx="5382883" cy="523220"/>
          </a:xfrm>
          <a:prstGeom prst="rect">
            <a:avLst/>
          </a:prstGeom>
          <a:noFill/>
        </p:spPr>
        <p:txBody>
          <a:bodyPr wrap="square" rtlCol="0">
            <a:spAutoFit/>
          </a:bodyPr>
          <a:lstStyle/>
          <a:p>
            <a:r>
              <a:rPr lang="ja-JP" altLang="en-US" sz="2800" b="1" dirty="0"/>
              <a:t>競争が重要かどうかは未決着</a:t>
            </a:r>
            <a:endParaRPr kumimoji="1" lang="ja-JP" altLang="en-US" sz="2800" b="1" dirty="0"/>
          </a:p>
        </p:txBody>
      </p:sp>
      <p:pic>
        <p:nvPicPr>
          <p:cNvPr id="4098" name="Picture 2" descr="Photo of  ">
            <a:extLst>
              <a:ext uri="{FF2B5EF4-FFF2-40B4-BE49-F238E27FC236}">
                <a16:creationId xmlns:a16="http://schemas.microsoft.com/office/drawing/2014/main" id="{097221BA-915D-4716-B911-B4D046BAA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671" y="2138538"/>
            <a:ext cx="1076325"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2582CE1B-5022-40A0-A74E-84FA32AE944A}"/>
              </a:ext>
            </a:extLst>
          </p:cNvPr>
          <p:cNvSpPr txBox="1"/>
          <p:nvPr/>
        </p:nvSpPr>
        <p:spPr>
          <a:xfrm>
            <a:off x="1528576" y="3678409"/>
            <a:ext cx="2853187" cy="200055"/>
          </a:xfrm>
          <a:prstGeom prst="rect">
            <a:avLst/>
          </a:prstGeom>
          <a:noFill/>
        </p:spPr>
        <p:txBody>
          <a:bodyPr wrap="square">
            <a:spAutoFit/>
          </a:bodyPr>
          <a:lstStyle/>
          <a:p>
            <a:r>
              <a:rPr lang="ja-JP" altLang="en-US" sz="700" dirty="0"/>
              <a:t>https://antibiotics.emory.edu/faculty/main/levin-bruce.html</a:t>
            </a:r>
          </a:p>
        </p:txBody>
      </p:sp>
      <p:pic>
        <p:nvPicPr>
          <p:cNvPr id="4100" name="Picture 4" descr="Pierre (Peter) ANKOMAH | Emory University, GA | EU | Department of Biology">
            <a:extLst>
              <a:ext uri="{FF2B5EF4-FFF2-40B4-BE49-F238E27FC236}">
                <a16:creationId xmlns:a16="http://schemas.microsoft.com/office/drawing/2014/main" id="{F1C1EE6B-AA7D-46E9-9EF3-0C9406B5B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742" y="2114306"/>
            <a:ext cx="1367740" cy="136774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6CFA6F4-6508-4C5B-AB36-53367A52F3CC}"/>
              </a:ext>
            </a:extLst>
          </p:cNvPr>
          <p:cNvSpPr txBox="1"/>
          <p:nvPr/>
        </p:nvSpPr>
        <p:spPr>
          <a:xfrm>
            <a:off x="1522107" y="3567288"/>
            <a:ext cx="2775549" cy="200055"/>
          </a:xfrm>
          <a:prstGeom prst="rect">
            <a:avLst/>
          </a:prstGeom>
          <a:noFill/>
        </p:spPr>
        <p:txBody>
          <a:bodyPr wrap="square">
            <a:spAutoFit/>
          </a:bodyPr>
          <a:lstStyle/>
          <a:p>
            <a:r>
              <a:rPr lang="ja-JP" altLang="en-US" sz="700" dirty="0"/>
              <a:t>https://www.researchgate.net/profile/Pierre-peter-Ankomah</a:t>
            </a:r>
          </a:p>
        </p:txBody>
      </p:sp>
      <p:sp>
        <p:nvSpPr>
          <p:cNvPr id="12" name="テキスト ボックス 11">
            <a:extLst>
              <a:ext uri="{FF2B5EF4-FFF2-40B4-BE49-F238E27FC236}">
                <a16:creationId xmlns:a16="http://schemas.microsoft.com/office/drawing/2014/main" id="{404B8845-553C-4D87-9FD0-5862162CCF9B}"/>
              </a:ext>
            </a:extLst>
          </p:cNvPr>
          <p:cNvSpPr txBox="1"/>
          <p:nvPr/>
        </p:nvSpPr>
        <p:spPr>
          <a:xfrm>
            <a:off x="830293" y="1726585"/>
            <a:ext cx="6094562" cy="369332"/>
          </a:xfrm>
          <a:prstGeom prst="rect">
            <a:avLst/>
          </a:prstGeom>
          <a:noFill/>
        </p:spPr>
        <p:txBody>
          <a:bodyPr wrap="square">
            <a:spAutoFit/>
          </a:bodyPr>
          <a:lstStyle/>
          <a:p>
            <a:r>
              <a:rPr lang="ja-JP" altLang="en-US" dirty="0"/>
              <a:t>Peter Ankomah and Bruce R. Levin</a:t>
            </a:r>
          </a:p>
        </p:txBody>
      </p:sp>
      <p:pic>
        <p:nvPicPr>
          <p:cNvPr id="13" name="図 12" descr="白いシャツを着ている男はスマイルしている&#10;&#10;自動的に生成された説明">
            <a:extLst>
              <a:ext uri="{FF2B5EF4-FFF2-40B4-BE49-F238E27FC236}">
                <a16:creationId xmlns:a16="http://schemas.microsoft.com/office/drawing/2014/main" id="{2DDAF5CE-97E5-4952-9515-6DBEAA94F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0943" y="4320109"/>
            <a:ext cx="1432243" cy="2150515"/>
          </a:xfrm>
          <a:prstGeom prst="rect">
            <a:avLst/>
          </a:prstGeom>
        </p:spPr>
      </p:pic>
      <p:sp>
        <p:nvSpPr>
          <p:cNvPr id="9" name="吹き出し: 円形 8">
            <a:extLst>
              <a:ext uri="{FF2B5EF4-FFF2-40B4-BE49-F238E27FC236}">
                <a16:creationId xmlns:a16="http://schemas.microsoft.com/office/drawing/2014/main" id="{5087190C-90FE-4898-9DA6-4CE067469E47}"/>
              </a:ext>
            </a:extLst>
          </p:cNvPr>
          <p:cNvSpPr/>
          <p:nvPr/>
        </p:nvSpPr>
        <p:spPr>
          <a:xfrm>
            <a:off x="4960188" y="1279289"/>
            <a:ext cx="6719978" cy="2812419"/>
          </a:xfrm>
          <a:prstGeom prst="wedgeEllipseCallout">
            <a:avLst>
              <a:gd name="adj1" fmla="val -58083"/>
              <a:gd name="adj2" fmla="val 235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9ACD7A2-BA6A-46A9-A6D0-5D1627D5BD36}"/>
              </a:ext>
            </a:extLst>
          </p:cNvPr>
          <p:cNvSpPr txBox="1"/>
          <p:nvPr/>
        </p:nvSpPr>
        <p:spPr>
          <a:xfrm>
            <a:off x="5600389" y="1992367"/>
            <a:ext cx="5761318" cy="1754326"/>
          </a:xfrm>
          <a:prstGeom prst="rect">
            <a:avLst/>
          </a:prstGeom>
          <a:noFill/>
        </p:spPr>
        <p:txBody>
          <a:bodyPr wrap="square" rtlCol="0">
            <a:spAutoFit/>
          </a:bodyPr>
          <a:lstStyle/>
          <a:p>
            <a:r>
              <a:rPr kumimoji="1" lang="ja-JP" altLang="en-US" dirty="0"/>
              <a:t>耐性を得るための</a:t>
            </a:r>
            <a:r>
              <a:rPr kumimoji="1" lang="en-US" altLang="ja-JP" dirty="0"/>
              <a:t>fitness</a:t>
            </a:r>
            <a:r>
              <a:rPr lang="ja-JP" altLang="en-US" dirty="0"/>
              <a:t> </a:t>
            </a:r>
            <a:r>
              <a:rPr lang="en-US" altLang="ja-JP" dirty="0"/>
              <a:t>cost</a:t>
            </a:r>
            <a:r>
              <a:rPr lang="ja-JP" altLang="en-US" dirty="0"/>
              <a:t>があるから、耐性菌は競争的に抑圧されていると言うが、</a:t>
            </a:r>
            <a:r>
              <a:rPr kumimoji="1" lang="ja-JP" altLang="en-US" dirty="0"/>
              <a:t>代償的突然変異で</a:t>
            </a:r>
            <a:r>
              <a:rPr kumimoji="1" lang="en-US" altLang="ja-JP" dirty="0"/>
              <a:t>fitness cost</a:t>
            </a:r>
            <a:r>
              <a:rPr kumimoji="1" lang="ja-JP" altLang="en-US" dirty="0"/>
              <a:t>は元に戻る</a:t>
            </a:r>
            <a:r>
              <a:rPr kumimoji="1" lang="en-US" altLang="ja-JP" dirty="0"/>
              <a:t>.</a:t>
            </a:r>
            <a:r>
              <a:rPr kumimoji="1" lang="ja-JP" altLang="en-US" dirty="0"/>
              <a:t>我々の</a:t>
            </a:r>
            <a:r>
              <a:rPr kumimoji="1" lang="ja-JP" altLang="en-US" b="1" dirty="0"/>
              <a:t>理論モデル</a:t>
            </a:r>
            <a:r>
              <a:rPr kumimoji="1" lang="ja-JP" altLang="en-US" dirty="0"/>
              <a:t>と同様に</a:t>
            </a:r>
            <a:r>
              <a:rPr lang="ja-JP" altLang="en-US" dirty="0"/>
              <a:t>、</a:t>
            </a:r>
            <a:r>
              <a:rPr kumimoji="1" lang="ja-JP" altLang="en-US" dirty="0"/>
              <a:t>耐性選択の強度は</a:t>
            </a:r>
            <a:r>
              <a:rPr kumimoji="1" lang="en-US" altLang="ja-JP" dirty="0"/>
              <a:t>,</a:t>
            </a:r>
            <a:r>
              <a:rPr kumimoji="1" lang="ja-JP" altLang="en-US" dirty="0"/>
              <a:t>薬物動態</a:t>
            </a:r>
            <a:r>
              <a:rPr kumimoji="1" lang="en-US" altLang="ja-JP" dirty="0"/>
              <a:t>,</a:t>
            </a:r>
            <a:r>
              <a:rPr kumimoji="1" lang="ja-JP" altLang="en-US" dirty="0"/>
              <a:t>薬力学</a:t>
            </a:r>
            <a:r>
              <a:rPr kumimoji="1" lang="en-US" altLang="ja-JP" dirty="0"/>
              <a:t>,</a:t>
            </a:r>
            <a:r>
              <a:rPr kumimoji="1" lang="ja-JP" altLang="en-US" dirty="0"/>
              <a:t>および免疫系の寄与の間の複雑な相互作用に依存する</a:t>
            </a:r>
            <a:r>
              <a:rPr kumimoji="1" lang="en-US" altLang="ja-JP" dirty="0"/>
              <a:t>.</a:t>
            </a:r>
            <a:r>
              <a:rPr lang="ja-JP" altLang="en-US" dirty="0"/>
              <a:t> </a:t>
            </a:r>
            <a:r>
              <a:rPr lang="en-US" altLang="ja-JP" sz="700" dirty="0"/>
              <a:t>(</a:t>
            </a:r>
            <a:r>
              <a:rPr lang="ja-JP" altLang="en-US" sz="700" dirty="0"/>
              <a:t>Peter Ankomah and Bruce R. Levin</a:t>
            </a:r>
            <a:r>
              <a:rPr lang="en-US" altLang="ja-JP" sz="700" dirty="0"/>
              <a:t>, 2014)</a:t>
            </a:r>
            <a:endParaRPr lang="ja-JP" altLang="en-US" dirty="0"/>
          </a:p>
          <a:p>
            <a:endParaRPr kumimoji="1" lang="ja-JP" altLang="en-US" dirty="0"/>
          </a:p>
        </p:txBody>
      </p:sp>
      <p:sp>
        <p:nvSpPr>
          <p:cNvPr id="17" name="テキスト ボックス 16">
            <a:extLst>
              <a:ext uri="{FF2B5EF4-FFF2-40B4-BE49-F238E27FC236}">
                <a16:creationId xmlns:a16="http://schemas.microsoft.com/office/drawing/2014/main" id="{468BD2C0-B1D1-4DA3-8C1B-F25389283FE9}"/>
              </a:ext>
            </a:extLst>
          </p:cNvPr>
          <p:cNvSpPr txBox="1"/>
          <p:nvPr/>
        </p:nvSpPr>
        <p:spPr>
          <a:xfrm>
            <a:off x="5817797" y="632958"/>
            <a:ext cx="6096000" cy="646331"/>
          </a:xfrm>
          <a:prstGeom prst="rect">
            <a:avLst/>
          </a:prstGeom>
          <a:noFill/>
        </p:spPr>
        <p:txBody>
          <a:bodyPr wrap="square">
            <a:spAutoFit/>
          </a:bodyPr>
          <a:lstStyle/>
          <a:p>
            <a:r>
              <a:rPr lang="ja-JP" altLang="en-US" dirty="0"/>
              <a:t>代償性突然変異</a:t>
            </a:r>
            <a:r>
              <a:rPr lang="en-US" altLang="ja-JP" dirty="0"/>
              <a:t>(compensatory mutation)</a:t>
            </a:r>
            <a:r>
              <a:rPr lang="ja-JP" altLang="en-US" dirty="0"/>
              <a:t>：</a:t>
            </a:r>
            <a:br>
              <a:rPr lang="en-US" altLang="ja-JP" dirty="0"/>
            </a:br>
            <a:r>
              <a:rPr lang="ja-JP" altLang="en-US" dirty="0"/>
              <a:t>以前の突然変異による適応度の喪失を是正する突然変異</a:t>
            </a:r>
          </a:p>
        </p:txBody>
      </p:sp>
      <p:sp>
        <p:nvSpPr>
          <p:cNvPr id="18" name="吹き出し: 円形 17">
            <a:extLst>
              <a:ext uri="{FF2B5EF4-FFF2-40B4-BE49-F238E27FC236}">
                <a16:creationId xmlns:a16="http://schemas.microsoft.com/office/drawing/2014/main" id="{646F7871-4B2B-4344-AFBE-9DEDF2E670A9}"/>
              </a:ext>
            </a:extLst>
          </p:cNvPr>
          <p:cNvSpPr/>
          <p:nvPr/>
        </p:nvSpPr>
        <p:spPr>
          <a:xfrm>
            <a:off x="678613" y="3878465"/>
            <a:ext cx="7772660" cy="2979536"/>
          </a:xfrm>
          <a:prstGeom prst="wedgeEllipseCallout">
            <a:avLst>
              <a:gd name="adj1" fmla="val 59571"/>
              <a:gd name="adj2" fmla="val 18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1591FDB-E4B2-4D64-A4B0-8F970F795EAF}"/>
              </a:ext>
            </a:extLst>
          </p:cNvPr>
          <p:cNvSpPr txBox="1"/>
          <p:nvPr/>
        </p:nvSpPr>
        <p:spPr>
          <a:xfrm>
            <a:off x="1405092" y="4366726"/>
            <a:ext cx="6513622" cy="2031325"/>
          </a:xfrm>
          <a:prstGeom prst="rect">
            <a:avLst/>
          </a:prstGeom>
          <a:noFill/>
        </p:spPr>
        <p:txBody>
          <a:bodyPr wrap="square" rtlCol="0">
            <a:spAutoFit/>
          </a:bodyPr>
          <a:lstStyle/>
          <a:p>
            <a:r>
              <a:rPr kumimoji="1" lang="ja-JP" altLang="en-US" dirty="0"/>
              <a:t>私の考えでは耐性</a:t>
            </a:r>
            <a:r>
              <a:rPr lang="ja-JP" altLang="en-US" dirty="0"/>
              <a:t>に対する</a:t>
            </a:r>
            <a:r>
              <a:rPr kumimoji="1" lang="en-US" altLang="ja-JP" dirty="0"/>
              <a:t>fitness cost</a:t>
            </a:r>
            <a:r>
              <a:rPr kumimoji="1" lang="ja-JP" altLang="en-US" dirty="0"/>
              <a:t>が</a:t>
            </a:r>
            <a:r>
              <a:rPr kumimoji="1" lang="en-US" altLang="ja-JP" dirty="0"/>
              <a:t>0</a:t>
            </a:r>
            <a:r>
              <a:rPr kumimoji="1" lang="ja-JP" altLang="en-US" dirty="0"/>
              <a:t>であっても競争は重要だと思う</a:t>
            </a:r>
            <a:r>
              <a:rPr kumimoji="1" lang="en-US" altLang="ja-JP" sz="900" dirty="0"/>
              <a:t>(</a:t>
            </a:r>
            <a:r>
              <a:rPr kumimoji="1" lang="ja-JP" altLang="en-US" sz="900" dirty="0"/>
              <a:t>耐性以外に</a:t>
            </a:r>
            <a:r>
              <a:rPr lang="ja-JP" altLang="en-US" sz="900" dirty="0"/>
              <a:t>働く</a:t>
            </a:r>
            <a:r>
              <a:rPr kumimoji="1" lang="en-US" altLang="ja-JP" sz="900" dirty="0"/>
              <a:t>fitness cost</a:t>
            </a:r>
            <a:r>
              <a:rPr kumimoji="1" lang="ja-JP" altLang="en-US" sz="900" dirty="0"/>
              <a:t>があると考えているのか？？</a:t>
            </a:r>
            <a:r>
              <a:rPr kumimoji="1" lang="en-US" altLang="ja-JP" sz="900" dirty="0"/>
              <a:t>)</a:t>
            </a:r>
            <a:r>
              <a:rPr kumimoji="1" lang="en-US" altLang="ja-JP" dirty="0"/>
              <a:t>.</a:t>
            </a:r>
            <a:r>
              <a:rPr kumimoji="1" lang="ja-JP" altLang="en-US" dirty="0"/>
              <a:t>また、</a:t>
            </a:r>
            <a:r>
              <a:rPr lang="ja-JP" altLang="en-US" dirty="0"/>
              <a:t>図</a:t>
            </a:r>
            <a:r>
              <a:rPr lang="en-US" altLang="ja-JP" dirty="0"/>
              <a:t>2</a:t>
            </a:r>
            <a:r>
              <a:rPr lang="ja-JP" altLang="en-US" dirty="0"/>
              <a:t>のように明らかに競争が存在している</a:t>
            </a:r>
            <a:r>
              <a:rPr lang="en-US" altLang="ja-JP" dirty="0"/>
              <a:t>.</a:t>
            </a:r>
            <a:r>
              <a:rPr lang="ja-JP" altLang="en-US" dirty="0"/>
              <a:t>感染や腫瘍における薬剤感受性細胞と薬剤耐性細胞の競争の重要性は</a:t>
            </a:r>
            <a:r>
              <a:rPr lang="ja-JP" altLang="en-US" b="1" dirty="0"/>
              <a:t>経験的な問題</a:t>
            </a:r>
            <a:r>
              <a:rPr lang="ja-JP" altLang="en-US" dirty="0"/>
              <a:t>であり、幅広い条件での生態学的実験が行われるまで合意できない</a:t>
            </a:r>
            <a:r>
              <a:rPr lang="en-US" altLang="ja-JP" dirty="0"/>
              <a:t>.</a:t>
            </a:r>
            <a:r>
              <a:rPr lang="ja-JP" altLang="en-US" dirty="0"/>
              <a:t>だが、信じられないことに、どんな実験をすればこの問題を解決できるか意見が一致していない</a:t>
            </a:r>
            <a:r>
              <a:rPr lang="en-US" altLang="ja-JP" dirty="0"/>
              <a:t>.</a:t>
            </a:r>
          </a:p>
        </p:txBody>
      </p:sp>
      <p:sp>
        <p:nvSpPr>
          <p:cNvPr id="20" name="テキスト ボックス 19">
            <a:extLst>
              <a:ext uri="{FF2B5EF4-FFF2-40B4-BE49-F238E27FC236}">
                <a16:creationId xmlns:a16="http://schemas.microsoft.com/office/drawing/2014/main" id="{DDFFCA6C-1DC6-49CB-9FE4-5BC7380E49B2}"/>
              </a:ext>
            </a:extLst>
          </p:cNvPr>
          <p:cNvSpPr txBox="1"/>
          <p:nvPr/>
        </p:nvSpPr>
        <p:spPr>
          <a:xfrm>
            <a:off x="9202226" y="3988158"/>
            <a:ext cx="2159481" cy="369332"/>
          </a:xfrm>
          <a:prstGeom prst="rect">
            <a:avLst/>
          </a:prstGeom>
          <a:noFill/>
        </p:spPr>
        <p:txBody>
          <a:bodyPr wrap="square" rtlCol="0">
            <a:spAutoFit/>
          </a:bodyPr>
          <a:lstStyle/>
          <a:p>
            <a:r>
              <a:rPr kumimoji="1" lang="en-US" altLang="ja-JP" dirty="0"/>
              <a:t>Andrew F. Read</a:t>
            </a:r>
            <a:endParaRPr kumimoji="1" lang="ja-JP" altLang="en-US" dirty="0"/>
          </a:p>
        </p:txBody>
      </p:sp>
    </p:spTree>
    <p:extLst>
      <p:ext uri="{BB962C8B-B14F-4D97-AF65-F5344CB8AC3E}">
        <p14:creationId xmlns:p14="http://schemas.microsoft.com/office/powerpoint/2010/main" val="20467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F1C72B6-0F32-4E9C-AA65-D179FA5833B7}"/>
              </a:ext>
            </a:extLst>
          </p:cNvPr>
          <p:cNvSpPr>
            <a:spLocks noGrp="1"/>
          </p:cNvSpPr>
          <p:nvPr>
            <p:ph type="sldNum" sz="quarter" idx="12"/>
          </p:nvPr>
        </p:nvSpPr>
        <p:spPr/>
        <p:txBody>
          <a:bodyPr/>
          <a:lstStyle/>
          <a:p>
            <a:fld id="{49C9AB21-00A1-485C-B8BD-BF7A7DE2CD13}"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9C7EE5A9-13F6-40BD-AF1F-378D8E767E55}"/>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Competition</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52B3528B-E084-439A-9C1E-5AE7618533BF}"/>
              </a:ext>
            </a:extLst>
          </p:cNvPr>
          <p:cNvSpPr txBox="1"/>
          <p:nvPr/>
        </p:nvSpPr>
        <p:spPr>
          <a:xfrm>
            <a:off x="607681" y="2445445"/>
            <a:ext cx="11288753" cy="954107"/>
          </a:xfrm>
          <a:prstGeom prst="rect">
            <a:avLst/>
          </a:prstGeom>
          <a:noFill/>
        </p:spPr>
        <p:txBody>
          <a:bodyPr wrap="square" rtlCol="0">
            <a:spAutoFit/>
          </a:bodyPr>
          <a:lstStyle/>
          <a:p>
            <a:r>
              <a:rPr kumimoji="1" lang="ja-JP" altLang="en-US" sz="2800" dirty="0"/>
              <a:t>・見かけ上の</a:t>
            </a:r>
            <a:r>
              <a:rPr kumimoji="1" lang="en-US" altLang="ja-JP" sz="2800" dirty="0"/>
              <a:t>(</a:t>
            </a:r>
            <a:r>
              <a:rPr kumimoji="1" lang="ja-JP" altLang="en-US" sz="2800" dirty="0"/>
              <a:t>免疫を介した</a:t>
            </a:r>
            <a:r>
              <a:rPr kumimoji="1" lang="en-US" altLang="ja-JP" sz="2800" dirty="0"/>
              <a:t>)</a:t>
            </a:r>
            <a:r>
              <a:rPr kumimoji="1" lang="ja-JP" altLang="en-US" sz="2800" dirty="0"/>
              <a:t>競争を生体内で行った唯一の実験である</a:t>
            </a:r>
            <a:br>
              <a:rPr kumimoji="1" lang="en-US" altLang="ja-JP" sz="2800" dirty="0"/>
            </a:br>
            <a:r>
              <a:rPr kumimoji="1" lang="ja-JP" altLang="en-US" sz="2800" dirty="0"/>
              <a:t>　マラリアのマウスモデルも、後に矛盾だらけであることが分かった</a:t>
            </a:r>
          </a:p>
        </p:txBody>
      </p:sp>
      <p:sp>
        <p:nvSpPr>
          <p:cNvPr id="8" name="テキスト ボックス 7">
            <a:extLst>
              <a:ext uri="{FF2B5EF4-FFF2-40B4-BE49-F238E27FC236}">
                <a16:creationId xmlns:a16="http://schemas.microsoft.com/office/drawing/2014/main" id="{0EFDF7D7-C44E-4837-9382-156D8C5D1FC5}"/>
              </a:ext>
            </a:extLst>
          </p:cNvPr>
          <p:cNvSpPr txBox="1"/>
          <p:nvPr/>
        </p:nvSpPr>
        <p:spPr>
          <a:xfrm>
            <a:off x="607682" y="3643853"/>
            <a:ext cx="11584318" cy="954107"/>
          </a:xfrm>
          <a:prstGeom prst="rect">
            <a:avLst/>
          </a:prstGeom>
          <a:noFill/>
        </p:spPr>
        <p:txBody>
          <a:bodyPr wrap="square">
            <a:spAutoFit/>
          </a:bodyPr>
          <a:lstStyle/>
          <a:p>
            <a:r>
              <a:rPr lang="ja-JP" altLang="en-US" sz="2800" dirty="0"/>
              <a:t>・この矛盾は複数タイプの競合的相互作用が同時に起こり、それらの</a:t>
            </a:r>
            <a:br>
              <a:rPr lang="en-US" altLang="ja-JP" sz="2800" dirty="0"/>
            </a:br>
            <a:r>
              <a:rPr lang="ja-JP" altLang="en-US" sz="2800" dirty="0"/>
              <a:t>　相対的な重要性は感染の過程で変化する</a:t>
            </a:r>
            <a:r>
              <a:rPr lang="ja-JP" altLang="en-US" sz="1600" dirty="0"/>
              <a:t>（ことで起こったと、</a:t>
            </a:r>
            <a:r>
              <a:rPr lang="en-US" altLang="ja-JP" sz="1600" dirty="0"/>
              <a:t>Read</a:t>
            </a:r>
            <a:r>
              <a:rPr lang="ja-JP" altLang="en-US" sz="1600" dirty="0"/>
              <a:t>は考えている）</a:t>
            </a:r>
            <a:endParaRPr lang="ja-JP" altLang="en-US" sz="2800" dirty="0"/>
          </a:p>
        </p:txBody>
      </p:sp>
      <p:sp>
        <p:nvSpPr>
          <p:cNvPr id="9" name="テキスト ボックス 8">
            <a:extLst>
              <a:ext uri="{FF2B5EF4-FFF2-40B4-BE49-F238E27FC236}">
                <a16:creationId xmlns:a16="http://schemas.microsoft.com/office/drawing/2014/main" id="{66AC6589-FD17-413B-9A58-FC63B7E189A4}"/>
              </a:ext>
            </a:extLst>
          </p:cNvPr>
          <p:cNvSpPr txBox="1"/>
          <p:nvPr/>
        </p:nvSpPr>
        <p:spPr>
          <a:xfrm>
            <a:off x="607682" y="1176480"/>
            <a:ext cx="11288753" cy="954107"/>
          </a:xfrm>
          <a:prstGeom prst="rect">
            <a:avLst/>
          </a:prstGeom>
          <a:noFill/>
        </p:spPr>
        <p:txBody>
          <a:bodyPr wrap="square" rtlCol="0">
            <a:spAutoFit/>
          </a:bodyPr>
          <a:lstStyle/>
          <a:p>
            <a:r>
              <a:rPr kumimoji="1" lang="ja-JP" altLang="en-US" sz="2800" dirty="0"/>
              <a:t>・競争が重要だとして、それは出発点にすぎない</a:t>
            </a:r>
            <a:br>
              <a:rPr kumimoji="1" lang="en-US" altLang="ja-JP" sz="2800" dirty="0"/>
            </a:br>
            <a:r>
              <a:rPr kumimoji="1" lang="ja-JP" altLang="en-US" sz="2800" dirty="0"/>
              <a:t>　資源？</a:t>
            </a:r>
            <a:r>
              <a:rPr kumimoji="1" lang="en-US" altLang="ja-JP" sz="1100" dirty="0"/>
              <a:t>(</a:t>
            </a:r>
            <a:r>
              <a:rPr kumimoji="1" lang="ja-JP" altLang="en-US" sz="1100" dirty="0"/>
              <a:t>間接</a:t>
            </a:r>
            <a:r>
              <a:rPr kumimoji="1" lang="en-US" altLang="ja-JP" sz="1100" dirty="0"/>
              <a:t>)</a:t>
            </a:r>
            <a:r>
              <a:rPr kumimoji="1" lang="ja-JP" altLang="en-US" sz="2800" dirty="0"/>
              <a:t>干渉？</a:t>
            </a:r>
            <a:r>
              <a:rPr kumimoji="1" lang="en-US" altLang="ja-JP" sz="2800" dirty="0"/>
              <a:t> </a:t>
            </a:r>
            <a:r>
              <a:rPr kumimoji="1" lang="en-US" altLang="ja-JP" sz="1050" dirty="0"/>
              <a:t>(</a:t>
            </a:r>
            <a:r>
              <a:rPr kumimoji="1" lang="ja-JP" altLang="en-US" sz="1050" dirty="0"/>
              <a:t>直接</a:t>
            </a:r>
            <a:r>
              <a:rPr kumimoji="1" lang="en-US" altLang="ja-JP" sz="1050" dirty="0"/>
              <a:t>)</a:t>
            </a:r>
            <a:r>
              <a:rPr kumimoji="1" lang="ja-JP" altLang="en-US" sz="2800" dirty="0"/>
              <a:t>見かけ上の競争？</a:t>
            </a:r>
          </a:p>
        </p:txBody>
      </p:sp>
      <p:sp>
        <p:nvSpPr>
          <p:cNvPr id="10" name="テキスト ボックス 9">
            <a:extLst>
              <a:ext uri="{FF2B5EF4-FFF2-40B4-BE49-F238E27FC236}">
                <a16:creationId xmlns:a16="http://schemas.microsoft.com/office/drawing/2014/main" id="{4A275997-FB2B-4FD3-9F0B-14B5B82F5547}"/>
              </a:ext>
            </a:extLst>
          </p:cNvPr>
          <p:cNvSpPr txBox="1"/>
          <p:nvPr/>
        </p:nvSpPr>
        <p:spPr>
          <a:xfrm>
            <a:off x="607681" y="5000101"/>
            <a:ext cx="11584318" cy="1384995"/>
          </a:xfrm>
          <a:prstGeom prst="rect">
            <a:avLst/>
          </a:prstGeom>
          <a:noFill/>
        </p:spPr>
        <p:txBody>
          <a:bodyPr wrap="square">
            <a:spAutoFit/>
          </a:bodyPr>
          <a:lstStyle/>
          <a:p>
            <a:r>
              <a:rPr lang="ja-JP" altLang="en-US" sz="2800" dirty="0"/>
              <a:t>・資源勾配</a:t>
            </a:r>
            <a:r>
              <a:rPr lang="en-US" altLang="ja-JP" sz="2800" dirty="0"/>
              <a:t>(resource gradient)</a:t>
            </a:r>
            <a:r>
              <a:rPr lang="ja-JP" altLang="en-US" sz="2800" dirty="0"/>
              <a:t>があるときに、耐性</a:t>
            </a:r>
            <a:r>
              <a:rPr lang="en-US" altLang="ja-JP" sz="2800" dirty="0"/>
              <a:t>/</a:t>
            </a:r>
            <a:r>
              <a:rPr lang="ja-JP" altLang="en-US" sz="2800" dirty="0"/>
              <a:t>非耐性細胞間の</a:t>
            </a:r>
            <a:br>
              <a:rPr lang="en-US" altLang="ja-JP" sz="2800" dirty="0"/>
            </a:br>
            <a:r>
              <a:rPr lang="ja-JP" altLang="en-US" sz="2800" dirty="0"/>
              <a:t>　競争を調べた研究は一つしかない</a:t>
            </a:r>
            <a:r>
              <a:rPr lang="en-US" altLang="ja-JP" sz="2800" dirty="0"/>
              <a:t>.</a:t>
            </a:r>
            <a:br>
              <a:rPr lang="en-US" altLang="ja-JP" sz="2800" dirty="0"/>
            </a:br>
            <a:r>
              <a:rPr lang="ja-JP" altLang="en-US" sz="2800" dirty="0"/>
              <a:t>　生態学なら最も基本的かつシンプルな問いのはず</a:t>
            </a:r>
            <a:r>
              <a:rPr lang="en-US" altLang="ja-JP" sz="2800" dirty="0"/>
              <a:t>. </a:t>
            </a:r>
            <a:endParaRPr lang="ja-JP" altLang="en-US" sz="2800" dirty="0"/>
          </a:p>
        </p:txBody>
      </p:sp>
    </p:spTree>
    <p:extLst>
      <p:ext uri="{BB962C8B-B14F-4D97-AF65-F5344CB8AC3E}">
        <p14:creationId xmlns:p14="http://schemas.microsoft.com/office/powerpoint/2010/main" val="126188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AA7F5E8-4E0E-4719-89FC-25EBF2821C17}"/>
              </a:ext>
            </a:extLst>
          </p:cNvPr>
          <p:cNvSpPr>
            <a:spLocks noGrp="1"/>
          </p:cNvSpPr>
          <p:nvPr>
            <p:ph type="sldNum" sz="quarter" idx="12"/>
          </p:nvPr>
        </p:nvSpPr>
        <p:spPr/>
        <p:txBody>
          <a:bodyPr/>
          <a:lstStyle/>
          <a:p>
            <a:fld id="{49C9AB21-00A1-485C-B8BD-BF7A7DE2CD13}"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A374AD80-0DAA-4932-BAEF-2429D5781835}"/>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Competition</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0BB4DAC1-41FF-41A5-85AA-F856FA073D20}"/>
              </a:ext>
            </a:extLst>
          </p:cNvPr>
          <p:cNvSpPr txBox="1"/>
          <p:nvPr/>
        </p:nvSpPr>
        <p:spPr>
          <a:xfrm>
            <a:off x="607682" y="1176480"/>
            <a:ext cx="11288753" cy="954107"/>
          </a:xfrm>
          <a:prstGeom prst="rect">
            <a:avLst/>
          </a:prstGeom>
          <a:noFill/>
        </p:spPr>
        <p:txBody>
          <a:bodyPr wrap="square" rtlCol="0">
            <a:spAutoFit/>
          </a:bodyPr>
          <a:lstStyle/>
          <a:p>
            <a:r>
              <a:rPr kumimoji="1" lang="ja-JP" altLang="en-US" sz="2800" dirty="0"/>
              <a:t>・腫瘍と生物膜</a:t>
            </a:r>
            <a:r>
              <a:rPr kumimoji="1" lang="en-US" altLang="ja-JP" sz="2800" dirty="0"/>
              <a:t>(biofilm; </a:t>
            </a:r>
            <a:r>
              <a:rPr kumimoji="1" lang="ja-JP" altLang="en-US" sz="2800" dirty="0"/>
              <a:t>歯垢など</a:t>
            </a:r>
            <a:r>
              <a:rPr kumimoji="1" lang="en-US" altLang="ja-JP" sz="2800" dirty="0"/>
              <a:t>)</a:t>
            </a:r>
            <a:r>
              <a:rPr kumimoji="1" lang="ja-JP" altLang="en-US" sz="2800" dirty="0"/>
              <a:t>での生態学的プロセスの理解は</a:t>
            </a:r>
            <a:br>
              <a:rPr kumimoji="1" lang="en-US" altLang="ja-JP" sz="2800" dirty="0"/>
            </a:br>
            <a:r>
              <a:rPr kumimoji="1" lang="ja-JP" altLang="en-US" sz="2800" dirty="0"/>
              <a:t>　特に重要</a:t>
            </a:r>
          </a:p>
        </p:txBody>
      </p:sp>
      <p:sp>
        <p:nvSpPr>
          <p:cNvPr id="5" name="テキスト ボックス 4">
            <a:extLst>
              <a:ext uri="{FF2B5EF4-FFF2-40B4-BE49-F238E27FC236}">
                <a16:creationId xmlns:a16="http://schemas.microsoft.com/office/drawing/2014/main" id="{4EF3F310-09FC-405C-B502-E61A063E2F31}"/>
              </a:ext>
            </a:extLst>
          </p:cNvPr>
          <p:cNvSpPr txBox="1"/>
          <p:nvPr/>
        </p:nvSpPr>
        <p:spPr>
          <a:xfrm>
            <a:off x="607681" y="2362712"/>
            <a:ext cx="11288753" cy="954107"/>
          </a:xfrm>
          <a:prstGeom prst="rect">
            <a:avLst/>
          </a:prstGeom>
          <a:noFill/>
        </p:spPr>
        <p:txBody>
          <a:bodyPr wrap="square" rtlCol="0">
            <a:spAutoFit/>
          </a:bodyPr>
          <a:lstStyle/>
          <a:p>
            <a:r>
              <a:rPr kumimoji="1" lang="ja-JP" altLang="en-US" sz="2800" dirty="0"/>
              <a:t>・グルコースと酸素の欠乏で細胞が死ぬので、これら</a:t>
            </a:r>
            <a:r>
              <a:rPr kumimoji="1" lang="en-US" altLang="ja-JP" sz="2800" dirty="0"/>
              <a:t>2</a:t>
            </a:r>
            <a:r>
              <a:rPr kumimoji="1" lang="ja-JP" altLang="en-US" sz="2800" dirty="0"/>
              <a:t>つでは</a:t>
            </a:r>
            <a:br>
              <a:rPr kumimoji="1" lang="en-US" altLang="ja-JP" sz="2800" dirty="0"/>
            </a:br>
            <a:r>
              <a:rPr kumimoji="1" lang="ja-JP" altLang="en-US" sz="2800" dirty="0"/>
              <a:t>　強い競争が起こっているに違いない</a:t>
            </a:r>
          </a:p>
        </p:txBody>
      </p:sp>
      <p:sp>
        <p:nvSpPr>
          <p:cNvPr id="6" name="テキスト ボックス 5">
            <a:extLst>
              <a:ext uri="{FF2B5EF4-FFF2-40B4-BE49-F238E27FC236}">
                <a16:creationId xmlns:a16="http://schemas.microsoft.com/office/drawing/2014/main" id="{04E1D1F0-5A89-4F9E-91A8-A1DBB52F2C06}"/>
              </a:ext>
            </a:extLst>
          </p:cNvPr>
          <p:cNvSpPr txBox="1"/>
          <p:nvPr/>
        </p:nvSpPr>
        <p:spPr>
          <a:xfrm>
            <a:off x="607681" y="3541181"/>
            <a:ext cx="11288753" cy="1815882"/>
          </a:xfrm>
          <a:prstGeom prst="rect">
            <a:avLst/>
          </a:prstGeom>
          <a:noFill/>
        </p:spPr>
        <p:txBody>
          <a:bodyPr wrap="square" rtlCol="0">
            <a:spAutoFit/>
          </a:bodyPr>
          <a:lstStyle/>
          <a:p>
            <a:r>
              <a:rPr kumimoji="1" lang="ja-JP" altLang="en-US" sz="2800" dirty="0"/>
              <a:t>・どのようにして競争をするのか？腫瘍や生物膜の端では</a:t>
            </a:r>
            <a:br>
              <a:rPr kumimoji="1" lang="en-US" altLang="ja-JP" sz="2800" dirty="0"/>
            </a:br>
            <a:r>
              <a:rPr kumimoji="1" lang="ja-JP" altLang="en-US" sz="2800" dirty="0"/>
              <a:t>　競争はあるのか？それらの端では密度依存がないほど資源が</a:t>
            </a:r>
            <a:br>
              <a:rPr kumimoji="1" lang="en-US" altLang="ja-JP" sz="2800" dirty="0"/>
            </a:br>
            <a:r>
              <a:rPr lang="ja-JP" altLang="en-US" sz="2800" dirty="0"/>
              <a:t>　</a:t>
            </a:r>
            <a:r>
              <a:rPr kumimoji="1" lang="ja-JP" altLang="en-US" sz="2800" dirty="0"/>
              <a:t>豊富なのか？薬剤はそれらの端で高濃度になることがあるが、</a:t>
            </a:r>
            <a:br>
              <a:rPr kumimoji="1" lang="en-US" altLang="ja-JP" sz="2800" dirty="0"/>
            </a:br>
            <a:r>
              <a:rPr lang="ja-JP" altLang="en-US" sz="2800" dirty="0"/>
              <a:t>　</a:t>
            </a:r>
            <a:r>
              <a:rPr kumimoji="1" lang="ja-JP" altLang="en-US" sz="2800" dirty="0"/>
              <a:t>競争にどう影響するのか？</a:t>
            </a:r>
          </a:p>
        </p:txBody>
      </p:sp>
      <p:sp>
        <p:nvSpPr>
          <p:cNvPr id="12" name="テキスト ボックス 11">
            <a:extLst>
              <a:ext uri="{FF2B5EF4-FFF2-40B4-BE49-F238E27FC236}">
                <a16:creationId xmlns:a16="http://schemas.microsoft.com/office/drawing/2014/main" id="{1F81ED84-94E5-46B6-B713-1B4E5BE08C88}"/>
              </a:ext>
            </a:extLst>
          </p:cNvPr>
          <p:cNvSpPr txBox="1"/>
          <p:nvPr/>
        </p:nvSpPr>
        <p:spPr>
          <a:xfrm>
            <a:off x="607682" y="5479187"/>
            <a:ext cx="11030136" cy="1384995"/>
          </a:xfrm>
          <a:prstGeom prst="rect">
            <a:avLst/>
          </a:prstGeom>
          <a:noFill/>
        </p:spPr>
        <p:txBody>
          <a:bodyPr wrap="square">
            <a:spAutoFit/>
          </a:bodyPr>
          <a:lstStyle/>
          <a:p>
            <a:r>
              <a:rPr lang="ja-JP" altLang="en-US" sz="2800" dirty="0"/>
              <a:t>・これらの状況における生態学と病原体および細胞が、それらに</a:t>
            </a:r>
            <a:br>
              <a:rPr lang="en-US" altLang="ja-JP" sz="2800" dirty="0"/>
            </a:br>
            <a:r>
              <a:rPr lang="ja-JP" altLang="en-US" sz="2800" dirty="0"/>
              <a:t>　どのように適応するかを理解すれば,投薬計画, 薬剤の選択, </a:t>
            </a:r>
            <a:br>
              <a:rPr lang="en-US" altLang="ja-JP" sz="2800" dirty="0"/>
            </a:br>
            <a:r>
              <a:rPr lang="ja-JP" altLang="en-US" sz="2800" dirty="0"/>
              <a:t>　化学療法以外の回答を得ることができる</a:t>
            </a:r>
          </a:p>
        </p:txBody>
      </p:sp>
    </p:spTree>
    <p:extLst>
      <p:ext uri="{BB962C8B-B14F-4D97-AF65-F5344CB8AC3E}">
        <p14:creationId xmlns:p14="http://schemas.microsoft.com/office/powerpoint/2010/main" val="280837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376B05-3EE2-4062-88DC-A78A1CA44D1A}"/>
              </a:ext>
            </a:extLst>
          </p:cNvPr>
          <p:cNvSpPr>
            <a:spLocks noGrp="1"/>
          </p:cNvSpPr>
          <p:nvPr>
            <p:ph type="sldNum" sz="quarter" idx="12"/>
          </p:nvPr>
        </p:nvSpPr>
        <p:spPr/>
        <p:txBody>
          <a:bodyPr/>
          <a:lstStyle/>
          <a:p>
            <a:fld id="{49C9AB21-00A1-485C-B8BD-BF7A7DE2CD13}"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AB50DB2C-F716-4737-851C-C676DB7CDD03}"/>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Competition</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C67F42C-E419-40BD-8A09-68E9B340C8EF}"/>
              </a:ext>
            </a:extLst>
          </p:cNvPr>
          <p:cNvSpPr txBox="1"/>
          <p:nvPr/>
        </p:nvSpPr>
        <p:spPr>
          <a:xfrm>
            <a:off x="607682" y="1176480"/>
            <a:ext cx="11288753" cy="954107"/>
          </a:xfrm>
          <a:prstGeom prst="rect">
            <a:avLst/>
          </a:prstGeom>
          <a:noFill/>
        </p:spPr>
        <p:txBody>
          <a:bodyPr wrap="square" rtlCol="0">
            <a:spAutoFit/>
          </a:bodyPr>
          <a:lstStyle/>
          <a:p>
            <a:r>
              <a:rPr kumimoji="1" lang="ja-JP" altLang="en-US" sz="2800" dirty="0"/>
              <a:t>・競争が薬剤耐性の進化を妨げる唯一の大きな自然の力である可能性</a:t>
            </a:r>
            <a:br>
              <a:rPr kumimoji="1" lang="en-US" altLang="ja-JP" sz="2800" dirty="0"/>
            </a:br>
            <a:r>
              <a:rPr kumimoji="1" lang="ja-JP" altLang="en-US" sz="2800" dirty="0"/>
              <a:t>　が高い</a:t>
            </a:r>
          </a:p>
        </p:txBody>
      </p:sp>
      <p:sp>
        <p:nvSpPr>
          <p:cNvPr id="7" name="テキスト ボックス 6">
            <a:extLst>
              <a:ext uri="{FF2B5EF4-FFF2-40B4-BE49-F238E27FC236}">
                <a16:creationId xmlns:a16="http://schemas.microsoft.com/office/drawing/2014/main" id="{F938E92B-372C-407B-83AB-8F29F1B405B3}"/>
              </a:ext>
            </a:extLst>
          </p:cNvPr>
          <p:cNvSpPr txBox="1"/>
          <p:nvPr/>
        </p:nvSpPr>
        <p:spPr>
          <a:xfrm>
            <a:off x="612301" y="2649679"/>
            <a:ext cx="5483699" cy="3108543"/>
          </a:xfrm>
          <a:prstGeom prst="rect">
            <a:avLst/>
          </a:prstGeom>
          <a:noFill/>
        </p:spPr>
        <p:txBody>
          <a:bodyPr wrap="square" rtlCol="0">
            <a:spAutoFit/>
          </a:bodyPr>
          <a:lstStyle/>
          <a:p>
            <a:r>
              <a:rPr kumimoji="1" lang="ja-JP" altLang="en-US" sz="2800" dirty="0"/>
              <a:t>・自然の力が薬剤耐性の進化を妨げないのであれば、我々はいわゆる「薬」というものを持っていないことになるだろう</a:t>
            </a:r>
            <a:br>
              <a:rPr kumimoji="1" lang="en-US" altLang="ja-JP" sz="2800" dirty="0"/>
            </a:br>
            <a:endParaRPr kumimoji="1" lang="en-US" altLang="ja-JP" sz="2800" dirty="0"/>
          </a:p>
          <a:p>
            <a:r>
              <a:rPr kumimoji="1" lang="ja-JP" altLang="en-US" sz="2800" dirty="0"/>
              <a:t>　この力は</a:t>
            </a:r>
            <a:r>
              <a:rPr lang="ja-JP" altLang="en-US" sz="2800" dirty="0"/>
              <a:t>強化・</a:t>
            </a:r>
            <a:r>
              <a:rPr kumimoji="1" lang="ja-JP" altLang="en-US" sz="2800" dirty="0"/>
              <a:t>利用できるのだろうか</a:t>
            </a:r>
          </a:p>
        </p:txBody>
      </p:sp>
      <p:pic>
        <p:nvPicPr>
          <p:cNvPr id="11" name="図 10">
            <a:extLst>
              <a:ext uri="{FF2B5EF4-FFF2-40B4-BE49-F238E27FC236}">
                <a16:creationId xmlns:a16="http://schemas.microsoft.com/office/drawing/2014/main" id="{E0DCB0B7-423D-4967-9950-3C2874D0C1D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52058" y="2137536"/>
            <a:ext cx="4814620" cy="4583939"/>
          </a:xfrm>
          <a:prstGeom prst="rect">
            <a:avLst/>
          </a:prstGeom>
        </p:spPr>
      </p:pic>
      <p:sp>
        <p:nvSpPr>
          <p:cNvPr id="13" name="テキスト ボックス 12">
            <a:extLst>
              <a:ext uri="{FF2B5EF4-FFF2-40B4-BE49-F238E27FC236}">
                <a16:creationId xmlns:a16="http://schemas.microsoft.com/office/drawing/2014/main" id="{FE22E96D-234F-4C44-908F-76C7EEE8263C}"/>
              </a:ext>
            </a:extLst>
          </p:cNvPr>
          <p:cNvSpPr txBox="1"/>
          <p:nvPr/>
        </p:nvSpPr>
        <p:spPr>
          <a:xfrm>
            <a:off x="8406037" y="6536809"/>
            <a:ext cx="2837873" cy="184666"/>
          </a:xfrm>
          <a:prstGeom prst="rect">
            <a:avLst/>
          </a:prstGeom>
          <a:noFill/>
        </p:spPr>
        <p:txBody>
          <a:bodyPr wrap="square">
            <a:spAutoFit/>
          </a:bodyPr>
          <a:lstStyle/>
          <a:p>
            <a:r>
              <a:rPr lang="ja-JP" altLang="en-US" sz="600" dirty="0"/>
              <a:t>https://news.yahoo.co.jp/byline/kutsunasatoshi/20191116-00150817</a:t>
            </a:r>
          </a:p>
        </p:txBody>
      </p:sp>
    </p:spTree>
    <p:extLst>
      <p:ext uri="{BB962C8B-B14F-4D97-AF65-F5344CB8AC3E}">
        <p14:creationId xmlns:p14="http://schemas.microsoft.com/office/powerpoint/2010/main" val="397827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FB0C6A4-41DC-4CB9-BBBA-61C5B227E970}"/>
              </a:ext>
            </a:extLst>
          </p:cNvPr>
          <p:cNvSpPr>
            <a:spLocks noGrp="1"/>
          </p:cNvSpPr>
          <p:nvPr>
            <p:ph type="sldNum" sz="quarter" idx="12"/>
          </p:nvPr>
        </p:nvSpPr>
        <p:spPr/>
        <p:txBody>
          <a:bodyPr/>
          <a:lstStyle/>
          <a:p>
            <a:fld id="{49C9AB21-00A1-485C-B8BD-BF7A7DE2CD13}" type="slidenum">
              <a:rPr kumimoji="1" lang="ja-JP" altLang="en-US" smtClean="0"/>
              <a:t>16</a:t>
            </a:fld>
            <a:endParaRPr kumimoji="1" lang="ja-JP" altLang="en-US" dirty="0"/>
          </a:p>
        </p:txBody>
      </p:sp>
      <p:sp>
        <p:nvSpPr>
          <p:cNvPr id="3" name="テキスト ボックス 2">
            <a:extLst>
              <a:ext uri="{FF2B5EF4-FFF2-40B4-BE49-F238E27FC236}">
                <a16:creationId xmlns:a16="http://schemas.microsoft.com/office/drawing/2014/main" id="{F138678A-4A95-48E9-A0B0-C60214A4243B}"/>
              </a:ext>
            </a:extLst>
          </p:cNvPr>
          <p:cNvSpPr txBox="1"/>
          <p:nvPr/>
        </p:nvSpPr>
        <p:spPr>
          <a:xfrm>
            <a:off x="278203" y="276847"/>
            <a:ext cx="1532124"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Coda</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pic>
        <p:nvPicPr>
          <p:cNvPr id="6146" name="Picture 2">
            <a:extLst>
              <a:ext uri="{FF2B5EF4-FFF2-40B4-BE49-F238E27FC236}">
                <a16:creationId xmlns:a16="http://schemas.microsoft.com/office/drawing/2014/main" id="{D208ECB5-4C72-437A-846C-201EE808D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433" y="554398"/>
            <a:ext cx="5223164" cy="199053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C65EC55-BB83-4CBD-80F2-1AC561751326}"/>
              </a:ext>
            </a:extLst>
          </p:cNvPr>
          <p:cNvSpPr txBox="1"/>
          <p:nvPr/>
        </p:nvSpPr>
        <p:spPr>
          <a:xfrm>
            <a:off x="5798212" y="154288"/>
            <a:ext cx="6096000" cy="400110"/>
          </a:xfrm>
          <a:prstGeom prst="rect">
            <a:avLst/>
          </a:prstGeom>
          <a:noFill/>
        </p:spPr>
        <p:txBody>
          <a:bodyPr wrap="square">
            <a:spAutoFit/>
          </a:bodyPr>
          <a:lstStyle/>
          <a:p>
            <a:r>
              <a:rPr lang="ja-JP" altLang="en-US" sz="1000" dirty="0"/>
              <a:t>がん薬物療法専門医は、2013年4月1日時点で、871人。米国の腫瘍内科専門医は14,158人（2013年）。米国の15分の1しかいません。日本でも5,000人は必要とされています。</a:t>
            </a:r>
          </a:p>
        </p:txBody>
      </p:sp>
      <p:sp>
        <p:nvSpPr>
          <p:cNvPr id="8" name="テキスト ボックス 7">
            <a:extLst>
              <a:ext uri="{FF2B5EF4-FFF2-40B4-BE49-F238E27FC236}">
                <a16:creationId xmlns:a16="http://schemas.microsoft.com/office/drawing/2014/main" id="{2B4C9D7D-6BB2-4978-8F71-C12F6AECDAD2}"/>
              </a:ext>
            </a:extLst>
          </p:cNvPr>
          <p:cNvSpPr txBox="1"/>
          <p:nvPr/>
        </p:nvSpPr>
        <p:spPr>
          <a:xfrm>
            <a:off x="9244449" y="2603845"/>
            <a:ext cx="2422152" cy="206659"/>
          </a:xfrm>
          <a:prstGeom prst="rect">
            <a:avLst/>
          </a:prstGeom>
          <a:noFill/>
        </p:spPr>
        <p:txBody>
          <a:bodyPr wrap="square">
            <a:spAutoFit/>
          </a:bodyPr>
          <a:lstStyle/>
          <a:p>
            <a:r>
              <a:rPr lang="ja-JP" altLang="en-US" sz="700" dirty="0"/>
              <a:t>http://www.musako-oncology.jp/oncologist_faq</a:t>
            </a:r>
          </a:p>
        </p:txBody>
      </p:sp>
      <p:sp>
        <p:nvSpPr>
          <p:cNvPr id="10" name="テキスト ボックス 9">
            <a:extLst>
              <a:ext uri="{FF2B5EF4-FFF2-40B4-BE49-F238E27FC236}">
                <a16:creationId xmlns:a16="http://schemas.microsoft.com/office/drawing/2014/main" id="{AEA1614F-4976-415C-8897-04DC0A47EF79}"/>
              </a:ext>
            </a:extLst>
          </p:cNvPr>
          <p:cNvSpPr txBox="1"/>
          <p:nvPr/>
        </p:nvSpPr>
        <p:spPr>
          <a:xfrm>
            <a:off x="133928" y="1102303"/>
            <a:ext cx="5223164" cy="1200329"/>
          </a:xfrm>
          <a:prstGeom prst="rect">
            <a:avLst/>
          </a:prstGeom>
          <a:noFill/>
        </p:spPr>
        <p:txBody>
          <a:bodyPr wrap="square">
            <a:spAutoFit/>
          </a:bodyPr>
          <a:lstStyle/>
          <a:p>
            <a:r>
              <a:rPr lang="ja-JP" altLang="en-US" sz="2400" dirty="0"/>
              <a:t>・化学療法での戦いに負けると、</a:t>
            </a:r>
            <a:br>
              <a:rPr lang="en-US" altLang="ja-JP" sz="2400" dirty="0"/>
            </a:br>
            <a:r>
              <a:rPr lang="ja-JP" altLang="en-US" sz="2400" dirty="0"/>
              <a:t>　腫瘍医は負ける</a:t>
            </a:r>
            <a:br>
              <a:rPr lang="en-US" altLang="ja-JP" sz="2400" dirty="0"/>
            </a:br>
            <a:r>
              <a:rPr lang="ja-JP" altLang="en-US" sz="2400" dirty="0"/>
              <a:t>　</a:t>
            </a:r>
            <a:r>
              <a:rPr lang="ja-JP" altLang="en-US" sz="1100" dirty="0"/>
              <a:t>（化学療法以外に手段がないと言っていると思われる）</a:t>
            </a:r>
            <a:endParaRPr lang="ja-JP" altLang="en-US" sz="2400" dirty="0"/>
          </a:p>
        </p:txBody>
      </p:sp>
      <p:sp>
        <p:nvSpPr>
          <p:cNvPr id="11" name="テキスト ボックス 10">
            <a:extLst>
              <a:ext uri="{FF2B5EF4-FFF2-40B4-BE49-F238E27FC236}">
                <a16:creationId xmlns:a16="http://schemas.microsoft.com/office/drawing/2014/main" id="{DFBAA288-F715-4C17-BA6B-1CB4018A4944}"/>
              </a:ext>
            </a:extLst>
          </p:cNvPr>
          <p:cNvSpPr txBox="1"/>
          <p:nvPr/>
        </p:nvSpPr>
        <p:spPr>
          <a:xfrm>
            <a:off x="133928" y="2543313"/>
            <a:ext cx="5223164" cy="830997"/>
          </a:xfrm>
          <a:prstGeom prst="rect">
            <a:avLst/>
          </a:prstGeom>
          <a:noFill/>
        </p:spPr>
        <p:txBody>
          <a:bodyPr wrap="square">
            <a:spAutoFit/>
          </a:bodyPr>
          <a:lstStyle/>
          <a:p>
            <a:r>
              <a:rPr lang="ja-JP" altLang="en-US" sz="2400" dirty="0"/>
              <a:t>・我々は耐性細胞の生態をほとんど</a:t>
            </a:r>
            <a:br>
              <a:rPr lang="en-US" altLang="ja-JP" sz="2400" dirty="0"/>
            </a:br>
            <a:r>
              <a:rPr lang="ja-JP" altLang="en-US" sz="2400" dirty="0"/>
              <a:t>　何も知らない</a:t>
            </a:r>
          </a:p>
        </p:txBody>
      </p:sp>
      <p:sp>
        <p:nvSpPr>
          <p:cNvPr id="13" name="テキスト ボックス 12">
            <a:extLst>
              <a:ext uri="{FF2B5EF4-FFF2-40B4-BE49-F238E27FC236}">
                <a16:creationId xmlns:a16="http://schemas.microsoft.com/office/drawing/2014/main" id="{A32189E3-05D1-4C01-BD30-96BA07976AE6}"/>
              </a:ext>
            </a:extLst>
          </p:cNvPr>
          <p:cNvSpPr txBox="1"/>
          <p:nvPr/>
        </p:nvSpPr>
        <p:spPr>
          <a:xfrm>
            <a:off x="133928" y="3816705"/>
            <a:ext cx="7064706" cy="1938992"/>
          </a:xfrm>
          <a:prstGeom prst="rect">
            <a:avLst/>
          </a:prstGeom>
          <a:noFill/>
        </p:spPr>
        <p:txBody>
          <a:bodyPr wrap="square">
            <a:spAutoFit/>
          </a:bodyPr>
          <a:lstStyle/>
          <a:p>
            <a:r>
              <a:rPr lang="ja-JP" altLang="en-US" sz="2400" dirty="0"/>
              <a:t>・少し前までは、単一の腫瘍細胞の完全なDNA</a:t>
            </a:r>
            <a:br>
              <a:rPr lang="en-US" altLang="ja-JP" sz="2400" dirty="0"/>
            </a:br>
            <a:r>
              <a:rPr lang="ja-JP" altLang="en-US" sz="2400" dirty="0"/>
              <a:t>　配列を得るという考えは夢物語だった。</a:t>
            </a:r>
            <a:br>
              <a:rPr lang="en-US" altLang="ja-JP" sz="2400" dirty="0"/>
            </a:br>
            <a:r>
              <a:rPr lang="ja-JP" altLang="en-US" sz="2400" dirty="0"/>
              <a:t>　そう遠くない将来には、腫瘍や生物膜を</a:t>
            </a:r>
            <a:br>
              <a:rPr lang="en-US" altLang="ja-JP" sz="2400" dirty="0"/>
            </a:br>
            <a:r>
              <a:rPr lang="ja-JP" altLang="en-US" sz="2400" dirty="0"/>
              <a:t>　のぞき込み、関連する自然史を観察し、決定的</a:t>
            </a:r>
            <a:br>
              <a:rPr lang="en-US" altLang="ja-JP" sz="2400" dirty="0"/>
            </a:br>
            <a:r>
              <a:rPr lang="ja-JP" altLang="en-US" sz="2400" dirty="0"/>
              <a:t>　な生態学的実験を行えることを願っている</a:t>
            </a:r>
          </a:p>
        </p:txBody>
      </p:sp>
      <p:pic>
        <p:nvPicPr>
          <p:cNvPr id="6148" name="Picture 4" descr="figure3">
            <a:extLst>
              <a:ext uri="{FF2B5EF4-FFF2-40B4-BE49-F238E27FC236}">
                <a16:creationId xmlns:a16="http://schemas.microsoft.com/office/drawing/2014/main" id="{7AF9DB5A-0466-4014-A242-704572D23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272" y="3186545"/>
            <a:ext cx="5012652" cy="3002162"/>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559E5381-308A-4031-ADCE-322D7EA8061B}"/>
              </a:ext>
            </a:extLst>
          </p:cNvPr>
          <p:cNvSpPr txBox="1"/>
          <p:nvPr/>
        </p:nvSpPr>
        <p:spPr>
          <a:xfrm>
            <a:off x="9995103" y="6156295"/>
            <a:ext cx="2215123" cy="200055"/>
          </a:xfrm>
          <a:prstGeom prst="rect">
            <a:avLst/>
          </a:prstGeom>
          <a:noFill/>
        </p:spPr>
        <p:txBody>
          <a:bodyPr wrap="square">
            <a:spAutoFit/>
          </a:bodyPr>
          <a:lstStyle/>
          <a:p>
            <a:r>
              <a:rPr lang="ja-JP" altLang="en-US" sz="700" dirty="0"/>
              <a:t>https://www.nature.com/articles/nature12477</a:t>
            </a:r>
          </a:p>
        </p:txBody>
      </p:sp>
      <p:sp>
        <p:nvSpPr>
          <p:cNvPr id="18" name="テキスト ボックス 17">
            <a:extLst>
              <a:ext uri="{FF2B5EF4-FFF2-40B4-BE49-F238E27FC236}">
                <a16:creationId xmlns:a16="http://schemas.microsoft.com/office/drawing/2014/main" id="{0B8C6793-8FD5-478A-979A-C0EB996328D8}"/>
              </a:ext>
            </a:extLst>
          </p:cNvPr>
          <p:cNvSpPr txBox="1"/>
          <p:nvPr/>
        </p:nvSpPr>
        <p:spPr>
          <a:xfrm>
            <a:off x="1089335" y="5857052"/>
            <a:ext cx="6188363" cy="600164"/>
          </a:xfrm>
          <a:prstGeom prst="rect">
            <a:avLst/>
          </a:prstGeom>
          <a:noFill/>
        </p:spPr>
        <p:txBody>
          <a:bodyPr wrap="square">
            <a:spAutoFit/>
          </a:bodyPr>
          <a:lstStyle/>
          <a:p>
            <a:r>
              <a:rPr lang="ja-JP" altLang="en-US" sz="1100" dirty="0"/>
              <a:t>個別の変異要因がDNAに残す特徴的な分子刻印（変異シグネチャー）からがんゲノムがどのように生まれ、進化してきたのかという歴史（系譜）やその原因を辿ることも可能になってきた</a:t>
            </a:r>
            <a:r>
              <a:rPr lang="en-US" altLang="ja-JP" sz="1100" dirty="0"/>
              <a:t>(</a:t>
            </a:r>
            <a:r>
              <a:rPr lang="en-US" altLang="ja-JP" sz="1100" dirty="0" err="1"/>
              <a:t>Ludmil</a:t>
            </a:r>
            <a:r>
              <a:rPr lang="en-US" altLang="ja-JP" sz="1100" dirty="0"/>
              <a:t> B. Alexandrov et al., 2013</a:t>
            </a:r>
            <a:r>
              <a:rPr lang="ja-JP" altLang="en-US" sz="1100" dirty="0"/>
              <a:t>）</a:t>
            </a:r>
          </a:p>
        </p:txBody>
      </p:sp>
      <p:sp>
        <p:nvSpPr>
          <p:cNvPr id="15" name="テキスト ボックス 14">
            <a:extLst>
              <a:ext uri="{FF2B5EF4-FFF2-40B4-BE49-F238E27FC236}">
                <a16:creationId xmlns:a16="http://schemas.microsoft.com/office/drawing/2014/main" id="{B0676F42-BC31-40F4-AA05-CBD167EC132C}"/>
              </a:ext>
            </a:extLst>
          </p:cNvPr>
          <p:cNvSpPr txBox="1"/>
          <p:nvPr/>
        </p:nvSpPr>
        <p:spPr>
          <a:xfrm>
            <a:off x="11095599" y="3274254"/>
            <a:ext cx="1228917" cy="261610"/>
          </a:xfrm>
          <a:prstGeom prst="rect">
            <a:avLst/>
          </a:prstGeom>
          <a:noFill/>
        </p:spPr>
        <p:txBody>
          <a:bodyPr wrap="square" rtlCol="0">
            <a:spAutoFit/>
          </a:bodyPr>
          <a:lstStyle/>
          <a:p>
            <a:r>
              <a:rPr lang="ja-JP" altLang="en-US" sz="1100" dirty="0"/>
              <a:t>考えられる要因</a:t>
            </a:r>
            <a:endParaRPr kumimoji="1" lang="ja-JP" altLang="en-US" sz="1100" dirty="0"/>
          </a:p>
        </p:txBody>
      </p:sp>
      <p:sp>
        <p:nvSpPr>
          <p:cNvPr id="20" name="テキスト ボックス 19">
            <a:extLst>
              <a:ext uri="{FF2B5EF4-FFF2-40B4-BE49-F238E27FC236}">
                <a16:creationId xmlns:a16="http://schemas.microsoft.com/office/drawing/2014/main" id="{F10AD4CF-F8E9-4578-A2E2-D92F54777BD7}"/>
              </a:ext>
            </a:extLst>
          </p:cNvPr>
          <p:cNvSpPr txBox="1"/>
          <p:nvPr/>
        </p:nvSpPr>
        <p:spPr>
          <a:xfrm rot="16200000">
            <a:off x="6227535" y="4170031"/>
            <a:ext cx="1505281" cy="261610"/>
          </a:xfrm>
          <a:prstGeom prst="rect">
            <a:avLst/>
          </a:prstGeom>
          <a:noFill/>
        </p:spPr>
        <p:txBody>
          <a:bodyPr wrap="square" rtlCol="0">
            <a:spAutoFit/>
          </a:bodyPr>
          <a:lstStyle/>
          <a:p>
            <a:r>
              <a:rPr lang="ja-JP" altLang="en-US" sz="1100" dirty="0"/>
              <a:t>変異シグネチャー</a:t>
            </a:r>
            <a:endParaRPr kumimoji="1" lang="ja-JP" altLang="en-US" sz="1100" dirty="0"/>
          </a:p>
        </p:txBody>
      </p:sp>
      <p:sp>
        <p:nvSpPr>
          <p:cNvPr id="21" name="テキスト ボックス 20">
            <a:extLst>
              <a:ext uri="{FF2B5EF4-FFF2-40B4-BE49-F238E27FC236}">
                <a16:creationId xmlns:a16="http://schemas.microsoft.com/office/drawing/2014/main" id="{F9042739-A7F1-420E-A791-62188CB22698}"/>
              </a:ext>
            </a:extLst>
          </p:cNvPr>
          <p:cNvSpPr txBox="1"/>
          <p:nvPr/>
        </p:nvSpPr>
        <p:spPr>
          <a:xfrm>
            <a:off x="7142274" y="3082822"/>
            <a:ext cx="1505281" cy="261610"/>
          </a:xfrm>
          <a:prstGeom prst="rect">
            <a:avLst/>
          </a:prstGeom>
          <a:noFill/>
        </p:spPr>
        <p:txBody>
          <a:bodyPr wrap="square" rtlCol="0">
            <a:spAutoFit/>
          </a:bodyPr>
          <a:lstStyle/>
          <a:p>
            <a:r>
              <a:rPr lang="ja-JP" altLang="en-US" sz="1100" dirty="0"/>
              <a:t>ヒトのがんの種類</a:t>
            </a:r>
            <a:endParaRPr kumimoji="1" lang="ja-JP" altLang="en-US" sz="1100" dirty="0"/>
          </a:p>
        </p:txBody>
      </p:sp>
      <p:sp>
        <p:nvSpPr>
          <p:cNvPr id="17" name="テキスト ボックス 16">
            <a:extLst>
              <a:ext uri="{FF2B5EF4-FFF2-40B4-BE49-F238E27FC236}">
                <a16:creationId xmlns:a16="http://schemas.microsoft.com/office/drawing/2014/main" id="{FA3B73DF-65D6-49C2-A421-7391590CE25A}"/>
              </a:ext>
            </a:extLst>
          </p:cNvPr>
          <p:cNvSpPr txBox="1"/>
          <p:nvPr/>
        </p:nvSpPr>
        <p:spPr>
          <a:xfrm>
            <a:off x="7633397" y="6222767"/>
            <a:ext cx="1505280" cy="307777"/>
          </a:xfrm>
          <a:prstGeom prst="rect">
            <a:avLst/>
          </a:prstGeom>
          <a:noFill/>
        </p:spPr>
        <p:txBody>
          <a:bodyPr wrap="square" rtlCol="0">
            <a:spAutoFit/>
          </a:bodyPr>
          <a:lstStyle/>
          <a:p>
            <a:r>
              <a:rPr kumimoji="1" lang="en-US" altLang="ja-JP" sz="700" dirty="0" err="1"/>
              <a:t>All:</a:t>
            </a:r>
            <a:r>
              <a:rPr lang="en-US" altLang="ja-JP" sz="700" b="0" i="0" dirty="0" err="1">
                <a:solidFill>
                  <a:srgbClr val="222222"/>
                </a:solidFill>
                <a:effectLst/>
                <a:latin typeface="Harding"/>
              </a:rPr>
              <a:t>acute</a:t>
            </a:r>
            <a:r>
              <a:rPr lang="en-US" altLang="ja-JP" sz="700" b="0" i="0" dirty="0">
                <a:solidFill>
                  <a:srgbClr val="222222"/>
                </a:solidFill>
                <a:effectLst/>
                <a:latin typeface="Harding"/>
              </a:rPr>
              <a:t> lymphoblastic </a:t>
            </a:r>
            <a:r>
              <a:rPr lang="en-US" altLang="ja-JP" sz="700" b="0" i="0" dirty="0" err="1">
                <a:solidFill>
                  <a:srgbClr val="222222"/>
                </a:solidFill>
                <a:effectLst/>
                <a:latin typeface="Harding"/>
              </a:rPr>
              <a:t>leukaemia</a:t>
            </a:r>
            <a:r>
              <a:rPr lang="en-US" altLang="ja-JP" sz="700" b="0" i="0" dirty="0">
                <a:solidFill>
                  <a:srgbClr val="222222"/>
                </a:solidFill>
                <a:effectLst/>
                <a:latin typeface="Harding"/>
              </a:rPr>
              <a:t>(</a:t>
            </a:r>
            <a:r>
              <a:rPr lang="ja-JP" altLang="en-US" sz="700" b="0" i="0" dirty="0">
                <a:solidFill>
                  <a:srgbClr val="222222"/>
                </a:solidFill>
                <a:effectLst/>
                <a:latin typeface="Harding"/>
              </a:rPr>
              <a:t>急性リンパ</a:t>
            </a:r>
            <a:r>
              <a:rPr lang="ja-JP" altLang="en-US" sz="700" dirty="0">
                <a:solidFill>
                  <a:srgbClr val="222222"/>
                </a:solidFill>
                <a:latin typeface="Harding"/>
              </a:rPr>
              <a:t>性</a:t>
            </a:r>
            <a:r>
              <a:rPr lang="ja-JP" altLang="en-US" sz="700" b="0" i="0" dirty="0">
                <a:solidFill>
                  <a:srgbClr val="222222"/>
                </a:solidFill>
                <a:effectLst/>
                <a:latin typeface="Harding"/>
              </a:rPr>
              <a:t>白血病</a:t>
            </a:r>
            <a:r>
              <a:rPr lang="en-US" altLang="ja-JP" sz="700" b="0" i="0" dirty="0">
                <a:solidFill>
                  <a:srgbClr val="222222"/>
                </a:solidFill>
                <a:effectLst/>
                <a:latin typeface="Harding"/>
              </a:rPr>
              <a:t>)</a:t>
            </a:r>
            <a:endParaRPr kumimoji="1" lang="ja-JP" altLang="en-US" sz="700" dirty="0"/>
          </a:p>
        </p:txBody>
      </p:sp>
    </p:spTree>
    <p:extLst>
      <p:ext uri="{BB962C8B-B14F-4D97-AF65-F5344CB8AC3E}">
        <p14:creationId xmlns:p14="http://schemas.microsoft.com/office/powerpoint/2010/main" val="72553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白いシャツを着ている男はスマイルしている&#10;&#10;自動的に生成された説明">
            <a:extLst>
              <a:ext uri="{FF2B5EF4-FFF2-40B4-BE49-F238E27FC236}">
                <a16:creationId xmlns:a16="http://schemas.microsoft.com/office/drawing/2014/main" id="{25E3F3E0-C519-432D-A10D-67677E07D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22" y="582659"/>
            <a:ext cx="2044460" cy="3069760"/>
          </a:xfrm>
          <a:prstGeom prst="rect">
            <a:avLst/>
          </a:prstGeom>
        </p:spPr>
      </p:pic>
      <p:sp>
        <p:nvSpPr>
          <p:cNvPr id="5" name="テキスト ボックス 4">
            <a:extLst>
              <a:ext uri="{FF2B5EF4-FFF2-40B4-BE49-F238E27FC236}">
                <a16:creationId xmlns:a16="http://schemas.microsoft.com/office/drawing/2014/main" id="{14F54A1F-8489-4378-B9AB-CBFAD2985721}"/>
              </a:ext>
            </a:extLst>
          </p:cNvPr>
          <p:cNvSpPr txBox="1"/>
          <p:nvPr/>
        </p:nvSpPr>
        <p:spPr>
          <a:xfrm>
            <a:off x="813759" y="3652419"/>
            <a:ext cx="1524000" cy="184666"/>
          </a:xfrm>
          <a:prstGeom prst="rect">
            <a:avLst/>
          </a:prstGeom>
          <a:noFill/>
        </p:spPr>
        <p:txBody>
          <a:bodyPr wrap="square">
            <a:spAutoFit/>
          </a:bodyPr>
          <a:lstStyle/>
          <a:p>
            <a:r>
              <a:rPr lang="ja-JP" altLang="en-US" sz="600" dirty="0"/>
              <a:t>https://ento.psu.edu/directory/afr3</a:t>
            </a:r>
          </a:p>
        </p:txBody>
      </p:sp>
      <p:sp>
        <p:nvSpPr>
          <p:cNvPr id="6" name="テキスト ボックス 5">
            <a:extLst>
              <a:ext uri="{FF2B5EF4-FFF2-40B4-BE49-F238E27FC236}">
                <a16:creationId xmlns:a16="http://schemas.microsoft.com/office/drawing/2014/main" id="{8D8B0FEB-5CA0-4FB0-9C77-8AEF30D5DF8F}"/>
              </a:ext>
            </a:extLst>
          </p:cNvPr>
          <p:cNvSpPr txBox="1"/>
          <p:nvPr/>
        </p:nvSpPr>
        <p:spPr>
          <a:xfrm>
            <a:off x="4918494" y="181153"/>
            <a:ext cx="2355011" cy="584775"/>
          </a:xfrm>
          <a:prstGeom prst="rect">
            <a:avLst/>
          </a:prstGeom>
          <a:noFill/>
        </p:spPr>
        <p:txBody>
          <a:bodyPr wrap="square" rtlCol="0">
            <a:spAutoFit/>
          </a:bodyPr>
          <a:lstStyle/>
          <a:p>
            <a:r>
              <a:rPr kumimoji="1" lang="ja-JP" altLang="en-US" sz="3200" dirty="0"/>
              <a:t>著者紹介</a:t>
            </a:r>
          </a:p>
        </p:txBody>
      </p:sp>
      <p:pic>
        <p:nvPicPr>
          <p:cNvPr id="10" name="図 9">
            <a:extLst>
              <a:ext uri="{FF2B5EF4-FFF2-40B4-BE49-F238E27FC236}">
                <a16:creationId xmlns:a16="http://schemas.microsoft.com/office/drawing/2014/main" id="{B145D4E9-B1FA-45CC-BBCD-F4A76FAD94B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7522" y="3878821"/>
            <a:ext cx="4218317" cy="2665305"/>
          </a:xfrm>
          <a:prstGeom prst="rect">
            <a:avLst/>
          </a:prstGeom>
        </p:spPr>
      </p:pic>
      <p:sp>
        <p:nvSpPr>
          <p:cNvPr id="12" name="テキスト ボックス 11">
            <a:extLst>
              <a:ext uri="{FF2B5EF4-FFF2-40B4-BE49-F238E27FC236}">
                <a16:creationId xmlns:a16="http://schemas.microsoft.com/office/drawing/2014/main" id="{60679673-B4C5-44D6-B417-4EFE4E0C32BB}"/>
              </a:ext>
            </a:extLst>
          </p:cNvPr>
          <p:cNvSpPr txBox="1"/>
          <p:nvPr/>
        </p:nvSpPr>
        <p:spPr>
          <a:xfrm>
            <a:off x="467522" y="6585862"/>
            <a:ext cx="2206206" cy="200055"/>
          </a:xfrm>
          <a:prstGeom prst="rect">
            <a:avLst/>
          </a:prstGeom>
          <a:noFill/>
        </p:spPr>
        <p:txBody>
          <a:bodyPr wrap="square">
            <a:spAutoFit/>
          </a:bodyPr>
          <a:lstStyle/>
          <a:p>
            <a:r>
              <a:rPr lang="ja-JP" altLang="en-US" sz="700" dirty="0"/>
              <a:t>https://www.tedmed.com/talks/show?id=7286</a:t>
            </a:r>
          </a:p>
        </p:txBody>
      </p:sp>
      <p:sp>
        <p:nvSpPr>
          <p:cNvPr id="13" name="テキスト ボックス 12">
            <a:extLst>
              <a:ext uri="{FF2B5EF4-FFF2-40B4-BE49-F238E27FC236}">
                <a16:creationId xmlns:a16="http://schemas.microsoft.com/office/drawing/2014/main" id="{7F81EA49-5EA3-4B7E-B6B6-5991C54AB3BA}"/>
              </a:ext>
            </a:extLst>
          </p:cNvPr>
          <p:cNvSpPr txBox="1"/>
          <p:nvPr/>
        </p:nvSpPr>
        <p:spPr>
          <a:xfrm>
            <a:off x="2453293" y="760911"/>
            <a:ext cx="2863969" cy="369332"/>
          </a:xfrm>
          <a:prstGeom prst="rect">
            <a:avLst/>
          </a:prstGeom>
          <a:noFill/>
        </p:spPr>
        <p:txBody>
          <a:bodyPr wrap="square" rtlCol="0">
            <a:spAutoFit/>
          </a:bodyPr>
          <a:lstStyle/>
          <a:p>
            <a:r>
              <a:rPr lang="ja-JP" altLang="en-US" dirty="0"/>
              <a:t>・</a:t>
            </a:r>
            <a:r>
              <a:rPr lang="en-US" altLang="ja-JP" dirty="0"/>
              <a:t>Prof. Andrew</a:t>
            </a:r>
            <a:r>
              <a:rPr lang="ja-JP" altLang="en-US" dirty="0"/>
              <a:t> </a:t>
            </a:r>
            <a:r>
              <a:rPr lang="en-US" altLang="ja-JP" dirty="0"/>
              <a:t>F</a:t>
            </a:r>
            <a:r>
              <a:rPr lang="ja-JP" altLang="en-US" dirty="0"/>
              <a:t> </a:t>
            </a:r>
            <a:r>
              <a:rPr lang="en-US" altLang="ja-JP" dirty="0"/>
              <a:t>Read</a:t>
            </a:r>
          </a:p>
        </p:txBody>
      </p:sp>
      <p:sp>
        <p:nvSpPr>
          <p:cNvPr id="14" name="テキスト ボックス 13">
            <a:extLst>
              <a:ext uri="{FF2B5EF4-FFF2-40B4-BE49-F238E27FC236}">
                <a16:creationId xmlns:a16="http://schemas.microsoft.com/office/drawing/2014/main" id="{ABAC67E3-10BD-442D-954E-7853FE3D5F3E}"/>
              </a:ext>
            </a:extLst>
          </p:cNvPr>
          <p:cNvSpPr txBox="1"/>
          <p:nvPr/>
        </p:nvSpPr>
        <p:spPr>
          <a:xfrm>
            <a:off x="2453293" y="2107659"/>
            <a:ext cx="3019245" cy="646331"/>
          </a:xfrm>
          <a:prstGeom prst="rect">
            <a:avLst/>
          </a:prstGeom>
          <a:noFill/>
        </p:spPr>
        <p:txBody>
          <a:bodyPr wrap="square" rtlCol="0">
            <a:spAutoFit/>
          </a:bodyPr>
          <a:lstStyle/>
          <a:p>
            <a:r>
              <a:rPr lang="ja-JP" altLang="en-US" dirty="0"/>
              <a:t>・専門は感染症の生態学と</a:t>
            </a:r>
            <a:br>
              <a:rPr lang="en-US" altLang="ja-JP" dirty="0"/>
            </a:br>
            <a:r>
              <a:rPr lang="ja-JP" altLang="en-US" dirty="0"/>
              <a:t>　進化遺伝学</a:t>
            </a:r>
            <a:endParaRPr lang="en-US" altLang="ja-JP" dirty="0"/>
          </a:p>
        </p:txBody>
      </p:sp>
      <p:pic>
        <p:nvPicPr>
          <p:cNvPr id="16" name="図 15" descr="屋内, テーブル, 小さい, 項目 が含まれている画像&#10;&#10;自動的に生成された説明">
            <a:extLst>
              <a:ext uri="{FF2B5EF4-FFF2-40B4-BE49-F238E27FC236}">
                <a16:creationId xmlns:a16="http://schemas.microsoft.com/office/drawing/2014/main" id="{D55F3170-4CB1-4593-BFFB-E8FE78356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682" y="127077"/>
            <a:ext cx="2422367" cy="5507297"/>
          </a:xfrm>
          <a:prstGeom prst="rect">
            <a:avLst/>
          </a:prstGeom>
        </p:spPr>
      </p:pic>
      <p:sp>
        <p:nvSpPr>
          <p:cNvPr id="18" name="テキスト ボックス 17">
            <a:extLst>
              <a:ext uri="{FF2B5EF4-FFF2-40B4-BE49-F238E27FC236}">
                <a16:creationId xmlns:a16="http://schemas.microsoft.com/office/drawing/2014/main" id="{416735FD-36D0-4E2C-9942-E72830C41E87}"/>
              </a:ext>
            </a:extLst>
          </p:cNvPr>
          <p:cNvSpPr txBox="1"/>
          <p:nvPr/>
        </p:nvSpPr>
        <p:spPr>
          <a:xfrm>
            <a:off x="2467146" y="2927125"/>
            <a:ext cx="2863969" cy="369332"/>
          </a:xfrm>
          <a:prstGeom prst="rect">
            <a:avLst/>
          </a:prstGeom>
          <a:noFill/>
        </p:spPr>
        <p:txBody>
          <a:bodyPr wrap="square" rtlCol="0">
            <a:spAutoFit/>
          </a:bodyPr>
          <a:lstStyle/>
          <a:p>
            <a:r>
              <a:rPr lang="ja-JP" altLang="en-US" dirty="0"/>
              <a:t>・</a:t>
            </a:r>
            <a:r>
              <a:rPr lang="en-US" altLang="ja-JP" dirty="0"/>
              <a:t>TED</a:t>
            </a:r>
            <a:r>
              <a:rPr lang="ja-JP" altLang="en-US" dirty="0"/>
              <a:t>にもいらっしゃる</a:t>
            </a:r>
            <a:endParaRPr lang="en-US" altLang="ja-JP" dirty="0"/>
          </a:p>
        </p:txBody>
      </p:sp>
      <p:sp>
        <p:nvSpPr>
          <p:cNvPr id="20" name="テキスト ボックス 19">
            <a:extLst>
              <a:ext uri="{FF2B5EF4-FFF2-40B4-BE49-F238E27FC236}">
                <a16:creationId xmlns:a16="http://schemas.microsoft.com/office/drawing/2014/main" id="{00835B27-B7B8-4896-8558-1F29C14683AB}"/>
              </a:ext>
            </a:extLst>
          </p:cNvPr>
          <p:cNvSpPr txBox="1"/>
          <p:nvPr/>
        </p:nvSpPr>
        <p:spPr>
          <a:xfrm>
            <a:off x="5060330" y="6174549"/>
            <a:ext cx="6950734" cy="584775"/>
          </a:xfrm>
          <a:prstGeom prst="rect">
            <a:avLst/>
          </a:prstGeom>
          <a:noFill/>
        </p:spPr>
        <p:txBody>
          <a:bodyPr wrap="square">
            <a:spAutoFit/>
          </a:bodyPr>
          <a:lstStyle/>
          <a:p>
            <a:r>
              <a:rPr lang="ja-JP" altLang="en-US" sz="1600" dirty="0"/>
              <a:t>臨床試験から得られた標準サンプルを再利用して、</a:t>
            </a:r>
            <a:r>
              <a:rPr lang="ja-JP" altLang="en-US" sz="1600" b="1" dirty="0"/>
              <a:t>ワクチンが認可される前でも耐性の進化のリスクを評価</a:t>
            </a:r>
            <a:r>
              <a:rPr lang="ja-JP" altLang="en-US" sz="1600" dirty="0"/>
              <a:t>することができる </a:t>
            </a:r>
            <a:r>
              <a:rPr lang="en-US" altLang="ja-JP" sz="1600" dirty="0"/>
              <a:t>(</a:t>
            </a:r>
            <a:r>
              <a:rPr lang="ja-JP" altLang="en-US" sz="1600" dirty="0"/>
              <a:t>上図</a:t>
            </a:r>
            <a:r>
              <a:rPr lang="en-US" altLang="ja-JP" sz="1600" dirty="0"/>
              <a:t>)</a:t>
            </a:r>
            <a:endParaRPr lang="ja-JP" altLang="en-US" sz="1600" dirty="0"/>
          </a:p>
        </p:txBody>
      </p:sp>
      <p:sp>
        <p:nvSpPr>
          <p:cNvPr id="22" name="テキスト ボックス 21">
            <a:extLst>
              <a:ext uri="{FF2B5EF4-FFF2-40B4-BE49-F238E27FC236}">
                <a16:creationId xmlns:a16="http://schemas.microsoft.com/office/drawing/2014/main" id="{DBE24291-2938-44D8-9030-4507C6A867E5}"/>
              </a:ext>
            </a:extLst>
          </p:cNvPr>
          <p:cNvSpPr txBox="1"/>
          <p:nvPr/>
        </p:nvSpPr>
        <p:spPr>
          <a:xfrm>
            <a:off x="5241315" y="4300277"/>
            <a:ext cx="3922862" cy="1569660"/>
          </a:xfrm>
          <a:prstGeom prst="rect">
            <a:avLst/>
          </a:prstGeom>
          <a:noFill/>
        </p:spPr>
        <p:txBody>
          <a:bodyPr wrap="square">
            <a:spAutoFit/>
          </a:bodyPr>
          <a:lstStyle/>
          <a:p>
            <a:r>
              <a:rPr lang="ja-JP" altLang="en-US" sz="1600" dirty="0"/>
              <a:t>COVID-19候補ワクチンの大部分は、ウイルスのスパイクタンパク質またはスパイクタンパク質の受容体結合ドメインを標的としており 、</a:t>
            </a:r>
            <a:r>
              <a:rPr lang="ja-JP" altLang="en-US" sz="1600" b="1" dirty="0"/>
              <a:t>1つのワクチンに対するワクチン耐性の進化は、同時に他のワクチンを弱体化させる可能性</a:t>
            </a:r>
            <a:r>
              <a:rPr lang="ja-JP" altLang="en-US" sz="1600" dirty="0"/>
              <a:t>がある。</a:t>
            </a:r>
          </a:p>
        </p:txBody>
      </p:sp>
      <p:cxnSp>
        <p:nvCxnSpPr>
          <p:cNvPr id="24" name="直線矢印コネクタ 23">
            <a:extLst>
              <a:ext uri="{FF2B5EF4-FFF2-40B4-BE49-F238E27FC236}">
                <a16:creationId xmlns:a16="http://schemas.microsoft.com/office/drawing/2014/main" id="{3214FD0C-4648-45F1-BBAB-9E9319274BED}"/>
              </a:ext>
            </a:extLst>
          </p:cNvPr>
          <p:cNvCxnSpPr/>
          <p:nvPr/>
        </p:nvCxnSpPr>
        <p:spPr>
          <a:xfrm>
            <a:off x="10942107" y="3579532"/>
            <a:ext cx="83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54D9F0F-9C4F-4F4E-9318-538635273DFF}"/>
              </a:ext>
            </a:extLst>
          </p:cNvPr>
          <p:cNvSpPr txBox="1"/>
          <p:nvPr/>
        </p:nvSpPr>
        <p:spPr>
          <a:xfrm>
            <a:off x="10748602" y="3579532"/>
            <a:ext cx="1224951" cy="246221"/>
          </a:xfrm>
          <a:prstGeom prst="rect">
            <a:avLst/>
          </a:prstGeom>
          <a:noFill/>
        </p:spPr>
        <p:txBody>
          <a:bodyPr wrap="square" rtlCol="0">
            <a:spAutoFit/>
          </a:bodyPr>
          <a:lstStyle/>
          <a:p>
            <a:r>
              <a:rPr kumimoji="1" lang="ja-JP" altLang="en-US" sz="1000" dirty="0"/>
              <a:t>高力価（高希釈）</a:t>
            </a:r>
          </a:p>
        </p:txBody>
      </p:sp>
      <p:sp>
        <p:nvSpPr>
          <p:cNvPr id="27" name="テキスト ボックス 26">
            <a:extLst>
              <a:ext uri="{FF2B5EF4-FFF2-40B4-BE49-F238E27FC236}">
                <a16:creationId xmlns:a16="http://schemas.microsoft.com/office/drawing/2014/main" id="{A8760B94-B0E5-48E0-92B7-EB029F58B8AA}"/>
              </a:ext>
            </a:extLst>
          </p:cNvPr>
          <p:cNvSpPr txBox="1"/>
          <p:nvPr/>
        </p:nvSpPr>
        <p:spPr>
          <a:xfrm>
            <a:off x="5375539" y="765928"/>
            <a:ext cx="4129536" cy="3046988"/>
          </a:xfrm>
          <a:prstGeom prst="rect">
            <a:avLst/>
          </a:prstGeom>
          <a:noFill/>
        </p:spPr>
        <p:txBody>
          <a:bodyPr wrap="square">
            <a:spAutoFit/>
          </a:bodyPr>
          <a:lstStyle/>
          <a:p>
            <a:r>
              <a:rPr lang="ja-JP" altLang="en-US" sz="1600" b="1" dirty="0"/>
              <a:t>ファイザー社及び武田/モデルナ社のワクチン</a:t>
            </a:r>
            <a:r>
              <a:rPr lang="ja-JP" altLang="en-US" sz="1600" dirty="0"/>
              <a:t>はmRNAワクチンと呼ばれ、新型コロナウイルスのスパイクタンパク質（ウイルスがヒトの細胞へ侵入するために必要なタンパク質）の設計図となるmRNAを脂質の膜に包んだワクチン。このワクチンを接種し、mRNAがヒトの細胞内に取り込まれると、このmRNAを基に、細胞内でスパイクタンパク質が産生され、その</a:t>
            </a:r>
            <a:r>
              <a:rPr lang="ja-JP" altLang="en-US" sz="1600" b="1" dirty="0"/>
              <a:t>スパイクタンパク質に対する中和抗体産生や細胞性免疫応答が誘導されることで、新型コロナウイルスによる感染症の予防ができる</a:t>
            </a:r>
            <a:r>
              <a:rPr lang="ja-JP" altLang="en-US" sz="1600" dirty="0"/>
              <a:t>。</a:t>
            </a:r>
          </a:p>
        </p:txBody>
      </p:sp>
      <p:sp>
        <p:nvSpPr>
          <p:cNvPr id="28" name="テキスト ボックス 27">
            <a:extLst>
              <a:ext uri="{FF2B5EF4-FFF2-40B4-BE49-F238E27FC236}">
                <a16:creationId xmlns:a16="http://schemas.microsoft.com/office/drawing/2014/main" id="{0F686CBF-0990-4A1A-81DC-FC59314F41B1}"/>
              </a:ext>
            </a:extLst>
          </p:cNvPr>
          <p:cNvSpPr txBox="1"/>
          <p:nvPr/>
        </p:nvSpPr>
        <p:spPr>
          <a:xfrm>
            <a:off x="9428671" y="5649762"/>
            <a:ext cx="2044461" cy="215444"/>
          </a:xfrm>
          <a:prstGeom prst="rect">
            <a:avLst/>
          </a:prstGeom>
          <a:noFill/>
        </p:spPr>
        <p:txBody>
          <a:bodyPr wrap="square" rtlCol="0">
            <a:spAutoFit/>
          </a:bodyPr>
          <a:lstStyle/>
          <a:p>
            <a:r>
              <a:rPr kumimoji="1" lang="en-US" altLang="ja-JP" sz="800" dirty="0"/>
              <a:t>David and Andrew, 2020</a:t>
            </a:r>
            <a:r>
              <a:rPr lang="ja-JP" altLang="en-US" sz="800" dirty="0"/>
              <a:t>を</a:t>
            </a:r>
            <a:r>
              <a:rPr kumimoji="1" lang="ja-JP" altLang="en-US" sz="800" dirty="0"/>
              <a:t>改変</a:t>
            </a:r>
          </a:p>
        </p:txBody>
      </p:sp>
      <p:sp>
        <p:nvSpPr>
          <p:cNvPr id="29" name="テキスト ボックス 28">
            <a:extLst>
              <a:ext uri="{FF2B5EF4-FFF2-40B4-BE49-F238E27FC236}">
                <a16:creationId xmlns:a16="http://schemas.microsoft.com/office/drawing/2014/main" id="{136A5FE7-AAC6-425D-B3D6-0FC908CC1AF5}"/>
              </a:ext>
            </a:extLst>
          </p:cNvPr>
          <p:cNvSpPr txBox="1"/>
          <p:nvPr/>
        </p:nvSpPr>
        <p:spPr>
          <a:xfrm>
            <a:off x="2467146" y="3453708"/>
            <a:ext cx="2863969" cy="369332"/>
          </a:xfrm>
          <a:prstGeom prst="rect">
            <a:avLst/>
          </a:prstGeom>
          <a:noFill/>
        </p:spPr>
        <p:txBody>
          <a:bodyPr wrap="square" rtlCol="0">
            <a:spAutoFit/>
          </a:bodyPr>
          <a:lstStyle/>
          <a:p>
            <a:r>
              <a:rPr lang="ja-JP" altLang="en-US" dirty="0"/>
              <a:t>・</a:t>
            </a:r>
            <a:r>
              <a:rPr lang="en-US" altLang="ja-JP" dirty="0"/>
              <a:t>COVID-19</a:t>
            </a:r>
            <a:r>
              <a:rPr lang="ja-JP" altLang="en-US" dirty="0"/>
              <a:t>の論文も</a:t>
            </a:r>
            <a:endParaRPr lang="en-US" altLang="ja-JP" dirty="0"/>
          </a:p>
        </p:txBody>
      </p:sp>
      <p:sp>
        <p:nvSpPr>
          <p:cNvPr id="31" name="テキスト ボックス 30">
            <a:extLst>
              <a:ext uri="{FF2B5EF4-FFF2-40B4-BE49-F238E27FC236}">
                <a16:creationId xmlns:a16="http://schemas.microsoft.com/office/drawing/2014/main" id="{A3D31789-93ED-45F8-AE95-D65B10130C9A}"/>
              </a:ext>
            </a:extLst>
          </p:cNvPr>
          <p:cNvSpPr txBox="1"/>
          <p:nvPr/>
        </p:nvSpPr>
        <p:spPr>
          <a:xfrm>
            <a:off x="7296966" y="3757810"/>
            <a:ext cx="2123494" cy="184666"/>
          </a:xfrm>
          <a:prstGeom prst="rect">
            <a:avLst/>
          </a:prstGeom>
          <a:noFill/>
        </p:spPr>
        <p:txBody>
          <a:bodyPr wrap="square">
            <a:spAutoFit/>
          </a:bodyPr>
          <a:lstStyle/>
          <a:p>
            <a:r>
              <a:rPr lang="ja-JP" altLang="en-US" sz="600" dirty="0"/>
              <a:t>https://www.cov19-vaccine.mhlw.go.jp/qa/0021.html</a:t>
            </a:r>
          </a:p>
        </p:txBody>
      </p:sp>
      <p:sp>
        <p:nvSpPr>
          <p:cNvPr id="33" name="テキスト ボックス 32">
            <a:extLst>
              <a:ext uri="{FF2B5EF4-FFF2-40B4-BE49-F238E27FC236}">
                <a16:creationId xmlns:a16="http://schemas.microsoft.com/office/drawing/2014/main" id="{1731F537-81CB-492D-9AF1-0C4572E2A861}"/>
              </a:ext>
            </a:extLst>
          </p:cNvPr>
          <p:cNvSpPr txBox="1"/>
          <p:nvPr/>
        </p:nvSpPr>
        <p:spPr>
          <a:xfrm>
            <a:off x="9144719" y="5794657"/>
            <a:ext cx="3047281" cy="184666"/>
          </a:xfrm>
          <a:prstGeom prst="rect">
            <a:avLst/>
          </a:prstGeom>
          <a:noFill/>
        </p:spPr>
        <p:txBody>
          <a:bodyPr wrap="square">
            <a:spAutoFit/>
          </a:bodyPr>
          <a:lstStyle/>
          <a:p>
            <a:r>
              <a:rPr lang="ja-JP" altLang="en-US" sz="600" dirty="0"/>
              <a:t>https://journals.plos.org/plosbiology/article?id=10.1371/journal.pbio.3001000</a:t>
            </a:r>
          </a:p>
        </p:txBody>
      </p:sp>
      <p:sp>
        <p:nvSpPr>
          <p:cNvPr id="34" name="矢印: 下 33">
            <a:extLst>
              <a:ext uri="{FF2B5EF4-FFF2-40B4-BE49-F238E27FC236}">
                <a16:creationId xmlns:a16="http://schemas.microsoft.com/office/drawing/2014/main" id="{EEB98BE1-2F6A-4FB9-A8CF-A7F12B9F63C9}"/>
              </a:ext>
            </a:extLst>
          </p:cNvPr>
          <p:cNvSpPr/>
          <p:nvPr/>
        </p:nvSpPr>
        <p:spPr>
          <a:xfrm>
            <a:off x="6942295" y="3990337"/>
            <a:ext cx="457199" cy="299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41C1DD41-F363-4E76-A3E6-7FE7BE04A532}"/>
              </a:ext>
            </a:extLst>
          </p:cNvPr>
          <p:cNvSpPr/>
          <p:nvPr/>
        </p:nvSpPr>
        <p:spPr>
          <a:xfrm>
            <a:off x="6983108" y="5880013"/>
            <a:ext cx="457199" cy="299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5E384704-1F44-4BCF-B9A6-428BFE6EBF07}"/>
              </a:ext>
            </a:extLst>
          </p:cNvPr>
          <p:cNvSpPr txBox="1"/>
          <p:nvPr/>
        </p:nvSpPr>
        <p:spPr>
          <a:xfrm>
            <a:off x="10754355" y="3757810"/>
            <a:ext cx="1224951" cy="246221"/>
          </a:xfrm>
          <a:prstGeom prst="rect">
            <a:avLst/>
          </a:prstGeom>
          <a:noFill/>
        </p:spPr>
        <p:txBody>
          <a:bodyPr wrap="square" rtlCol="0">
            <a:spAutoFit/>
          </a:bodyPr>
          <a:lstStyle/>
          <a:p>
            <a:r>
              <a:rPr kumimoji="1" lang="ja-JP" altLang="en-US" sz="1000" dirty="0"/>
              <a:t>感染力が高い</a:t>
            </a:r>
          </a:p>
        </p:txBody>
      </p:sp>
      <p:sp>
        <p:nvSpPr>
          <p:cNvPr id="37" name="テキスト ボックス 36">
            <a:extLst>
              <a:ext uri="{FF2B5EF4-FFF2-40B4-BE49-F238E27FC236}">
                <a16:creationId xmlns:a16="http://schemas.microsoft.com/office/drawing/2014/main" id="{462474FA-FB16-4B83-966A-5FC859AEF082}"/>
              </a:ext>
            </a:extLst>
          </p:cNvPr>
          <p:cNvSpPr txBox="1"/>
          <p:nvPr/>
        </p:nvSpPr>
        <p:spPr>
          <a:xfrm>
            <a:off x="11094886" y="1854680"/>
            <a:ext cx="1160753" cy="415498"/>
          </a:xfrm>
          <a:prstGeom prst="rect">
            <a:avLst/>
          </a:prstGeom>
          <a:noFill/>
        </p:spPr>
        <p:txBody>
          <a:bodyPr wrap="square" rtlCol="0">
            <a:spAutoFit/>
          </a:bodyPr>
          <a:lstStyle/>
          <a:p>
            <a:r>
              <a:rPr kumimoji="1" lang="ja-JP" altLang="en-US" sz="1050" dirty="0"/>
              <a:t>中力価は多様性が高い</a:t>
            </a:r>
          </a:p>
        </p:txBody>
      </p:sp>
      <p:cxnSp>
        <p:nvCxnSpPr>
          <p:cNvPr id="39" name="直線矢印コネクタ 38">
            <a:extLst>
              <a:ext uri="{FF2B5EF4-FFF2-40B4-BE49-F238E27FC236}">
                <a16:creationId xmlns:a16="http://schemas.microsoft.com/office/drawing/2014/main" id="{DFC6E564-0032-4A0D-8768-EB13F24E230F}"/>
              </a:ext>
            </a:extLst>
          </p:cNvPr>
          <p:cNvCxnSpPr>
            <a:cxnSpLocks/>
          </p:cNvCxnSpPr>
          <p:nvPr/>
        </p:nvCxnSpPr>
        <p:spPr>
          <a:xfrm flipH="1">
            <a:off x="11300605" y="2246001"/>
            <a:ext cx="85540" cy="186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3CC1655D-A461-4C69-BD8C-3AEE8ECD71A7}"/>
              </a:ext>
            </a:extLst>
          </p:cNvPr>
          <p:cNvSpPr txBox="1"/>
          <p:nvPr/>
        </p:nvSpPr>
        <p:spPr>
          <a:xfrm>
            <a:off x="2467146" y="1363715"/>
            <a:ext cx="2863969" cy="646331"/>
          </a:xfrm>
          <a:prstGeom prst="rect">
            <a:avLst/>
          </a:prstGeom>
          <a:noFill/>
        </p:spPr>
        <p:txBody>
          <a:bodyPr wrap="square" rtlCol="0">
            <a:spAutoFit/>
          </a:bodyPr>
          <a:lstStyle/>
          <a:p>
            <a:r>
              <a:rPr lang="ja-JP" altLang="en-US" dirty="0"/>
              <a:t>・ペンシルベニア大学の</a:t>
            </a:r>
            <a:br>
              <a:rPr lang="en-US" altLang="ja-JP" dirty="0"/>
            </a:br>
            <a:r>
              <a:rPr lang="ja-JP" altLang="en-US" dirty="0"/>
              <a:t>　昆虫学科所属</a:t>
            </a:r>
            <a:endParaRPr lang="en-US" altLang="ja-JP" dirty="0"/>
          </a:p>
        </p:txBody>
      </p:sp>
      <p:sp>
        <p:nvSpPr>
          <p:cNvPr id="42" name="スライド番号プレースホルダー 41">
            <a:extLst>
              <a:ext uri="{FF2B5EF4-FFF2-40B4-BE49-F238E27FC236}">
                <a16:creationId xmlns:a16="http://schemas.microsoft.com/office/drawing/2014/main" id="{024E6949-443F-4589-BE02-7A200BCCFCA3}"/>
              </a:ext>
            </a:extLst>
          </p:cNvPr>
          <p:cNvSpPr>
            <a:spLocks noGrp="1"/>
          </p:cNvSpPr>
          <p:nvPr>
            <p:ph type="sldNum" sz="quarter" idx="12"/>
          </p:nvPr>
        </p:nvSpPr>
        <p:spPr/>
        <p:txBody>
          <a:bodyPr/>
          <a:lstStyle/>
          <a:p>
            <a:fld id="{49C9AB21-00A1-485C-B8BD-BF7A7DE2CD13}" type="slidenum">
              <a:rPr kumimoji="1" lang="ja-JP" altLang="en-US" smtClean="0"/>
              <a:t>2</a:t>
            </a:fld>
            <a:endParaRPr kumimoji="1" lang="ja-JP" altLang="en-US"/>
          </a:p>
        </p:txBody>
      </p:sp>
      <p:sp>
        <p:nvSpPr>
          <p:cNvPr id="2" name="矢印: 右 1">
            <a:extLst>
              <a:ext uri="{FF2B5EF4-FFF2-40B4-BE49-F238E27FC236}">
                <a16:creationId xmlns:a16="http://schemas.microsoft.com/office/drawing/2014/main" id="{8BAF89D7-B935-40E1-B5A5-671F8CE7657C}"/>
              </a:ext>
            </a:extLst>
          </p:cNvPr>
          <p:cNvSpPr/>
          <p:nvPr/>
        </p:nvSpPr>
        <p:spPr>
          <a:xfrm rot="19656298">
            <a:off x="4748166" y="3378870"/>
            <a:ext cx="629710" cy="152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82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E62CEEA-2F57-4306-8C54-86936C2F62C3}"/>
              </a:ext>
            </a:extLst>
          </p:cNvPr>
          <p:cNvSpPr txBox="1"/>
          <p:nvPr/>
        </p:nvSpPr>
        <p:spPr>
          <a:xfrm>
            <a:off x="345056" y="249194"/>
            <a:ext cx="3554083" cy="707886"/>
          </a:xfrm>
          <a:prstGeom prst="rect">
            <a:avLst/>
          </a:prstGeom>
          <a:noFill/>
        </p:spPr>
        <p:txBody>
          <a:bodyPr wrap="square" rtlCol="0">
            <a:spAutoFit/>
          </a:bodyPr>
          <a:lstStyle/>
          <a:p>
            <a:r>
              <a:rPr kumimoji="1" lang="ja-JP" altLang="en-US" sz="4000" dirty="0"/>
              <a:t>はじめに</a:t>
            </a:r>
          </a:p>
        </p:txBody>
      </p:sp>
      <p:sp>
        <p:nvSpPr>
          <p:cNvPr id="5" name="テキスト ボックス 4">
            <a:extLst>
              <a:ext uri="{FF2B5EF4-FFF2-40B4-BE49-F238E27FC236}">
                <a16:creationId xmlns:a16="http://schemas.microsoft.com/office/drawing/2014/main" id="{ABBA8B86-0527-4611-95B5-8D3C9861A77C}"/>
              </a:ext>
            </a:extLst>
          </p:cNvPr>
          <p:cNvSpPr txBox="1"/>
          <p:nvPr/>
        </p:nvSpPr>
        <p:spPr>
          <a:xfrm>
            <a:off x="191936" y="1196644"/>
            <a:ext cx="6993867" cy="1384995"/>
          </a:xfrm>
          <a:prstGeom prst="rect">
            <a:avLst/>
          </a:prstGeom>
          <a:noFill/>
        </p:spPr>
        <p:txBody>
          <a:bodyPr wrap="square" rtlCol="0">
            <a:spAutoFit/>
          </a:bodyPr>
          <a:lstStyle/>
          <a:p>
            <a:r>
              <a:rPr kumimoji="1" lang="ja-JP" altLang="en-US" sz="2800" dirty="0"/>
              <a:t>・現在、最も豊かで医療が進んだ国</a:t>
            </a:r>
            <a:r>
              <a:rPr kumimoji="1" lang="ja-JP" altLang="en-US" sz="700" dirty="0"/>
              <a:t>（</a:t>
            </a:r>
            <a:r>
              <a:rPr lang="ja-JP" altLang="en-US" sz="700" dirty="0"/>
              <a:t>たぶんアメリカのこと</a:t>
            </a:r>
            <a:r>
              <a:rPr kumimoji="1" lang="ja-JP" altLang="en-US" sz="700" dirty="0"/>
              <a:t>）</a:t>
            </a:r>
            <a:r>
              <a:rPr kumimoji="1" lang="ja-JP" altLang="en-US" sz="2800" dirty="0"/>
              <a:t>でさえ、</a:t>
            </a:r>
            <a:r>
              <a:rPr kumimoji="1" lang="ja-JP" altLang="en-US" sz="2800" b="1" dirty="0"/>
              <a:t>毎年</a:t>
            </a:r>
            <a:r>
              <a:rPr kumimoji="1" lang="en-US" altLang="ja-JP" sz="2800" b="1" dirty="0"/>
              <a:t>200</a:t>
            </a:r>
            <a:r>
              <a:rPr kumimoji="1" lang="ja-JP" altLang="en-US" sz="2800" b="1" dirty="0"/>
              <a:t>万人が</a:t>
            </a:r>
            <a:r>
              <a:rPr kumimoji="1" lang="en-US" altLang="ja-JP" sz="2800" b="1" dirty="0"/>
              <a:t>”</a:t>
            </a:r>
            <a:r>
              <a:rPr kumimoji="1" lang="ja-JP" altLang="en-US" sz="2800" b="1" dirty="0"/>
              <a:t>進化</a:t>
            </a:r>
            <a:r>
              <a:rPr kumimoji="1" lang="en-US" altLang="ja-JP" sz="2800" b="1" dirty="0"/>
              <a:t>”</a:t>
            </a:r>
            <a:r>
              <a:rPr kumimoji="1" lang="ja-JP" altLang="en-US" sz="2800" b="1" dirty="0"/>
              <a:t>に脅かされ、死亡</a:t>
            </a:r>
            <a:endParaRPr kumimoji="1" lang="ja-JP" altLang="en-US" sz="2800" dirty="0"/>
          </a:p>
        </p:txBody>
      </p:sp>
      <p:sp>
        <p:nvSpPr>
          <p:cNvPr id="6" name="テキスト ボックス 5">
            <a:extLst>
              <a:ext uri="{FF2B5EF4-FFF2-40B4-BE49-F238E27FC236}">
                <a16:creationId xmlns:a16="http://schemas.microsoft.com/office/drawing/2014/main" id="{C5F8CDBC-A0D4-400F-B0EF-B6104C15C678}"/>
              </a:ext>
            </a:extLst>
          </p:cNvPr>
          <p:cNvSpPr txBox="1"/>
          <p:nvPr/>
        </p:nvSpPr>
        <p:spPr>
          <a:xfrm>
            <a:off x="191937" y="3085986"/>
            <a:ext cx="9627080" cy="523220"/>
          </a:xfrm>
          <a:prstGeom prst="rect">
            <a:avLst/>
          </a:prstGeom>
          <a:noFill/>
        </p:spPr>
        <p:txBody>
          <a:bodyPr wrap="square" rtlCol="0">
            <a:spAutoFit/>
          </a:bodyPr>
          <a:lstStyle/>
          <a:p>
            <a:r>
              <a:rPr kumimoji="1" lang="ja-JP" altLang="en-US" sz="2800"/>
              <a:t>・その</a:t>
            </a:r>
            <a:r>
              <a:rPr kumimoji="1" lang="ja-JP" altLang="en-US" sz="2800" b="1"/>
              <a:t>原因は生態学的プロセス</a:t>
            </a:r>
            <a:endParaRPr kumimoji="1" lang="ja-JP" altLang="en-US" sz="2800" b="1" dirty="0"/>
          </a:p>
        </p:txBody>
      </p:sp>
      <p:sp>
        <p:nvSpPr>
          <p:cNvPr id="7" name="テキスト ボックス 6">
            <a:extLst>
              <a:ext uri="{FF2B5EF4-FFF2-40B4-BE49-F238E27FC236}">
                <a16:creationId xmlns:a16="http://schemas.microsoft.com/office/drawing/2014/main" id="{FE52FBBD-1EB7-4D80-834A-DB63DA5096B7}"/>
              </a:ext>
            </a:extLst>
          </p:cNvPr>
          <p:cNvSpPr txBox="1"/>
          <p:nvPr/>
        </p:nvSpPr>
        <p:spPr>
          <a:xfrm>
            <a:off x="175773" y="4103176"/>
            <a:ext cx="5552167" cy="1815882"/>
          </a:xfrm>
          <a:prstGeom prst="rect">
            <a:avLst/>
          </a:prstGeom>
          <a:noFill/>
        </p:spPr>
        <p:txBody>
          <a:bodyPr wrap="square" rtlCol="0">
            <a:spAutoFit/>
          </a:bodyPr>
          <a:lstStyle/>
          <a:p>
            <a:r>
              <a:rPr kumimoji="1" lang="ja-JP" altLang="en-US" sz="2800" dirty="0"/>
              <a:t>・この章では、生態学における未解決問題として、「</a:t>
            </a:r>
            <a:r>
              <a:rPr lang="ja-JP" altLang="en-US" sz="2800" b="1" dirty="0"/>
              <a:t>何が薬剤耐性病原体,寄生虫およびがん細胞の集団密度を調節</a:t>
            </a:r>
            <a:r>
              <a:rPr lang="ja-JP" altLang="en-US" sz="2800" dirty="0"/>
              <a:t>するか?」を議論</a:t>
            </a:r>
            <a:endParaRPr kumimoji="1" lang="ja-JP" altLang="en-US" sz="2800" b="1" dirty="0"/>
          </a:p>
        </p:txBody>
      </p:sp>
      <p:sp>
        <p:nvSpPr>
          <p:cNvPr id="10" name="スライド番号プレースホルダー 9">
            <a:extLst>
              <a:ext uri="{FF2B5EF4-FFF2-40B4-BE49-F238E27FC236}">
                <a16:creationId xmlns:a16="http://schemas.microsoft.com/office/drawing/2014/main" id="{824F82FC-0291-4788-862B-BCC9C99D7CD3}"/>
              </a:ext>
            </a:extLst>
          </p:cNvPr>
          <p:cNvSpPr>
            <a:spLocks noGrp="1"/>
          </p:cNvSpPr>
          <p:nvPr>
            <p:ph type="sldNum" sz="quarter" idx="12"/>
          </p:nvPr>
        </p:nvSpPr>
        <p:spPr/>
        <p:txBody>
          <a:bodyPr/>
          <a:lstStyle/>
          <a:p>
            <a:fld id="{49C9AB21-00A1-485C-B8BD-BF7A7DE2CD13}" type="slidenum">
              <a:rPr kumimoji="1" lang="ja-JP" altLang="en-US" smtClean="0"/>
              <a:t>3</a:t>
            </a:fld>
            <a:endParaRPr kumimoji="1" lang="ja-JP" altLang="en-US"/>
          </a:p>
        </p:txBody>
      </p:sp>
      <p:pic>
        <p:nvPicPr>
          <p:cNvPr id="14" name="図 13">
            <a:extLst>
              <a:ext uri="{FF2B5EF4-FFF2-40B4-BE49-F238E27FC236}">
                <a16:creationId xmlns:a16="http://schemas.microsoft.com/office/drawing/2014/main" id="{E684A22B-722C-4D42-98BB-3C92A96875A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064310" y="3609206"/>
            <a:ext cx="4384019" cy="2611342"/>
          </a:xfrm>
          <a:prstGeom prst="rect">
            <a:avLst/>
          </a:prstGeom>
        </p:spPr>
      </p:pic>
      <p:sp>
        <p:nvSpPr>
          <p:cNvPr id="16" name="テキスト ボックス 15">
            <a:extLst>
              <a:ext uri="{FF2B5EF4-FFF2-40B4-BE49-F238E27FC236}">
                <a16:creationId xmlns:a16="http://schemas.microsoft.com/office/drawing/2014/main" id="{AD5F4E52-142C-402C-A0ED-C624AB54AE6A}"/>
              </a:ext>
            </a:extLst>
          </p:cNvPr>
          <p:cNvSpPr txBox="1"/>
          <p:nvPr/>
        </p:nvSpPr>
        <p:spPr>
          <a:xfrm>
            <a:off x="9971043" y="6083145"/>
            <a:ext cx="1751886" cy="184666"/>
          </a:xfrm>
          <a:prstGeom prst="rect">
            <a:avLst/>
          </a:prstGeom>
          <a:noFill/>
        </p:spPr>
        <p:txBody>
          <a:bodyPr wrap="square">
            <a:spAutoFit/>
          </a:bodyPr>
          <a:lstStyle/>
          <a:p>
            <a:r>
              <a:rPr lang="ja-JP" altLang="en-US" sz="600" dirty="0"/>
              <a:t>http://jsbac.org/suggestion/02.pdf</a:t>
            </a:r>
          </a:p>
        </p:txBody>
      </p:sp>
      <p:sp>
        <p:nvSpPr>
          <p:cNvPr id="17" name="テキスト ボックス 16">
            <a:extLst>
              <a:ext uri="{FF2B5EF4-FFF2-40B4-BE49-F238E27FC236}">
                <a16:creationId xmlns:a16="http://schemas.microsoft.com/office/drawing/2014/main" id="{37A65647-54A8-4318-9780-C59BFA273CEC}"/>
              </a:ext>
            </a:extLst>
          </p:cNvPr>
          <p:cNvSpPr txBox="1"/>
          <p:nvPr/>
        </p:nvSpPr>
        <p:spPr>
          <a:xfrm>
            <a:off x="1109941" y="2187895"/>
            <a:ext cx="4934310" cy="369332"/>
          </a:xfrm>
          <a:prstGeom prst="rect">
            <a:avLst/>
          </a:prstGeom>
          <a:noFill/>
        </p:spPr>
        <p:txBody>
          <a:bodyPr wrap="square" rtlCol="0">
            <a:spAutoFit/>
          </a:bodyPr>
          <a:lstStyle/>
          <a:p>
            <a:r>
              <a:rPr lang="en-US" altLang="ja-JP" dirty="0"/>
              <a:t>(</a:t>
            </a:r>
            <a:r>
              <a:rPr lang="ja-JP" altLang="en-US" dirty="0"/>
              <a:t>進化</a:t>
            </a:r>
            <a:r>
              <a:rPr lang="en-US" altLang="ja-JP" dirty="0"/>
              <a:t>=</a:t>
            </a:r>
            <a:r>
              <a:rPr lang="ja-JP" altLang="en-US" dirty="0"/>
              <a:t>薬剤耐性と読み替えて良いと思われる</a:t>
            </a:r>
            <a:r>
              <a:rPr lang="en-US" altLang="ja-JP" dirty="0"/>
              <a:t>)</a:t>
            </a:r>
            <a:endParaRPr kumimoji="1" lang="ja-JP" altLang="en-US" dirty="0"/>
          </a:p>
        </p:txBody>
      </p:sp>
    </p:spTree>
    <p:extLst>
      <p:ext uri="{BB962C8B-B14F-4D97-AF65-F5344CB8AC3E}">
        <p14:creationId xmlns:p14="http://schemas.microsoft.com/office/powerpoint/2010/main" val="136215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C730D-D6A4-492E-B45A-CDFDEBB2E44D}"/>
              </a:ext>
            </a:extLst>
          </p:cNvPr>
          <p:cNvSpPr>
            <a:spLocks noGrp="1"/>
          </p:cNvSpPr>
          <p:nvPr>
            <p:ph type="sldNum" sz="quarter" idx="12"/>
          </p:nvPr>
        </p:nvSpPr>
        <p:spPr/>
        <p:txBody>
          <a:bodyPr/>
          <a:lstStyle/>
          <a:p>
            <a:fld id="{49C9AB21-00A1-485C-B8BD-BF7A7DE2CD13}"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439E79E6-6567-490B-B915-34AA0E53C64A}"/>
              </a:ext>
            </a:extLst>
          </p:cNvPr>
          <p:cNvSpPr txBox="1"/>
          <p:nvPr/>
        </p:nvSpPr>
        <p:spPr>
          <a:xfrm>
            <a:off x="278203" y="276847"/>
            <a:ext cx="4198907"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grand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pic>
        <p:nvPicPr>
          <p:cNvPr id="5" name="図 4">
            <a:extLst>
              <a:ext uri="{FF2B5EF4-FFF2-40B4-BE49-F238E27FC236}">
                <a16:creationId xmlns:a16="http://schemas.microsoft.com/office/drawing/2014/main" id="{AA60CE95-F984-411B-9836-89E201A2FD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096000" y="4261449"/>
            <a:ext cx="5920227" cy="2301753"/>
          </a:xfrm>
          <a:prstGeom prst="rect">
            <a:avLst/>
          </a:prstGeom>
        </p:spPr>
      </p:pic>
      <p:sp>
        <p:nvSpPr>
          <p:cNvPr id="6" name="テキスト ボックス 5">
            <a:extLst>
              <a:ext uri="{FF2B5EF4-FFF2-40B4-BE49-F238E27FC236}">
                <a16:creationId xmlns:a16="http://schemas.microsoft.com/office/drawing/2014/main" id="{FA0BE939-AFDF-44F4-9287-140B26660DAF}"/>
              </a:ext>
            </a:extLst>
          </p:cNvPr>
          <p:cNvSpPr txBox="1"/>
          <p:nvPr/>
        </p:nvSpPr>
        <p:spPr>
          <a:xfrm>
            <a:off x="6185149" y="6426895"/>
            <a:ext cx="3526047" cy="200055"/>
          </a:xfrm>
          <a:prstGeom prst="rect">
            <a:avLst/>
          </a:prstGeom>
          <a:noFill/>
        </p:spPr>
        <p:txBody>
          <a:bodyPr wrap="square">
            <a:spAutoFit/>
          </a:bodyPr>
          <a:lstStyle/>
          <a:p>
            <a:r>
              <a:rPr lang="ja-JP" altLang="en-US" sz="700" dirty="0"/>
              <a:t>https://www.shionogi.com/jp/ja/sustainability/amr/background.html</a:t>
            </a:r>
          </a:p>
        </p:txBody>
      </p:sp>
      <p:sp>
        <p:nvSpPr>
          <p:cNvPr id="7" name="テキスト ボックス 6">
            <a:extLst>
              <a:ext uri="{FF2B5EF4-FFF2-40B4-BE49-F238E27FC236}">
                <a16:creationId xmlns:a16="http://schemas.microsoft.com/office/drawing/2014/main" id="{9E9021AC-33F3-4404-A52F-A4E2B2BBF18F}"/>
              </a:ext>
            </a:extLst>
          </p:cNvPr>
          <p:cNvSpPr txBox="1"/>
          <p:nvPr/>
        </p:nvSpPr>
        <p:spPr>
          <a:xfrm>
            <a:off x="395192" y="1274739"/>
            <a:ext cx="8350370" cy="523220"/>
          </a:xfrm>
          <a:prstGeom prst="rect">
            <a:avLst/>
          </a:prstGeom>
          <a:noFill/>
        </p:spPr>
        <p:txBody>
          <a:bodyPr wrap="square" rtlCol="0">
            <a:spAutoFit/>
          </a:bodyPr>
          <a:lstStyle/>
          <a:p>
            <a:r>
              <a:rPr kumimoji="1" lang="ja-JP" altLang="en-US" sz="2800" dirty="0"/>
              <a:t>・</a:t>
            </a:r>
            <a:r>
              <a:rPr kumimoji="1" lang="en-US" altLang="ja-JP" sz="2800" dirty="0"/>
              <a:t>20</a:t>
            </a:r>
            <a:r>
              <a:rPr kumimoji="1" lang="ja-JP" altLang="en-US" sz="2800" dirty="0"/>
              <a:t>世紀最大の医学的成果の一つは抗菌薬の開発</a:t>
            </a:r>
          </a:p>
        </p:txBody>
      </p:sp>
      <p:sp>
        <p:nvSpPr>
          <p:cNvPr id="8" name="テキスト ボックス 7">
            <a:extLst>
              <a:ext uri="{FF2B5EF4-FFF2-40B4-BE49-F238E27FC236}">
                <a16:creationId xmlns:a16="http://schemas.microsoft.com/office/drawing/2014/main" id="{A83A814B-96CA-4A46-BA7D-B3A7B74FCFFC}"/>
              </a:ext>
            </a:extLst>
          </p:cNvPr>
          <p:cNvSpPr txBox="1"/>
          <p:nvPr/>
        </p:nvSpPr>
        <p:spPr>
          <a:xfrm>
            <a:off x="705742" y="1797959"/>
            <a:ext cx="3417683" cy="461665"/>
          </a:xfrm>
          <a:prstGeom prst="rect">
            <a:avLst/>
          </a:prstGeom>
          <a:noFill/>
        </p:spPr>
        <p:txBody>
          <a:bodyPr wrap="square" rtlCol="0">
            <a:spAutoFit/>
          </a:bodyPr>
          <a:lstStyle/>
          <a:p>
            <a:r>
              <a:rPr kumimoji="1" lang="ja-JP" altLang="en-US" sz="2400" dirty="0"/>
              <a:t>赤痢、コレラ、結核等</a:t>
            </a:r>
          </a:p>
        </p:txBody>
      </p:sp>
      <p:pic>
        <p:nvPicPr>
          <p:cNvPr id="10" name="図 9" descr="新聞の表紙&#10;&#10;低い精度で自動的に生成された説明">
            <a:extLst>
              <a:ext uri="{FF2B5EF4-FFF2-40B4-BE49-F238E27FC236}">
                <a16:creationId xmlns:a16="http://schemas.microsoft.com/office/drawing/2014/main" id="{8049C092-2D13-4F56-9539-541CAF13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450" y="140251"/>
            <a:ext cx="2095500" cy="3038475"/>
          </a:xfrm>
          <a:prstGeom prst="rect">
            <a:avLst/>
          </a:prstGeom>
        </p:spPr>
      </p:pic>
      <p:sp>
        <p:nvSpPr>
          <p:cNvPr id="12" name="テキスト ボックス 11">
            <a:extLst>
              <a:ext uri="{FF2B5EF4-FFF2-40B4-BE49-F238E27FC236}">
                <a16:creationId xmlns:a16="http://schemas.microsoft.com/office/drawing/2014/main" id="{4A75CF4C-2BE5-48C7-BBCC-E02649C8325F}"/>
              </a:ext>
            </a:extLst>
          </p:cNvPr>
          <p:cNvSpPr txBox="1"/>
          <p:nvPr/>
        </p:nvSpPr>
        <p:spPr>
          <a:xfrm>
            <a:off x="8934450" y="3429000"/>
            <a:ext cx="2993366" cy="338554"/>
          </a:xfrm>
          <a:prstGeom prst="rect">
            <a:avLst/>
          </a:prstGeom>
          <a:noFill/>
        </p:spPr>
        <p:txBody>
          <a:bodyPr wrap="square">
            <a:spAutoFit/>
          </a:bodyPr>
          <a:lstStyle/>
          <a:p>
            <a:r>
              <a:rPr lang="ja-JP" altLang="en-US" sz="800" dirty="0"/>
              <a:t>https://en.wikipedia.org/wiki/Dr._Ehrlich%27s_Magic_Bullet#/media/File:Dr_Ehrlichs_Magic_Bullet_1940_poster.jpg</a:t>
            </a:r>
          </a:p>
        </p:txBody>
      </p:sp>
      <p:sp>
        <p:nvSpPr>
          <p:cNvPr id="13" name="テキスト ボックス 12">
            <a:extLst>
              <a:ext uri="{FF2B5EF4-FFF2-40B4-BE49-F238E27FC236}">
                <a16:creationId xmlns:a16="http://schemas.microsoft.com/office/drawing/2014/main" id="{5AC90272-B8AE-4088-B01A-1BBD4DFC0247}"/>
              </a:ext>
            </a:extLst>
          </p:cNvPr>
          <p:cNvSpPr txBox="1"/>
          <p:nvPr/>
        </p:nvSpPr>
        <p:spPr>
          <a:xfrm>
            <a:off x="8934450" y="3180919"/>
            <a:ext cx="2993366" cy="276999"/>
          </a:xfrm>
          <a:prstGeom prst="rect">
            <a:avLst/>
          </a:prstGeom>
          <a:noFill/>
        </p:spPr>
        <p:txBody>
          <a:bodyPr wrap="square" rtlCol="0">
            <a:spAutoFit/>
          </a:bodyPr>
          <a:lstStyle/>
          <a:p>
            <a:r>
              <a:rPr kumimoji="1" lang="ja-JP" altLang="en-US" sz="1200" dirty="0"/>
              <a:t>抗菌薬は魔法の弾丸（映画にもなった）</a:t>
            </a:r>
          </a:p>
        </p:txBody>
      </p:sp>
      <p:sp>
        <p:nvSpPr>
          <p:cNvPr id="14" name="テキスト ボックス 13">
            <a:extLst>
              <a:ext uri="{FF2B5EF4-FFF2-40B4-BE49-F238E27FC236}">
                <a16:creationId xmlns:a16="http://schemas.microsoft.com/office/drawing/2014/main" id="{EFA527A7-2754-4D7F-BCD5-E0ABD8F1EC17}"/>
              </a:ext>
            </a:extLst>
          </p:cNvPr>
          <p:cNvSpPr txBox="1"/>
          <p:nvPr/>
        </p:nvSpPr>
        <p:spPr>
          <a:xfrm>
            <a:off x="395192" y="2582700"/>
            <a:ext cx="8350370" cy="954107"/>
          </a:xfrm>
          <a:prstGeom prst="rect">
            <a:avLst/>
          </a:prstGeom>
          <a:noFill/>
        </p:spPr>
        <p:txBody>
          <a:bodyPr wrap="square" rtlCol="0">
            <a:spAutoFit/>
          </a:bodyPr>
          <a:lstStyle/>
          <a:p>
            <a:r>
              <a:rPr kumimoji="1" lang="ja-JP" altLang="en-US" sz="2800" dirty="0"/>
              <a:t>・ところが、ただちに</a:t>
            </a:r>
            <a:r>
              <a:rPr kumimoji="1" lang="ja-JP" altLang="en-US" sz="2800" b="1" dirty="0"/>
              <a:t>薬剤耐性菌が出現</a:t>
            </a:r>
            <a:r>
              <a:rPr kumimoji="1" lang="en-US" altLang="ja-JP" sz="2800" b="1" dirty="0"/>
              <a:t>. </a:t>
            </a:r>
            <a:r>
              <a:rPr kumimoji="1" lang="ja-JP" altLang="en-US" sz="2800" dirty="0"/>
              <a:t>そして、</a:t>
            </a:r>
            <a:br>
              <a:rPr kumimoji="1" lang="en-US" altLang="ja-JP" sz="2800" dirty="0"/>
            </a:br>
            <a:r>
              <a:rPr kumimoji="1" lang="en-US" altLang="ja-JP" sz="2800" dirty="0"/>
              <a:t>    </a:t>
            </a:r>
            <a:r>
              <a:rPr lang="ja-JP" altLang="en-US" sz="2800" dirty="0"/>
              <a:t>急速に</a:t>
            </a:r>
            <a:r>
              <a:rPr kumimoji="1" lang="ja-JP" altLang="en-US" sz="2800" dirty="0"/>
              <a:t>世界中に拡散</a:t>
            </a:r>
          </a:p>
        </p:txBody>
      </p:sp>
      <p:sp>
        <p:nvSpPr>
          <p:cNvPr id="15" name="テキスト ボックス 14">
            <a:extLst>
              <a:ext uri="{FF2B5EF4-FFF2-40B4-BE49-F238E27FC236}">
                <a16:creationId xmlns:a16="http://schemas.microsoft.com/office/drawing/2014/main" id="{1D93C7A8-3645-4FD9-9541-D5DD57ACBC26}"/>
              </a:ext>
            </a:extLst>
          </p:cNvPr>
          <p:cNvSpPr txBox="1"/>
          <p:nvPr/>
        </p:nvSpPr>
        <p:spPr>
          <a:xfrm>
            <a:off x="367360" y="3723229"/>
            <a:ext cx="8350370" cy="1384995"/>
          </a:xfrm>
          <a:prstGeom prst="rect">
            <a:avLst/>
          </a:prstGeom>
          <a:noFill/>
        </p:spPr>
        <p:txBody>
          <a:bodyPr wrap="square" rtlCol="0">
            <a:spAutoFit/>
          </a:bodyPr>
          <a:lstStyle/>
          <a:p>
            <a:r>
              <a:rPr kumimoji="1" lang="ja-JP" altLang="en-US" sz="2800" dirty="0"/>
              <a:t>・先進国におけるがんによる全ての死亡原因は、</a:t>
            </a:r>
            <a:br>
              <a:rPr kumimoji="1" lang="en-US" altLang="ja-JP" sz="2800" dirty="0"/>
            </a:br>
            <a:r>
              <a:rPr kumimoji="1" lang="ja-JP" altLang="en-US" sz="2800" dirty="0"/>
              <a:t>　薬剤耐性によって、治療の効かない腫瘍集団が</a:t>
            </a:r>
            <a:br>
              <a:rPr kumimoji="1" lang="en-US" altLang="ja-JP" sz="2800" dirty="0"/>
            </a:br>
            <a:r>
              <a:rPr lang="ja-JP" altLang="en-US" sz="2800" dirty="0"/>
              <a:t>　</a:t>
            </a:r>
            <a:r>
              <a:rPr kumimoji="1" lang="ja-JP" altLang="en-US" sz="2800" dirty="0"/>
              <a:t>占めること</a:t>
            </a:r>
          </a:p>
        </p:txBody>
      </p:sp>
      <p:sp>
        <p:nvSpPr>
          <p:cNvPr id="16" name="テキスト ボックス 15">
            <a:extLst>
              <a:ext uri="{FF2B5EF4-FFF2-40B4-BE49-F238E27FC236}">
                <a16:creationId xmlns:a16="http://schemas.microsoft.com/office/drawing/2014/main" id="{4C388F32-7065-4E96-A7F4-DE32F71182AE}"/>
              </a:ext>
            </a:extLst>
          </p:cNvPr>
          <p:cNvSpPr txBox="1"/>
          <p:nvPr/>
        </p:nvSpPr>
        <p:spPr>
          <a:xfrm>
            <a:off x="339528" y="5259185"/>
            <a:ext cx="5817789" cy="1384995"/>
          </a:xfrm>
          <a:prstGeom prst="rect">
            <a:avLst/>
          </a:prstGeom>
          <a:noFill/>
        </p:spPr>
        <p:txBody>
          <a:bodyPr wrap="square" rtlCol="0">
            <a:spAutoFit/>
          </a:bodyPr>
          <a:lstStyle/>
          <a:p>
            <a:r>
              <a:rPr kumimoji="1" lang="ja-JP" altLang="en-US" sz="2800" dirty="0"/>
              <a:t>・</a:t>
            </a:r>
            <a:r>
              <a:rPr kumimoji="1" lang="en-US" altLang="ja-JP" sz="2800" dirty="0"/>
              <a:t>2050</a:t>
            </a:r>
            <a:r>
              <a:rPr kumimoji="1" lang="ja-JP" altLang="en-US" sz="2800" dirty="0"/>
              <a:t>年までにがんによる死亡者</a:t>
            </a:r>
            <a:br>
              <a:rPr kumimoji="1" lang="en-US" altLang="ja-JP" sz="2800" dirty="0"/>
            </a:br>
            <a:r>
              <a:rPr kumimoji="1" lang="ja-JP" altLang="en-US" sz="2800" dirty="0"/>
              <a:t>　数を薬剤耐性菌による死亡者数</a:t>
            </a:r>
            <a:br>
              <a:rPr kumimoji="1" lang="en-US" altLang="ja-JP" sz="2800" dirty="0"/>
            </a:br>
            <a:r>
              <a:rPr lang="ja-JP" altLang="en-US" sz="2800" dirty="0"/>
              <a:t>　</a:t>
            </a:r>
            <a:r>
              <a:rPr kumimoji="1" lang="ja-JP" altLang="en-US" sz="2800" dirty="0"/>
              <a:t>が上回る</a:t>
            </a:r>
          </a:p>
        </p:txBody>
      </p:sp>
    </p:spTree>
    <p:extLst>
      <p:ext uri="{BB962C8B-B14F-4D97-AF65-F5344CB8AC3E}">
        <p14:creationId xmlns:p14="http://schemas.microsoft.com/office/powerpoint/2010/main" val="38846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DFD626-12B2-461F-84AE-1410D444E552}"/>
              </a:ext>
            </a:extLst>
          </p:cNvPr>
          <p:cNvSpPr>
            <a:spLocks noGrp="1"/>
          </p:cNvSpPr>
          <p:nvPr>
            <p:ph type="sldNum" sz="quarter" idx="12"/>
          </p:nvPr>
        </p:nvSpPr>
        <p:spPr/>
        <p:txBody>
          <a:bodyPr/>
          <a:lstStyle/>
          <a:p>
            <a:fld id="{49C9AB21-00A1-485C-B8BD-BF7A7DE2CD13}"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DE8CD71D-9866-439E-BEA0-80726413136E}"/>
              </a:ext>
            </a:extLst>
          </p:cNvPr>
          <p:cNvSpPr txBox="1"/>
          <p:nvPr/>
        </p:nvSpPr>
        <p:spPr>
          <a:xfrm>
            <a:off x="278203" y="276847"/>
            <a:ext cx="4198907"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grand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pic>
        <p:nvPicPr>
          <p:cNvPr id="5" name="図 4">
            <a:extLst>
              <a:ext uri="{FF2B5EF4-FFF2-40B4-BE49-F238E27FC236}">
                <a16:creationId xmlns:a16="http://schemas.microsoft.com/office/drawing/2014/main" id="{C44B44ED-8CAA-4953-8104-03E2C52228B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39946" y="2221568"/>
            <a:ext cx="5505450" cy="2735080"/>
          </a:xfrm>
          <a:prstGeom prst="rect">
            <a:avLst/>
          </a:prstGeom>
        </p:spPr>
      </p:pic>
      <p:sp>
        <p:nvSpPr>
          <p:cNvPr id="6" name="テキスト ボックス 5">
            <a:extLst>
              <a:ext uri="{FF2B5EF4-FFF2-40B4-BE49-F238E27FC236}">
                <a16:creationId xmlns:a16="http://schemas.microsoft.com/office/drawing/2014/main" id="{30D0FF04-6EDD-41C4-9925-1ABEAB8B1A26}"/>
              </a:ext>
            </a:extLst>
          </p:cNvPr>
          <p:cNvSpPr txBox="1"/>
          <p:nvPr/>
        </p:nvSpPr>
        <p:spPr>
          <a:xfrm>
            <a:off x="439946" y="1070356"/>
            <a:ext cx="11447253" cy="830997"/>
          </a:xfrm>
          <a:prstGeom prst="rect">
            <a:avLst/>
          </a:prstGeom>
          <a:noFill/>
        </p:spPr>
        <p:txBody>
          <a:bodyPr wrap="square" rtlCol="0">
            <a:spAutoFit/>
          </a:bodyPr>
          <a:lstStyle/>
          <a:p>
            <a:r>
              <a:rPr kumimoji="1" lang="ja-JP" altLang="en-US" sz="2400" dirty="0"/>
              <a:t>・新薬の開発はお金が莫大にかかる割（</a:t>
            </a:r>
            <a:r>
              <a:rPr kumimoji="1" lang="en-US" altLang="ja-JP" sz="2400" dirty="0"/>
              <a:t>10</a:t>
            </a:r>
            <a:r>
              <a:rPr kumimoji="1" lang="ja-JP" altLang="en-US" sz="2400" dirty="0"/>
              <a:t>億米ドル以上）に、収益が低く（薬剤</a:t>
            </a:r>
            <a:br>
              <a:rPr kumimoji="1" lang="en-US" altLang="ja-JP" sz="2400" dirty="0"/>
            </a:br>
            <a:r>
              <a:rPr kumimoji="1" lang="ja-JP" altLang="en-US" sz="2400" dirty="0"/>
              <a:t>　耐性を防ぐために投与期間が短い等）、企業が撤退していく（非持続的）</a:t>
            </a:r>
          </a:p>
        </p:txBody>
      </p:sp>
      <p:sp>
        <p:nvSpPr>
          <p:cNvPr id="8" name="テキスト ボックス 7">
            <a:extLst>
              <a:ext uri="{FF2B5EF4-FFF2-40B4-BE49-F238E27FC236}">
                <a16:creationId xmlns:a16="http://schemas.microsoft.com/office/drawing/2014/main" id="{2160DFB3-981A-4909-97A8-31A16AD79029}"/>
              </a:ext>
            </a:extLst>
          </p:cNvPr>
          <p:cNvSpPr txBox="1"/>
          <p:nvPr/>
        </p:nvSpPr>
        <p:spPr>
          <a:xfrm>
            <a:off x="1376991" y="4956648"/>
            <a:ext cx="4690613" cy="230832"/>
          </a:xfrm>
          <a:prstGeom prst="rect">
            <a:avLst/>
          </a:prstGeom>
          <a:noFill/>
        </p:spPr>
        <p:txBody>
          <a:bodyPr wrap="square">
            <a:spAutoFit/>
          </a:bodyPr>
          <a:lstStyle/>
          <a:p>
            <a:r>
              <a:rPr lang="ja-JP" altLang="en-US" sz="900" dirty="0"/>
              <a:t>https://dl.ndl.go.jp/view/download/digidepo_11865596_po_1159.pdf?contentNo=1</a:t>
            </a:r>
          </a:p>
        </p:txBody>
      </p:sp>
      <p:sp>
        <p:nvSpPr>
          <p:cNvPr id="11" name="テキスト ボックス 10">
            <a:extLst>
              <a:ext uri="{FF2B5EF4-FFF2-40B4-BE49-F238E27FC236}">
                <a16:creationId xmlns:a16="http://schemas.microsoft.com/office/drawing/2014/main" id="{5F3CEF8E-758A-410E-AEA0-2C8F46611F47}"/>
              </a:ext>
            </a:extLst>
          </p:cNvPr>
          <p:cNvSpPr txBox="1"/>
          <p:nvPr/>
        </p:nvSpPr>
        <p:spPr>
          <a:xfrm>
            <a:off x="616070" y="5584805"/>
            <a:ext cx="9426515" cy="954107"/>
          </a:xfrm>
          <a:prstGeom prst="rect">
            <a:avLst/>
          </a:prstGeom>
          <a:noFill/>
        </p:spPr>
        <p:txBody>
          <a:bodyPr wrap="square">
            <a:spAutoFit/>
          </a:bodyPr>
          <a:lstStyle/>
          <a:p>
            <a:r>
              <a:rPr lang="ja-JP" altLang="en-US" sz="2800" dirty="0"/>
              <a:t>・薬剤耐性をもたらすことなく、薬剤を使用する方法を</a:t>
            </a:r>
            <a:br>
              <a:rPr lang="en-US" altLang="ja-JP" sz="2800" dirty="0"/>
            </a:br>
            <a:r>
              <a:rPr lang="ja-JP" altLang="en-US" sz="2800" dirty="0"/>
              <a:t>　見つける必要がある</a:t>
            </a:r>
          </a:p>
        </p:txBody>
      </p:sp>
      <p:pic>
        <p:nvPicPr>
          <p:cNvPr id="13" name="図 12" descr="グラフ&#10;&#10;自動的に生成された説明">
            <a:extLst>
              <a:ext uri="{FF2B5EF4-FFF2-40B4-BE49-F238E27FC236}">
                <a16:creationId xmlns:a16="http://schemas.microsoft.com/office/drawing/2014/main" id="{1519E791-F5DC-4986-A78B-1D6A68E7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397" y="2415899"/>
            <a:ext cx="4690613" cy="2540749"/>
          </a:xfrm>
          <a:prstGeom prst="rect">
            <a:avLst/>
          </a:prstGeom>
        </p:spPr>
      </p:pic>
      <p:sp>
        <p:nvSpPr>
          <p:cNvPr id="15" name="テキスト ボックス 14">
            <a:extLst>
              <a:ext uri="{FF2B5EF4-FFF2-40B4-BE49-F238E27FC236}">
                <a16:creationId xmlns:a16="http://schemas.microsoft.com/office/drawing/2014/main" id="{29039C98-5278-4798-B608-F7CB7E3B94EF}"/>
              </a:ext>
            </a:extLst>
          </p:cNvPr>
          <p:cNvSpPr txBox="1"/>
          <p:nvPr/>
        </p:nvSpPr>
        <p:spPr>
          <a:xfrm>
            <a:off x="8481922" y="4974306"/>
            <a:ext cx="2758296" cy="215444"/>
          </a:xfrm>
          <a:prstGeom prst="rect">
            <a:avLst/>
          </a:prstGeom>
          <a:noFill/>
        </p:spPr>
        <p:txBody>
          <a:bodyPr wrap="square">
            <a:spAutoFit/>
          </a:bodyPr>
          <a:lstStyle/>
          <a:p>
            <a:r>
              <a:rPr lang="ja-JP" altLang="en-US" sz="800" dirty="0"/>
              <a:t>https://answers.ten-navi.com/pharmanews/12070/</a:t>
            </a:r>
          </a:p>
        </p:txBody>
      </p:sp>
    </p:spTree>
    <p:extLst>
      <p:ext uri="{BB962C8B-B14F-4D97-AF65-F5344CB8AC3E}">
        <p14:creationId xmlns:p14="http://schemas.microsoft.com/office/powerpoint/2010/main" val="51814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88A426-653B-4707-A1EC-E1DE8694600D}"/>
              </a:ext>
            </a:extLst>
          </p:cNvPr>
          <p:cNvSpPr>
            <a:spLocks noGrp="1"/>
          </p:cNvSpPr>
          <p:nvPr>
            <p:ph type="sldNum" sz="quarter" idx="12"/>
          </p:nvPr>
        </p:nvSpPr>
        <p:spPr/>
        <p:txBody>
          <a:bodyPr/>
          <a:lstStyle/>
          <a:p>
            <a:fld id="{49C9AB21-00A1-485C-B8BD-BF7A7DE2CD13}"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814581DE-B706-4723-8677-58D7ED107BF3}"/>
              </a:ext>
            </a:extLst>
          </p:cNvPr>
          <p:cNvSpPr txBox="1"/>
          <p:nvPr/>
        </p:nvSpPr>
        <p:spPr>
          <a:xfrm>
            <a:off x="278203" y="276847"/>
            <a:ext cx="4198907"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grand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98A4B1F7-8D77-45C1-B9F0-CB5EB1397E39}"/>
              </a:ext>
            </a:extLst>
          </p:cNvPr>
          <p:cNvSpPr txBox="1"/>
          <p:nvPr/>
        </p:nvSpPr>
        <p:spPr>
          <a:xfrm>
            <a:off x="545619" y="1156266"/>
            <a:ext cx="9176350" cy="461665"/>
          </a:xfrm>
          <a:prstGeom prst="rect">
            <a:avLst/>
          </a:prstGeom>
          <a:noFill/>
        </p:spPr>
        <p:txBody>
          <a:bodyPr wrap="square">
            <a:spAutoFit/>
          </a:bodyPr>
          <a:lstStyle/>
          <a:p>
            <a:r>
              <a:rPr lang="ja-JP" altLang="en-US" sz="2400" dirty="0"/>
              <a:t>・ヒト免疫不全ウイルス (HIV) 治療により、その可能性が示唆</a:t>
            </a:r>
          </a:p>
        </p:txBody>
      </p:sp>
      <p:pic>
        <p:nvPicPr>
          <p:cNvPr id="9" name="図 8">
            <a:extLst>
              <a:ext uri="{FF2B5EF4-FFF2-40B4-BE49-F238E27FC236}">
                <a16:creationId xmlns:a16="http://schemas.microsoft.com/office/drawing/2014/main" id="{B603DE56-0ADD-40DB-BF05-645EFEB2900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60202" y="3011083"/>
            <a:ext cx="4294878" cy="2454215"/>
          </a:xfrm>
          <a:prstGeom prst="rect">
            <a:avLst/>
          </a:prstGeom>
        </p:spPr>
      </p:pic>
      <p:sp>
        <p:nvSpPr>
          <p:cNvPr id="13" name="テキスト ボックス 12">
            <a:extLst>
              <a:ext uri="{FF2B5EF4-FFF2-40B4-BE49-F238E27FC236}">
                <a16:creationId xmlns:a16="http://schemas.microsoft.com/office/drawing/2014/main" id="{34B99488-1F60-422F-B5C2-C6EB350BF67A}"/>
              </a:ext>
            </a:extLst>
          </p:cNvPr>
          <p:cNvSpPr txBox="1"/>
          <p:nvPr/>
        </p:nvSpPr>
        <p:spPr>
          <a:xfrm>
            <a:off x="545619" y="1771247"/>
            <a:ext cx="9961355" cy="830997"/>
          </a:xfrm>
          <a:prstGeom prst="rect">
            <a:avLst/>
          </a:prstGeom>
          <a:noFill/>
        </p:spPr>
        <p:txBody>
          <a:bodyPr wrap="square">
            <a:spAutoFit/>
          </a:bodyPr>
          <a:lstStyle/>
          <a:p>
            <a:r>
              <a:rPr lang="ja-JP" altLang="en-US" sz="2400" dirty="0"/>
              <a:t>・適切な規則性と適切な用量で投与される薬剤の適切な組み合わせは,</a:t>
            </a:r>
            <a:br>
              <a:rPr lang="en-US" altLang="ja-JP" sz="2400" dirty="0"/>
            </a:br>
            <a:r>
              <a:rPr lang="ja-JP" altLang="en-US" sz="2400" dirty="0"/>
              <a:t>　抗ウイルス薬に対する耐性の進化を防ぎ, HIV感染を生存可能にする</a:t>
            </a:r>
          </a:p>
        </p:txBody>
      </p:sp>
      <p:sp>
        <p:nvSpPr>
          <p:cNvPr id="15" name="テキスト ボックス 14">
            <a:extLst>
              <a:ext uri="{FF2B5EF4-FFF2-40B4-BE49-F238E27FC236}">
                <a16:creationId xmlns:a16="http://schemas.microsoft.com/office/drawing/2014/main" id="{23FE71DC-1764-4B31-9413-5B3F87D94BAC}"/>
              </a:ext>
            </a:extLst>
          </p:cNvPr>
          <p:cNvSpPr txBox="1"/>
          <p:nvPr/>
        </p:nvSpPr>
        <p:spPr>
          <a:xfrm>
            <a:off x="3229873" y="5465298"/>
            <a:ext cx="2025051" cy="200055"/>
          </a:xfrm>
          <a:prstGeom prst="rect">
            <a:avLst/>
          </a:prstGeom>
          <a:noFill/>
        </p:spPr>
        <p:txBody>
          <a:bodyPr wrap="square">
            <a:spAutoFit/>
          </a:bodyPr>
          <a:lstStyle/>
          <a:p>
            <a:r>
              <a:rPr lang="ja-JP" altLang="en-US" sz="700" dirty="0"/>
              <a:t>http://www.hivjp.org/guidebook/hiv_12r.pdf</a:t>
            </a:r>
          </a:p>
        </p:txBody>
      </p:sp>
      <p:pic>
        <p:nvPicPr>
          <p:cNvPr id="19" name="図 18">
            <a:extLst>
              <a:ext uri="{FF2B5EF4-FFF2-40B4-BE49-F238E27FC236}">
                <a16:creationId xmlns:a16="http://schemas.microsoft.com/office/drawing/2014/main" id="{61CF576A-C03C-40DA-A477-6FB7E667A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105" y="2744129"/>
            <a:ext cx="4001209" cy="2988124"/>
          </a:xfrm>
          <a:prstGeom prst="rect">
            <a:avLst/>
          </a:prstGeom>
        </p:spPr>
      </p:pic>
      <p:sp>
        <p:nvSpPr>
          <p:cNvPr id="20" name="テキスト ボックス 19">
            <a:extLst>
              <a:ext uri="{FF2B5EF4-FFF2-40B4-BE49-F238E27FC236}">
                <a16:creationId xmlns:a16="http://schemas.microsoft.com/office/drawing/2014/main" id="{7D22FFF3-1E9F-4473-8D64-44B42839303D}"/>
              </a:ext>
            </a:extLst>
          </p:cNvPr>
          <p:cNvSpPr txBox="1"/>
          <p:nvPr/>
        </p:nvSpPr>
        <p:spPr>
          <a:xfrm>
            <a:off x="760202" y="5940851"/>
            <a:ext cx="10462764" cy="830997"/>
          </a:xfrm>
          <a:prstGeom prst="rect">
            <a:avLst/>
          </a:prstGeom>
          <a:noFill/>
        </p:spPr>
        <p:txBody>
          <a:bodyPr wrap="square">
            <a:spAutoFit/>
          </a:bodyPr>
          <a:lstStyle/>
          <a:p>
            <a:r>
              <a:rPr lang="ja-JP" altLang="en-US" sz="2400" dirty="0"/>
              <a:t>・</a:t>
            </a:r>
            <a:r>
              <a:rPr lang="en-US" altLang="ja-JP" sz="2400" dirty="0"/>
              <a:t>C</a:t>
            </a:r>
            <a:r>
              <a:rPr lang="ja-JP" altLang="en-US" sz="2400" dirty="0"/>
              <a:t>型肝炎の場合（右図）も薬剤耐性ができない（できる）メカニズムが</a:t>
            </a:r>
            <a:br>
              <a:rPr lang="en-US" altLang="ja-JP" sz="2400" dirty="0"/>
            </a:br>
            <a:r>
              <a:rPr lang="ja-JP" altLang="en-US" sz="2400" dirty="0"/>
              <a:t>　提唱済</a:t>
            </a:r>
          </a:p>
        </p:txBody>
      </p:sp>
      <p:sp>
        <p:nvSpPr>
          <p:cNvPr id="21" name="テキスト ボックス 20">
            <a:extLst>
              <a:ext uri="{FF2B5EF4-FFF2-40B4-BE49-F238E27FC236}">
                <a16:creationId xmlns:a16="http://schemas.microsoft.com/office/drawing/2014/main" id="{0B28A94E-311D-4145-83CA-C1E23A08086A}"/>
              </a:ext>
            </a:extLst>
          </p:cNvPr>
          <p:cNvSpPr txBox="1"/>
          <p:nvPr/>
        </p:nvSpPr>
        <p:spPr>
          <a:xfrm>
            <a:off x="10239556" y="2754631"/>
            <a:ext cx="1900686" cy="646331"/>
          </a:xfrm>
          <a:prstGeom prst="rect">
            <a:avLst/>
          </a:prstGeom>
          <a:noFill/>
        </p:spPr>
        <p:txBody>
          <a:bodyPr wrap="square" rtlCol="0">
            <a:spAutoFit/>
          </a:bodyPr>
          <a:lstStyle/>
          <a:p>
            <a:r>
              <a:rPr kumimoji="1" lang="ja-JP" altLang="en-US" b="1" dirty="0">
                <a:solidFill>
                  <a:srgbClr val="0000FF"/>
                </a:solidFill>
              </a:rPr>
              <a:t>青色領域</a:t>
            </a:r>
            <a:r>
              <a:rPr kumimoji="1" lang="ja-JP" altLang="en-US" dirty="0"/>
              <a:t>：完璧な処方</a:t>
            </a:r>
          </a:p>
        </p:txBody>
      </p:sp>
      <p:sp>
        <p:nvSpPr>
          <p:cNvPr id="22" name="テキスト ボックス 21">
            <a:extLst>
              <a:ext uri="{FF2B5EF4-FFF2-40B4-BE49-F238E27FC236}">
                <a16:creationId xmlns:a16="http://schemas.microsoft.com/office/drawing/2014/main" id="{F78D13DA-4231-407E-8C80-DA85D7226173}"/>
              </a:ext>
            </a:extLst>
          </p:cNvPr>
          <p:cNvSpPr txBox="1"/>
          <p:nvPr/>
        </p:nvSpPr>
        <p:spPr>
          <a:xfrm>
            <a:off x="10248902" y="3475867"/>
            <a:ext cx="1900686" cy="1569660"/>
          </a:xfrm>
          <a:prstGeom prst="rect">
            <a:avLst/>
          </a:prstGeom>
          <a:noFill/>
        </p:spPr>
        <p:txBody>
          <a:bodyPr wrap="square" rtlCol="0">
            <a:spAutoFit/>
          </a:bodyPr>
          <a:lstStyle/>
          <a:p>
            <a:r>
              <a:rPr lang="ja-JP" altLang="en-US" b="1" dirty="0">
                <a:solidFill>
                  <a:srgbClr val="FF00FF"/>
                </a:solidFill>
              </a:rPr>
              <a:t>桃色</a:t>
            </a:r>
            <a:r>
              <a:rPr kumimoji="1" lang="ja-JP" altLang="en-US" b="1" dirty="0">
                <a:solidFill>
                  <a:srgbClr val="FF00FF"/>
                </a:solidFill>
              </a:rPr>
              <a:t>領域</a:t>
            </a:r>
            <a:r>
              <a:rPr kumimoji="1" lang="ja-JP" altLang="en-US" dirty="0"/>
              <a:t>：薬飲み忘れ</a:t>
            </a:r>
            <a:r>
              <a:rPr kumimoji="1" lang="ja-JP" altLang="en-US" sz="1200" dirty="0"/>
              <a:t>（薬剤</a:t>
            </a:r>
            <a:r>
              <a:rPr kumimoji="1" lang="en-US" altLang="ja-JP" sz="1200" dirty="0"/>
              <a:t>A</a:t>
            </a:r>
            <a:r>
              <a:rPr kumimoji="1" lang="ja-JP" altLang="en-US" sz="1200" dirty="0"/>
              <a:t>を飲み忘れると</a:t>
            </a:r>
            <a:r>
              <a:rPr kumimoji="1" lang="en-US" altLang="ja-JP" sz="1200" dirty="0"/>
              <a:t>AB’</a:t>
            </a:r>
            <a:r>
              <a:rPr kumimoji="1" lang="ja-JP" altLang="en-US" sz="1200" dirty="0"/>
              <a:t>が増殖可能になるとあるので、普段は</a:t>
            </a:r>
            <a:r>
              <a:rPr kumimoji="1" lang="en-US" altLang="ja-JP" sz="1200" dirty="0"/>
              <a:t>A’B</a:t>
            </a:r>
            <a:r>
              <a:rPr kumimoji="1" lang="ja-JP" altLang="en-US" sz="1200" dirty="0"/>
              <a:t>のほうが</a:t>
            </a:r>
            <a:r>
              <a:rPr kumimoji="1" lang="en-US" altLang="ja-JP" sz="1200" dirty="0"/>
              <a:t>AB’</a:t>
            </a:r>
            <a:r>
              <a:rPr kumimoji="1" lang="ja-JP" altLang="en-US" sz="1200" dirty="0"/>
              <a:t>より強い株で優占していると思われる</a:t>
            </a:r>
            <a:r>
              <a:rPr kumimoji="1" lang="en-US" altLang="ja-JP" sz="1200" dirty="0"/>
              <a:t> </a:t>
            </a:r>
            <a:r>
              <a:rPr kumimoji="1" lang="ja-JP" altLang="en-US" sz="1200" dirty="0"/>
              <a:t>）</a:t>
            </a:r>
            <a:endParaRPr kumimoji="1" lang="ja-JP" altLang="en-US" dirty="0"/>
          </a:p>
        </p:txBody>
      </p:sp>
      <p:sp>
        <p:nvSpPr>
          <p:cNvPr id="23" name="テキスト ボックス 22">
            <a:extLst>
              <a:ext uri="{FF2B5EF4-FFF2-40B4-BE49-F238E27FC236}">
                <a16:creationId xmlns:a16="http://schemas.microsoft.com/office/drawing/2014/main" id="{52E282A7-3C08-47A0-B008-EDE3482B3A30}"/>
              </a:ext>
            </a:extLst>
          </p:cNvPr>
          <p:cNvSpPr txBox="1"/>
          <p:nvPr/>
        </p:nvSpPr>
        <p:spPr>
          <a:xfrm>
            <a:off x="10281980" y="5141417"/>
            <a:ext cx="2089030" cy="646331"/>
          </a:xfrm>
          <a:prstGeom prst="rect">
            <a:avLst/>
          </a:prstGeom>
          <a:noFill/>
        </p:spPr>
        <p:txBody>
          <a:bodyPr wrap="square" rtlCol="0">
            <a:spAutoFit/>
          </a:bodyPr>
          <a:lstStyle/>
          <a:p>
            <a:r>
              <a:rPr lang="ja-JP" altLang="en-US" b="1" dirty="0">
                <a:solidFill>
                  <a:srgbClr val="FF0000"/>
                </a:solidFill>
              </a:rPr>
              <a:t>赤色</a:t>
            </a:r>
            <a:r>
              <a:rPr kumimoji="1" lang="ja-JP" altLang="en-US" b="1" dirty="0">
                <a:solidFill>
                  <a:srgbClr val="FF0000"/>
                </a:solidFill>
              </a:rPr>
              <a:t>領域</a:t>
            </a:r>
            <a:r>
              <a:rPr kumimoji="1" lang="ja-JP" altLang="en-US" dirty="0"/>
              <a:t>：両方の薬に薬剤耐性</a:t>
            </a:r>
          </a:p>
        </p:txBody>
      </p:sp>
      <p:sp>
        <p:nvSpPr>
          <p:cNvPr id="25" name="テキスト ボックス 24">
            <a:extLst>
              <a:ext uri="{FF2B5EF4-FFF2-40B4-BE49-F238E27FC236}">
                <a16:creationId xmlns:a16="http://schemas.microsoft.com/office/drawing/2014/main" id="{221A0D8E-C3F1-408F-B1F0-48F086872530}"/>
              </a:ext>
            </a:extLst>
          </p:cNvPr>
          <p:cNvSpPr txBox="1"/>
          <p:nvPr/>
        </p:nvSpPr>
        <p:spPr>
          <a:xfrm>
            <a:off x="6661749" y="5658578"/>
            <a:ext cx="3845225" cy="184666"/>
          </a:xfrm>
          <a:prstGeom prst="rect">
            <a:avLst/>
          </a:prstGeom>
          <a:noFill/>
        </p:spPr>
        <p:txBody>
          <a:bodyPr wrap="square">
            <a:spAutoFit/>
          </a:bodyPr>
          <a:lstStyle/>
          <a:p>
            <a:r>
              <a:rPr lang="ja-JP" altLang="en-US" sz="600" dirty="0"/>
              <a:t>https://journals.plos.org/ploscompbiol/article/file?id=10.1371/journal.pcbi.1004040&amp;type=printable</a:t>
            </a:r>
          </a:p>
        </p:txBody>
      </p:sp>
    </p:spTree>
    <p:extLst>
      <p:ext uri="{BB962C8B-B14F-4D97-AF65-F5344CB8AC3E}">
        <p14:creationId xmlns:p14="http://schemas.microsoft.com/office/powerpoint/2010/main" val="359940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937C84-DABF-4762-8508-819BB7860232}"/>
              </a:ext>
            </a:extLst>
          </p:cNvPr>
          <p:cNvSpPr>
            <a:spLocks noGrp="1"/>
          </p:cNvSpPr>
          <p:nvPr>
            <p:ph type="sldNum" sz="quarter" idx="12"/>
          </p:nvPr>
        </p:nvSpPr>
        <p:spPr/>
        <p:txBody>
          <a:bodyPr/>
          <a:lstStyle/>
          <a:p>
            <a:fld id="{49C9AB21-00A1-485C-B8BD-BF7A7DE2CD13}" type="slidenum">
              <a:rPr kumimoji="1" lang="ja-JP" altLang="en-US" smtClean="0"/>
              <a:t>7</a:t>
            </a:fld>
            <a:endParaRPr kumimoji="1" lang="ja-JP" altLang="en-US" dirty="0"/>
          </a:p>
        </p:txBody>
      </p:sp>
      <p:sp>
        <p:nvSpPr>
          <p:cNvPr id="3" name="テキスト ボックス 2">
            <a:extLst>
              <a:ext uri="{FF2B5EF4-FFF2-40B4-BE49-F238E27FC236}">
                <a16:creationId xmlns:a16="http://schemas.microsoft.com/office/drawing/2014/main" id="{1541662B-11E2-4BFF-AA61-E0183804BA3B}"/>
              </a:ext>
            </a:extLst>
          </p:cNvPr>
          <p:cNvSpPr txBox="1"/>
          <p:nvPr/>
        </p:nvSpPr>
        <p:spPr>
          <a:xfrm>
            <a:off x="278203" y="276847"/>
            <a:ext cx="4198907"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grand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BB4D91BD-33BD-493A-9455-5A7C26C46C91}"/>
              </a:ext>
            </a:extLst>
          </p:cNvPr>
          <p:cNvSpPr txBox="1"/>
          <p:nvPr/>
        </p:nvSpPr>
        <p:spPr>
          <a:xfrm>
            <a:off x="519741" y="1277035"/>
            <a:ext cx="10116628" cy="461665"/>
          </a:xfrm>
          <a:prstGeom prst="rect">
            <a:avLst/>
          </a:prstGeom>
          <a:noFill/>
        </p:spPr>
        <p:txBody>
          <a:bodyPr wrap="square">
            <a:spAutoFit/>
          </a:bodyPr>
          <a:lstStyle/>
          <a:p>
            <a:r>
              <a:rPr lang="ja-JP" altLang="en-US" sz="2400" dirty="0"/>
              <a:t>・これらの戦略は、そもそも抵抗が生じるのを防ぐことによって機能</a:t>
            </a:r>
          </a:p>
        </p:txBody>
      </p:sp>
      <p:sp>
        <p:nvSpPr>
          <p:cNvPr id="8" name="テキスト ボックス 7">
            <a:extLst>
              <a:ext uri="{FF2B5EF4-FFF2-40B4-BE49-F238E27FC236}">
                <a16:creationId xmlns:a16="http://schemas.microsoft.com/office/drawing/2014/main" id="{8E76598D-7EAD-4BAD-8A3D-4B0A793956AC}"/>
              </a:ext>
            </a:extLst>
          </p:cNvPr>
          <p:cNvSpPr txBox="1"/>
          <p:nvPr/>
        </p:nvSpPr>
        <p:spPr>
          <a:xfrm>
            <a:off x="519741" y="2024658"/>
            <a:ext cx="10116628" cy="461665"/>
          </a:xfrm>
          <a:prstGeom prst="rect">
            <a:avLst/>
          </a:prstGeom>
          <a:noFill/>
        </p:spPr>
        <p:txBody>
          <a:bodyPr wrap="square">
            <a:spAutoFit/>
          </a:bodyPr>
          <a:lstStyle/>
          <a:p>
            <a:r>
              <a:rPr lang="ja-JP" altLang="en-US" sz="2400" dirty="0"/>
              <a:t>・患者が常に正しい処方が出来るとは限らない</a:t>
            </a:r>
          </a:p>
        </p:txBody>
      </p:sp>
      <p:sp>
        <p:nvSpPr>
          <p:cNvPr id="9" name="テキスト ボックス 8">
            <a:extLst>
              <a:ext uri="{FF2B5EF4-FFF2-40B4-BE49-F238E27FC236}">
                <a16:creationId xmlns:a16="http://schemas.microsoft.com/office/drawing/2014/main" id="{0BC52CFF-B0F7-4CFF-80BA-47695A190CF6}"/>
              </a:ext>
            </a:extLst>
          </p:cNvPr>
          <p:cNvSpPr txBox="1"/>
          <p:nvPr/>
        </p:nvSpPr>
        <p:spPr>
          <a:xfrm>
            <a:off x="519741" y="2711896"/>
            <a:ext cx="10116628" cy="461665"/>
          </a:xfrm>
          <a:prstGeom prst="rect">
            <a:avLst/>
          </a:prstGeom>
          <a:noFill/>
        </p:spPr>
        <p:txBody>
          <a:bodyPr wrap="square">
            <a:spAutoFit/>
          </a:bodyPr>
          <a:lstStyle/>
          <a:p>
            <a:r>
              <a:rPr lang="ja-JP" altLang="en-US" sz="2400" dirty="0"/>
              <a:t>・併用できる薬の種類も限られている</a:t>
            </a:r>
          </a:p>
        </p:txBody>
      </p:sp>
      <p:sp>
        <p:nvSpPr>
          <p:cNvPr id="10" name="テキスト ボックス 9">
            <a:extLst>
              <a:ext uri="{FF2B5EF4-FFF2-40B4-BE49-F238E27FC236}">
                <a16:creationId xmlns:a16="http://schemas.microsoft.com/office/drawing/2014/main" id="{BEE03D9E-6A38-4F27-B85A-B4CF1386AA72}"/>
              </a:ext>
            </a:extLst>
          </p:cNvPr>
          <p:cNvSpPr txBox="1"/>
          <p:nvPr/>
        </p:nvSpPr>
        <p:spPr>
          <a:xfrm>
            <a:off x="519740" y="3429000"/>
            <a:ext cx="7235407" cy="830997"/>
          </a:xfrm>
          <a:prstGeom prst="rect">
            <a:avLst/>
          </a:prstGeom>
          <a:noFill/>
        </p:spPr>
        <p:txBody>
          <a:bodyPr wrap="square">
            <a:spAutoFit/>
          </a:bodyPr>
          <a:lstStyle/>
          <a:p>
            <a:r>
              <a:rPr lang="ja-JP" altLang="en-US" sz="2400" dirty="0"/>
              <a:t>・多くのがんや感染症で交差耐性は容易に進化し、</a:t>
            </a:r>
            <a:br>
              <a:rPr lang="en-US" altLang="ja-JP" sz="2400" dirty="0"/>
            </a:br>
            <a:r>
              <a:rPr lang="ja-JP" altLang="en-US" sz="2400" dirty="0"/>
              <a:t>　感染症の場合は容易に伝染する</a:t>
            </a:r>
          </a:p>
        </p:txBody>
      </p:sp>
      <p:sp>
        <p:nvSpPr>
          <p:cNvPr id="11" name="テキスト ボックス 10">
            <a:extLst>
              <a:ext uri="{FF2B5EF4-FFF2-40B4-BE49-F238E27FC236}">
                <a16:creationId xmlns:a16="http://schemas.microsoft.com/office/drawing/2014/main" id="{3E8EEAAA-FD96-450B-A43B-C36574B0D880}"/>
              </a:ext>
            </a:extLst>
          </p:cNvPr>
          <p:cNvSpPr txBox="1"/>
          <p:nvPr/>
        </p:nvSpPr>
        <p:spPr>
          <a:xfrm>
            <a:off x="519740" y="4562881"/>
            <a:ext cx="7481260" cy="830997"/>
          </a:xfrm>
          <a:prstGeom prst="rect">
            <a:avLst/>
          </a:prstGeom>
          <a:noFill/>
        </p:spPr>
        <p:txBody>
          <a:bodyPr wrap="square">
            <a:spAutoFit/>
          </a:bodyPr>
          <a:lstStyle/>
          <a:p>
            <a:r>
              <a:rPr lang="ja-JP" altLang="en-US" sz="2400" dirty="0"/>
              <a:t>・そしてそれらに対処するため、さらなる薬を処方</a:t>
            </a:r>
            <a:br>
              <a:rPr lang="en-US" altLang="ja-JP" sz="2400" dirty="0"/>
            </a:br>
            <a:r>
              <a:rPr lang="ja-JP" altLang="en-US" sz="2400" dirty="0"/>
              <a:t>　するための費用を患者が追加で出すことは難しい</a:t>
            </a:r>
          </a:p>
        </p:txBody>
      </p:sp>
      <p:pic>
        <p:nvPicPr>
          <p:cNvPr id="13" name="図 12">
            <a:extLst>
              <a:ext uri="{FF2B5EF4-FFF2-40B4-BE49-F238E27FC236}">
                <a16:creationId xmlns:a16="http://schemas.microsoft.com/office/drawing/2014/main" id="{2838029E-6BB4-4074-B0F6-C786AB9F265F}"/>
              </a:ext>
            </a:extLst>
          </p:cNvPr>
          <p:cNvPicPr>
            <a:picLocks noChangeAspect="1"/>
          </p:cNvPicPr>
          <p:nvPr/>
        </p:nvPicPr>
        <p:blipFill rotWithShape="1">
          <a:blip r:embed="rId2">
            <a:extLst>
              <a:ext uri="{28A0092B-C50C-407E-A947-70E740481C1C}">
                <a14:useLocalDpi xmlns:a14="http://schemas.microsoft.com/office/drawing/2010/main" val="0"/>
              </a:ext>
            </a:extLst>
          </a:blip>
          <a:srcRect t="60515"/>
          <a:stretch/>
        </p:blipFill>
        <p:spPr>
          <a:xfrm>
            <a:off x="8001000" y="4416725"/>
            <a:ext cx="3962400" cy="1386364"/>
          </a:xfrm>
          <a:prstGeom prst="rect">
            <a:avLst/>
          </a:prstGeom>
        </p:spPr>
      </p:pic>
      <p:pic>
        <p:nvPicPr>
          <p:cNvPr id="14" name="図 13">
            <a:extLst>
              <a:ext uri="{FF2B5EF4-FFF2-40B4-BE49-F238E27FC236}">
                <a16:creationId xmlns:a16="http://schemas.microsoft.com/office/drawing/2014/main" id="{227CB995-6CFD-42B7-A82A-C48CA69036B2}"/>
              </a:ext>
            </a:extLst>
          </p:cNvPr>
          <p:cNvPicPr>
            <a:picLocks noChangeAspect="1"/>
          </p:cNvPicPr>
          <p:nvPr/>
        </p:nvPicPr>
        <p:blipFill rotWithShape="1">
          <a:blip r:embed="rId2">
            <a:extLst>
              <a:ext uri="{28A0092B-C50C-407E-A947-70E740481C1C}">
                <a14:useLocalDpi xmlns:a14="http://schemas.microsoft.com/office/drawing/2010/main" val="0"/>
              </a:ext>
            </a:extLst>
          </a:blip>
          <a:srcRect b="76332"/>
          <a:stretch/>
        </p:blipFill>
        <p:spPr>
          <a:xfrm>
            <a:off x="8001000" y="3396515"/>
            <a:ext cx="3962400" cy="830997"/>
          </a:xfrm>
          <a:prstGeom prst="rect">
            <a:avLst/>
          </a:prstGeom>
        </p:spPr>
      </p:pic>
      <p:sp>
        <p:nvSpPr>
          <p:cNvPr id="15" name="テキスト ボックス 14">
            <a:extLst>
              <a:ext uri="{FF2B5EF4-FFF2-40B4-BE49-F238E27FC236}">
                <a16:creationId xmlns:a16="http://schemas.microsoft.com/office/drawing/2014/main" id="{494FD49F-465E-4405-AE32-D7D531EA8294}"/>
              </a:ext>
            </a:extLst>
          </p:cNvPr>
          <p:cNvSpPr txBox="1"/>
          <p:nvPr/>
        </p:nvSpPr>
        <p:spPr>
          <a:xfrm>
            <a:off x="8257636" y="6171684"/>
            <a:ext cx="3845225" cy="184666"/>
          </a:xfrm>
          <a:prstGeom prst="rect">
            <a:avLst/>
          </a:prstGeom>
          <a:noFill/>
        </p:spPr>
        <p:txBody>
          <a:bodyPr wrap="square">
            <a:spAutoFit/>
          </a:bodyPr>
          <a:lstStyle/>
          <a:p>
            <a:r>
              <a:rPr lang="ja-JP" altLang="en-US" sz="600" dirty="0"/>
              <a:t>https://journals.plos.org/ploscompbiol/article/file?id=10.1371/journal.pcbi.1004040&amp;type=printable</a:t>
            </a:r>
          </a:p>
        </p:txBody>
      </p:sp>
      <p:sp>
        <p:nvSpPr>
          <p:cNvPr id="16" name="テキスト ボックス 15">
            <a:extLst>
              <a:ext uri="{FF2B5EF4-FFF2-40B4-BE49-F238E27FC236}">
                <a16:creationId xmlns:a16="http://schemas.microsoft.com/office/drawing/2014/main" id="{286FCBEE-0FBF-415C-A823-D006001A1178}"/>
              </a:ext>
            </a:extLst>
          </p:cNvPr>
          <p:cNvSpPr txBox="1"/>
          <p:nvPr/>
        </p:nvSpPr>
        <p:spPr>
          <a:xfrm>
            <a:off x="10489721" y="5948730"/>
            <a:ext cx="1534064" cy="261610"/>
          </a:xfrm>
          <a:prstGeom prst="rect">
            <a:avLst/>
          </a:prstGeom>
          <a:noFill/>
        </p:spPr>
        <p:txBody>
          <a:bodyPr wrap="square" rtlCol="0">
            <a:spAutoFit/>
          </a:bodyPr>
          <a:lstStyle/>
          <a:p>
            <a:r>
              <a:rPr kumimoji="1" lang="en-US" altLang="ja-JP" sz="1050" dirty="0" err="1"/>
              <a:t>Ke</a:t>
            </a:r>
            <a:r>
              <a:rPr kumimoji="1" lang="en-US" altLang="ja-JP" sz="1050" dirty="0"/>
              <a:t> et al., 2015</a:t>
            </a:r>
            <a:r>
              <a:rPr kumimoji="1" lang="ja-JP" altLang="en-US" sz="1050" dirty="0"/>
              <a:t>を改変</a:t>
            </a:r>
          </a:p>
        </p:txBody>
      </p:sp>
      <p:pic>
        <p:nvPicPr>
          <p:cNvPr id="18" name="図 17">
            <a:extLst>
              <a:ext uri="{FF2B5EF4-FFF2-40B4-BE49-F238E27FC236}">
                <a16:creationId xmlns:a16="http://schemas.microsoft.com/office/drawing/2014/main" id="{8CAC9D7D-141B-4D5E-8E0F-FF5FF6EAC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622" y="5787215"/>
            <a:ext cx="957747" cy="166275"/>
          </a:xfrm>
          <a:prstGeom prst="rect">
            <a:avLst/>
          </a:prstGeom>
        </p:spPr>
      </p:pic>
      <p:sp>
        <p:nvSpPr>
          <p:cNvPr id="19" name="テキスト ボックス 18">
            <a:extLst>
              <a:ext uri="{FF2B5EF4-FFF2-40B4-BE49-F238E27FC236}">
                <a16:creationId xmlns:a16="http://schemas.microsoft.com/office/drawing/2014/main" id="{90F577EF-25A3-4C1E-87CC-5CD793C1DAB1}"/>
              </a:ext>
            </a:extLst>
          </p:cNvPr>
          <p:cNvSpPr txBox="1"/>
          <p:nvPr/>
        </p:nvSpPr>
        <p:spPr>
          <a:xfrm>
            <a:off x="8610600" y="2931949"/>
            <a:ext cx="1802920" cy="369332"/>
          </a:xfrm>
          <a:prstGeom prst="rect">
            <a:avLst/>
          </a:prstGeom>
          <a:noFill/>
        </p:spPr>
        <p:txBody>
          <a:bodyPr wrap="square" rtlCol="0">
            <a:spAutoFit/>
          </a:bodyPr>
          <a:lstStyle/>
          <a:p>
            <a:r>
              <a:rPr kumimoji="1" lang="ja-JP" altLang="en-US" dirty="0"/>
              <a:t>飲み忘れの日数</a:t>
            </a:r>
          </a:p>
        </p:txBody>
      </p:sp>
      <p:cxnSp>
        <p:nvCxnSpPr>
          <p:cNvPr id="21" name="直線矢印コネクタ 20">
            <a:extLst>
              <a:ext uri="{FF2B5EF4-FFF2-40B4-BE49-F238E27FC236}">
                <a16:creationId xmlns:a16="http://schemas.microsoft.com/office/drawing/2014/main" id="{E525C99E-B732-4DA4-BC9B-92A2B38A32C1}"/>
              </a:ext>
            </a:extLst>
          </p:cNvPr>
          <p:cNvCxnSpPr/>
          <p:nvPr/>
        </p:nvCxnSpPr>
        <p:spPr>
          <a:xfrm flipH="1">
            <a:off x="8798943" y="3268795"/>
            <a:ext cx="103517" cy="20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453FF68-25DA-41B1-A671-591DA005DEC8}"/>
              </a:ext>
            </a:extLst>
          </p:cNvPr>
          <p:cNvCxnSpPr/>
          <p:nvPr/>
        </p:nvCxnSpPr>
        <p:spPr>
          <a:xfrm flipH="1">
            <a:off x="9575105" y="3222188"/>
            <a:ext cx="103517" cy="20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DE70D58-47F7-48AE-97A4-7DEE8CD997C9}"/>
              </a:ext>
            </a:extLst>
          </p:cNvPr>
          <p:cNvCxnSpPr>
            <a:cxnSpLocks/>
          </p:cNvCxnSpPr>
          <p:nvPr/>
        </p:nvCxnSpPr>
        <p:spPr>
          <a:xfrm>
            <a:off x="10157495" y="3254801"/>
            <a:ext cx="1" cy="16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21DE09E-C478-41E7-B456-744AA750435D}"/>
              </a:ext>
            </a:extLst>
          </p:cNvPr>
          <p:cNvSpPr txBox="1"/>
          <p:nvPr/>
        </p:nvSpPr>
        <p:spPr>
          <a:xfrm rot="16200000">
            <a:off x="7578510" y="3676002"/>
            <a:ext cx="644824" cy="276999"/>
          </a:xfrm>
          <a:prstGeom prst="rect">
            <a:avLst/>
          </a:prstGeom>
          <a:noFill/>
        </p:spPr>
        <p:txBody>
          <a:bodyPr wrap="square" rtlCol="0">
            <a:spAutoFit/>
          </a:bodyPr>
          <a:lstStyle/>
          <a:p>
            <a:r>
              <a:rPr kumimoji="1" lang="ja-JP" altLang="en-US" sz="1200" dirty="0"/>
              <a:t>薬濃度</a:t>
            </a:r>
          </a:p>
        </p:txBody>
      </p:sp>
      <p:sp>
        <p:nvSpPr>
          <p:cNvPr id="26" name="テキスト ボックス 25">
            <a:extLst>
              <a:ext uri="{FF2B5EF4-FFF2-40B4-BE49-F238E27FC236}">
                <a16:creationId xmlns:a16="http://schemas.microsoft.com/office/drawing/2014/main" id="{E730429D-292B-4CB6-B4EC-1DEE430B35CA}"/>
              </a:ext>
            </a:extLst>
          </p:cNvPr>
          <p:cNvSpPr txBox="1"/>
          <p:nvPr/>
        </p:nvSpPr>
        <p:spPr>
          <a:xfrm rot="16200000">
            <a:off x="7250018" y="4951894"/>
            <a:ext cx="1532005" cy="461665"/>
          </a:xfrm>
          <a:prstGeom prst="rect">
            <a:avLst/>
          </a:prstGeom>
          <a:noFill/>
        </p:spPr>
        <p:txBody>
          <a:bodyPr wrap="square" rtlCol="0">
            <a:spAutoFit/>
          </a:bodyPr>
          <a:lstStyle/>
          <a:p>
            <a:r>
              <a:rPr kumimoji="1" lang="ja-JP" altLang="en-US" sz="1200" dirty="0"/>
              <a:t>部分的な薬剤耐性を示す細胞数</a:t>
            </a:r>
          </a:p>
        </p:txBody>
      </p:sp>
      <p:sp>
        <p:nvSpPr>
          <p:cNvPr id="27" name="テキスト ボックス 26">
            <a:extLst>
              <a:ext uri="{FF2B5EF4-FFF2-40B4-BE49-F238E27FC236}">
                <a16:creationId xmlns:a16="http://schemas.microsoft.com/office/drawing/2014/main" id="{135FDD30-2AED-47D2-AEBC-47079F333F1A}"/>
              </a:ext>
            </a:extLst>
          </p:cNvPr>
          <p:cNvSpPr txBox="1"/>
          <p:nvPr/>
        </p:nvSpPr>
        <p:spPr>
          <a:xfrm>
            <a:off x="9982200" y="2156138"/>
            <a:ext cx="2405332" cy="369332"/>
          </a:xfrm>
          <a:prstGeom prst="rect">
            <a:avLst/>
          </a:prstGeom>
          <a:noFill/>
        </p:spPr>
        <p:txBody>
          <a:bodyPr wrap="square" rtlCol="0">
            <a:spAutoFit/>
          </a:bodyPr>
          <a:lstStyle/>
          <a:p>
            <a:r>
              <a:rPr kumimoji="1" lang="ja-JP" altLang="en-US" dirty="0"/>
              <a:t>黒線：飲み忘れなし</a:t>
            </a:r>
          </a:p>
        </p:txBody>
      </p:sp>
      <p:sp>
        <p:nvSpPr>
          <p:cNvPr id="28" name="テキスト ボックス 27">
            <a:extLst>
              <a:ext uri="{FF2B5EF4-FFF2-40B4-BE49-F238E27FC236}">
                <a16:creationId xmlns:a16="http://schemas.microsoft.com/office/drawing/2014/main" id="{CA3702C7-CD36-426C-8D82-0ECE555C3102}"/>
              </a:ext>
            </a:extLst>
          </p:cNvPr>
          <p:cNvSpPr txBox="1"/>
          <p:nvPr/>
        </p:nvSpPr>
        <p:spPr>
          <a:xfrm>
            <a:off x="9982200" y="2454395"/>
            <a:ext cx="2405332" cy="369332"/>
          </a:xfrm>
          <a:prstGeom prst="rect">
            <a:avLst/>
          </a:prstGeom>
          <a:noFill/>
        </p:spPr>
        <p:txBody>
          <a:bodyPr wrap="square" rtlCol="0">
            <a:spAutoFit/>
          </a:bodyPr>
          <a:lstStyle/>
          <a:p>
            <a:r>
              <a:rPr lang="ja-JP" altLang="en-US" dirty="0"/>
              <a:t>赤</a:t>
            </a:r>
            <a:r>
              <a:rPr kumimoji="1" lang="ja-JP" altLang="en-US" dirty="0"/>
              <a:t>線：飲み忘れあり</a:t>
            </a:r>
          </a:p>
        </p:txBody>
      </p:sp>
      <p:sp>
        <p:nvSpPr>
          <p:cNvPr id="32" name="テキスト ボックス 31">
            <a:extLst>
              <a:ext uri="{FF2B5EF4-FFF2-40B4-BE49-F238E27FC236}">
                <a16:creationId xmlns:a16="http://schemas.microsoft.com/office/drawing/2014/main" id="{AC851662-8858-4540-BD12-B4267DCAA15B}"/>
              </a:ext>
            </a:extLst>
          </p:cNvPr>
          <p:cNvSpPr txBox="1"/>
          <p:nvPr/>
        </p:nvSpPr>
        <p:spPr>
          <a:xfrm>
            <a:off x="521017" y="5610175"/>
            <a:ext cx="7264171" cy="1200329"/>
          </a:xfrm>
          <a:prstGeom prst="rect">
            <a:avLst/>
          </a:prstGeom>
          <a:noFill/>
        </p:spPr>
        <p:txBody>
          <a:bodyPr wrap="square">
            <a:spAutoFit/>
          </a:bodyPr>
          <a:lstStyle/>
          <a:p>
            <a:r>
              <a:rPr lang="ja-JP" altLang="en-US" sz="2400" dirty="0"/>
              <a:t>・これらに対処するために、</a:t>
            </a:r>
            <a:r>
              <a:rPr lang="ja-JP" altLang="en-US" sz="2400" b="1" dirty="0"/>
              <a:t>腫瘍学、分子遺伝学、</a:t>
            </a:r>
            <a:br>
              <a:rPr lang="en-US" altLang="ja-JP" sz="2400" b="1" dirty="0"/>
            </a:br>
            <a:r>
              <a:rPr lang="ja-JP" altLang="en-US" sz="2400" b="1" dirty="0"/>
              <a:t>　薬理学、臨床微生物学における現在の取り組みに</a:t>
            </a:r>
            <a:br>
              <a:rPr lang="en-US" altLang="ja-JP" sz="2400" b="1" dirty="0"/>
            </a:br>
            <a:r>
              <a:rPr lang="ja-JP" altLang="en-US" sz="2400" b="1" dirty="0"/>
              <a:t>　生態学を加える必要</a:t>
            </a:r>
            <a:r>
              <a:rPr lang="ja-JP" altLang="en-US" sz="2400" dirty="0"/>
              <a:t>がある</a:t>
            </a:r>
          </a:p>
        </p:txBody>
      </p:sp>
    </p:spTree>
    <p:extLst>
      <p:ext uri="{BB962C8B-B14F-4D97-AF65-F5344CB8AC3E}">
        <p14:creationId xmlns:p14="http://schemas.microsoft.com/office/powerpoint/2010/main" val="22102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D876ED2-F8B9-44FA-BF1D-3A4233E223B9}"/>
              </a:ext>
            </a:extLst>
          </p:cNvPr>
          <p:cNvSpPr>
            <a:spLocks noGrp="1"/>
          </p:cNvSpPr>
          <p:nvPr>
            <p:ph type="sldNum" sz="quarter" idx="12"/>
          </p:nvPr>
        </p:nvSpPr>
        <p:spPr/>
        <p:txBody>
          <a:bodyPr/>
          <a:lstStyle/>
          <a:p>
            <a:fld id="{49C9AB21-00A1-485C-B8BD-BF7A7DE2CD13}"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CDEED3F7-40F9-4FED-B6ED-0A66B3B0ABDB}"/>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ecological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763E2470-0DC6-468D-B6C4-51AEB18DD926}"/>
              </a:ext>
            </a:extLst>
          </p:cNvPr>
          <p:cNvSpPr txBox="1"/>
          <p:nvPr/>
        </p:nvSpPr>
        <p:spPr>
          <a:xfrm>
            <a:off x="836762" y="1069676"/>
            <a:ext cx="3278038" cy="584775"/>
          </a:xfrm>
          <a:prstGeom prst="rect">
            <a:avLst/>
          </a:prstGeom>
          <a:noFill/>
        </p:spPr>
        <p:txBody>
          <a:bodyPr wrap="square" rtlCol="0">
            <a:spAutoFit/>
          </a:bodyPr>
          <a:lstStyle/>
          <a:p>
            <a:r>
              <a:rPr lang="ja-JP" altLang="en-US" sz="3200" b="1" u="sng" dirty="0"/>
              <a:t>進化的救済</a:t>
            </a:r>
            <a:endParaRPr kumimoji="1" lang="ja-JP" altLang="en-US" sz="3200" b="1" u="sng" dirty="0"/>
          </a:p>
        </p:txBody>
      </p:sp>
      <p:pic>
        <p:nvPicPr>
          <p:cNvPr id="1026" name="Picture 2" descr="a theoretical depiction of evolutionary rescue.">
            <a:extLst>
              <a:ext uri="{FF2B5EF4-FFF2-40B4-BE49-F238E27FC236}">
                <a16:creationId xmlns:a16="http://schemas.microsoft.com/office/drawing/2014/main" id="{C5BC7205-67F2-446E-9865-A43A81A1D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283" y="136525"/>
            <a:ext cx="3662582" cy="315114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92B46ADC-D427-4095-A347-F80821846AF2}"/>
              </a:ext>
            </a:extLst>
          </p:cNvPr>
          <p:cNvSpPr txBox="1"/>
          <p:nvPr/>
        </p:nvSpPr>
        <p:spPr>
          <a:xfrm>
            <a:off x="6836319" y="3275558"/>
            <a:ext cx="5863806" cy="200055"/>
          </a:xfrm>
          <a:prstGeom prst="rect">
            <a:avLst/>
          </a:prstGeom>
          <a:noFill/>
        </p:spPr>
        <p:txBody>
          <a:bodyPr wrap="square">
            <a:spAutoFit/>
          </a:bodyPr>
          <a:lstStyle/>
          <a:p>
            <a:r>
              <a:rPr lang="ja-JP" altLang="en-US" sz="700" dirty="0"/>
              <a:t>https://upload.wikimedia.org/wikipedia/commons/d/df/Theoretical_Depiction_of_Evolutionary_Rescue.png</a:t>
            </a:r>
          </a:p>
        </p:txBody>
      </p:sp>
      <p:sp>
        <p:nvSpPr>
          <p:cNvPr id="9" name="テキスト ボックス 8">
            <a:extLst>
              <a:ext uri="{FF2B5EF4-FFF2-40B4-BE49-F238E27FC236}">
                <a16:creationId xmlns:a16="http://schemas.microsoft.com/office/drawing/2014/main" id="{8E786562-AD8B-45D3-8FFF-7CC045621E92}"/>
              </a:ext>
            </a:extLst>
          </p:cNvPr>
          <p:cNvSpPr txBox="1"/>
          <p:nvPr/>
        </p:nvSpPr>
        <p:spPr>
          <a:xfrm>
            <a:off x="281663" y="1654451"/>
            <a:ext cx="7533153" cy="1200329"/>
          </a:xfrm>
          <a:prstGeom prst="rect">
            <a:avLst/>
          </a:prstGeom>
          <a:noFill/>
        </p:spPr>
        <p:txBody>
          <a:bodyPr wrap="square">
            <a:spAutoFit/>
          </a:bodyPr>
          <a:lstStyle/>
          <a:p>
            <a:r>
              <a:rPr lang="ja-JP" altLang="en-US" sz="2400" dirty="0"/>
              <a:t>進化がなければ絶滅していたはずの個体群が、</a:t>
            </a:r>
            <a:br>
              <a:rPr lang="en-US" altLang="ja-JP" sz="2400" dirty="0"/>
            </a:br>
            <a:r>
              <a:rPr lang="ja-JP" altLang="en-US" sz="2400" dirty="0"/>
              <a:t>遺伝的変異に作用する自然淘汰によって</a:t>
            </a:r>
            <a:br>
              <a:rPr lang="en-US" altLang="ja-JP" sz="2400" dirty="0"/>
            </a:br>
            <a:r>
              <a:rPr lang="ja-JP" altLang="en-US" sz="2400" dirty="0"/>
              <a:t>存続する過程</a:t>
            </a:r>
          </a:p>
        </p:txBody>
      </p:sp>
      <p:sp>
        <p:nvSpPr>
          <p:cNvPr id="8" name="テキスト ボックス 7">
            <a:extLst>
              <a:ext uri="{FF2B5EF4-FFF2-40B4-BE49-F238E27FC236}">
                <a16:creationId xmlns:a16="http://schemas.microsoft.com/office/drawing/2014/main" id="{57181CA8-D26E-4143-94DC-BE22EFDD4BF8}"/>
              </a:ext>
            </a:extLst>
          </p:cNvPr>
          <p:cNvSpPr txBox="1"/>
          <p:nvPr/>
        </p:nvSpPr>
        <p:spPr>
          <a:xfrm rot="16200000">
            <a:off x="9461981" y="1200151"/>
            <a:ext cx="3019245" cy="369332"/>
          </a:xfrm>
          <a:prstGeom prst="rect">
            <a:avLst/>
          </a:prstGeom>
          <a:noFill/>
        </p:spPr>
        <p:txBody>
          <a:bodyPr wrap="square" rtlCol="0">
            <a:spAutoFit/>
          </a:bodyPr>
          <a:lstStyle/>
          <a:p>
            <a:r>
              <a:rPr kumimoji="1" lang="ja-JP" altLang="en-US" dirty="0"/>
              <a:t>適応的な対立遺伝子頻度</a:t>
            </a:r>
          </a:p>
        </p:txBody>
      </p:sp>
      <p:sp>
        <p:nvSpPr>
          <p:cNvPr id="10" name="テキスト ボックス 9">
            <a:extLst>
              <a:ext uri="{FF2B5EF4-FFF2-40B4-BE49-F238E27FC236}">
                <a16:creationId xmlns:a16="http://schemas.microsoft.com/office/drawing/2014/main" id="{011B3B80-55C1-4638-B648-78F1B78AB31B}"/>
              </a:ext>
            </a:extLst>
          </p:cNvPr>
          <p:cNvSpPr txBox="1"/>
          <p:nvPr/>
        </p:nvSpPr>
        <p:spPr>
          <a:xfrm>
            <a:off x="6836319" y="3469162"/>
            <a:ext cx="4793690" cy="400110"/>
          </a:xfrm>
          <a:prstGeom prst="rect">
            <a:avLst/>
          </a:prstGeom>
          <a:noFill/>
        </p:spPr>
        <p:txBody>
          <a:bodyPr wrap="square" rtlCol="0">
            <a:spAutoFit/>
          </a:bodyPr>
          <a:lstStyle/>
          <a:p>
            <a:r>
              <a:rPr kumimoji="1" lang="ja-JP" altLang="en-US" sz="1000" dirty="0"/>
              <a:t>対立遺伝子</a:t>
            </a:r>
            <a:r>
              <a:rPr kumimoji="1" lang="en-US" altLang="ja-JP" sz="1000" dirty="0"/>
              <a:t>:</a:t>
            </a:r>
            <a:r>
              <a:rPr lang="ja-JP" altLang="en-US" sz="1000" b="0" i="0" dirty="0">
                <a:solidFill>
                  <a:srgbClr val="000000"/>
                </a:solidFill>
                <a:effectLst/>
                <a:latin typeface="ヒラギノ角ゴ Pro W3"/>
              </a:rPr>
              <a:t>親から子へ遺伝子が伝えられる時にお互いにどちらか一方が選ばれるような関係にある一連の遺伝子</a:t>
            </a:r>
            <a:r>
              <a:rPr lang="en-US" altLang="ja-JP" sz="1000" b="0" i="0" dirty="0">
                <a:solidFill>
                  <a:srgbClr val="000000"/>
                </a:solidFill>
                <a:effectLst/>
                <a:latin typeface="ヒラギノ角ゴ Pro W3"/>
              </a:rPr>
              <a:t>.</a:t>
            </a:r>
            <a:r>
              <a:rPr lang="ja-JP" altLang="en-US" sz="1000" b="0" i="0" dirty="0">
                <a:solidFill>
                  <a:srgbClr val="000000"/>
                </a:solidFill>
                <a:effectLst/>
                <a:latin typeface="ヒラギノ角ゴ Pro W3"/>
              </a:rPr>
              <a:t>ヒトなら</a:t>
            </a:r>
            <a:r>
              <a:rPr lang="en-US" altLang="ja-JP" sz="1000" b="0" i="0" dirty="0">
                <a:solidFill>
                  <a:srgbClr val="000000"/>
                </a:solidFill>
                <a:effectLst/>
                <a:latin typeface="ヒラギノ角ゴ Pro W3"/>
              </a:rPr>
              <a:t>A</a:t>
            </a:r>
            <a:r>
              <a:rPr lang="en-US" altLang="ja-JP" sz="1000" dirty="0">
                <a:solidFill>
                  <a:srgbClr val="000000"/>
                </a:solidFill>
                <a:latin typeface="ヒラギノ角ゴ Pro W3"/>
              </a:rPr>
              <a:t>,</a:t>
            </a:r>
            <a:r>
              <a:rPr lang="ja-JP" altLang="en-US" sz="1000" dirty="0">
                <a:solidFill>
                  <a:srgbClr val="000000"/>
                </a:solidFill>
                <a:latin typeface="ヒラギノ角ゴ Pro W3"/>
              </a:rPr>
              <a:t> </a:t>
            </a:r>
            <a:r>
              <a:rPr lang="en-US" altLang="ja-JP" sz="1000" dirty="0">
                <a:solidFill>
                  <a:srgbClr val="000000"/>
                </a:solidFill>
                <a:latin typeface="ヒラギノ角ゴ Pro W3"/>
              </a:rPr>
              <a:t>B,</a:t>
            </a:r>
            <a:r>
              <a:rPr lang="ja-JP" altLang="en-US" sz="1000" dirty="0">
                <a:solidFill>
                  <a:srgbClr val="000000"/>
                </a:solidFill>
                <a:latin typeface="ヒラギノ角ゴ Pro W3"/>
              </a:rPr>
              <a:t> </a:t>
            </a:r>
            <a:r>
              <a:rPr lang="en-US" altLang="ja-JP" sz="1000" dirty="0">
                <a:solidFill>
                  <a:srgbClr val="000000"/>
                </a:solidFill>
                <a:latin typeface="ヒラギノ角ゴ Pro W3"/>
              </a:rPr>
              <a:t>O</a:t>
            </a:r>
            <a:r>
              <a:rPr lang="ja-JP" altLang="en-US" sz="1000" dirty="0">
                <a:solidFill>
                  <a:srgbClr val="000000"/>
                </a:solidFill>
                <a:latin typeface="ヒラギノ角ゴ Pro W3"/>
              </a:rPr>
              <a:t>式血液型の</a:t>
            </a:r>
            <a:r>
              <a:rPr lang="en-US" altLang="ja-JP" sz="1000" dirty="0">
                <a:solidFill>
                  <a:srgbClr val="000000"/>
                </a:solidFill>
                <a:latin typeface="ヒラギノ角ゴ Pro W3"/>
              </a:rPr>
              <a:t>3</a:t>
            </a:r>
            <a:r>
              <a:rPr lang="ja-JP" altLang="en-US" sz="1000" dirty="0">
                <a:solidFill>
                  <a:srgbClr val="000000"/>
                </a:solidFill>
                <a:latin typeface="ヒラギノ角ゴ Pro W3"/>
              </a:rPr>
              <a:t>つの対立遺伝子など。</a:t>
            </a:r>
            <a:endParaRPr kumimoji="1" lang="ja-JP" altLang="en-US" sz="1000" dirty="0"/>
          </a:p>
        </p:txBody>
      </p:sp>
      <p:sp>
        <p:nvSpPr>
          <p:cNvPr id="13" name="テキスト ボックス 12">
            <a:extLst>
              <a:ext uri="{FF2B5EF4-FFF2-40B4-BE49-F238E27FC236}">
                <a16:creationId xmlns:a16="http://schemas.microsoft.com/office/drawing/2014/main" id="{CDE5E05B-BC08-45B6-9013-6EDC6E3A4D6B}"/>
              </a:ext>
            </a:extLst>
          </p:cNvPr>
          <p:cNvSpPr txBox="1"/>
          <p:nvPr/>
        </p:nvSpPr>
        <p:spPr>
          <a:xfrm>
            <a:off x="267146" y="2931580"/>
            <a:ext cx="7773838" cy="954107"/>
          </a:xfrm>
          <a:prstGeom prst="rect">
            <a:avLst/>
          </a:prstGeom>
          <a:noFill/>
        </p:spPr>
        <p:txBody>
          <a:bodyPr wrap="square">
            <a:spAutoFit/>
          </a:bodyPr>
          <a:lstStyle/>
          <a:p>
            <a:r>
              <a:rPr lang="ja-JP" altLang="en-US" sz="2800" dirty="0"/>
              <a:t>・</a:t>
            </a:r>
            <a:r>
              <a:rPr lang="ja-JP" altLang="en-US" sz="2800" b="1" dirty="0"/>
              <a:t>感染症やがんで薬物耐性が出現</a:t>
            </a:r>
            <a:br>
              <a:rPr lang="en-US" altLang="ja-JP" sz="2800" b="1" dirty="0"/>
            </a:br>
            <a:r>
              <a:rPr lang="ja-JP" altLang="en-US" sz="2800" b="1" dirty="0"/>
              <a:t>＝進化的救済←</a:t>
            </a:r>
            <a:r>
              <a:rPr kumimoji="1" lang="ja-JP" altLang="en-US" sz="2800" b="1" dirty="0"/>
              <a:t>生態学的プロセス</a:t>
            </a:r>
          </a:p>
        </p:txBody>
      </p:sp>
      <p:pic>
        <p:nvPicPr>
          <p:cNvPr id="1028" name="Picture 4" descr="どのように耐性化するのか | 薬剤耐性菌について | 一般の方へ | かしこく治して、明日につなぐ～抗菌薬を上手に使ってAMR対策～">
            <a:extLst>
              <a:ext uri="{FF2B5EF4-FFF2-40B4-BE49-F238E27FC236}">
                <a16:creationId xmlns:a16="http://schemas.microsoft.com/office/drawing/2014/main" id="{60A87CCA-1195-4EF9-A878-102EA987A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359" y="3996471"/>
            <a:ext cx="4071668" cy="2544793"/>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B514C318-450E-4946-AAA9-2E29D92E5511}"/>
              </a:ext>
            </a:extLst>
          </p:cNvPr>
          <p:cNvSpPr txBox="1"/>
          <p:nvPr/>
        </p:nvSpPr>
        <p:spPr>
          <a:xfrm>
            <a:off x="8673193" y="6561900"/>
            <a:ext cx="2879066" cy="200055"/>
          </a:xfrm>
          <a:prstGeom prst="rect">
            <a:avLst/>
          </a:prstGeom>
          <a:noFill/>
        </p:spPr>
        <p:txBody>
          <a:bodyPr wrap="square">
            <a:spAutoFit/>
          </a:bodyPr>
          <a:lstStyle/>
          <a:p>
            <a:r>
              <a:rPr lang="ja-JP" altLang="en-US" sz="700" dirty="0"/>
              <a:t>https://amr.ncgm.go.jp/general/1-2-1.html</a:t>
            </a:r>
          </a:p>
        </p:txBody>
      </p:sp>
      <p:pic>
        <p:nvPicPr>
          <p:cNvPr id="16" name="図 15">
            <a:extLst>
              <a:ext uri="{FF2B5EF4-FFF2-40B4-BE49-F238E27FC236}">
                <a16:creationId xmlns:a16="http://schemas.microsoft.com/office/drawing/2014/main" id="{6E993AFE-C979-4DE8-9449-0E9548E92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71" y="4217179"/>
            <a:ext cx="5159612" cy="2321733"/>
          </a:xfrm>
          <a:prstGeom prst="rect">
            <a:avLst/>
          </a:prstGeom>
        </p:spPr>
      </p:pic>
      <p:sp>
        <p:nvSpPr>
          <p:cNvPr id="20" name="テキスト ボックス 19">
            <a:extLst>
              <a:ext uri="{FF2B5EF4-FFF2-40B4-BE49-F238E27FC236}">
                <a16:creationId xmlns:a16="http://schemas.microsoft.com/office/drawing/2014/main" id="{96CDE96C-A0C8-4311-8035-E9F703483F56}"/>
              </a:ext>
            </a:extLst>
          </p:cNvPr>
          <p:cNvSpPr txBox="1"/>
          <p:nvPr/>
        </p:nvSpPr>
        <p:spPr>
          <a:xfrm>
            <a:off x="4976313" y="6657945"/>
            <a:ext cx="1336119" cy="200055"/>
          </a:xfrm>
          <a:prstGeom prst="rect">
            <a:avLst/>
          </a:prstGeom>
          <a:noFill/>
        </p:spPr>
        <p:txBody>
          <a:bodyPr wrap="square">
            <a:spAutoFit/>
          </a:bodyPr>
          <a:lstStyle/>
          <a:p>
            <a:r>
              <a:rPr lang="en-US" altLang="ja-JP" sz="700" dirty="0"/>
              <a:t>Figure 1(</a:t>
            </a:r>
            <a:r>
              <a:rPr lang="ja-JP" altLang="en-US" sz="700" dirty="0"/>
              <a:t>本文</a:t>
            </a:r>
            <a:r>
              <a:rPr lang="en-US" altLang="ja-JP" sz="700" dirty="0"/>
              <a:t>p281)</a:t>
            </a:r>
            <a:endParaRPr lang="ja-JP" altLang="en-US" sz="700" dirty="0"/>
          </a:p>
        </p:txBody>
      </p:sp>
      <p:sp>
        <p:nvSpPr>
          <p:cNvPr id="18" name="テキスト ボックス 17">
            <a:extLst>
              <a:ext uri="{FF2B5EF4-FFF2-40B4-BE49-F238E27FC236}">
                <a16:creationId xmlns:a16="http://schemas.microsoft.com/office/drawing/2014/main" id="{9364ED20-46FE-4D9D-8470-3F35D843F641}"/>
              </a:ext>
            </a:extLst>
          </p:cNvPr>
          <p:cNvSpPr txBox="1"/>
          <p:nvPr/>
        </p:nvSpPr>
        <p:spPr>
          <a:xfrm>
            <a:off x="1923690" y="4493754"/>
            <a:ext cx="603849" cy="261610"/>
          </a:xfrm>
          <a:prstGeom prst="rect">
            <a:avLst/>
          </a:prstGeom>
          <a:noFill/>
        </p:spPr>
        <p:txBody>
          <a:bodyPr wrap="square" rtlCol="0">
            <a:spAutoFit/>
          </a:bodyPr>
          <a:lstStyle/>
          <a:p>
            <a:r>
              <a:rPr kumimoji="1" lang="ja-JP" altLang="en-US" sz="1050" dirty="0"/>
              <a:t>細菌</a:t>
            </a:r>
          </a:p>
        </p:txBody>
      </p:sp>
      <p:sp>
        <p:nvSpPr>
          <p:cNvPr id="22" name="テキスト ボックス 21">
            <a:extLst>
              <a:ext uri="{FF2B5EF4-FFF2-40B4-BE49-F238E27FC236}">
                <a16:creationId xmlns:a16="http://schemas.microsoft.com/office/drawing/2014/main" id="{6276AFD6-C54A-4178-ABE5-5F8E215F52F0}"/>
              </a:ext>
            </a:extLst>
          </p:cNvPr>
          <p:cNvSpPr txBox="1"/>
          <p:nvPr/>
        </p:nvSpPr>
        <p:spPr>
          <a:xfrm>
            <a:off x="6312432" y="3993345"/>
            <a:ext cx="1091357" cy="415498"/>
          </a:xfrm>
          <a:prstGeom prst="rect">
            <a:avLst/>
          </a:prstGeom>
          <a:noFill/>
        </p:spPr>
        <p:txBody>
          <a:bodyPr wrap="square" rtlCol="0">
            <a:spAutoFit/>
          </a:bodyPr>
          <a:lstStyle/>
          <a:p>
            <a:r>
              <a:rPr kumimoji="1" lang="ja-JP" altLang="en-US" sz="1050" dirty="0"/>
              <a:t>解像度の良い別の解説図</a:t>
            </a:r>
          </a:p>
        </p:txBody>
      </p:sp>
      <p:sp>
        <p:nvSpPr>
          <p:cNvPr id="19" name="テキスト ボックス 18">
            <a:extLst>
              <a:ext uri="{FF2B5EF4-FFF2-40B4-BE49-F238E27FC236}">
                <a16:creationId xmlns:a16="http://schemas.microsoft.com/office/drawing/2014/main" id="{A5389482-212F-4487-B600-C05BF46EE436}"/>
              </a:ext>
            </a:extLst>
          </p:cNvPr>
          <p:cNvSpPr txBox="1"/>
          <p:nvPr/>
        </p:nvSpPr>
        <p:spPr>
          <a:xfrm>
            <a:off x="800609" y="6397969"/>
            <a:ext cx="1983516" cy="307777"/>
          </a:xfrm>
          <a:prstGeom prst="rect">
            <a:avLst/>
          </a:prstGeom>
          <a:noFill/>
        </p:spPr>
        <p:txBody>
          <a:bodyPr wrap="square" rtlCol="0">
            <a:spAutoFit/>
          </a:bodyPr>
          <a:lstStyle/>
          <a:p>
            <a:r>
              <a:rPr kumimoji="1" lang="en-US" altLang="ja-JP" sz="1400" dirty="0"/>
              <a:t>1.</a:t>
            </a:r>
            <a:r>
              <a:rPr kumimoji="1" lang="ja-JP" altLang="en-US" sz="1400" dirty="0"/>
              <a:t>最初は耐性菌は少</a:t>
            </a:r>
          </a:p>
        </p:txBody>
      </p:sp>
      <p:sp>
        <p:nvSpPr>
          <p:cNvPr id="24" name="テキスト ボックス 23">
            <a:extLst>
              <a:ext uri="{FF2B5EF4-FFF2-40B4-BE49-F238E27FC236}">
                <a16:creationId xmlns:a16="http://schemas.microsoft.com/office/drawing/2014/main" id="{98865598-5AD6-4798-93F4-C79569E6F004}"/>
              </a:ext>
            </a:extLst>
          </p:cNvPr>
          <p:cNvSpPr txBox="1"/>
          <p:nvPr/>
        </p:nvSpPr>
        <p:spPr>
          <a:xfrm>
            <a:off x="2589642" y="6408011"/>
            <a:ext cx="1874835" cy="307777"/>
          </a:xfrm>
          <a:prstGeom prst="rect">
            <a:avLst/>
          </a:prstGeom>
          <a:noFill/>
        </p:spPr>
        <p:txBody>
          <a:bodyPr wrap="square" rtlCol="0">
            <a:spAutoFit/>
          </a:bodyPr>
          <a:lstStyle/>
          <a:p>
            <a:r>
              <a:rPr kumimoji="1" lang="en-US" altLang="ja-JP" sz="1400" dirty="0"/>
              <a:t>2.</a:t>
            </a:r>
            <a:r>
              <a:rPr kumimoji="1" lang="ja-JP" altLang="en-US" sz="1400" dirty="0"/>
              <a:t>耐性菌以外が除去</a:t>
            </a:r>
          </a:p>
        </p:txBody>
      </p:sp>
      <p:sp>
        <p:nvSpPr>
          <p:cNvPr id="25" name="テキスト ボックス 24">
            <a:extLst>
              <a:ext uri="{FF2B5EF4-FFF2-40B4-BE49-F238E27FC236}">
                <a16:creationId xmlns:a16="http://schemas.microsoft.com/office/drawing/2014/main" id="{C2D723F2-11DD-4A2E-8825-51BC36C1A11F}"/>
              </a:ext>
            </a:extLst>
          </p:cNvPr>
          <p:cNvSpPr txBox="1"/>
          <p:nvPr/>
        </p:nvSpPr>
        <p:spPr>
          <a:xfrm>
            <a:off x="4379189" y="6408011"/>
            <a:ext cx="2383456" cy="307777"/>
          </a:xfrm>
          <a:prstGeom prst="rect">
            <a:avLst/>
          </a:prstGeom>
          <a:noFill/>
        </p:spPr>
        <p:txBody>
          <a:bodyPr wrap="square" rtlCol="0">
            <a:spAutoFit/>
          </a:bodyPr>
          <a:lstStyle/>
          <a:p>
            <a:r>
              <a:rPr kumimoji="1" lang="en-US" altLang="ja-JP" sz="1400" dirty="0"/>
              <a:t>3.</a:t>
            </a:r>
            <a:r>
              <a:rPr kumimoji="1" lang="ja-JP" altLang="en-US" sz="1400" dirty="0"/>
              <a:t>耐性菌が爆発的に増加</a:t>
            </a:r>
          </a:p>
        </p:txBody>
      </p:sp>
    </p:spTree>
    <p:extLst>
      <p:ext uri="{BB962C8B-B14F-4D97-AF65-F5344CB8AC3E}">
        <p14:creationId xmlns:p14="http://schemas.microsoft.com/office/powerpoint/2010/main" val="350993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8485192-495C-4131-9B14-3ECC0262EB5E}"/>
              </a:ext>
            </a:extLst>
          </p:cNvPr>
          <p:cNvSpPr>
            <a:spLocks noGrp="1"/>
          </p:cNvSpPr>
          <p:nvPr>
            <p:ph type="sldNum" sz="quarter" idx="12"/>
          </p:nvPr>
        </p:nvSpPr>
        <p:spPr/>
        <p:txBody>
          <a:bodyPr/>
          <a:lstStyle/>
          <a:p>
            <a:fld id="{49C9AB21-00A1-485C-B8BD-BF7A7DE2CD13}"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ABBB030A-CF44-42D2-A3AD-27FFBECEB7BD}"/>
              </a:ext>
            </a:extLst>
          </p:cNvPr>
          <p:cNvSpPr txBox="1"/>
          <p:nvPr/>
        </p:nvSpPr>
        <p:spPr>
          <a:xfrm>
            <a:off x="278203" y="276847"/>
            <a:ext cx="5561880" cy="584775"/>
          </a:xfrm>
          <a:prstGeom prst="rect">
            <a:avLst/>
          </a:prstGeom>
          <a:noFill/>
        </p:spPr>
        <p:txBody>
          <a:bodyPr wrap="square">
            <a:spAutoFit/>
          </a:bodyPr>
          <a:lstStyle/>
          <a:p>
            <a:pPr algn="just"/>
            <a:r>
              <a:rPr lang="en-US" altLang="ja-JP" sz="3200" kern="100" dirty="0">
                <a:effectLst/>
                <a:latin typeface="Century" panose="02040604050505020304" pitchFamily="18" charset="0"/>
                <a:ea typeface="ＭＳ 明朝" panose="02020609040205080304" pitchFamily="17" charset="-128"/>
                <a:cs typeface="Times New Roman" panose="02020603050405020304" pitchFamily="18" charset="0"/>
              </a:rPr>
              <a:t>The ecological challenge</a:t>
            </a:r>
            <a:endParaRPr lang="ja-JP" altLang="ja-JP" sz="32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02FD3576-012D-4B1E-B7EB-1B76B040B0AA}"/>
              </a:ext>
            </a:extLst>
          </p:cNvPr>
          <p:cNvSpPr txBox="1"/>
          <p:nvPr/>
        </p:nvSpPr>
        <p:spPr>
          <a:xfrm>
            <a:off x="181155" y="1203304"/>
            <a:ext cx="6452558" cy="584775"/>
          </a:xfrm>
          <a:prstGeom prst="rect">
            <a:avLst/>
          </a:prstGeom>
          <a:noFill/>
        </p:spPr>
        <p:txBody>
          <a:bodyPr wrap="square" rtlCol="0">
            <a:spAutoFit/>
          </a:bodyPr>
          <a:lstStyle/>
          <a:p>
            <a:r>
              <a:rPr lang="ja-JP" altLang="en-US" sz="3200" dirty="0"/>
              <a:t>どうやって耐性を最初に得るのか</a:t>
            </a:r>
            <a:endParaRPr kumimoji="1" lang="ja-JP" altLang="en-US" sz="3200" dirty="0"/>
          </a:p>
        </p:txBody>
      </p:sp>
      <p:sp>
        <p:nvSpPr>
          <p:cNvPr id="5" name="テキスト ボックス 4">
            <a:extLst>
              <a:ext uri="{FF2B5EF4-FFF2-40B4-BE49-F238E27FC236}">
                <a16:creationId xmlns:a16="http://schemas.microsoft.com/office/drawing/2014/main" id="{E04F8FD3-FFEF-4E7E-B912-A62D6D2051D3}"/>
              </a:ext>
            </a:extLst>
          </p:cNvPr>
          <p:cNvSpPr txBox="1"/>
          <p:nvPr/>
        </p:nvSpPr>
        <p:spPr>
          <a:xfrm>
            <a:off x="1915064" y="1966823"/>
            <a:ext cx="5382883" cy="584775"/>
          </a:xfrm>
          <a:prstGeom prst="rect">
            <a:avLst/>
          </a:prstGeom>
          <a:noFill/>
        </p:spPr>
        <p:txBody>
          <a:bodyPr wrap="square" rtlCol="0">
            <a:spAutoFit/>
          </a:bodyPr>
          <a:lstStyle/>
          <a:p>
            <a:r>
              <a:rPr kumimoji="1" lang="ja-JP" altLang="en-US" sz="3200" b="1" dirty="0"/>
              <a:t>突然変異と水平伝播</a:t>
            </a:r>
          </a:p>
        </p:txBody>
      </p:sp>
      <p:pic>
        <p:nvPicPr>
          <p:cNvPr id="2050" name="Picture 2">
            <a:extLst>
              <a:ext uri="{FF2B5EF4-FFF2-40B4-BE49-F238E27FC236}">
                <a16:creationId xmlns:a16="http://schemas.microsoft.com/office/drawing/2014/main" id="{3DF2067C-A8D7-42C6-B66A-18D591D11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344" y="569234"/>
            <a:ext cx="3237961" cy="430001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5CAC6BA2-581B-4C0F-8B5C-3AA3D5F999C1}"/>
              </a:ext>
            </a:extLst>
          </p:cNvPr>
          <p:cNvSpPr txBox="1"/>
          <p:nvPr/>
        </p:nvSpPr>
        <p:spPr>
          <a:xfrm>
            <a:off x="7517920" y="5473919"/>
            <a:ext cx="4543964" cy="461665"/>
          </a:xfrm>
          <a:prstGeom prst="rect">
            <a:avLst/>
          </a:prstGeom>
          <a:noFill/>
        </p:spPr>
        <p:txBody>
          <a:bodyPr wrap="square">
            <a:spAutoFit/>
          </a:bodyPr>
          <a:lstStyle/>
          <a:p>
            <a:r>
              <a:rPr lang="ja-JP" altLang="en-US" sz="800" dirty="0"/>
              <a:t>https://ja.wikipedia.org/wiki/%E9%81%BA%E4%BC%9D%E5%AD%90%E3%81%AE%E6%B0%B4%E5%B9%B3%E4%BC%9D%E6%92%AD#/media/%E3%83%95%E3%82%A1%E3%82%A4%E3%83%AB:Tree_Of_Life_(with_horizontal_gene_transfer).svg</a:t>
            </a:r>
          </a:p>
        </p:txBody>
      </p:sp>
      <p:sp>
        <p:nvSpPr>
          <p:cNvPr id="10" name="テキスト ボックス 9">
            <a:extLst>
              <a:ext uri="{FF2B5EF4-FFF2-40B4-BE49-F238E27FC236}">
                <a16:creationId xmlns:a16="http://schemas.microsoft.com/office/drawing/2014/main" id="{799ECCC4-6DA6-4516-9621-D32EDE11BFEB}"/>
              </a:ext>
            </a:extLst>
          </p:cNvPr>
          <p:cNvSpPr txBox="1"/>
          <p:nvPr/>
        </p:nvSpPr>
        <p:spPr>
          <a:xfrm>
            <a:off x="114929" y="2821163"/>
            <a:ext cx="8364837" cy="1200329"/>
          </a:xfrm>
          <a:prstGeom prst="rect">
            <a:avLst/>
          </a:prstGeom>
          <a:noFill/>
        </p:spPr>
        <p:txBody>
          <a:bodyPr wrap="square">
            <a:spAutoFit/>
          </a:bodyPr>
          <a:lstStyle/>
          <a:p>
            <a:r>
              <a:rPr lang="ja-JP" altLang="en-US" sz="2400" dirty="0"/>
              <a:t>遺伝子の水平伝播：ある特定の生物が有する遺伝子または遺伝子群が，系統の異なる生物に組み込まれ機能すること</a:t>
            </a:r>
            <a:r>
              <a:rPr lang="en-US" altLang="ja-JP" sz="2400" dirty="0"/>
              <a:t>.</a:t>
            </a:r>
            <a:r>
              <a:rPr lang="ja-JP" altLang="en-US" sz="2400" dirty="0"/>
              <a:t> 生物の多様化や新規機能の獲得に重要な働きをしている．</a:t>
            </a:r>
          </a:p>
        </p:txBody>
      </p:sp>
      <p:sp>
        <p:nvSpPr>
          <p:cNvPr id="9" name="テキスト ボックス 8">
            <a:extLst>
              <a:ext uri="{FF2B5EF4-FFF2-40B4-BE49-F238E27FC236}">
                <a16:creationId xmlns:a16="http://schemas.microsoft.com/office/drawing/2014/main" id="{339883F8-F33F-41D0-B75C-8BBE8BC774A9}"/>
              </a:ext>
            </a:extLst>
          </p:cNvPr>
          <p:cNvSpPr txBox="1"/>
          <p:nvPr/>
        </p:nvSpPr>
        <p:spPr>
          <a:xfrm>
            <a:off x="181154" y="4175185"/>
            <a:ext cx="7588189" cy="369332"/>
          </a:xfrm>
          <a:prstGeom prst="rect">
            <a:avLst/>
          </a:prstGeom>
          <a:noFill/>
        </p:spPr>
        <p:txBody>
          <a:bodyPr wrap="square" rtlCol="0">
            <a:spAutoFit/>
          </a:bodyPr>
          <a:lstStyle/>
          <a:p>
            <a:r>
              <a:rPr lang="ja-JP" altLang="en-US" dirty="0"/>
              <a:t>例　薬剤の非対象となっている細菌を取り込み、自身が耐性を得る</a:t>
            </a:r>
            <a:endParaRPr kumimoji="1" lang="ja-JP" altLang="en-US" dirty="0"/>
          </a:p>
        </p:txBody>
      </p:sp>
      <p:sp>
        <p:nvSpPr>
          <p:cNvPr id="11" name="テキスト ボックス 10">
            <a:extLst>
              <a:ext uri="{FF2B5EF4-FFF2-40B4-BE49-F238E27FC236}">
                <a16:creationId xmlns:a16="http://schemas.microsoft.com/office/drawing/2014/main" id="{E5B9B2B3-FAD7-409D-923F-F61279E5D4E6}"/>
              </a:ext>
            </a:extLst>
          </p:cNvPr>
          <p:cNvSpPr txBox="1"/>
          <p:nvPr/>
        </p:nvSpPr>
        <p:spPr>
          <a:xfrm>
            <a:off x="8299331" y="4948547"/>
            <a:ext cx="2879066" cy="523220"/>
          </a:xfrm>
          <a:prstGeom prst="rect">
            <a:avLst/>
          </a:prstGeom>
          <a:noFill/>
        </p:spPr>
        <p:txBody>
          <a:bodyPr wrap="square" rtlCol="0">
            <a:spAutoFit/>
          </a:bodyPr>
          <a:lstStyle/>
          <a:p>
            <a:r>
              <a:rPr kumimoji="1" lang="ja-JP" altLang="en-US" sz="1400" dirty="0"/>
              <a:t>水平伝播が起こっていると、</a:t>
            </a:r>
            <a:br>
              <a:rPr kumimoji="1" lang="en-US" altLang="ja-JP" sz="1400" dirty="0"/>
            </a:br>
            <a:r>
              <a:rPr kumimoji="1" lang="ja-JP" altLang="en-US" sz="1400" dirty="0"/>
              <a:t>系統樹の整合性に矛盾が生じる</a:t>
            </a:r>
          </a:p>
        </p:txBody>
      </p:sp>
      <p:sp>
        <p:nvSpPr>
          <p:cNvPr id="12" name="テキスト ボックス 11">
            <a:extLst>
              <a:ext uri="{FF2B5EF4-FFF2-40B4-BE49-F238E27FC236}">
                <a16:creationId xmlns:a16="http://schemas.microsoft.com/office/drawing/2014/main" id="{DDB76E90-A596-4FEF-9914-A7EA975C6ACA}"/>
              </a:ext>
            </a:extLst>
          </p:cNvPr>
          <p:cNvSpPr txBox="1"/>
          <p:nvPr/>
        </p:nvSpPr>
        <p:spPr>
          <a:xfrm>
            <a:off x="10780862" y="2786457"/>
            <a:ext cx="838200" cy="276999"/>
          </a:xfrm>
          <a:prstGeom prst="rect">
            <a:avLst/>
          </a:prstGeom>
          <a:noFill/>
        </p:spPr>
        <p:txBody>
          <a:bodyPr wrap="square" rtlCol="0">
            <a:spAutoFit/>
          </a:bodyPr>
          <a:lstStyle/>
          <a:p>
            <a:r>
              <a:rPr kumimoji="1" lang="ja-JP" altLang="en-US" sz="1200" dirty="0"/>
              <a:t>葉緑体</a:t>
            </a:r>
          </a:p>
        </p:txBody>
      </p:sp>
      <p:sp>
        <p:nvSpPr>
          <p:cNvPr id="14" name="テキスト ボックス 13">
            <a:extLst>
              <a:ext uri="{FF2B5EF4-FFF2-40B4-BE49-F238E27FC236}">
                <a16:creationId xmlns:a16="http://schemas.microsoft.com/office/drawing/2014/main" id="{1386DC6E-6DC0-46FA-92E9-67A9B01934EE}"/>
              </a:ext>
            </a:extLst>
          </p:cNvPr>
          <p:cNvSpPr txBox="1"/>
          <p:nvPr/>
        </p:nvSpPr>
        <p:spPr>
          <a:xfrm>
            <a:off x="10699810" y="3113064"/>
            <a:ext cx="1362074" cy="276999"/>
          </a:xfrm>
          <a:prstGeom prst="rect">
            <a:avLst/>
          </a:prstGeom>
          <a:noFill/>
        </p:spPr>
        <p:txBody>
          <a:bodyPr wrap="square" rtlCol="0">
            <a:spAutoFit/>
          </a:bodyPr>
          <a:lstStyle/>
          <a:p>
            <a:r>
              <a:rPr kumimoji="1" lang="ja-JP" altLang="en-US" sz="1200" dirty="0"/>
              <a:t>ミトコンドリア</a:t>
            </a:r>
          </a:p>
        </p:txBody>
      </p:sp>
      <p:sp>
        <p:nvSpPr>
          <p:cNvPr id="15" name="テキスト ボックス 14">
            <a:extLst>
              <a:ext uri="{FF2B5EF4-FFF2-40B4-BE49-F238E27FC236}">
                <a16:creationId xmlns:a16="http://schemas.microsoft.com/office/drawing/2014/main" id="{5EA164F2-A0B0-4A77-9D19-71842977D44A}"/>
              </a:ext>
            </a:extLst>
          </p:cNvPr>
          <p:cNvSpPr txBox="1"/>
          <p:nvPr/>
        </p:nvSpPr>
        <p:spPr>
          <a:xfrm>
            <a:off x="7914017" y="292235"/>
            <a:ext cx="997070" cy="276999"/>
          </a:xfrm>
          <a:prstGeom prst="rect">
            <a:avLst/>
          </a:prstGeom>
          <a:noFill/>
        </p:spPr>
        <p:txBody>
          <a:bodyPr wrap="square" rtlCol="0">
            <a:spAutoFit/>
          </a:bodyPr>
          <a:lstStyle/>
          <a:p>
            <a:r>
              <a:rPr lang="ja-JP" altLang="en-US" sz="1200" dirty="0"/>
              <a:t>バクテリア</a:t>
            </a:r>
            <a:endParaRPr kumimoji="1" lang="ja-JP" altLang="en-US" sz="1200" dirty="0"/>
          </a:p>
        </p:txBody>
      </p:sp>
      <p:sp>
        <p:nvSpPr>
          <p:cNvPr id="16" name="テキスト ボックス 15">
            <a:extLst>
              <a:ext uri="{FF2B5EF4-FFF2-40B4-BE49-F238E27FC236}">
                <a16:creationId xmlns:a16="http://schemas.microsoft.com/office/drawing/2014/main" id="{3C0B1307-8F34-48F1-B9A1-5749322DCAB1}"/>
              </a:ext>
            </a:extLst>
          </p:cNvPr>
          <p:cNvSpPr txBox="1"/>
          <p:nvPr/>
        </p:nvSpPr>
        <p:spPr>
          <a:xfrm>
            <a:off x="9140405" y="299798"/>
            <a:ext cx="728213" cy="276999"/>
          </a:xfrm>
          <a:prstGeom prst="rect">
            <a:avLst/>
          </a:prstGeom>
          <a:noFill/>
        </p:spPr>
        <p:txBody>
          <a:bodyPr wrap="square" rtlCol="0">
            <a:spAutoFit/>
          </a:bodyPr>
          <a:lstStyle/>
          <a:p>
            <a:r>
              <a:rPr lang="ja-JP" altLang="en-US" sz="1200" dirty="0"/>
              <a:t>古細菌</a:t>
            </a:r>
            <a:endParaRPr kumimoji="1" lang="ja-JP" altLang="en-US" sz="1200" dirty="0"/>
          </a:p>
        </p:txBody>
      </p:sp>
      <p:sp>
        <p:nvSpPr>
          <p:cNvPr id="17" name="テキスト ボックス 16">
            <a:extLst>
              <a:ext uri="{FF2B5EF4-FFF2-40B4-BE49-F238E27FC236}">
                <a16:creationId xmlns:a16="http://schemas.microsoft.com/office/drawing/2014/main" id="{4B50201B-17F5-4CB7-AD3B-C4A891933B51}"/>
              </a:ext>
            </a:extLst>
          </p:cNvPr>
          <p:cNvSpPr txBox="1"/>
          <p:nvPr/>
        </p:nvSpPr>
        <p:spPr>
          <a:xfrm>
            <a:off x="10052649" y="291648"/>
            <a:ext cx="838200" cy="276999"/>
          </a:xfrm>
          <a:prstGeom prst="rect">
            <a:avLst/>
          </a:prstGeom>
          <a:noFill/>
        </p:spPr>
        <p:txBody>
          <a:bodyPr wrap="square" rtlCol="0">
            <a:spAutoFit/>
          </a:bodyPr>
          <a:lstStyle/>
          <a:p>
            <a:r>
              <a:rPr lang="ja-JP" altLang="en-US" sz="1200" dirty="0"/>
              <a:t>真核生物</a:t>
            </a:r>
            <a:endParaRPr kumimoji="1" lang="ja-JP" altLang="en-US" sz="1200" dirty="0"/>
          </a:p>
        </p:txBody>
      </p:sp>
      <p:sp>
        <p:nvSpPr>
          <p:cNvPr id="19" name="テキスト ボックス 18">
            <a:extLst>
              <a:ext uri="{FF2B5EF4-FFF2-40B4-BE49-F238E27FC236}">
                <a16:creationId xmlns:a16="http://schemas.microsoft.com/office/drawing/2014/main" id="{A89533CC-1090-44F4-B46E-48DF58976F65}"/>
              </a:ext>
            </a:extLst>
          </p:cNvPr>
          <p:cNvSpPr txBox="1"/>
          <p:nvPr/>
        </p:nvSpPr>
        <p:spPr>
          <a:xfrm>
            <a:off x="181154" y="5012255"/>
            <a:ext cx="7476226" cy="1384995"/>
          </a:xfrm>
          <a:prstGeom prst="rect">
            <a:avLst/>
          </a:prstGeom>
          <a:noFill/>
        </p:spPr>
        <p:txBody>
          <a:bodyPr wrap="square">
            <a:spAutoFit/>
          </a:bodyPr>
          <a:lstStyle/>
          <a:p>
            <a:r>
              <a:rPr lang="ja-JP" altLang="en-US" sz="2800" dirty="0"/>
              <a:t>・治療抵抗性の癌や病原体を作るのを</a:t>
            </a:r>
            <a:br>
              <a:rPr lang="en-US" altLang="ja-JP" sz="2800" dirty="0"/>
            </a:br>
            <a:r>
              <a:rPr lang="ja-JP" altLang="en-US" sz="2800" dirty="0"/>
              <a:t>　やめたい</a:t>
            </a:r>
            <a:r>
              <a:rPr lang="en-US" altLang="ja-JP" sz="2800" dirty="0"/>
              <a:t>or</a:t>
            </a:r>
            <a:r>
              <a:rPr lang="ja-JP" altLang="en-US" sz="2800" dirty="0"/>
              <a:t>対処したいなら、生態学的な力</a:t>
            </a:r>
            <a:br>
              <a:rPr lang="en-US" altLang="ja-JP" sz="2800" dirty="0"/>
            </a:br>
            <a:r>
              <a:rPr lang="ja-JP" altLang="en-US" sz="2800" dirty="0"/>
              <a:t>　を理解しなければならない</a:t>
            </a:r>
          </a:p>
        </p:txBody>
      </p:sp>
    </p:spTree>
    <p:extLst>
      <p:ext uri="{BB962C8B-B14F-4D97-AF65-F5344CB8AC3E}">
        <p14:creationId xmlns:p14="http://schemas.microsoft.com/office/powerpoint/2010/main" val="33911561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2748</Words>
  <Application>Microsoft Office PowerPoint</Application>
  <PresentationFormat>ワイド画面</PresentationFormat>
  <Paragraphs>172</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Harding</vt:lpstr>
      <vt:lpstr>ヒラギノ角ゴ Pro W3</vt:lpstr>
      <vt:lpstr>游ゴシック</vt:lpstr>
      <vt:lpstr>游ゴシック Light</vt:lpstr>
      <vt:lpstr>Arial</vt:lpstr>
      <vt:lpstr>Century</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柴田　泰宙</dc:creator>
  <cp:lastModifiedBy>柴田　泰宙</cp:lastModifiedBy>
  <cp:revision>55</cp:revision>
  <dcterms:created xsi:type="dcterms:W3CDTF">2021-12-14T04:43:32Z</dcterms:created>
  <dcterms:modified xsi:type="dcterms:W3CDTF">2021-12-20T12:41:49Z</dcterms:modified>
</cp:coreProperties>
</file>