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7" r:id="rId8"/>
    <p:sldId id="266" r:id="rId9"/>
    <p:sldId id="268" r:id="rId10"/>
    <p:sldId id="269" r:id="rId11"/>
    <p:sldId id="270" r:id="rId12"/>
    <p:sldId id="263" r:id="rId13"/>
    <p:sldId id="264" r:id="rId14"/>
    <p:sldId id="265" r:id="rId15"/>
    <p:sldId id="259" r:id="rId16"/>
    <p:sldId id="271" r:id="rId17"/>
    <p:sldId id="272" r:id="rId18"/>
    <p:sldId id="273"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90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2554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331734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21554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189100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357272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371852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243124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248406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283253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396531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7151F7-4157-495D-BD8C-13D6B3E596ED}"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163040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151F7-4157-495D-BD8C-13D6B3E596ED}" type="datetimeFigureOut">
              <a:rPr kumimoji="1" lang="ja-JP" altLang="en-US" smtClean="0"/>
              <a:t>2021/11/2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80B46-3C97-4786-A709-529339C1C889}" type="slidenum">
              <a:rPr kumimoji="1" lang="ja-JP" altLang="en-US" smtClean="0"/>
              <a:t>‹#›</a:t>
            </a:fld>
            <a:endParaRPr kumimoji="1" lang="ja-JP" altLang="en-US"/>
          </a:p>
        </p:txBody>
      </p:sp>
    </p:spTree>
    <p:extLst>
      <p:ext uri="{BB962C8B-B14F-4D97-AF65-F5344CB8AC3E}">
        <p14:creationId xmlns:p14="http://schemas.microsoft.com/office/powerpoint/2010/main" val="322136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A22F1-D326-4FDE-AD39-49384D3A250F}"/>
              </a:ext>
            </a:extLst>
          </p:cNvPr>
          <p:cNvSpPr>
            <a:spLocks noGrp="1"/>
          </p:cNvSpPr>
          <p:nvPr>
            <p:ph type="ctrTitle"/>
          </p:nvPr>
        </p:nvSpPr>
        <p:spPr>
          <a:xfrm>
            <a:off x="624840" y="352743"/>
            <a:ext cx="7772400" cy="2387600"/>
          </a:xfrm>
        </p:spPr>
        <p:txBody>
          <a:bodyPr/>
          <a:lstStyle/>
          <a:p>
            <a:r>
              <a:rPr kumimoji="1" lang="en-US" altLang="ja-JP" dirty="0"/>
              <a:t>What is the species richness distribution?</a:t>
            </a:r>
            <a:endParaRPr kumimoji="1" lang="ja-JP" altLang="en-US" dirty="0"/>
          </a:p>
        </p:txBody>
      </p:sp>
      <p:sp>
        <p:nvSpPr>
          <p:cNvPr id="3" name="字幕 2">
            <a:extLst>
              <a:ext uri="{FF2B5EF4-FFF2-40B4-BE49-F238E27FC236}">
                <a16:creationId xmlns:a16="http://schemas.microsoft.com/office/drawing/2014/main" id="{AC7388AC-2789-4CC7-85ED-93306BD4C5A4}"/>
              </a:ext>
            </a:extLst>
          </p:cNvPr>
          <p:cNvSpPr>
            <a:spLocks noGrp="1"/>
          </p:cNvSpPr>
          <p:nvPr>
            <p:ph type="subTitle" idx="1"/>
          </p:nvPr>
        </p:nvSpPr>
        <p:spPr>
          <a:xfrm>
            <a:off x="1112520" y="4257358"/>
            <a:ext cx="6858000" cy="1655762"/>
          </a:xfrm>
        </p:spPr>
        <p:txBody>
          <a:bodyPr>
            <a:normAutofit/>
          </a:bodyPr>
          <a:lstStyle/>
          <a:p>
            <a:r>
              <a:rPr kumimoji="1" lang="en-US" altLang="ja-JP" sz="3600" i="1" dirty="0"/>
              <a:t>Pablo A. </a:t>
            </a:r>
            <a:r>
              <a:rPr kumimoji="1" lang="en-US" altLang="ja-JP" sz="3600" i="1" dirty="0" err="1"/>
              <a:t>Marquet</a:t>
            </a:r>
            <a:r>
              <a:rPr kumimoji="1" lang="en-US" altLang="ja-JP" sz="3600" i="1" dirty="0"/>
              <a:t>, Mauricio </a:t>
            </a:r>
            <a:r>
              <a:rPr kumimoji="1" lang="en-US" altLang="ja-JP" sz="3600" i="1" dirty="0" err="1"/>
              <a:t>Tejo</a:t>
            </a:r>
            <a:r>
              <a:rPr kumimoji="1" lang="en-US" altLang="ja-JP" sz="3600" i="1" dirty="0"/>
              <a:t>, and Rolando </a:t>
            </a:r>
            <a:r>
              <a:rPr kumimoji="1" lang="en-US" altLang="ja-JP" sz="3600" i="1" dirty="0" err="1"/>
              <a:t>Rebolledo</a:t>
            </a:r>
            <a:endParaRPr kumimoji="1" lang="ja-JP" altLang="en-US" sz="3600" i="1" dirty="0"/>
          </a:p>
        </p:txBody>
      </p:sp>
      <p:sp>
        <p:nvSpPr>
          <p:cNvPr id="4" name="テキスト ボックス 3">
            <a:extLst>
              <a:ext uri="{FF2B5EF4-FFF2-40B4-BE49-F238E27FC236}">
                <a16:creationId xmlns:a16="http://schemas.microsoft.com/office/drawing/2014/main" id="{0FAA2272-D4B5-43D3-A910-C8430744CDCF}"/>
              </a:ext>
            </a:extLst>
          </p:cNvPr>
          <p:cNvSpPr txBox="1"/>
          <p:nvPr/>
        </p:nvSpPr>
        <p:spPr>
          <a:xfrm>
            <a:off x="3064042" y="6041457"/>
            <a:ext cx="3184358" cy="369332"/>
          </a:xfrm>
          <a:prstGeom prst="rect">
            <a:avLst/>
          </a:prstGeom>
          <a:noFill/>
        </p:spPr>
        <p:txBody>
          <a:bodyPr wrap="square" rtlCol="0">
            <a:spAutoFit/>
          </a:bodyPr>
          <a:lstStyle/>
          <a:p>
            <a:pPr algn="ctr"/>
            <a:r>
              <a:rPr kumimoji="1" lang="ja-JP" altLang="en-US" dirty="0"/>
              <a:t>担当：金治（鯨類</a:t>
            </a:r>
            <a:r>
              <a:rPr kumimoji="1" lang="en-US" altLang="ja-JP" dirty="0"/>
              <a:t>G</a:t>
            </a:r>
            <a:r>
              <a:rPr kumimoji="1" lang="ja-JP" altLang="en-US" dirty="0"/>
              <a:t>）</a:t>
            </a:r>
          </a:p>
        </p:txBody>
      </p:sp>
    </p:spTree>
    <p:extLst>
      <p:ext uri="{BB962C8B-B14F-4D97-AF65-F5344CB8AC3E}">
        <p14:creationId xmlns:p14="http://schemas.microsoft.com/office/powerpoint/2010/main" val="294310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A6FEE5-8BDE-4461-AF96-7E78EDF437AB}"/>
              </a:ext>
            </a:extLst>
          </p:cNvPr>
          <p:cNvSpPr txBox="1"/>
          <p:nvPr/>
        </p:nvSpPr>
        <p:spPr>
          <a:xfrm>
            <a:off x="95250" y="373978"/>
            <a:ext cx="8770620" cy="646331"/>
          </a:xfrm>
          <a:prstGeom prst="rect">
            <a:avLst/>
          </a:prstGeom>
          <a:noFill/>
        </p:spPr>
        <p:txBody>
          <a:bodyPr wrap="square" rtlCol="0">
            <a:spAutoFit/>
          </a:bodyPr>
          <a:lstStyle/>
          <a:p>
            <a:pPr algn="ctr"/>
            <a:r>
              <a:rPr kumimoji="1" lang="en-US" altLang="ja-JP" sz="3600" dirty="0"/>
              <a:t>Barton and David (1958)</a:t>
            </a:r>
            <a:r>
              <a:rPr kumimoji="1" lang="ja-JP" altLang="en-US" sz="3600" dirty="0"/>
              <a:t>による説明</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BE2EAB-A59B-4AEB-AAD8-E42945C2149E}"/>
                  </a:ext>
                </a:extLst>
              </p:cNvPr>
              <p:cNvSpPr txBox="1"/>
              <p:nvPr/>
            </p:nvSpPr>
            <p:spPr>
              <a:xfrm>
                <a:off x="2859277" y="5576040"/>
                <a:ext cx="3767121" cy="990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i="1" smtClean="0">
                          <a:latin typeface="Cambria Math" panose="02040503050406030204" pitchFamily="18" charset="0"/>
                        </a:rPr>
                        <m:t>𝑃</m:t>
                      </m:r>
                      <m:d>
                        <m:dPr>
                          <m:ctrlPr>
                            <a:rPr kumimoji="1" lang="pt-BR" altLang="ja-JP" sz="3400" i="1">
                              <a:latin typeface="Cambria Math" panose="02040503050406030204" pitchFamily="18" charset="0"/>
                            </a:rPr>
                          </m:ctrlPr>
                        </m:dPr>
                        <m:e>
                          <m:r>
                            <a:rPr kumimoji="1" lang="en-US" altLang="ja-JP" sz="3400" i="1">
                              <a:latin typeface="Cambria Math" panose="02040503050406030204" pitchFamily="18" charset="0"/>
                            </a:rPr>
                            <m:t>𝑠</m:t>
                          </m:r>
                        </m:e>
                      </m:d>
                      <m:r>
                        <a:rPr kumimoji="1" lang="pt-BR" altLang="ja-JP" sz="3400" i="1" smtClean="0">
                          <a:latin typeface="Cambria Math" panose="02040503050406030204" pitchFamily="18" charset="0"/>
                        </a:rPr>
                        <m:t>=</m:t>
                      </m:r>
                      <m:d>
                        <m:dPr>
                          <m:ctrlPr>
                            <a:rPr kumimoji="1" lang="pt-BR" altLang="ja-JP" sz="3400" i="1">
                              <a:latin typeface="Cambria Math" panose="02040503050406030204" pitchFamily="18" charset="0"/>
                            </a:rPr>
                          </m:ctrlPr>
                        </m:dPr>
                        <m:e>
                          <m:f>
                            <m:fPr>
                              <m:type m:val="noBar"/>
                              <m:ctrlPr>
                                <a:rPr kumimoji="1" lang="pt-BR" altLang="ja-JP" sz="3400" i="1">
                                  <a:latin typeface="Cambria Math" panose="02040503050406030204" pitchFamily="18" charset="0"/>
                                </a:rPr>
                              </m:ctrlPr>
                            </m:fPr>
                            <m:num>
                              <m:r>
                                <a:rPr kumimoji="1" lang="en-US" altLang="ja-JP" sz="3400" b="0" i="1" smtClean="0">
                                  <a:latin typeface="Cambria Math" panose="02040503050406030204" pitchFamily="18" charset="0"/>
                                </a:rPr>
                                <m:t>𝐾</m:t>
                              </m:r>
                            </m:num>
                            <m:den>
                              <m:r>
                                <a:rPr kumimoji="1" lang="en-US" altLang="ja-JP" sz="3400" b="0" i="1" smtClean="0">
                                  <a:latin typeface="Cambria Math" panose="02040503050406030204" pitchFamily="18" charset="0"/>
                                </a:rPr>
                                <m:t>𝑠</m:t>
                              </m:r>
                            </m:den>
                          </m:f>
                        </m:e>
                      </m:d>
                      <m:sSup>
                        <m:sSupPr>
                          <m:ctrlPr>
                            <a:rPr kumimoji="1" lang="pt-BR" altLang="ja-JP" sz="3400" i="1">
                              <a:latin typeface="Cambria Math" panose="02040503050406030204" pitchFamily="18" charset="0"/>
                            </a:rPr>
                          </m:ctrlPr>
                        </m:sSupPr>
                        <m:e>
                          <m:r>
                            <a:rPr kumimoji="1" lang="en-US" altLang="ja-JP" sz="3400" b="0" i="1" smtClean="0">
                              <a:latin typeface="Cambria Math" panose="02040503050406030204" pitchFamily="18" charset="0"/>
                            </a:rPr>
                            <m:t>𝑃</m:t>
                          </m:r>
                        </m:e>
                        <m:sup>
                          <m:r>
                            <a:rPr kumimoji="1" lang="en-US" altLang="ja-JP" sz="3400" b="0" i="1" smtClean="0">
                              <a:latin typeface="Cambria Math" panose="02040503050406030204" pitchFamily="18" charset="0"/>
                            </a:rPr>
                            <m:t>𝑠</m:t>
                          </m:r>
                        </m:sup>
                      </m:sSup>
                      <m:sSup>
                        <m:sSupPr>
                          <m:ctrlPr>
                            <a:rPr kumimoji="1" lang="pt-BR" altLang="ja-JP" sz="3400" i="1">
                              <a:latin typeface="Cambria Math" panose="02040503050406030204" pitchFamily="18" charset="0"/>
                            </a:rPr>
                          </m:ctrlPr>
                        </m:sSupPr>
                        <m:e>
                          <m:r>
                            <a:rPr kumimoji="1" lang="en-US" altLang="ja-JP" sz="3400" b="0" i="1" smtClean="0">
                              <a:latin typeface="Cambria Math" panose="02040503050406030204" pitchFamily="18" charset="0"/>
                            </a:rPr>
                            <m:t>𝑄</m:t>
                          </m:r>
                        </m:e>
                        <m:sup>
                          <m:r>
                            <a:rPr kumimoji="1" lang="en-US" altLang="ja-JP" sz="3400" b="0" i="1" smtClean="0">
                              <a:latin typeface="Cambria Math" panose="02040503050406030204" pitchFamily="18" charset="0"/>
                            </a:rPr>
                            <m:t>𝐾</m:t>
                          </m:r>
                          <m:r>
                            <a:rPr kumimoji="1" lang="pt-BR" altLang="ja-JP" sz="3400" i="1">
                              <a:latin typeface="Cambria Math" panose="02040503050406030204" pitchFamily="18" charset="0"/>
                            </a:rPr>
                            <m:t>−</m:t>
                          </m:r>
                          <m:r>
                            <a:rPr kumimoji="1" lang="en-US" altLang="ja-JP" sz="3400" b="0" i="1" smtClean="0">
                              <a:latin typeface="Cambria Math" panose="02040503050406030204" pitchFamily="18" charset="0"/>
                            </a:rPr>
                            <m:t>𝑠</m:t>
                          </m:r>
                        </m:sup>
                      </m:sSup>
                    </m:oMath>
                  </m:oMathPara>
                </a14:m>
                <a:endParaRPr kumimoji="1" lang="ja-JP" altLang="en-US" sz="3400" dirty="0"/>
              </a:p>
            </p:txBody>
          </p:sp>
        </mc:Choice>
        <mc:Fallback xmlns="">
          <p:sp>
            <p:nvSpPr>
              <p:cNvPr id="16" name="テキスト ボックス 15">
                <a:extLst>
                  <a:ext uri="{FF2B5EF4-FFF2-40B4-BE49-F238E27FC236}">
                    <a16:creationId xmlns:a16="http://schemas.microsoft.com/office/drawing/2014/main" id="{49BE2EAB-A59B-4AEB-AAD8-E42945C2149E}"/>
                  </a:ext>
                </a:extLst>
              </p:cNvPr>
              <p:cNvSpPr txBox="1">
                <a:spLocks noRot="1" noChangeAspect="1" noMove="1" noResize="1" noEditPoints="1" noAdjustHandles="1" noChangeArrowheads="1" noChangeShapeType="1" noTextEdit="1"/>
              </p:cNvSpPr>
              <p:nvPr/>
            </p:nvSpPr>
            <p:spPr>
              <a:xfrm>
                <a:off x="2859277" y="5576040"/>
                <a:ext cx="3767121" cy="99059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114CBDE-D66E-4444-8226-8CB990AFB9E4}"/>
                  </a:ext>
                </a:extLst>
              </p:cNvPr>
              <p:cNvSpPr txBox="1"/>
              <p:nvPr/>
            </p:nvSpPr>
            <p:spPr>
              <a:xfrm>
                <a:off x="2968736" y="1260877"/>
                <a:ext cx="3023648" cy="1084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i="1">
                          <a:latin typeface="Cambria Math" panose="02040503050406030204" pitchFamily="18" charset="0"/>
                        </a:rPr>
                        <m:t>𝑃</m:t>
                      </m:r>
                      <m:r>
                        <a:rPr kumimoji="1" lang="en-US" altLang="ja-JP" sz="3400" i="1">
                          <a:latin typeface="Cambria Math" panose="02040503050406030204" pitchFamily="18" charset="0"/>
                        </a:rPr>
                        <m:t>=</m:t>
                      </m:r>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r>
                        <a:rPr kumimoji="1" lang="en-US" altLang="ja-JP" sz="3400" i="1">
                          <a:latin typeface="Cambria Math" panose="02040503050406030204" pitchFamily="18" charset="0"/>
                        </a:rPr>
                        <m:t>+</m:t>
                      </m:r>
                      <m:f>
                        <m:fPr>
                          <m:ctrlPr>
                            <a:rPr kumimoji="1" lang="en-US" altLang="ja-JP" sz="3400" i="1">
                              <a:latin typeface="Cambria Math" panose="02040503050406030204" pitchFamily="18" charset="0"/>
                            </a:rPr>
                          </m:ctrlPr>
                        </m:fPr>
                        <m:num>
                          <m:r>
                            <a:rPr kumimoji="1" lang="en-US" altLang="ja-JP" sz="3400" i="1">
                              <a:latin typeface="Cambria Math" panose="02040503050406030204" pitchFamily="18" charset="0"/>
                            </a:rPr>
                            <m:t>𝑣𝑎𝑟</m:t>
                          </m:r>
                          <m:r>
                            <a:rPr kumimoji="1" lang="en-US" altLang="ja-JP" sz="3400" i="1">
                              <a:latin typeface="Cambria Math" panose="02040503050406030204" pitchFamily="18" charset="0"/>
                            </a:rPr>
                            <m:t>(</m:t>
                          </m:r>
                          <m:r>
                            <a:rPr kumimoji="1" lang="en-US" altLang="ja-JP" sz="3400" i="1">
                              <a:latin typeface="Cambria Math" panose="02040503050406030204" pitchFamily="18" charset="0"/>
                            </a:rPr>
                            <m:t>𝑝</m:t>
                          </m:r>
                          <m:r>
                            <a:rPr kumimoji="1" lang="en-US" altLang="ja-JP" sz="3400" i="1">
                              <a:latin typeface="Cambria Math" panose="02040503050406030204" pitchFamily="18" charset="0"/>
                            </a:rPr>
                            <m:t>)</m:t>
                          </m:r>
                        </m:num>
                        <m:den>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den>
                      </m:f>
                    </m:oMath>
                  </m:oMathPara>
                </a14:m>
                <a:endParaRPr kumimoji="1" lang="ja-JP" altLang="en-US" sz="3400" dirty="0"/>
              </a:p>
            </p:txBody>
          </p:sp>
        </mc:Choice>
        <mc:Fallback xmlns="">
          <p:sp>
            <p:nvSpPr>
              <p:cNvPr id="9" name="テキスト ボックス 8">
                <a:extLst>
                  <a:ext uri="{FF2B5EF4-FFF2-40B4-BE49-F238E27FC236}">
                    <a16:creationId xmlns:a16="http://schemas.microsoft.com/office/drawing/2014/main" id="{2114CBDE-D66E-4444-8226-8CB990AFB9E4}"/>
                  </a:ext>
                </a:extLst>
              </p:cNvPr>
              <p:cNvSpPr txBox="1">
                <a:spLocks noRot="1" noChangeAspect="1" noMove="1" noResize="1" noEditPoints="1" noAdjustHandles="1" noChangeArrowheads="1" noChangeShapeType="1" noTextEdit="1"/>
              </p:cNvSpPr>
              <p:nvPr/>
            </p:nvSpPr>
            <p:spPr>
              <a:xfrm>
                <a:off x="2968736" y="1260877"/>
                <a:ext cx="3023648" cy="108465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51896BA-E398-4792-BA6C-BF526856C8A5}"/>
                  </a:ext>
                </a:extLst>
              </p:cNvPr>
              <p:cNvSpPr txBox="1"/>
              <p:nvPr/>
            </p:nvSpPr>
            <p:spPr>
              <a:xfrm>
                <a:off x="2859277" y="3771284"/>
                <a:ext cx="3052951" cy="1590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b="0" i="1" smtClean="0">
                          <a:latin typeface="Cambria Math" panose="02040503050406030204" pitchFamily="18" charset="0"/>
                        </a:rPr>
                        <m:t>𝐾</m:t>
                      </m:r>
                      <m:r>
                        <a:rPr kumimoji="1" lang="en-US" altLang="ja-JP" sz="3400" i="1">
                          <a:latin typeface="Cambria Math" panose="02040503050406030204" pitchFamily="18" charset="0"/>
                        </a:rPr>
                        <m:t>=</m:t>
                      </m:r>
                      <m:f>
                        <m:fPr>
                          <m:ctrlPr>
                            <a:rPr kumimoji="1" lang="en-US" altLang="ja-JP" sz="3400" i="1" smtClean="0">
                              <a:latin typeface="Cambria Math" panose="02040503050406030204" pitchFamily="18" charset="0"/>
                            </a:rPr>
                          </m:ctrlPr>
                        </m:fPr>
                        <m:num>
                          <m:r>
                            <a:rPr kumimoji="1" lang="en-US" altLang="ja-JP" sz="3400" b="0" i="1" smtClean="0">
                              <a:latin typeface="Cambria Math" panose="02040503050406030204" pitchFamily="18" charset="0"/>
                            </a:rPr>
                            <m:t>𝑘</m:t>
                          </m:r>
                        </m:num>
                        <m:den>
                          <m:r>
                            <a:rPr kumimoji="1" lang="en-US" altLang="ja-JP" sz="3400" b="0" i="1" smtClean="0">
                              <a:latin typeface="Cambria Math" panose="02040503050406030204" pitchFamily="18" charset="0"/>
                            </a:rPr>
                            <m:t>1+</m:t>
                          </m:r>
                          <m:f>
                            <m:fPr>
                              <m:ctrlPr>
                                <a:rPr kumimoji="1" lang="en-US" altLang="ja-JP" sz="3400" b="0" i="1" smtClean="0">
                                  <a:latin typeface="Cambria Math" panose="02040503050406030204" pitchFamily="18" charset="0"/>
                                </a:rPr>
                              </m:ctrlPr>
                            </m:fPr>
                            <m:num>
                              <m:r>
                                <a:rPr kumimoji="1" lang="en-US" altLang="ja-JP" sz="3400" i="1">
                                  <a:latin typeface="Cambria Math" panose="02040503050406030204" pitchFamily="18" charset="0"/>
                                </a:rPr>
                                <m:t>𝑣𝑎𝑟</m:t>
                              </m:r>
                              <m:r>
                                <a:rPr kumimoji="1" lang="en-US" altLang="ja-JP" sz="3400" i="1">
                                  <a:latin typeface="Cambria Math" panose="02040503050406030204" pitchFamily="18" charset="0"/>
                                </a:rPr>
                                <m:t>(</m:t>
                              </m:r>
                              <m:r>
                                <a:rPr kumimoji="1" lang="en-US" altLang="ja-JP" sz="3400" i="1">
                                  <a:latin typeface="Cambria Math" panose="02040503050406030204" pitchFamily="18" charset="0"/>
                                </a:rPr>
                                <m:t>𝑝</m:t>
                              </m:r>
                              <m:r>
                                <a:rPr kumimoji="1" lang="en-US" altLang="ja-JP" sz="3400" i="1">
                                  <a:latin typeface="Cambria Math" panose="02040503050406030204" pitchFamily="18" charset="0"/>
                                </a:rPr>
                                <m:t>)</m:t>
                              </m:r>
                            </m:num>
                            <m:den>
                              <m:sSup>
                                <m:sSupPr>
                                  <m:ctrlPr>
                                    <a:rPr kumimoji="1" lang="en-US" altLang="ja-JP" sz="3400" b="0" i="1" smtClean="0">
                                      <a:latin typeface="Cambria Math" panose="02040503050406030204" pitchFamily="18" charset="0"/>
                                    </a:rPr>
                                  </m:ctrlPr>
                                </m:sSupPr>
                                <m:e>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e>
                                <m:sup>
                                  <m:r>
                                    <a:rPr kumimoji="1" lang="en-US" altLang="ja-JP" sz="3400" b="0" i="1" smtClean="0">
                                      <a:latin typeface="Cambria Math" panose="02040503050406030204" pitchFamily="18" charset="0"/>
                                    </a:rPr>
                                    <m:t>2</m:t>
                                  </m:r>
                                </m:sup>
                              </m:sSup>
                            </m:den>
                          </m:f>
                        </m:den>
                      </m:f>
                    </m:oMath>
                  </m:oMathPara>
                </a14:m>
                <a:endParaRPr kumimoji="1" lang="ja-JP" altLang="en-US" sz="3400" dirty="0"/>
              </a:p>
            </p:txBody>
          </p:sp>
        </mc:Choice>
        <mc:Fallback xmlns="">
          <p:sp>
            <p:nvSpPr>
              <p:cNvPr id="11" name="テキスト ボックス 10">
                <a:extLst>
                  <a:ext uri="{FF2B5EF4-FFF2-40B4-BE49-F238E27FC236}">
                    <a16:creationId xmlns:a16="http://schemas.microsoft.com/office/drawing/2014/main" id="{951896BA-E398-4792-BA6C-BF526856C8A5}"/>
                  </a:ext>
                </a:extLst>
              </p:cNvPr>
              <p:cNvSpPr txBox="1">
                <a:spLocks noRot="1" noChangeAspect="1" noMove="1" noResize="1" noEditPoints="1" noAdjustHandles="1" noChangeArrowheads="1" noChangeShapeType="1" noTextEdit="1"/>
              </p:cNvSpPr>
              <p:nvPr/>
            </p:nvSpPr>
            <p:spPr>
              <a:xfrm>
                <a:off x="2859277" y="3771284"/>
                <a:ext cx="3052951" cy="159056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B617161-6AD1-4248-B904-008C5DBFAF3D}"/>
                  </a:ext>
                </a:extLst>
              </p:cNvPr>
              <p:cNvSpPr txBox="1"/>
              <p:nvPr/>
            </p:nvSpPr>
            <p:spPr>
              <a:xfrm>
                <a:off x="2864149" y="2522558"/>
                <a:ext cx="3048079" cy="1084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b="0" i="1" smtClean="0">
                          <a:latin typeface="Cambria Math" panose="02040503050406030204" pitchFamily="18" charset="0"/>
                        </a:rPr>
                        <m:t>𝑄</m:t>
                      </m:r>
                      <m:r>
                        <a:rPr kumimoji="1" lang="en-US" altLang="ja-JP" sz="3400" i="1">
                          <a:latin typeface="Cambria Math" panose="02040503050406030204" pitchFamily="18" charset="0"/>
                        </a:rPr>
                        <m:t>=</m:t>
                      </m:r>
                      <m:acc>
                        <m:accPr>
                          <m:chr m:val="̅"/>
                          <m:ctrlPr>
                            <a:rPr kumimoji="1" lang="en-US" altLang="ja-JP" sz="3400" i="1">
                              <a:latin typeface="Cambria Math" panose="02040503050406030204" pitchFamily="18" charset="0"/>
                            </a:rPr>
                          </m:ctrlPr>
                        </m:accPr>
                        <m:e>
                          <m:r>
                            <a:rPr kumimoji="1" lang="en-US" altLang="ja-JP" sz="3400" b="0" i="1" smtClean="0">
                              <a:latin typeface="Cambria Math" panose="02040503050406030204" pitchFamily="18" charset="0"/>
                            </a:rPr>
                            <m:t>𝑞</m:t>
                          </m:r>
                        </m:e>
                      </m:acc>
                      <m:r>
                        <a:rPr kumimoji="1" lang="en-US" altLang="ja-JP" sz="3400" i="1">
                          <a:latin typeface="Cambria Math" panose="02040503050406030204" pitchFamily="18" charset="0"/>
                        </a:rPr>
                        <m:t>+</m:t>
                      </m:r>
                      <m:f>
                        <m:fPr>
                          <m:ctrlPr>
                            <a:rPr kumimoji="1" lang="en-US" altLang="ja-JP" sz="3400" i="1">
                              <a:latin typeface="Cambria Math" panose="02040503050406030204" pitchFamily="18" charset="0"/>
                            </a:rPr>
                          </m:ctrlPr>
                        </m:fPr>
                        <m:num>
                          <m:r>
                            <a:rPr kumimoji="1" lang="en-US" altLang="ja-JP" sz="3400" i="1">
                              <a:latin typeface="Cambria Math" panose="02040503050406030204" pitchFamily="18" charset="0"/>
                            </a:rPr>
                            <m:t>𝑣𝑎𝑟</m:t>
                          </m:r>
                          <m:r>
                            <a:rPr kumimoji="1" lang="en-US" altLang="ja-JP" sz="3400" i="1">
                              <a:latin typeface="Cambria Math" panose="02040503050406030204" pitchFamily="18" charset="0"/>
                            </a:rPr>
                            <m:t>(</m:t>
                          </m:r>
                          <m:r>
                            <a:rPr kumimoji="1" lang="en-US" altLang="ja-JP" sz="3400" b="0" i="1" smtClean="0">
                              <a:latin typeface="Cambria Math" panose="02040503050406030204" pitchFamily="18" charset="0"/>
                            </a:rPr>
                            <m:t>𝑞</m:t>
                          </m:r>
                          <m:r>
                            <a:rPr kumimoji="1" lang="en-US" altLang="ja-JP" sz="3400" i="1">
                              <a:latin typeface="Cambria Math" panose="02040503050406030204" pitchFamily="18" charset="0"/>
                            </a:rPr>
                            <m:t>)</m:t>
                          </m:r>
                        </m:num>
                        <m:den>
                          <m:acc>
                            <m:accPr>
                              <m:chr m:val="̅"/>
                              <m:ctrlPr>
                                <a:rPr kumimoji="1" lang="en-US" altLang="ja-JP" sz="3400" i="1" smtClean="0">
                                  <a:latin typeface="Cambria Math" panose="02040503050406030204" pitchFamily="18" charset="0"/>
                                </a:rPr>
                              </m:ctrlPr>
                            </m:accPr>
                            <m:e>
                              <m:r>
                                <a:rPr kumimoji="1" lang="en-US" altLang="ja-JP" sz="3400" b="0" i="1" smtClean="0">
                                  <a:latin typeface="Cambria Math" panose="02040503050406030204" pitchFamily="18" charset="0"/>
                                </a:rPr>
                                <m:t>𝑞</m:t>
                              </m:r>
                            </m:e>
                          </m:acc>
                        </m:den>
                      </m:f>
                    </m:oMath>
                  </m:oMathPara>
                </a14:m>
                <a:endParaRPr kumimoji="1" lang="ja-JP" altLang="en-US" sz="3400" dirty="0"/>
              </a:p>
            </p:txBody>
          </p:sp>
        </mc:Choice>
        <mc:Fallback xmlns="">
          <p:sp>
            <p:nvSpPr>
              <p:cNvPr id="20" name="テキスト ボックス 19">
                <a:extLst>
                  <a:ext uri="{FF2B5EF4-FFF2-40B4-BE49-F238E27FC236}">
                    <a16:creationId xmlns:a16="http://schemas.microsoft.com/office/drawing/2014/main" id="{CB617161-6AD1-4248-B904-008C5DBFAF3D}"/>
                  </a:ext>
                </a:extLst>
              </p:cNvPr>
              <p:cNvSpPr txBox="1">
                <a:spLocks noRot="1" noChangeAspect="1" noMove="1" noResize="1" noEditPoints="1" noAdjustHandles="1" noChangeArrowheads="1" noChangeShapeType="1" noTextEdit="1"/>
              </p:cNvSpPr>
              <p:nvPr/>
            </p:nvSpPr>
            <p:spPr>
              <a:xfrm>
                <a:off x="2864149" y="2522558"/>
                <a:ext cx="3048079" cy="108465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061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61F45EC-0A5E-4608-9FA1-693F4B3E6236}"/>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p:pic>
        <p:nvPicPr>
          <p:cNvPr id="11" name="図 10">
            <a:extLst>
              <a:ext uri="{FF2B5EF4-FFF2-40B4-BE49-F238E27FC236}">
                <a16:creationId xmlns:a16="http://schemas.microsoft.com/office/drawing/2014/main" id="{9B4962D7-7359-426F-9EBF-62845CA1C78A}"/>
              </a:ext>
            </a:extLst>
          </p:cNvPr>
          <p:cNvPicPr>
            <a:picLocks noChangeAspect="1"/>
          </p:cNvPicPr>
          <p:nvPr/>
        </p:nvPicPr>
        <p:blipFill>
          <a:blip r:embed="rId2"/>
          <a:stretch>
            <a:fillRect/>
          </a:stretch>
        </p:blipFill>
        <p:spPr>
          <a:xfrm>
            <a:off x="2895598" y="874547"/>
            <a:ext cx="3906255" cy="5950936"/>
          </a:xfrm>
          <a:prstGeom prst="rect">
            <a:avLst/>
          </a:prstGeom>
        </p:spPr>
      </p:pic>
    </p:spTree>
    <p:extLst>
      <p:ext uri="{BB962C8B-B14F-4D97-AF65-F5344CB8AC3E}">
        <p14:creationId xmlns:p14="http://schemas.microsoft.com/office/powerpoint/2010/main" val="83214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61F45EC-0A5E-4608-9FA1-693F4B3E6236}"/>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p:sp>
        <p:nvSpPr>
          <p:cNvPr id="4" name="テキスト ボックス 3">
            <a:extLst>
              <a:ext uri="{FF2B5EF4-FFF2-40B4-BE49-F238E27FC236}">
                <a16:creationId xmlns:a16="http://schemas.microsoft.com/office/drawing/2014/main" id="{81340EED-FA36-4084-B1D4-CBD76FB03202}"/>
              </a:ext>
            </a:extLst>
          </p:cNvPr>
          <p:cNvSpPr txBox="1"/>
          <p:nvPr/>
        </p:nvSpPr>
        <p:spPr>
          <a:xfrm>
            <a:off x="237617" y="927213"/>
            <a:ext cx="4572000" cy="646331"/>
          </a:xfrm>
          <a:prstGeom prst="rect">
            <a:avLst/>
          </a:prstGeom>
          <a:noFill/>
        </p:spPr>
        <p:txBody>
          <a:bodyPr wrap="square">
            <a:spAutoFit/>
          </a:bodyPr>
          <a:lstStyle/>
          <a:p>
            <a:r>
              <a:rPr lang="ja-JP" altLang="en-US" sz="3600" dirty="0"/>
              <a:t>・移入と絶滅の過程</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9819D3E-14D2-469F-B543-F607E0AE8A61}"/>
                  </a:ext>
                </a:extLst>
              </p:cNvPr>
              <p:cNvSpPr txBox="1"/>
              <p:nvPr/>
            </p:nvSpPr>
            <p:spPr>
              <a:xfrm>
                <a:off x="806887" y="1621617"/>
                <a:ext cx="8157361" cy="523220"/>
              </a:xfrm>
              <a:prstGeom prst="rect">
                <a:avLst/>
              </a:prstGeom>
              <a:noFill/>
            </p:spPr>
            <p:txBody>
              <a:bodyPr wrap="none" lIns="0" tIns="0" rIns="0" bIns="0" rtlCol="0">
                <a:spAutoFit/>
              </a:bodyPr>
              <a:lstStyle/>
              <a:p>
                <a14:m>
                  <m:oMath xmlns:m="http://schemas.openxmlformats.org/officeDocument/2006/math">
                    <m:sSub>
                      <m:sSubPr>
                        <m:ctrlPr>
                          <a:rPr kumimoji="1" lang="en-US" altLang="ja-JP" sz="3400" i="1" smtClean="0">
                            <a:latin typeface="Cambria Math" panose="02040503050406030204" pitchFamily="18" charset="0"/>
                          </a:rPr>
                        </m:ctrlPr>
                      </m:sSubPr>
                      <m:e>
                        <m:r>
                          <a:rPr kumimoji="1" lang="en-US" altLang="ja-JP" sz="3400" b="0" i="1" smtClean="0">
                            <a:latin typeface="Cambria Math" panose="02040503050406030204" pitchFamily="18" charset="0"/>
                          </a:rPr>
                          <m:t>𝑃</m:t>
                        </m:r>
                      </m:e>
                      <m:sub>
                        <m:r>
                          <a:rPr kumimoji="1" lang="en-US" altLang="ja-JP" sz="3400" b="0" i="1" smtClean="0">
                            <a:latin typeface="Cambria Math" panose="02040503050406030204" pitchFamily="18" charset="0"/>
                          </a:rPr>
                          <m:t>𝑠</m:t>
                        </m:r>
                      </m:sub>
                    </m:sSub>
                    <m:r>
                      <a:rPr kumimoji="1" lang="en-US" altLang="ja-JP" sz="3400" b="0" i="1" smtClean="0">
                        <a:latin typeface="Cambria Math" panose="02040503050406030204" pitchFamily="18" charset="0"/>
                      </a:rPr>
                      <m:t>(</m:t>
                    </m:r>
                    <m:r>
                      <a:rPr kumimoji="1" lang="en-US" altLang="ja-JP" sz="3400" b="0" i="1" smtClean="0">
                        <a:latin typeface="Cambria Math" panose="02040503050406030204" pitchFamily="18" charset="0"/>
                      </a:rPr>
                      <m:t>𝑡</m:t>
                    </m:r>
                    <m:r>
                      <a:rPr kumimoji="1" lang="en-US" altLang="ja-JP" sz="3400" b="0" i="1" smtClean="0">
                        <a:latin typeface="Cambria Math" panose="02040503050406030204" pitchFamily="18" charset="0"/>
                      </a:rPr>
                      <m:t>)</m:t>
                    </m:r>
                  </m:oMath>
                </a14:m>
                <a:r>
                  <a:rPr kumimoji="1" lang="en-US" altLang="ja-JP" sz="3400" dirty="0"/>
                  <a:t>: </a:t>
                </a:r>
                <a:r>
                  <a:rPr kumimoji="1" lang="ja-JP" altLang="en-US" sz="3400" dirty="0"/>
                  <a:t>ある島に、</a:t>
                </a:r>
                <a:r>
                  <a:rPr kumimoji="1" lang="en-US" altLang="ja-JP" sz="3400" dirty="0"/>
                  <a:t>t</a:t>
                </a:r>
                <a:r>
                  <a:rPr kumimoji="1" lang="ja-JP" altLang="en-US" sz="3400" dirty="0"/>
                  <a:t>時に</a:t>
                </a:r>
                <a:r>
                  <a:rPr kumimoji="1" lang="en-US" altLang="ja-JP" sz="3400" dirty="0"/>
                  <a:t>s</a:t>
                </a:r>
                <a:r>
                  <a:rPr kumimoji="1" lang="ja-JP" altLang="en-US" sz="3400" dirty="0"/>
                  <a:t>種が生息する確率</a:t>
                </a:r>
              </a:p>
            </p:txBody>
          </p:sp>
        </mc:Choice>
        <mc:Fallback>
          <p:sp>
            <p:nvSpPr>
              <p:cNvPr id="5" name="テキスト ボックス 4">
                <a:extLst>
                  <a:ext uri="{FF2B5EF4-FFF2-40B4-BE49-F238E27FC236}">
                    <a16:creationId xmlns:a16="http://schemas.microsoft.com/office/drawing/2014/main" id="{B9819D3E-14D2-469F-B543-F607E0AE8A61}"/>
                  </a:ext>
                </a:extLst>
              </p:cNvPr>
              <p:cNvSpPr txBox="1">
                <a:spLocks noRot="1" noChangeAspect="1" noMove="1" noResize="1" noEditPoints="1" noAdjustHandles="1" noChangeArrowheads="1" noChangeShapeType="1" noTextEdit="1"/>
              </p:cNvSpPr>
              <p:nvPr/>
            </p:nvSpPr>
            <p:spPr>
              <a:xfrm>
                <a:off x="806887" y="1621617"/>
                <a:ext cx="8157361" cy="523220"/>
              </a:xfrm>
              <a:prstGeom prst="rect">
                <a:avLst/>
              </a:prstGeom>
              <a:blipFill>
                <a:blip r:embed="rId2"/>
                <a:stretch>
                  <a:fillRect t="-25581" r="-29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54F0435-1A04-4CAC-9B5A-1CA54424F762}"/>
                  </a:ext>
                </a:extLst>
              </p:cNvPr>
              <p:cNvSpPr txBox="1"/>
              <p:nvPr/>
            </p:nvSpPr>
            <p:spPr>
              <a:xfrm>
                <a:off x="806886" y="2344876"/>
                <a:ext cx="4009687" cy="523220"/>
              </a:xfrm>
              <a:prstGeom prst="rect">
                <a:avLst/>
              </a:prstGeom>
              <a:noFill/>
            </p:spPr>
            <p:txBody>
              <a:bodyPr wrap="none" lIns="0" tIns="0" rIns="0" bIns="0" rtlCol="0">
                <a:spAutoFit/>
              </a:bodyPr>
              <a:lstStyle/>
              <a:p>
                <a14:m>
                  <m:oMath xmlns:m="http://schemas.openxmlformats.org/officeDocument/2006/math">
                    <m:sSub>
                      <m:sSubPr>
                        <m:ctrlPr>
                          <a:rPr kumimoji="1" lang="en-US" altLang="ja-JP" sz="3400" i="1" smtClean="0">
                            <a:latin typeface="Cambria Math" panose="02040503050406030204" pitchFamily="18" charset="0"/>
                          </a:rPr>
                        </m:ctrlPr>
                      </m:sSubPr>
                      <m:e>
                        <m:r>
                          <a:rPr kumimoji="1" lang="en-US" altLang="ja-JP" sz="3400" i="1">
                            <a:latin typeface="Cambria Math" panose="02040503050406030204" pitchFamily="18" charset="0"/>
                          </a:rPr>
                          <m:t>𝜆</m:t>
                        </m:r>
                      </m:e>
                      <m:sub>
                        <m:r>
                          <a:rPr kumimoji="1" lang="en-US" altLang="ja-JP" sz="3400" b="0" i="1" smtClean="0">
                            <a:latin typeface="Cambria Math" panose="02040503050406030204" pitchFamily="18" charset="0"/>
                          </a:rPr>
                          <m:t>𝑠</m:t>
                        </m:r>
                      </m:sub>
                    </m:sSub>
                  </m:oMath>
                </a14:m>
                <a:r>
                  <a:rPr kumimoji="1" lang="en-US" altLang="ja-JP" sz="3400" dirty="0"/>
                  <a:t>:</a:t>
                </a:r>
                <a:r>
                  <a:rPr kumimoji="1" lang="ja-JP" altLang="en-US" sz="3400" dirty="0"/>
                  <a:t>新たな種の移入率</a:t>
                </a:r>
              </a:p>
            </p:txBody>
          </p:sp>
        </mc:Choice>
        <mc:Fallback xmlns="">
          <p:sp>
            <p:nvSpPr>
              <p:cNvPr id="6" name="テキスト ボックス 5">
                <a:extLst>
                  <a:ext uri="{FF2B5EF4-FFF2-40B4-BE49-F238E27FC236}">
                    <a16:creationId xmlns:a16="http://schemas.microsoft.com/office/drawing/2014/main" id="{F54F0435-1A04-4CAC-9B5A-1CA54424F762}"/>
                  </a:ext>
                </a:extLst>
              </p:cNvPr>
              <p:cNvSpPr txBox="1">
                <a:spLocks noRot="1" noChangeAspect="1" noMove="1" noResize="1" noEditPoints="1" noAdjustHandles="1" noChangeArrowheads="1" noChangeShapeType="1" noTextEdit="1"/>
              </p:cNvSpPr>
              <p:nvPr/>
            </p:nvSpPr>
            <p:spPr>
              <a:xfrm>
                <a:off x="806886" y="2344876"/>
                <a:ext cx="4009687" cy="523220"/>
              </a:xfrm>
              <a:prstGeom prst="rect">
                <a:avLst/>
              </a:prstGeom>
              <a:blipFill>
                <a:blip r:embed="rId3"/>
                <a:stretch>
                  <a:fillRect t="-25882" r="-5775" b="-5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360EE7-92D2-4D79-A8D1-DA626BB95656}"/>
                  </a:ext>
                </a:extLst>
              </p:cNvPr>
              <p:cNvSpPr txBox="1"/>
              <p:nvPr/>
            </p:nvSpPr>
            <p:spPr>
              <a:xfrm>
                <a:off x="806886" y="2916169"/>
                <a:ext cx="1842427" cy="523220"/>
              </a:xfrm>
              <a:prstGeom prst="rect">
                <a:avLst/>
              </a:prstGeom>
              <a:noFill/>
            </p:spPr>
            <p:txBody>
              <a:bodyPr wrap="none" lIns="0" tIns="0" rIns="0" bIns="0" rtlCol="0">
                <a:spAutoFit/>
              </a:bodyPr>
              <a:lstStyle/>
              <a:p>
                <a14:m>
                  <m:oMath xmlns:m="http://schemas.openxmlformats.org/officeDocument/2006/math">
                    <m:sSub>
                      <m:sSubPr>
                        <m:ctrlPr>
                          <a:rPr kumimoji="1" lang="en-US" altLang="ja-JP" sz="3400" i="1" smtClean="0">
                            <a:latin typeface="Cambria Math" panose="02040503050406030204" pitchFamily="18" charset="0"/>
                          </a:rPr>
                        </m:ctrlPr>
                      </m:sSubPr>
                      <m:e>
                        <m:r>
                          <a:rPr kumimoji="1" lang="ja-JP" altLang="en-US" sz="3400" i="1" smtClean="0">
                            <a:latin typeface="Cambria Math" panose="02040503050406030204" pitchFamily="18" charset="0"/>
                          </a:rPr>
                          <m:t>𝜇</m:t>
                        </m:r>
                      </m:e>
                      <m:sub>
                        <m:r>
                          <a:rPr kumimoji="1" lang="en-US" altLang="ja-JP" sz="3400" b="0" i="1" smtClean="0">
                            <a:latin typeface="Cambria Math" panose="02040503050406030204" pitchFamily="18" charset="0"/>
                          </a:rPr>
                          <m:t>𝑠</m:t>
                        </m:r>
                      </m:sub>
                    </m:sSub>
                  </m:oMath>
                </a14:m>
                <a:r>
                  <a:rPr kumimoji="1" lang="en-US" altLang="ja-JP" sz="3400" dirty="0"/>
                  <a:t>:</a:t>
                </a:r>
                <a:r>
                  <a:rPr kumimoji="1" lang="ja-JP" altLang="en-US" sz="3400" dirty="0"/>
                  <a:t>絶滅率</a:t>
                </a:r>
              </a:p>
            </p:txBody>
          </p:sp>
        </mc:Choice>
        <mc:Fallback xmlns="">
          <p:sp>
            <p:nvSpPr>
              <p:cNvPr id="7" name="テキスト ボックス 6">
                <a:extLst>
                  <a:ext uri="{FF2B5EF4-FFF2-40B4-BE49-F238E27FC236}">
                    <a16:creationId xmlns:a16="http://schemas.microsoft.com/office/drawing/2014/main" id="{6E360EE7-92D2-4D79-A8D1-DA626BB95656}"/>
                  </a:ext>
                </a:extLst>
              </p:cNvPr>
              <p:cNvSpPr txBox="1">
                <a:spLocks noRot="1" noChangeAspect="1" noMove="1" noResize="1" noEditPoints="1" noAdjustHandles="1" noChangeArrowheads="1" noChangeShapeType="1" noTextEdit="1"/>
              </p:cNvSpPr>
              <p:nvPr/>
            </p:nvSpPr>
            <p:spPr>
              <a:xfrm>
                <a:off x="806886" y="2916169"/>
                <a:ext cx="1842427" cy="523220"/>
              </a:xfrm>
              <a:prstGeom prst="rect">
                <a:avLst/>
              </a:prstGeom>
              <a:blipFill>
                <a:blip r:embed="rId4"/>
                <a:stretch>
                  <a:fillRect t="-24419" r="-13201"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2C4328-D0E0-4243-8132-BC39910B56A2}"/>
                  </a:ext>
                </a:extLst>
              </p:cNvPr>
              <p:cNvSpPr txBox="1"/>
              <p:nvPr/>
            </p:nvSpPr>
            <p:spPr>
              <a:xfrm>
                <a:off x="302946" y="3853547"/>
                <a:ext cx="8659935" cy="720967"/>
              </a:xfrm>
              <a:prstGeom prst="rect">
                <a:avLst/>
              </a:prstGeom>
              <a:noFill/>
            </p:spPr>
            <p:txBody>
              <a:bodyPr wrap="none" lIns="0" tIns="0" rIns="0" bIns="0" rtlCol="0">
                <a:spAutoFit/>
              </a:bodyPr>
              <a:lstStyle/>
              <a:p>
                <a14:m>
                  <m:oMath xmlns:m="http://schemas.openxmlformats.org/officeDocument/2006/math">
                    <m:f>
                      <m:fPr>
                        <m:ctrlPr>
                          <a:rPr kumimoji="1" lang="en-US" altLang="ja-JP" sz="3200" i="1" smtClean="0">
                            <a:latin typeface="Cambria Math" panose="02040503050406030204" pitchFamily="18" charset="0"/>
                          </a:rPr>
                        </m:ctrlPr>
                      </m:fPr>
                      <m:num>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𝑑𝑃</m:t>
                            </m:r>
                          </m:e>
                          <m:sub>
                            <m:r>
                              <a:rPr kumimoji="1" lang="en-US" altLang="ja-JP" sz="3200" b="0" i="1" smtClean="0">
                                <a:latin typeface="Cambria Math" panose="02040503050406030204" pitchFamily="18" charset="0"/>
                              </a:rPr>
                              <m:t>𝑠</m:t>
                            </m:r>
                          </m:sub>
                        </m:sSub>
                        <m:r>
                          <a:rPr kumimoji="1" lang="en-US" altLang="ja-JP" sz="3200" i="1">
                            <a:latin typeface="Cambria Math" panose="02040503050406030204" pitchFamily="18" charset="0"/>
                          </a:rPr>
                          <m:t>(</m:t>
                        </m:r>
                        <m:r>
                          <a:rPr kumimoji="1" lang="en-US" altLang="ja-JP" sz="3200" i="1">
                            <a:latin typeface="Cambria Math" panose="02040503050406030204" pitchFamily="18" charset="0"/>
                          </a:rPr>
                          <m:t>𝑡</m:t>
                        </m:r>
                        <m:r>
                          <a:rPr kumimoji="1" lang="en-US" altLang="ja-JP" sz="3200" i="1">
                            <a:latin typeface="Cambria Math" panose="02040503050406030204" pitchFamily="18" charset="0"/>
                          </a:rPr>
                          <m:t>)</m:t>
                        </m:r>
                      </m:num>
                      <m:den>
                        <m:r>
                          <a:rPr kumimoji="1" lang="en-US" altLang="ja-JP" sz="3200" b="0" i="1" smtClean="0">
                            <a:latin typeface="Cambria Math" panose="02040503050406030204" pitchFamily="18" charset="0"/>
                          </a:rPr>
                          <m:t>𝑑𝑡</m:t>
                        </m:r>
                      </m:den>
                    </m:f>
                  </m:oMath>
                </a14:m>
                <a:r>
                  <a:rPr kumimoji="1" lang="en-US" altLang="ja-JP" sz="3200" dirty="0"/>
                  <a:t>= </a:t>
                </a:r>
                <a14:m>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b="0" i="1" smtClean="0">
                            <a:latin typeface="Cambria Math" panose="02040503050406030204" pitchFamily="18" charset="0"/>
                          </a:rPr>
                          <m:t>𝑠</m:t>
                        </m:r>
                        <m:r>
                          <a:rPr kumimoji="1" lang="en-US" altLang="ja-JP" sz="3200" b="0" i="1" smtClean="0">
                            <a:latin typeface="Cambria Math" panose="02040503050406030204" pitchFamily="18" charset="0"/>
                          </a:rPr>
                          <m:t>+1</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a:latin typeface="Cambria Math" panose="02040503050406030204" pitchFamily="18" charset="0"/>
                          </a:rPr>
                        </m:ctrlPr>
                      </m:sSubPr>
                      <m:e>
                        <m:r>
                          <a:rPr kumimoji="1" lang="ja-JP" altLang="en-US" sz="3200" i="1">
                            <a:latin typeface="Cambria Math" panose="02040503050406030204" pitchFamily="18" charset="0"/>
                          </a:rPr>
                          <m:t>𝜇</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m:t>
                        </m:r>
                        <m:r>
                          <a:rPr kumimoji="1" lang="en-US" altLang="ja-JP" sz="3200" i="1">
                            <a:latin typeface="Cambria Math" panose="02040503050406030204" pitchFamily="18" charset="0"/>
                          </a:rPr>
                          <m:t>1</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𝜆</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i="1">
                            <a:latin typeface="Cambria Math" panose="02040503050406030204" pitchFamily="18" charset="0"/>
                          </a:rPr>
                          <m:t>𝑠</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a:latin typeface="Cambria Math" panose="02040503050406030204" pitchFamily="18" charset="0"/>
                          </a:rPr>
                        </m:ctrlPr>
                      </m:sSubPr>
                      <m:e>
                        <m:r>
                          <a:rPr kumimoji="1" lang="en-US" altLang="ja-JP" sz="3200" b="0" i="1" smtClean="0">
                            <a:latin typeface="Cambria Math" panose="02040503050406030204" pitchFamily="18" charset="0"/>
                          </a:rPr>
                          <m:t>(</m:t>
                        </m:r>
                        <m:r>
                          <a:rPr kumimoji="1" lang="en-US" altLang="ja-JP" sz="3200" i="1">
                            <a:latin typeface="Cambria Math" panose="02040503050406030204" pitchFamily="18" charset="0"/>
                          </a:rPr>
                          <m:t>𝜆</m:t>
                        </m:r>
                      </m:e>
                      <m:sub>
                        <m:r>
                          <a:rPr kumimoji="1" lang="en-US" altLang="ja-JP" sz="3200" i="1">
                            <a:latin typeface="Cambria Math" panose="02040503050406030204" pitchFamily="18" charset="0"/>
                          </a:rPr>
                          <m:t>𝑠</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ja-JP" altLang="en-US" sz="3200" i="1">
                            <a:latin typeface="Cambria Math" panose="02040503050406030204" pitchFamily="18" charset="0"/>
                          </a:rPr>
                          <m:t>𝜇</m:t>
                        </m:r>
                      </m:e>
                      <m:sub>
                        <m:r>
                          <a:rPr kumimoji="1" lang="en-US" altLang="ja-JP" sz="3200" i="1">
                            <a:latin typeface="Cambria Math" panose="02040503050406030204" pitchFamily="18" charset="0"/>
                          </a:rPr>
                          <m:t>𝑠</m:t>
                        </m:r>
                      </m:sub>
                    </m:sSub>
                    <m:r>
                      <a:rPr kumimoji="1" lang="en-US" altLang="ja-JP" sz="3200" b="0" i="1" smtClean="0">
                        <a:latin typeface="Cambria Math" panose="02040503050406030204" pitchFamily="18" charset="0"/>
                      </a:rPr>
                      <m:t>)</m:t>
                    </m:r>
                  </m:oMath>
                </a14:m>
                <a:endParaRPr kumimoji="1" lang="ja-JP" altLang="en-US" sz="3200" dirty="0"/>
              </a:p>
            </p:txBody>
          </p:sp>
        </mc:Choice>
        <mc:Fallback xmlns="">
          <p:sp>
            <p:nvSpPr>
              <p:cNvPr id="8" name="テキスト ボックス 7">
                <a:extLst>
                  <a:ext uri="{FF2B5EF4-FFF2-40B4-BE49-F238E27FC236}">
                    <a16:creationId xmlns:a16="http://schemas.microsoft.com/office/drawing/2014/main" id="{552C4328-D0E0-4243-8132-BC39910B56A2}"/>
                  </a:ext>
                </a:extLst>
              </p:cNvPr>
              <p:cNvSpPr txBox="1">
                <a:spLocks noRot="1" noChangeAspect="1" noMove="1" noResize="1" noEditPoints="1" noAdjustHandles="1" noChangeArrowheads="1" noChangeShapeType="1" noTextEdit="1"/>
              </p:cNvSpPr>
              <p:nvPr/>
            </p:nvSpPr>
            <p:spPr>
              <a:xfrm>
                <a:off x="302946" y="3853547"/>
                <a:ext cx="8659935" cy="720967"/>
              </a:xfrm>
              <a:prstGeom prst="rect">
                <a:avLst/>
              </a:prstGeom>
              <a:blipFill>
                <a:blip r:embed="rId5"/>
                <a:stretch>
                  <a:fillRect l="-70" b="-203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7D820CB-A2CE-40D8-8EF5-30F8EAEC585F}"/>
                  </a:ext>
                </a:extLst>
              </p:cNvPr>
              <p:cNvSpPr txBox="1"/>
              <p:nvPr/>
            </p:nvSpPr>
            <p:spPr>
              <a:xfrm>
                <a:off x="2811729" y="5099550"/>
                <a:ext cx="4121513" cy="10183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b="0" i="1" smtClean="0">
                              <a:latin typeface="Cambria Math" panose="02040503050406030204" pitchFamily="18" charset="0"/>
                            </a:rPr>
                            <m:t>𝑠</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b="0" i="1" smtClean="0">
                              <a:latin typeface="Cambria Math" panose="02040503050406030204" pitchFamily="18" charset="0"/>
                            </a:rPr>
                            <m:t>0</m:t>
                          </m:r>
                        </m:sub>
                      </m:sSub>
                      <m:nary>
                        <m:naryPr>
                          <m:chr m:val="∏"/>
                          <m:limLoc m:val="subSup"/>
                          <m:ctrlPr>
                            <a:rPr kumimoji="1" lang="en-US" altLang="ja-JP" sz="3200" i="1" smtClean="0">
                              <a:latin typeface="Cambria Math" panose="02040503050406030204" pitchFamily="18" charset="0"/>
                            </a:rPr>
                          </m:ctrlPr>
                        </m:naryPr>
                        <m:sub>
                          <m:r>
                            <m:rPr>
                              <m:brk m:alnAt="25"/>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𝑠</m:t>
                          </m:r>
                        </m:sup>
                        <m:e>
                          <m:f>
                            <m:fPr>
                              <m:ctrlPr>
                                <a:rPr kumimoji="1" lang="en-US" altLang="ja-JP" sz="3200" i="1" smtClean="0">
                                  <a:latin typeface="Cambria Math" panose="02040503050406030204" pitchFamily="18" charset="0"/>
                                </a:rPr>
                              </m:ctrlPr>
                            </m:fPr>
                            <m:num>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𝜆</m:t>
                                  </m:r>
                                </m:e>
                                <m:sub>
                                  <m:r>
                                    <a:rPr kumimoji="1" lang="en-US" altLang="ja-JP" sz="3200" b="0" i="1" smtClean="0">
                                      <a:latin typeface="Cambria Math" panose="02040503050406030204" pitchFamily="18" charset="0"/>
                                    </a:rPr>
                                    <m:t>𝑖</m:t>
                                  </m:r>
                                  <m:r>
                                    <a:rPr kumimoji="1" lang="en-US" altLang="ja-JP" sz="3200" i="1">
                                      <a:latin typeface="Cambria Math" panose="02040503050406030204" pitchFamily="18" charset="0"/>
                                    </a:rPr>
                                    <m:t>−1</m:t>
                                  </m:r>
                                </m:sub>
                              </m:sSub>
                            </m:num>
                            <m:den>
                              <m:sSub>
                                <m:sSubPr>
                                  <m:ctrlPr>
                                    <a:rPr kumimoji="1" lang="en-US" altLang="ja-JP" sz="3200" i="1">
                                      <a:latin typeface="Cambria Math" panose="02040503050406030204" pitchFamily="18" charset="0"/>
                                    </a:rPr>
                                  </m:ctrlPr>
                                </m:sSubPr>
                                <m:e>
                                  <m:r>
                                    <a:rPr kumimoji="1" lang="ja-JP" altLang="en-US" sz="3200" i="1">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r>
                            <a:rPr kumimoji="1" lang="en-US" altLang="ja-JP" sz="3200" b="0" i="1" smtClean="0">
                              <a:latin typeface="Cambria Math" panose="02040503050406030204" pitchFamily="18" charset="0"/>
                            </a:rPr>
                            <m:t>=0</m:t>
                          </m:r>
                        </m:e>
                      </m:nary>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F7D820CB-A2CE-40D8-8EF5-30F8EAEC585F}"/>
                  </a:ext>
                </a:extLst>
              </p:cNvPr>
              <p:cNvSpPr txBox="1">
                <a:spLocks noRot="1" noChangeAspect="1" noMove="1" noResize="1" noEditPoints="1" noAdjustHandles="1" noChangeArrowheads="1" noChangeShapeType="1" noTextEdit="1"/>
              </p:cNvSpPr>
              <p:nvPr/>
            </p:nvSpPr>
            <p:spPr>
              <a:xfrm>
                <a:off x="2811729" y="5099550"/>
                <a:ext cx="4121513" cy="1018356"/>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E3D7F5A-01E2-4D84-AD7A-8A144380B835}"/>
              </a:ext>
            </a:extLst>
          </p:cNvPr>
          <p:cNvSpPr txBox="1"/>
          <p:nvPr/>
        </p:nvSpPr>
        <p:spPr>
          <a:xfrm>
            <a:off x="856065" y="5347118"/>
            <a:ext cx="1744067" cy="523220"/>
          </a:xfrm>
          <a:prstGeom prst="rect">
            <a:avLst/>
          </a:prstGeom>
          <a:noFill/>
        </p:spPr>
        <p:txBody>
          <a:bodyPr wrap="none" lIns="0" tIns="0" rIns="0" bIns="0" rtlCol="0">
            <a:spAutoFit/>
          </a:bodyPr>
          <a:lstStyle/>
          <a:p>
            <a:r>
              <a:rPr kumimoji="1" lang="ja-JP" altLang="en-US" sz="3400" dirty="0"/>
              <a:t>平衡状態</a:t>
            </a:r>
          </a:p>
        </p:txBody>
      </p:sp>
    </p:spTree>
    <p:extLst>
      <p:ext uri="{BB962C8B-B14F-4D97-AF65-F5344CB8AC3E}">
        <p14:creationId xmlns:p14="http://schemas.microsoft.com/office/powerpoint/2010/main" val="5247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が含まれている画像&#10;&#10;自動的に生成された説明">
            <a:extLst>
              <a:ext uri="{FF2B5EF4-FFF2-40B4-BE49-F238E27FC236}">
                <a16:creationId xmlns:a16="http://schemas.microsoft.com/office/drawing/2014/main" id="{B2D546FE-C04C-4432-973A-C6D6CE2A6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003" y="2184855"/>
            <a:ext cx="6160919" cy="4457837"/>
          </a:xfrm>
          <a:prstGeom prst="rect">
            <a:avLst/>
          </a:prstGeom>
        </p:spPr>
      </p:pic>
      <p:sp>
        <p:nvSpPr>
          <p:cNvPr id="5" name="テキスト ボックス 4">
            <a:extLst>
              <a:ext uri="{FF2B5EF4-FFF2-40B4-BE49-F238E27FC236}">
                <a16:creationId xmlns:a16="http://schemas.microsoft.com/office/drawing/2014/main" id="{B4AA0A16-259F-4152-8EC6-9374DC1B60AF}"/>
              </a:ext>
            </a:extLst>
          </p:cNvPr>
          <p:cNvSpPr txBox="1"/>
          <p:nvPr/>
        </p:nvSpPr>
        <p:spPr>
          <a:xfrm>
            <a:off x="2355175" y="984526"/>
            <a:ext cx="6160919" cy="1200329"/>
          </a:xfrm>
          <a:prstGeom prst="rect">
            <a:avLst/>
          </a:prstGeom>
          <a:noFill/>
        </p:spPr>
        <p:txBody>
          <a:bodyPr wrap="square">
            <a:spAutoFit/>
          </a:bodyPr>
          <a:lstStyle/>
          <a:p>
            <a:r>
              <a:rPr lang="ja-JP" altLang="en-US" sz="3600" dirty="0"/>
              <a:t>・種数増えると移入↓</a:t>
            </a:r>
            <a:endParaRPr lang="en-US" altLang="ja-JP" sz="3600" dirty="0"/>
          </a:p>
          <a:p>
            <a:r>
              <a:rPr lang="ja-JP" altLang="en-US" sz="3600" dirty="0"/>
              <a:t>・種数増えると絶滅↑</a:t>
            </a:r>
          </a:p>
        </p:txBody>
      </p:sp>
      <p:sp>
        <p:nvSpPr>
          <p:cNvPr id="6" name="テキスト ボックス 5">
            <a:extLst>
              <a:ext uri="{FF2B5EF4-FFF2-40B4-BE49-F238E27FC236}">
                <a16:creationId xmlns:a16="http://schemas.microsoft.com/office/drawing/2014/main" id="{951F52D2-A656-452B-B1E6-4D266B12609A}"/>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p:cxnSp>
        <p:nvCxnSpPr>
          <p:cNvPr id="8" name="直線コネクタ 7">
            <a:extLst>
              <a:ext uri="{FF2B5EF4-FFF2-40B4-BE49-F238E27FC236}">
                <a16:creationId xmlns:a16="http://schemas.microsoft.com/office/drawing/2014/main" id="{E03B227B-949F-4DCB-BAB3-D98C84FE0070}"/>
              </a:ext>
            </a:extLst>
          </p:cNvPr>
          <p:cNvCxnSpPr/>
          <p:nvPr/>
        </p:nvCxnSpPr>
        <p:spPr>
          <a:xfrm>
            <a:off x="3842084" y="2831432"/>
            <a:ext cx="0" cy="33126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CE1871-D122-45B2-8850-8637EB4289E2}"/>
              </a:ext>
            </a:extLst>
          </p:cNvPr>
          <p:cNvCxnSpPr>
            <a:cxnSpLocks/>
          </p:cNvCxnSpPr>
          <p:nvPr/>
        </p:nvCxnSpPr>
        <p:spPr>
          <a:xfrm>
            <a:off x="4122821" y="2831432"/>
            <a:ext cx="0" cy="33126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D9EA38D-E50D-4631-A9EE-60B4450DE0CF}"/>
              </a:ext>
            </a:extLst>
          </p:cNvPr>
          <p:cNvCxnSpPr>
            <a:cxnSpLocks/>
          </p:cNvCxnSpPr>
          <p:nvPr/>
        </p:nvCxnSpPr>
        <p:spPr>
          <a:xfrm>
            <a:off x="3569368" y="2831432"/>
            <a:ext cx="0" cy="33126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7BAF52-DE68-47F9-8778-6FDEF6585183}"/>
              </a:ext>
            </a:extLst>
          </p:cNvPr>
          <p:cNvSpPr txBox="1"/>
          <p:nvPr/>
        </p:nvSpPr>
        <p:spPr>
          <a:xfrm>
            <a:off x="3696386" y="2462100"/>
            <a:ext cx="433137" cy="369332"/>
          </a:xfrm>
          <a:prstGeom prst="rect">
            <a:avLst/>
          </a:prstGeom>
          <a:noFill/>
        </p:spPr>
        <p:txBody>
          <a:bodyPr wrap="square" rtlCol="0">
            <a:spAutoFit/>
          </a:bodyPr>
          <a:lstStyle/>
          <a:p>
            <a:r>
              <a:rPr kumimoji="1" lang="en-US" altLang="ja-JP" i="1" dirty="0"/>
              <a:t>s</a:t>
            </a:r>
            <a:endParaRPr kumimoji="1" lang="ja-JP" altLang="en-US" i="1" dirty="0"/>
          </a:p>
        </p:txBody>
      </p:sp>
      <p:sp>
        <p:nvSpPr>
          <p:cNvPr id="12" name="テキスト ボックス 11">
            <a:extLst>
              <a:ext uri="{FF2B5EF4-FFF2-40B4-BE49-F238E27FC236}">
                <a16:creationId xmlns:a16="http://schemas.microsoft.com/office/drawing/2014/main" id="{00BF037D-3883-4F67-9141-958B5ACAA967}"/>
              </a:ext>
            </a:extLst>
          </p:cNvPr>
          <p:cNvSpPr txBox="1"/>
          <p:nvPr/>
        </p:nvSpPr>
        <p:spPr>
          <a:xfrm>
            <a:off x="4019867" y="2462100"/>
            <a:ext cx="610918" cy="369332"/>
          </a:xfrm>
          <a:prstGeom prst="rect">
            <a:avLst/>
          </a:prstGeom>
          <a:noFill/>
        </p:spPr>
        <p:txBody>
          <a:bodyPr wrap="square" rtlCol="0">
            <a:spAutoFit/>
          </a:bodyPr>
          <a:lstStyle/>
          <a:p>
            <a:r>
              <a:rPr kumimoji="1" lang="en-US" altLang="ja-JP" i="1" dirty="0"/>
              <a:t>s</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C202A4D6-9F23-47E3-B99F-1E813FA62B9F}"/>
              </a:ext>
            </a:extLst>
          </p:cNvPr>
          <p:cNvSpPr txBox="1"/>
          <p:nvPr/>
        </p:nvSpPr>
        <p:spPr>
          <a:xfrm>
            <a:off x="3263909" y="2462100"/>
            <a:ext cx="610918" cy="369332"/>
          </a:xfrm>
          <a:prstGeom prst="rect">
            <a:avLst/>
          </a:prstGeom>
          <a:noFill/>
        </p:spPr>
        <p:txBody>
          <a:bodyPr wrap="square" rtlCol="0">
            <a:spAutoFit/>
          </a:bodyPr>
          <a:lstStyle/>
          <a:p>
            <a:r>
              <a:rPr kumimoji="1" lang="en-US" altLang="ja-JP" i="1" dirty="0"/>
              <a:t>s</a:t>
            </a:r>
            <a:r>
              <a:rPr kumimoji="1" lang="en-US" altLang="ja-JP" dirty="0"/>
              <a:t>-1</a:t>
            </a:r>
            <a:endParaRPr kumimoji="1" lang="ja-JP" altLang="en-US" dirty="0"/>
          </a:p>
        </p:txBody>
      </p:sp>
      <p:cxnSp>
        <p:nvCxnSpPr>
          <p:cNvPr id="15" name="直線コネクタ 14">
            <a:extLst>
              <a:ext uri="{FF2B5EF4-FFF2-40B4-BE49-F238E27FC236}">
                <a16:creationId xmlns:a16="http://schemas.microsoft.com/office/drawing/2014/main" id="{1FE47473-EC81-432D-8267-E4522298C834}"/>
              </a:ext>
            </a:extLst>
          </p:cNvPr>
          <p:cNvCxnSpPr/>
          <p:nvPr/>
        </p:nvCxnSpPr>
        <p:spPr>
          <a:xfrm>
            <a:off x="3569368" y="4459705"/>
            <a:ext cx="272716" cy="232611"/>
          </a:xfrm>
          <a:prstGeom prst="line">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A7A476B-E5E5-4493-AF4B-8469BB0D979B}"/>
              </a:ext>
            </a:extLst>
          </p:cNvPr>
          <p:cNvCxnSpPr>
            <a:cxnSpLocks/>
          </p:cNvCxnSpPr>
          <p:nvPr/>
        </p:nvCxnSpPr>
        <p:spPr>
          <a:xfrm flipV="1">
            <a:off x="3833402" y="5586978"/>
            <a:ext cx="289419" cy="80526"/>
          </a:xfrm>
          <a:prstGeom prst="line">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EC3CC1B-FE2F-4BBA-91DB-07D0593CA536}"/>
                  </a:ext>
                </a:extLst>
              </p:cNvPr>
              <p:cNvSpPr txBox="1"/>
              <p:nvPr/>
            </p:nvSpPr>
            <p:spPr>
              <a:xfrm>
                <a:off x="4153002" y="5586978"/>
                <a:ext cx="13177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𝜇</m:t>
                          </m:r>
                        </m:e>
                        <m:sub>
                          <m:r>
                            <a:rPr kumimoji="1" lang="en-US" altLang="ja-JP" sz="2400" i="1">
                              <a:latin typeface="Cambria Math" panose="02040503050406030204" pitchFamily="18" charset="0"/>
                            </a:rPr>
                            <m:t>𝑠</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𝜇</m:t>
                          </m:r>
                        </m:e>
                        <m:sub>
                          <m:r>
                            <a:rPr kumimoji="1" lang="en-US" altLang="ja-JP" sz="2400" i="1">
                              <a:latin typeface="Cambria Math" panose="02040503050406030204" pitchFamily="18" charset="0"/>
                            </a:rPr>
                            <m:t>𝑠</m:t>
                          </m:r>
                        </m:sub>
                      </m:sSub>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AEC3CC1B-FE2F-4BBA-91DB-07D0593CA536}"/>
                  </a:ext>
                </a:extLst>
              </p:cNvPr>
              <p:cNvSpPr txBox="1">
                <a:spLocks noRot="1" noChangeAspect="1" noMove="1" noResize="1" noEditPoints="1" noAdjustHandles="1" noChangeArrowheads="1" noChangeShapeType="1" noTextEdit="1"/>
              </p:cNvSpPr>
              <p:nvPr/>
            </p:nvSpPr>
            <p:spPr>
              <a:xfrm>
                <a:off x="4153002" y="5586978"/>
                <a:ext cx="1317732" cy="369332"/>
              </a:xfrm>
              <a:prstGeom prst="rect">
                <a:avLst/>
              </a:prstGeom>
              <a:blipFill>
                <a:blip r:embed="rId3"/>
                <a:stretch>
                  <a:fillRect l="-4630" r="-463"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517906A-7ABC-4450-A951-95B8BBE33EA2}"/>
                  </a:ext>
                </a:extLst>
              </p:cNvPr>
              <p:cNvSpPr txBox="1"/>
              <p:nvPr/>
            </p:nvSpPr>
            <p:spPr>
              <a:xfrm>
                <a:off x="2143855" y="4322984"/>
                <a:ext cx="1298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i="1">
                              <a:latin typeface="Cambria Math" panose="02040503050406030204" pitchFamily="18" charset="0"/>
                            </a:rPr>
                            <m:t>𝜆</m:t>
                          </m:r>
                        </m:e>
                        <m:sub>
                          <m:r>
                            <a:rPr kumimoji="1" lang="en-US" altLang="ja-JP" sz="2400" i="1">
                              <a:latin typeface="Cambria Math" panose="02040503050406030204" pitchFamily="18" charset="0"/>
                            </a:rPr>
                            <m:t>𝑠</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𝜆</m:t>
                          </m:r>
                        </m:e>
                        <m:sub>
                          <m:r>
                            <a:rPr kumimoji="1" lang="en-US" altLang="ja-JP" sz="2400" i="1">
                              <a:latin typeface="Cambria Math" panose="02040503050406030204" pitchFamily="18" charset="0"/>
                            </a:rPr>
                            <m:t>𝑠</m:t>
                          </m:r>
                        </m:sub>
                      </m:sSub>
                    </m:oMath>
                  </m:oMathPara>
                </a14:m>
                <a:endParaRPr kumimoji="1" lang="ja-JP" altLang="en-US" sz="2400" dirty="0"/>
              </a:p>
            </p:txBody>
          </p:sp>
        </mc:Choice>
        <mc:Fallback xmlns="">
          <p:sp>
            <p:nvSpPr>
              <p:cNvPr id="21" name="テキスト ボックス 20">
                <a:extLst>
                  <a:ext uri="{FF2B5EF4-FFF2-40B4-BE49-F238E27FC236}">
                    <a16:creationId xmlns:a16="http://schemas.microsoft.com/office/drawing/2014/main" id="{E517906A-7ABC-4450-A951-95B8BBE33EA2}"/>
                  </a:ext>
                </a:extLst>
              </p:cNvPr>
              <p:cNvSpPr txBox="1">
                <a:spLocks noRot="1" noChangeAspect="1" noMove="1" noResize="1" noEditPoints="1" noAdjustHandles="1" noChangeArrowheads="1" noChangeShapeType="1" noTextEdit="1"/>
              </p:cNvSpPr>
              <p:nvPr/>
            </p:nvSpPr>
            <p:spPr>
              <a:xfrm>
                <a:off x="2143855" y="4322984"/>
                <a:ext cx="1298496" cy="369332"/>
              </a:xfrm>
              <a:prstGeom prst="rect">
                <a:avLst/>
              </a:prstGeom>
              <a:blipFill>
                <a:blip r:embed="rId4"/>
                <a:stretch>
                  <a:fillRect l="-5164" b="-131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989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52469B2-AC12-46C2-83A9-CFCDF5652889}"/>
              </a:ext>
            </a:extLst>
          </p:cNvPr>
          <p:cNvSpPr txBox="1"/>
          <p:nvPr/>
        </p:nvSpPr>
        <p:spPr>
          <a:xfrm>
            <a:off x="1705468" y="1322997"/>
            <a:ext cx="6160919" cy="646331"/>
          </a:xfrm>
          <a:prstGeom prst="rect">
            <a:avLst/>
          </a:prstGeom>
          <a:noFill/>
        </p:spPr>
        <p:txBody>
          <a:bodyPr wrap="square">
            <a:spAutoFit/>
          </a:bodyPr>
          <a:lstStyle/>
          <a:p>
            <a:pPr algn="ctr"/>
            <a:r>
              <a:rPr lang="ja-JP" altLang="en-US" sz="3600" dirty="0"/>
              <a:t>種</a:t>
            </a:r>
            <a:r>
              <a:rPr lang="en-US" altLang="ja-JP" sz="3600" i="1" dirty="0"/>
              <a:t>k</a:t>
            </a:r>
            <a:r>
              <a:rPr lang="ja-JP" altLang="en-US" sz="3600" dirty="0"/>
              <a:t>が</a:t>
            </a:r>
            <a:r>
              <a:rPr lang="en-US" altLang="ja-JP" sz="3600" i="1" dirty="0"/>
              <a:t>n</a:t>
            </a:r>
            <a:r>
              <a:rPr lang="ja-JP" altLang="en-US" sz="3600" dirty="0"/>
              <a:t>個体いる確率</a:t>
            </a:r>
          </a:p>
        </p:txBody>
      </p:sp>
      <p:sp>
        <p:nvSpPr>
          <p:cNvPr id="3" name="テキスト ボックス 2">
            <a:extLst>
              <a:ext uri="{FF2B5EF4-FFF2-40B4-BE49-F238E27FC236}">
                <a16:creationId xmlns:a16="http://schemas.microsoft.com/office/drawing/2014/main" id="{46331F0A-5F99-4966-A735-C834F51E20BE}"/>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D9A668E-8E46-486D-870E-CAC58C50C4EC}"/>
                  </a:ext>
                </a:extLst>
              </p:cNvPr>
              <p:cNvSpPr txBox="1"/>
              <p:nvPr/>
            </p:nvSpPr>
            <p:spPr>
              <a:xfrm>
                <a:off x="82122" y="2899070"/>
                <a:ext cx="9407610" cy="4498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D9A668E-8E46-486D-870E-CAC58C50C4EC}"/>
                  </a:ext>
                </a:extLst>
              </p:cNvPr>
              <p:cNvSpPr txBox="1">
                <a:spLocks noRot="1" noChangeAspect="1" noMove="1" noResize="1" noEditPoints="1" noAdjustHandles="1" noChangeArrowheads="1" noChangeShapeType="1" noTextEdit="1"/>
              </p:cNvSpPr>
              <p:nvPr/>
            </p:nvSpPr>
            <p:spPr>
              <a:xfrm>
                <a:off x="82122" y="2899070"/>
                <a:ext cx="9407610" cy="44980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545E1EC-E3D7-404F-B4EC-4D24EDA60135}"/>
                  </a:ext>
                </a:extLst>
              </p:cNvPr>
              <p:cNvSpPr txBox="1"/>
              <p:nvPr/>
            </p:nvSpPr>
            <p:spPr>
              <a:xfrm>
                <a:off x="572529" y="1969328"/>
                <a:ext cx="7998941" cy="733214"/>
              </a:xfrm>
              <a:prstGeom prst="rect">
                <a:avLst/>
              </a:prstGeom>
              <a:noFill/>
            </p:spPr>
            <p:txBody>
              <a:bodyPr wrap="square" lIns="0" tIns="0" rIns="0" bIns="0" rtlCol="0">
                <a:spAutoFit/>
              </a:bodyPr>
              <a:lstStyle/>
              <a:p>
                <a14:m>
                  <m:oMath xmlns:m="http://schemas.openxmlformats.org/officeDocument/2006/math">
                    <m:f>
                      <m:fPr>
                        <m:ctrlPr>
                          <a:rPr kumimoji="1" lang="en-US" altLang="ja-JP" sz="3200" i="1" smtClean="0">
                            <a:latin typeface="Cambria Math" panose="02040503050406030204" pitchFamily="18" charset="0"/>
                          </a:rPr>
                        </m:ctrlPr>
                      </m:fPr>
                      <m:num>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𝑑𝑃</m:t>
                            </m:r>
                          </m:e>
                          <m:sub>
                            <m:r>
                              <a:rPr kumimoji="1" lang="en-US" altLang="ja-JP" sz="3200" b="0" i="1" smtClean="0">
                                <a:latin typeface="Cambria Math" panose="02040503050406030204" pitchFamily="18" charset="0"/>
                              </a:rPr>
                              <m:t>𝑛</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ub>
                        </m:sSub>
                        <m:r>
                          <a:rPr kumimoji="1" lang="en-US" altLang="ja-JP" sz="3200" i="1">
                            <a:latin typeface="Cambria Math" panose="02040503050406030204" pitchFamily="18" charset="0"/>
                          </a:rPr>
                          <m:t>(</m:t>
                        </m:r>
                        <m:r>
                          <a:rPr kumimoji="1" lang="en-US" altLang="ja-JP" sz="3200" i="1">
                            <a:latin typeface="Cambria Math" panose="02040503050406030204" pitchFamily="18" charset="0"/>
                          </a:rPr>
                          <m:t>𝑡</m:t>
                        </m:r>
                        <m:r>
                          <a:rPr kumimoji="1" lang="en-US" altLang="ja-JP" sz="3200" i="1">
                            <a:latin typeface="Cambria Math" panose="02040503050406030204" pitchFamily="18" charset="0"/>
                          </a:rPr>
                          <m:t>)</m:t>
                        </m:r>
                      </m:num>
                      <m:den>
                        <m:r>
                          <a:rPr kumimoji="1" lang="en-US" altLang="ja-JP" sz="3200" b="0" i="1" smtClean="0">
                            <a:latin typeface="Cambria Math" panose="02040503050406030204" pitchFamily="18" charset="0"/>
                          </a:rPr>
                          <m:t>𝑑𝑡</m:t>
                        </m:r>
                      </m:den>
                    </m:f>
                  </m:oMath>
                </a14:m>
                <a:r>
                  <a:rPr kumimoji="1" lang="en-US" altLang="ja-JP" sz="3200" dirty="0"/>
                  <a:t>=</a:t>
                </a:r>
                <a:endParaRPr kumimoji="1" lang="ja-JP" altLang="en-US" sz="3200" dirty="0"/>
              </a:p>
            </p:txBody>
          </p:sp>
        </mc:Choice>
        <mc:Fallback xmlns="">
          <p:sp>
            <p:nvSpPr>
              <p:cNvPr id="5" name="テキスト ボックス 4">
                <a:extLst>
                  <a:ext uri="{FF2B5EF4-FFF2-40B4-BE49-F238E27FC236}">
                    <a16:creationId xmlns:a16="http://schemas.microsoft.com/office/drawing/2014/main" id="{3545E1EC-E3D7-404F-B4EC-4D24EDA60135}"/>
                  </a:ext>
                </a:extLst>
              </p:cNvPr>
              <p:cNvSpPr txBox="1">
                <a:spLocks noRot="1" noChangeAspect="1" noMove="1" noResize="1" noEditPoints="1" noAdjustHandles="1" noChangeArrowheads="1" noChangeShapeType="1" noTextEdit="1"/>
              </p:cNvSpPr>
              <p:nvPr/>
            </p:nvSpPr>
            <p:spPr>
              <a:xfrm>
                <a:off x="572529" y="1969328"/>
                <a:ext cx="7998941" cy="733214"/>
              </a:xfrm>
              <a:prstGeom prst="rect">
                <a:avLst/>
              </a:prstGeom>
              <a:blipFill>
                <a:blip r:embed="rId3"/>
                <a:stretch>
                  <a:fillRect l="-7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F4311C9-9FC0-4B69-858B-D815070369FF}"/>
                  </a:ext>
                </a:extLst>
              </p:cNvPr>
              <p:cNvSpPr txBox="1"/>
              <p:nvPr/>
            </p:nvSpPr>
            <p:spPr>
              <a:xfrm>
                <a:off x="2636344" y="4188291"/>
                <a:ext cx="1454234" cy="461665"/>
              </a:xfrm>
              <a:prstGeom prst="rect">
                <a:avLst/>
              </a:prstGeom>
              <a:noFill/>
            </p:spPr>
            <p:txBody>
              <a:bodyPr wrap="square" lIns="0" tIns="0" rIns="0" bIns="0" rtlCol="0">
                <a:spAutoFit/>
              </a:bodyPr>
              <a:lstStyle/>
              <a:p>
                <a14:m>
                  <m:oMath xmlns:m="http://schemas.openxmlformats.org/officeDocument/2006/math">
                    <m:sSub>
                      <m:sSubPr>
                        <m:ctrlPr>
                          <a:rPr kumimoji="1" lang="en-US" altLang="ja-JP" sz="3000" i="1" smtClean="0">
                            <a:latin typeface="Cambria Math" panose="02040503050406030204" pitchFamily="18" charset="0"/>
                          </a:rPr>
                        </m:ctrlPr>
                      </m:sSubPr>
                      <m:e>
                        <m:r>
                          <a:rPr kumimoji="1" lang="en-US" altLang="ja-JP" sz="3000" b="0" i="1" smtClean="0">
                            <a:latin typeface="Cambria Math" panose="02040503050406030204" pitchFamily="18" charset="0"/>
                          </a:rPr>
                          <m:t>𝑏</m:t>
                        </m:r>
                      </m:e>
                      <m:sub>
                        <m:r>
                          <a:rPr kumimoji="1" lang="en-US" altLang="ja-JP" sz="3000" b="0" i="1" smtClean="0">
                            <a:latin typeface="Cambria Math" panose="02040503050406030204" pitchFamily="18" charset="0"/>
                          </a:rPr>
                          <m:t>𝑛</m:t>
                        </m:r>
                      </m:sub>
                    </m:sSub>
                  </m:oMath>
                </a14:m>
                <a:r>
                  <a:rPr kumimoji="1" lang="en-US" altLang="ja-JP" sz="3000" dirty="0"/>
                  <a:t>: birth</a:t>
                </a:r>
                <a:endParaRPr kumimoji="1" lang="ja-JP" altLang="en-US" sz="3000" dirty="0"/>
              </a:p>
            </p:txBody>
          </p:sp>
        </mc:Choice>
        <mc:Fallback xmlns="">
          <p:sp>
            <p:nvSpPr>
              <p:cNvPr id="6" name="テキスト ボックス 5">
                <a:extLst>
                  <a:ext uri="{FF2B5EF4-FFF2-40B4-BE49-F238E27FC236}">
                    <a16:creationId xmlns:a16="http://schemas.microsoft.com/office/drawing/2014/main" id="{6F4311C9-9FC0-4B69-858B-D815070369FF}"/>
                  </a:ext>
                </a:extLst>
              </p:cNvPr>
              <p:cNvSpPr txBox="1">
                <a:spLocks noRot="1" noChangeAspect="1" noMove="1" noResize="1" noEditPoints="1" noAdjustHandles="1" noChangeArrowheads="1" noChangeShapeType="1" noTextEdit="1"/>
              </p:cNvSpPr>
              <p:nvPr/>
            </p:nvSpPr>
            <p:spPr>
              <a:xfrm>
                <a:off x="2636344" y="4188291"/>
                <a:ext cx="1454234" cy="461665"/>
              </a:xfrm>
              <a:prstGeom prst="rect">
                <a:avLst/>
              </a:prstGeom>
              <a:blipFill>
                <a:blip r:embed="rId4"/>
                <a:stretch>
                  <a:fillRect t="-25000" r="-7950" b="-5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53F40D0-6825-441A-9600-852EE04ECC00}"/>
                  </a:ext>
                </a:extLst>
              </p:cNvPr>
              <p:cNvSpPr txBox="1"/>
              <p:nvPr/>
            </p:nvSpPr>
            <p:spPr>
              <a:xfrm>
                <a:off x="5076243" y="4188291"/>
                <a:ext cx="2197768" cy="461665"/>
              </a:xfrm>
              <a:prstGeom prst="rect">
                <a:avLst/>
              </a:prstGeom>
              <a:noFill/>
            </p:spPr>
            <p:txBody>
              <a:bodyPr wrap="square" lIns="0" tIns="0" rIns="0" bIns="0" rtlCol="0">
                <a:spAutoFit/>
              </a:bodyPr>
              <a:lstStyle/>
              <a:p>
                <a14:m>
                  <m:oMath xmlns:m="http://schemas.openxmlformats.org/officeDocument/2006/math">
                    <m:sSub>
                      <m:sSubPr>
                        <m:ctrlPr>
                          <a:rPr kumimoji="1" lang="en-US" altLang="ja-JP" sz="3000" i="1" smtClean="0">
                            <a:latin typeface="Cambria Math" panose="02040503050406030204" pitchFamily="18" charset="0"/>
                          </a:rPr>
                        </m:ctrlPr>
                      </m:sSubPr>
                      <m:e>
                        <m:r>
                          <a:rPr kumimoji="1" lang="en-US" altLang="ja-JP" sz="3000" b="0" i="1" smtClean="0">
                            <a:latin typeface="Cambria Math" panose="02040503050406030204" pitchFamily="18" charset="0"/>
                          </a:rPr>
                          <m:t>𝑑</m:t>
                        </m:r>
                      </m:e>
                      <m:sub>
                        <m:r>
                          <a:rPr kumimoji="1" lang="en-US" altLang="ja-JP" sz="3000" b="0" i="1" smtClean="0">
                            <a:latin typeface="Cambria Math" panose="02040503050406030204" pitchFamily="18" charset="0"/>
                          </a:rPr>
                          <m:t>𝑛</m:t>
                        </m:r>
                      </m:sub>
                    </m:sSub>
                  </m:oMath>
                </a14:m>
                <a:r>
                  <a:rPr kumimoji="1" lang="en-US" altLang="ja-JP" sz="3000" dirty="0"/>
                  <a:t>: death</a:t>
                </a:r>
                <a:endParaRPr kumimoji="1" lang="ja-JP" altLang="en-US" sz="3000" dirty="0"/>
              </a:p>
            </p:txBody>
          </p:sp>
        </mc:Choice>
        <mc:Fallback xmlns="">
          <p:sp>
            <p:nvSpPr>
              <p:cNvPr id="7" name="テキスト ボックス 6">
                <a:extLst>
                  <a:ext uri="{FF2B5EF4-FFF2-40B4-BE49-F238E27FC236}">
                    <a16:creationId xmlns:a16="http://schemas.microsoft.com/office/drawing/2014/main" id="{253F40D0-6825-441A-9600-852EE04ECC00}"/>
                  </a:ext>
                </a:extLst>
              </p:cNvPr>
              <p:cNvSpPr txBox="1">
                <a:spLocks noRot="1" noChangeAspect="1" noMove="1" noResize="1" noEditPoints="1" noAdjustHandles="1" noChangeArrowheads="1" noChangeShapeType="1" noTextEdit="1"/>
              </p:cNvSpPr>
              <p:nvPr/>
            </p:nvSpPr>
            <p:spPr>
              <a:xfrm>
                <a:off x="5076243" y="4188291"/>
                <a:ext cx="2197768" cy="461665"/>
              </a:xfrm>
              <a:prstGeom prst="rect">
                <a:avLst/>
              </a:prstGeom>
              <a:blipFill>
                <a:blip r:embed="rId5"/>
                <a:stretch>
                  <a:fillRect t="-25000" b="-513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447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A5253F03-0F58-4A5A-9709-FA8992E07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84" y="2020060"/>
            <a:ext cx="3536245" cy="3054030"/>
          </a:xfrm>
          <a:prstGeom prst="rect">
            <a:avLst/>
          </a:prstGeom>
        </p:spPr>
      </p:pic>
      <p:pic>
        <p:nvPicPr>
          <p:cNvPr id="5" name="図 4" descr="ダイアグラム&#10;&#10;自動的に生成された説明">
            <a:extLst>
              <a:ext uri="{FF2B5EF4-FFF2-40B4-BE49-F238E27FC236}">
                <a16:creationId xmlns:a16="http://schemas.microsoft.com/office/drawing/2014/main" id="{55E0E392-38F7-46CD-AF2F-8BC94CB9C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166" y="2018188"/>
            <a:ext cx="4210050" cy="3019425"/>
          </a:xfrm>
          <a:prstGeom prst="rect">
            <a:avLst/>
          </a:prstGeom>
        </p:spPr>
      </p:pic>
      <p:sp>
        <p:nvSpPr>
          <p:cNvPr id="6" name="テキスト ボックス 5">
            <a:extLst>
              <a:ext uri="{FF2B5EF4-FFF2-40B4-BE49-F238E27FC236}">
                <a16:creationId xmlns:a16="http://schemas.microsoft.com/office/drawing/2014/main" id="{FD751B72-38B6-41F4-84DB-4F05E38914BA}"/>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3F93573-AD8F-4867-B7A7-BC115552807E}"/>
                  </a:ext>
                </a:extLst>
              </p:cNvPr>
              <p:cNvSpPr txBox="1"/>
              <p:nvPr/>
            </p:nvSpPr>
            <p:spPr>
              <a:xfrm>
                <a:off x="1059781" y="874547"/>
                <a:ext cx="2232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𝜆</m:t>
                          </m:r>
                        </m:e>
                        <m:sub>
                          <m:r>
                            <a:rPr kumimoji="1" lang="en-US" altLang="ja-JP" sz="2800" i="1">
                              <a:latin typeface="Cambria Math" panose="02040503050406030204" pitchFamily="18" charset="0"/>
                            </a:rPr>
                            <m:t>𝑠</m:t>
                          </m:r>
                        </m:sub>
                      </m:sSub>
                      <m:r>
                        <a:rPr kumimoji="1" lang="en-US" altLang="ja-JP" sz="2800" b="0" i="1" smtClean="0">
                          <a:latin typeface="Cambria Math" panose="02040503050406030204" pitchFamily="18" charset="0"/>
                        </a:rPr>
                        <m:t>=</m:t>
                      </m:r>
                      <m:r>
                        <a:rPr kumimoji="1" lang="en-US" altLang="ja-JP" sz="2800" i="1">
                          <a:latin typeface="Cambria Math" panose="02040503050406030204" pitchFamily="18" charset="0"/>
                        </a:rPr>
                        <m:t>𝜆</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43F93573-AD8F-4867-B7A7-BC115552807E}"/>
                  </a:ext>
                </a:extLst>
              </p:cNvPr>
              <p:cNvSpPr txBox="1">
                <a:spLocks noRot="1" noChangeAspect="1" noMove="1" noResize="1" noEditPoints="1" noAdjustHandles="1" noChangeArrowheads="1" noChangeShapeType="1" noTextEdit="1"/>
              </p:cNvSpPr>
              <p:nvPr/>
            </p:nvSpPr>
            <p:spPr>
              <a:xfrm>
                <a:off x="1059781" y="874547"/>
                <a:ext cx="223279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92B33CE-1E87-4D17-A58A-B09CF68A4B98}"/>
                  </a:ext>
                </a:extLst>
              </p:cNvPr>
              <p:cNvSpPr txBox="1"/>
              <p:nvPr/>
            </p:nvSpPr>
            <p:spPr>
              <a:xfrm>
                <a:off x="5362771" y="885146"/>
                <a:ext cx="23999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𝜆</m:t>
                          </m:r>
                        </m:e>
                        <m:sub>
                          <m:r>
                            <a:rPr kumimoji="1" lang="en-US" altLang="ja-JP" sz="2800" i="1">
                              <a:latin typeface="Cambria Math" panose="02040503050406030204" pitchFamily="18" charset="0"/>
                            </a:rPr>
                            <m:t>𝑠</m:t>
                          </m:r>
                        </m:sub>
                      </m:sSub>
                      <m:r>
                        <a:rPr kumimoji="1" lang="en-US" altLang="ja-JP" sz="2800" b="0" i="1" smtClean="0">
                          <a:latin typeface="Cambria Math" panose="02040503050406030204" pitchFamily="18" charset="0"/>
                        </a:rPr>
                        <m:t>=</m:t>
                      </m:r>
                      <m:r>
                        <a:rPr kumimoji="1" lang="en-US" altLang="ja-JP" sz="2800" i="1">
                          <a:latin typeface="Cambria Math" panose="02040503050406030204" pitchFamily="18" charset="0"/>
                        </a:rPr>
                        <m:t>𝜆</m:t>
                      </m:r>
                      <m:sSup>
                        <m:sSupPr>
                          <m:ctrlPr>
                            <a:rPr kumimoji="1" lang="en-US" altLang="ja-JP" sz="2800" i="1" smtClean="0">
                              <a:latin typeface="Cambria Math" panose="02040503050406030204" pitchFamily="18" charset="0"/>
                            </a:rPr>
                          </m:ctrlPr>
                        </m:sSupPr>
                        <m:e>
                          <m:r>
                            <a:rPr kumimoji="1" lang="en-US" altLang="ja-JP" sz="2800" i="1">
                              <a:latin typeface="Cambria Math" panose="02040503050406030204" pitchFamily="18" charset="0"/>
                            </a:rPr>
                            <m:t>(</m:t>
                          </m:r>
                          <m:r>
                            <a:rPr kumimoji="1" lang="en-US" altLang="ja-JP" sz="2800" i="1">
                              <a:latin typeface="Cambria Math" panose="02040503050406030204" pitchFamily="18" charset="0"/>
                            </a:rPr>
                            <m:t>𝐾</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𝑠</m:t>
                          </m:r>
                          <m:r>
                            <a:rPr kumimoji="1" lang="en-US" altLang="ja-JP" sz="2800" i="1">
                              <a:latin typeface="Cambria Math" panose="02040503050406030204" pitchFamily="18" charset="0"/>
                            </a:rPr>
                            <m:t>)</m:t>
                          </m:r>
                        </m:e>
                        <m:sup>
                          <m:r>
                            <a:rPr kumimoji="1" lang="en-US" altLang="ja-JP" sz="2800" b="0" i="1" smtClean="0">
                              <a:latin typeface="Cambria Math" panose="02040503050406030204" pitchFamily="18" charset="0"/>
                            </a:rPr>
                            <m:t>2</m:t>
                          </m:r>
                        </m:sup>
                      </m:sSup>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A92B33CE-1E87-4D17-A58A-B09CF68A4B98}"/>
                  </a:ext>
                </a:extLst>
              </p:cNvPr>
              <p:cNvSpPr txBox="1">
                <a:spLocks noRot="1" noChangeAspect="1" noMove="1" noResize="1" noEditPoints="1" noAdjustHandles="1" noChangeArrowheads="1" noChangeShapeType="1" noTextEdit="1"/>
              </p:cNvSpPr>
              <p:nvPr/>
            </p:nvSpPr>
            <p:spPr>
              <a:xfrm>
                <a:off x="5362771" y="885146"/>
                <a:ext cx="2399952" cy="43088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0FA42D-3039-4254-BB6C-55DC773990B1}"/>
                  </a:ext>
                </a:extLst>
              </p:cNvPr>
              <p:cNvSpPr txBox="1"/>
              <p:nvPr/>
            </p:nvSpPr>
            <p:spPr>
              <a:xfrm>
                <a:off x="1433757" y="1366077"/>
                <a:ext cx="12627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𝜇</m:t>
                          </m:r>
                        </m:e>
                        <m:sub>
                          <m:r>
                            <a:rPr kumimoji="1" lang="en-US" altLang="ja-JP" sz="2800" i="1">
                              <a:latin typeface="Cambria Math" panose="02040503050406030204" pitchFamily="18" charset="0"/>
                            </a:rPr>
                            <m:t>𝑠</m:t>
                          </m:r>
                        </m:sub>
                      </m:sSub>
                      <m:r>
                        <a:rPr kumimoji="1" lang="en-US" altLang="ja-JP" sz="2800" b="0" i="1" smtClean="0">
                          <a:latin typeface="Cambria Math" panose="02040503050406030204" pitchFamily="18" charset="0"/>
                        </a:rPr>
                        <m:t>=</m:t>
                      </m:r>
                      <m:r>
                        <a:rPr kumimoji="1" lang="ja-JP" altLang="en-US" sz="2800" b="0" i="1" smtClean="0">
                          <a:latin typeface="Cambria Math" panose="02040503050406030204" pitchFamily="18" charset="0"/>
                        </a:rPr>
                        <m:t>𝜇</m:t>
                      </m:r>
                      <m:r>
                        <a:rPr kumimoji="1" lang="en-US" altLang="ja-JP" sz="2800" b="0" i="1" smtClean="0">
                          <a:latin typeface="Cambria Math" panose="02040503050406030204" pitchFamily="18" charset="0"/>
                        </a:rPr>
                        <m:t>𝑠</m:t>
                      </m:r>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910FA42D-3039-4254-BB6C-55DC773990B1}"/>
                  </a:ext>
                </a:extLst>
              </p:cNvPr>
              <p:cNvSpPr txBox="1">
                <a:spLocks noRot="1" noChangeAspect="1" noMove="1" noResize="1" noEditPoints="1" noAdjustHandles="1" noChangeArrowheads="1" noChangeShapeType="1" noTextEdit="1"/>
              </p:cNvSpPr>
              <p:nvPr/>
            </p:nvSpPr>
            <p:spPr>
              <a:xfrm>
                <a:off x="1433757" y="1366077"/>
                <a:ext cx="1262718"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2E8F164-EC86-4FA4-BA88-93830D6B3B8A}"/>
                  </a:ext>
                </a:extLst>
              </p:cNvPr>
              <p:cNvSpPr txBox="1"/>
              <p:nvPr/>
            </p:nvSpPr>
            <p:spPr>
              <a:xfrm>
                <a:off x="5931388" y="1378997"/>
                <a:ext cx="14491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𝜇</m:t>
                          </m:r>
                        </m:e>
                        <m:sub>
                          <m:r>
                            <a:rPr kumimoji="1" lang="en-US" altLang="ja-JP" sz="2800" i="1">
                              <a:latin typeface="Cambria Math" panose="02040503050406030204" pitchFamily="18" charset="0"/>
                            </a:rPr>
                            <m:t>𝑠</m:t>
                          </m:r>
                        </m:sub>
                      </m:sSub>
                      <m:r>
                        <a:rPr kumimoji="1" lang="en-US" altLang="ja-JP" sz="2800" b="0" i="1" smtClean="0">
                          <a:latin typeface="Cambria Math" panose="02040503050406030204" pitchFamily="18" charset="0"/>
                        </a:rPr>
                        <m:t>=</m:t>
                      </m:r>
                      <m:r>
                        <a:rPr kumimoji="1" lang="ja-JP" altLang="en-US" sz="2800" b="0" i="1" smtClean="0">
                          <a:latin typeface="Cambria Math" panose="02040503050406030204" pitchFamily="18" charset="0"/>
                        </a:rPr>
                        <m:t>𝜇</m:t>
                      </m:r>
                      <m:sSup>
                        <m:sSupPr>
                          <m:ctrlPr>
                            <a:rPr kumimoji="1" lang="en-US" altLang="ja-JP" sz="2800" b="0" i="1" smtClean="0">
                              <a:latin typeface="Cambria Math" panose="02040503050406030204" pitchFamily="18" charset="0"/>
                            </a:rPr>
                          </m:ctrlPr>
                        </m:sSupPr>
                        <m:e>
                          <m:r>
                            <a:rPr kumimoji="1" lang="en-US" altLang="ja-JP" sz="2800" i="1">
                              <a:latin typeface="Cambria Math" panose="02040503050406030204" pitchFamily="18" charset="0"/>
                            </a:rPr>
                            <m:t>𝑠</m:t>
                          </m:r>
                        </m:e>
                        <m:sup>
                          <m:r>
                            <a:rPr kumimoji="1" lang="en-US" altLang="ja-JP" sz="2800" b="0" i="1" smtClean="0">
                              <a:latin typeface="Cambria Math" panose="02040503050406030204" pitchFamily="18" charset="0"/>
                            </a:rPr>
                            <m:t>2</m:t>
                          </m:r>
                        </m:sup>
                      </m:sSup>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72E8F164-EC86-4FA4-BA88-93830D6B3B8A}"/>
                  </a:ext>
                </a:extLst>
              </p:cNvPr>
              <p:cNvSpPr txBox="1">
                <a:spLocks noRot="1" noChangeAspect="1" noMove="1" noResize="1" noEditPoints="1" noAdjustHandles="1" noChangeArrowheads="1" noChangeShapeType="1" noTextEdit="1"/>
              </p:cNvSpPr>
              <p:nvPr/>
            </p:nvSpPr>
            <p:spPr>
              <a:xfrm>
                <a:off x="5931388" y="1378997"/>
                <a:ext cx="1449115" cy="43088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8463BFF0-2342-41B8-8F90-C823731A2017}"/>
                  </a:ext>
                </a:extLst>
              </p:cNvPr>
              <p:cNvSpPr txBox="1"/>
              <p:nvPr/>
            </p:nvSpPr>
            <p:spPr>
              <a:xfrm>
                <a:off x="258906" y="5540424"/>
                <a:ext cx="4129207" cy="903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i="1">
                              <a:latin typeface="Cambria Math" panose="02040503050406030204" pitchFamily="18" charset="0"/>
                            </a:rPr>
                            <m:t>𝑠</m:t>
                          </m:r>
                        </m:sub>
                        <m:sup>
                          <m:r>
                            <a:rPr kumimoji="1" lang="en-US" altLang="ja-JP" sz="2400" i="1">
                              <a:latin typeface="Cambria Math" panose="02040503050406030204" pitchFamily="18" charset="0"/>
                            </a:rPr>
                            <m:t>∗</m:t>
                          </m:r>
                        </m:sup>
                      </m:sSubSup>
                      <m:r>
                        <a:rPr kumimoji="1" lang="en-US" altLang="ja-JP" sz="2400" b="0" i="1" smtClean="0">
                          <a:latin typeface="Cambria Math" panose="02040503050406030204" pitchFamily="18" charset="0"/>
                        </a:rPr>
                        <m:t>=</m:t>
                      </m:r>
                      <m:d>
                        <m:dPr>
                          <m:ctrlPr>
                            <a:rPr kumimoji="1" lang="en-US" altLang="ja-JP" sz="2400" i="1">
                              <a:latin typeface="Cambria Math" panose="02040503050406030204" pitchFamily="18" charset="0"/>
                            </a:rPr>
                          </m:ctrlPr>
                        </m:dPr>
                        <m:e>
                          <m:m>
                            <m:mPr>
                              <m:mcs>
                                <m:mc>
                                  <m:mcPr>
                                    <m:count m:val="1"/>
                                    <m:mcJc m:val="center"/>
                                  </m:mcPr>
                                </m:mc>
                              </m:mcs>
                              <m:ctrlPr>
                                <a:rPr kumimoji="1" lang="en-US" altLang="ja-JP" sz="2400" i="1">
                                  <a:latin typeface="Cambria Math" panose="02040503050406030204" pitchFamily="18" charset="0"/>
                                </a:rPr>
                              </m:ctrlPr>
                            </m:mPr>
                            <m:mr>
                              <m:e>
                                <m:r>
                                  <m:rPr>
                                    <m:brk m:alnAt="7"/>
                                  </m:rPr>
                                  <a:rPr kumimoji="1" lang="en-US" altLang="ja-JP" sz="2400" i="1">
                                    <a:latin typeface="Cambria Math" panose="02040503050406030204" pitchFamily="18" charset="0"/>
                                  </a:rPr>
                                  <m:t>𝐾</m:t>
                                </m:r>
                              </m:e>
                            </m:mr>
                            <m:mr>
                              <m:e>
                                <m:r>
                                  <a:rPr kumimoji="1" lang="en-US" altLang="ja-JP" sz="2400" i="1">
                                    <a:latin typeface="Cambria Math" panose="02040503050406030204" pitchFamily="18" charset="0"/>
                                  </a:rPr>
                                  <m:t>𝑠</m:t>
                                </m:r>
                              </m:e>
                            </m:mr>
                          </m:m>
                        </m:e>
                      </m:d>
                      <m:sSup>
                        <m:sSupPr>
                          <m:ctrlPr>
                            <a:rPr kumimoji="1" lang="en-US" altLang="ja-JP" sz="2400" i="1" smtClean="0">
                              <a:latin typeface="Cambria Math" panose="02040503050406030204" pitchFamily="18" charset="0"/>
                            </a:rPr>
                          </m:ctrlPr>
                        </m:sSupPr>
                        <m:e>
                          <m:d>
                            <m:dPr>
                              <m:ctrlPr>
                                <a:rPr kumimoji="1" lang="en-US" altLang="ja-JP" sz="2400" i="1">
                                  <a:latin typeface="Cambria Math" panose="02040503050406030204" pitchFamily="18" charset="0"/>
                                </a:rPr>
                              </m:ctrlPr>
                            </m:dPr>
                            <m:e>
                              <m:f>
                                <m:fPr>
                                  <m:ctrlPr>
                                    <a:rPr kumimoji="1" lang="en-US" altLang="ja-JP" sz="2400" i="1" smtClean="0">
                                      <a:latin typeface="Cambria Math" panose="02040503050406030204" pitchFamily="18" charset="0"/>
                                    </a:rPr>
                                  </m:ctrlPr>
                                </m:fPr>
                                <m:num>
                                  <m:r>
                                    <a:rPr kumimoji="1" lang="en-US" altLang="ja-JP" sz="2400" i="1">
                                      <a:latin typeface="Cambria Math" panose="02040503050406030204" pitchFamily="18" charset="0"/>
                                    </a:rPr>
                                    <m:t>𝜆</m:t>
                                  </m:r>
                                </m:num>
                                <m:den>
                                  <m:r>
                                    <a:rPr kumimoji="1" lang="en-US" altLang="ja-JP" sz="2400" i="1">
                                      <a:latin typeface="Cambria Math" panose="02040503050406030204" pitchFamily="18" charset="0"/>
                                    </a:rPr>
                                    <m:t>𝜆</m:t>
                                  </m:r>
                                  <m:r>
                                    <a:rPr kumimoji="1" lang="en-US" altLang="ja-JP" sz="2400" b="0" i="1" smtClean="0">
                                      <a:latin typeface="Cambria Math" panose="02040503050406030204" pitchFamily="18" charset="0"/>
                                    </a:rPr>
                                    <m:t>+</m:t>
                                  </m:r>
                                  <m:r>
                                    <a:rPr kumimoji="1" lang="ja-JP" altLang="en-US" sz="2400" i="1">
                                      <a:latin typeface="Cambria Math" panose="02040503050406030204" pitchFamily="18" charset="0"/>
                                    </a:rPr>
                                    <m:t>𝜇</m:t>
                                  </m:r>
                                </m:den>
                              </m:f>
                            </m:e>
                          </m:d>
                        </m:e>
                        <m:sup>
                          <m:r>
                            <a:rPr kumimoji="1" lang="en-US" altLang="ja-JP" sz="2400" b="0" i="1" smtClean="0">
                              <a:latin typeface="Cambria Math" panose="02040503050406030204" pitchFamily="18" charset="0"/>
                            </a:rPr>
                            <m:t>𝑠</m:t>
                          </m:r>
                        </m:sup>
                      </m:sSup>
                      <m:sSup>
                        <m:sSupPr>
                          <m:ctrlPr>
                            <a:rPr kumimoji="1" lang="en-US" altLang="ja-JP" sz="2400" i="1">
                              <a:latin typeface="Cambria Math" panose="02040503050406030204" pitchFamily="18" charset="0"/>
                            </a:rPr>
                          </m:ctrlPr>
                        </m:sSup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ja-JP" altLang="en-US" sz="2400" i="1">
                                      <a:latin typeface="Cambria Math" panose="02040503050406030204" pitchFamily="18" charset="0"/>
                                    </a:rPr>
                                    <m:t>𝜇</m:t>
                                  </m:r>
                                </m:num>
                                <m:den>
                                  <m:r>
                                    <a:rPr kumimoji="1" lang="en-US" altLang="ja-JP" sz="2400" i="1">
                                      <a:latin typeface="Cambria Math" panose="02040503050406030204" pitchFamily="18" charset="0"/>
                                    </a:rPr>
                                    <m:t>𝜆</m:t>
                                  </m:r>
                                  <m:r>
                                    <a:rPr kumimoji="1" lang="en-US" altLang="ja-JP" sz="2400" i="1">
                                      <a:latin typeface="Cambria Math" panose="02040503050406030204" pitchFamily="18" charset="0"/>
                                    </a:rPr>
                                    <m:t>+</m:t>
                                  </m:r>
                                  <m:r>
                                    <a:rPr kumimoji="1" lang="ja-JP" altLang="en-US" sz="2400" i="1">
                                      <a:latin typeface="Cambria Math" panose="02040503050406030204" pitchFamily="18" charset="0"/>
                                    </a:rPr>
                                    <m:t>𝜇</m:t>
                                  </m:r>
                                </m:den>
                              </m:f>
                            </m:e>
                          </m:d>
                        </m:e>
                        <m:sup>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sup>
                      </m:sSup>
                    </m:oMath>
                  </m:oMathPara>
                </a14:m>
                <a:endParaRPr kumimoji="1" lang="ja-JP" altLang="en-US" sz="2400" dirty="0"/>
              </a:p>
            </p:txBody>
          </p:sp>
        </mc:Choice>
        <mc:Fallback>
          <p:sp>
            <p:nvSpPr>
              <p:cNvPr id="12" name="テキスト ボックス 11">
                <a:extLst>
                  <a:ext uri="{FF2B5EF4-FFF2-40B4-BE49-F238E27FC236}">
                    <a16:creationId xmlns:a16="http://schemas.microsoft.com/office/drawing/2014/main" id="{8463BFF0-2342-41B8-8F90-C823731A2017}"/>
                  </a:ext>
                </a:extLst>
              </p:cNvPr>
              <p:cNvSpPr txBox="1">
                <a:spLocks noRot="1" noChangeAspect="1" noMove="1" noResize="1" noEditPoints="1" noAdjustHandles="1" noChangeArrowheads="1" noChangeShapeType="1" noTextEdit="1"/>
              </p:cNvSpPr>
              <p:nvPr/>
            </p:nvSpPr>
            <p:spPr>
              <a:xfrm>
                <a:off x="258906" y="5540424"/>
                <a:ext cx="4129207" cy="903004"/>
              </a:xfrm>
              <a:prstGeom prst="rect">
                <a:avLst/>
              </a:prstGeom>
              <a:blipFill>
                <a:blip r:embed="rId8"/>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9CE9069-8F7F-4918-B71D-D7EDC022CDC8}"/>
              </a:ext>
            </a:extLst>
          </p:cNvPr>
          <p:cNvSpPr txBox="1"/>
          <p:nvPr/>
        </p:nvSpPr>
        <p:spPr>
          <a:xfrm>
            <a:off x="1602851" y="5122591"/>
            <a:ext cx="1441319" cy="369332"/>
          </a:xfrm>
          <a:prstGeom prst="rect">
            <a:avLst/>
          </a:prstGeom>
          <a:noFill/>
        </p:spPr>
        <p:txBody>
          <a:bodyPr wrap="square" rtlCol="0">
            <a:spAutoFit/>
          </a:bodyPr>
          <a:lstStyle/>
          <a:p>
            <a:pPr algn="ctr"/>
            <a:r>
              <a:rPr kumimoji="1" lang="ja-JP" altLang="en-US" dirty="0"/>
              <a:t>平衡状態</a:t>
            </a:r>
          </a:p>
        </p:txBody>
      </p:sp>
      <p:sp>
        <p:nvSpPr>
          <p:cNvPr id="14" name="テキスト ボックス 13">
            <a:extLst>
              <a:ext uri="{FF2B5EF4-FFF2-40B4-BE49-F238E27FC236}">
                <a16:creationId xmlns:a16="http://schemas.microsoft.com/office/drawing/2014/main" id="{CE482190-D8C4-4DCB-BF7B-1AB890E8ED64}"/>
              </a:ext>
            </a:extLst>
          </p:cNvPr>
          <p:cNvSpPr txBox="1"/>
          <p:nvPr/>
        </p:nvSpPr>
        <p:spPr>
          <a:xfrm>
            <a:off x="6099830" y="5074090"/>
            <a:ext cx="1441319" cy="369332"/>
          </a:xfrm>
          <a:prstGeom prst="rect">
            <a:avLst/>
          </a:prstGeom>
          <a:noFill/>
        </p:spPr>
        <p:txBody>
          <a:bodyPr wrap="square" rtlCol="0">
            <a:spAutoFit/>
          </a:bodyPr>
          <a:lstStyle/>
          <a:p>
            <a:pPr algn="ctr"/>
            <a:r>
              <a:rPr kumimoji="1" lang="ja-JP" altLang="en-US" dirty="0"/>
              <a:t>平衡状態</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67348AC4-C211-4822-B66E-7649E1A25E6C}"/>
                  </a:ext>
                </a:extLst>
              </p:cNvPr>
              <p:cNvSpPr txBox="1"/>
              <p:nvPr/>
            </p:nvSpPr>
            <p:spPr>
              <a:xfrm>
                <a:off x="5172174" y="5479003"/>
                <a:ext cx="2337370" cy="1221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i="1" smtClean="0">
                              <a:latin typeface="Cambria Math" panose="02040503050406030204" pitchFamily="18" charset="0"/>
                            </a:rPr>
                          </m:ctrlPr>
                        </m:sSubSupPr>
                        <m:e>
                          <m:r>
                            <a:rPr kumimoji="1" lang="en-US" altLang="ja-JP" sz="2000" b="0" i="1" smtClean="0">
                              <a:latin typeface="Cambria Math" panose="02040503050406030204" pitchFamily="18" charset="0"/>
                            </a:rPr>
                            <m:t>𝑃</m:t>
                          </m:r>
                        </m:e>
                        <m:sub>
                          <m:r>
                            <a:rPr kumimoji="1" lang="en-US" altLang="ja-JP" sz="2000" i="1">
                              <a:latin typeface="Cambria Math" panose="02040503050406030204" pitchFamily="18" charset="0"/>
                            </a:rPr>
                            <m:t>𝑠</m:t>
                          </m:r>
                        </m:sub>
                        <m:sup>
                          <m:r>
                            <a:rPr kumimoji="1" lang="en-US" altLang="ja-JP" sz="2000" i="1">
                              <a:latin typeface="Cambria Math" panose="02040503050406030204" pitchFamily="18" charset="0"/>
                            </a:rPr>
                            <m:t>∗</m:t>
                          </m:r>
                        </m:sup>
                      </m:sSubSup>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d>
                                <m:dPr>
                                  <m:ctrlPr>
                                    <a:rPr kumimoji="1" lang="en-US" altLang="ja-JP" sz="2000" i="1">
                                      <a:latin typeface="Cambria Math" panose="02040503050406030204" pitchFamily="18" charset="0"/>
                                    </a:rPr>
                                  </m:ctrlPr>
                                </m:dPr>
                                <m:e>
                                  <m:m>
                                    <m:mPr>
                                      <m:mcs>
                                        <m:mc>
                                          <m:mcPr>
                                            <m:count m:val="1"/>
                                            <m:mcJc m:val="center"/>
                                          </m:mcPr>
                                        </m:mc>
                                      </m:mcs>
                                      <m:ctrlPr>
                                        <a:rPr kumimoji="1" lang="en-US" altLang="ja-JP" sz="2000" i="1">
                                          <a:latin typeface="Cambria Math" panose="02040503050406030204" pitchFamily="18" charset="0"/>
                                        </a:rPr>
                                      </m:ctrlPr>
                                    </m:mPr>
                                    <m:mr>
                                      <m:e>
                                        <m:r>
                                          <m:rPr>
                                            <m:brk m:alnAt="7"/>
                                          </m:rPr>
                                          <a:rPr kumimoji="1" lang="en-US" altLang="ja-JP" sz="2000" i="1">
                                            <a:latin typeface="Cambria Math" panose="02040503050406030204" pitchFamily="18" charset="0"/>
                                          </a:rPr>
                                          <m:t>𝐾</m:t>
                                        </m:r>
                                      </m:e>
                                    </m:mr>
                                    <m:mr>
                                      <m:e>
                                        <m:r>
                                          <a:rPr kumimoji="1" lang="en-US" altLang="ja-JP" sz="2000" i="1">
                                            <a:latin typeface="Cambria Math" panose="02040503050406030204" pitchFamily="18" charset="0"/>
                                          </a:rPr>
                                          <m:t>𝑠</m:t>
                                        </m:r>
                                      </m:e>
                                    </m:mr>
                                  </m:m>
                                </m:e>
                              </m:d>
                            </m:e>
                            <m:sup>
                              <m:r>
                                <a:rPr kumimoji="1" lang="en-US" altLang="ja-JP" sz="2000" b="0" i="1" smtClean="0">
                                  <a:latin typeface="Cambria Math" panose="02040503050406030204" pitchFamily="18" charset="0"/>
                                </a:rPr>
                                <m:t>2</m:t>
                              </m:r>
                            </m:sup>
                          </m:sSup>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𝜆</m:t>
                                      </m:r>
                                    </m:num>
                                    <m:den>
                                      <m:r>
                                        <a:rPr kumimoji="1" lang="ja-JP" altLang="en-US" sz="2000" i="1">
                                          <a:latin typeface="Cambria Math" panose="02040503050406030204" pitchFamily="18" charset="0"/>
                                        </a:rPr>
                                        <m:t>𝜇</m:t>
                                      </m:r>
                                    </m:den>
                                  </m:f>
                                </m:e>
                              </m:d>
                            </m:e>
                            <m:sup>
                              <m:r>
                                <a:rPr kumimoji="1" lang="en-US" altLang="ja-JP" sz="2000" i="1">
                                  <a:latin typeface="Cambria Math" panose="02040503050406030204" pitchFamily="18" charset="0"/>
                                </a:rPr>
                                <m:t>𝑠</m:t>
                              </m:r>
                            </m:sup>
                          </m:sSup>
                        </m:num>
                        <m:den>
                          <m:nary>
                            <m:naryPr>
                              <m:chr m:val="∑"/>
                              <m:limLoc m:val="subSup"/>
                              <m:ctrlPr>
                                <a:rPr kumimoji="1" lang="en-US" altLang="ja-JP" sz="2000" b="0" i="1" smtClean="0">
                                  <a:latin typeface="Cambria Math" panose="02040503050406030204" pitchFamily="18" charset="0"/>
                                </a:rPr>
                              </m:ctrlPr>
                            </m:naryPr>
                            <m:sub>
                              <m:r>
                                <m:rPr>
                                  <m:brk m:alnAt="25"/>
                                </m:rP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=0</m:t>
                              </m:r>
                            </m:sub>
                            <m:sup>
                              <m:r>
                                <a:rPr kumimoji="1" lang="en-US" altLang="ja-JP" sz="2000" b="0" i="1" smtClean="0">
                                  <a:latin typeface="Cambria Math" panose="02040503050406030204" pitchFamily="18" charset="0"/>
                                </a:rPr>
                                <m:t>𝐾</m:t>
                              </m:r>
                            </m:sup>
                            <m:e>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m>
                                        <m:mPr>
                                          <m:mcs>
                                            <m:mc>
                                              <m:mcPr>
                                                <m:count m:val="1"/>
                                                <m:mcJc m:val="center"/>
                                              </m:mcPr>
                                            </m:mc>
                                          </m:mcs>
                                          <m:ctrlPr>
                                            <a:rPr kumimoji="1" lang="en-US" altLang="ja-JP" sz="2000" i="1">
                                              <a:latin typeface="Cambria Math" panose="02040503050406030204" pitchFamily="18" charset="0"/>
                                            </a:rPr>
                                          </m:ctrlPr>
                                        </m:mPr>
                                        <m:mr>
                                          <m:e>
                                            <m:r>
                                              <m:rPr>
                                                <m:brk m:alnAt="7"/>
                                              </m:rPr>
                                              <a:rPr kumimoji="1" lang="en-US" altLang="ja-JP" sz="2000" i="1">
                                                <a:latin typeface="Cambria Math" panose="02040503050406030204" pitchFamily="18" charset="0"/>
                                              </a:rPr>
                                              <m:t>𝐾</m:t>
                                            </m:r>
                                          </m:e>
                                        </m:mr>
                                        <m:mr>
                                          <m:e>
                                            <m:r>
                                              <a:rPr kumimoji="1" lang="en-US" altLang="ja-JP" sz="2000" i="1">
                                                <a:latin typeface="Cambria Math" panose="02040503050406030204" pitchFamily="18" charset="0"/>
                                              </a:rPr>
                                              <m:t>𝑠</m:t>
                                            </m:r>
                                          </m:e>
                                        </m:mr>
                                      </m:m>
                                    </m:e>
                                  </m:d>
                                </m:e>
                                <m:sup>
                                  <m:r>
                                    <a:rPr kumimoji="1" lang="en-US" altLang="ja-JP" sz="2000" i="1">
                                      <a:latin typeface="Cambria Math" panose="02040503050406030204" pitchFamily="18" charset="0"/>
                                    </a:rPr>
                                    <m:t>2</m:t>
                                  </m:r>
                                </m:sup>
                              </m:sSup>
                              <m:sSup>
                                <m:sSupPr>
                                  <m:ctrlPr>
                                    <a:rPr kumimoji="1" lang="en-US" altLang="ja-JP" sz="2000" i="1">
                                      <a:latin typeface="Cambria Math" panose="02040503050406030204" pitchFamily="18" charset="0"/>
                                    </a:rPr>
                                  </m:ctrlPr>
                                </m:sSupPr>
                                <m:e>
                                  <m:d>
                                    <m:dPr>
                                      <m:ctrlPr>
                                        <a:rPr kumimoji="1" lang="en-US" altLang="ja-JP" sz="2000" i="1">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𝜆</m:t>
                                          </m:r>
                                        </m:num>
                                        <m:den>
                                          <m:r>
                                            <a:rPr kumimoji="1" lang="ja-JP" altLang="en-US" sz="2000" i="1">
                                              <a:latin typeface="Cambria Math" panose="02040503050406030204" pitchFamily="18" charset="0"/>
                                            </a:rPr>
                                            <m:t>𝜇</m:t>
                                          </m:r>
                                        </m:den>
                                      </m:f>
                                    </m:e>
                                  </m:d>
                                </m:e>
                                <m:sup>
                                  <m:r>
                                    <a:rPr kumimoji="1" lang="en-US" altLang="ja-JP" sz="2000" i="1">
                                      <a:latin typeface="Cambria Math" panose="02040503050406030204" pitchFamily="18" charset="0"/>
                                    </a:rPr>
                                    <m:t>𝑠</m:t>
                                  </m:r>
                                </m:sup>
                              </m:sSup>
                            </m:e>
                          </m:nary>
                        </m:den>
                      </m:f>
                    </m:oMath>
                  </m:oMathPara>
                </a14:m>
                <a:endParaRPr kumimoji="1" lang="ja-JP" altLang="en-US" sz="2000" dirty="0"/>
              </a:p>
            </p:txBody>
          </p:sp>
        </mc:Choice>
        <mc:Fallback>
          <p:sp>
            <p:nvSpPr>
              <p:cNvPr id="15" name="テキスト ボックス 14">
                <a:extLst>
                  <a:ext uri="{FF2B5EF4-FFF2-40B4-BE49-F238E27FC236}">
                    <a16:creationId xmlns:a16="http://schemas.microsoft.com/office/drawing/2014/main" id="{67348AC4-C211-4822-B66E-7649E1A25E6C}"/>
                  </a:ext>
                </a:extLst>
              </p:cNvPr>
              <p:cNvSpPr txBox="1">
                <a:spLocks noRot="1" noChangeAspect="1" noMove="1" noResize="1" noEditPoints="1" noAdjustHandles="1" noChangeArrowheads="1" noChangeShapeType="1" noTextEdit="1"/>
              </p:cNvSpPr>
              <p:nvPr/>
            </p:nvSpPr>
            <p:spPr>
              <a:xfrm>
                <a:off x="5172174" y="5479003"/>
                <a:ext cx="2337370" cy="122136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9382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D751B72-38B6-41F4-84DB-4F05E38914BA}"/>
              </a:ext>
            </a:extLst>
          </p:cNvPr>
          <p:cNvSpPr txBox="1"/>
          <p:nvPr/>
        </p:nvSpPr>
        <p:spPr>
          <a:xfrm>
            <a:off x="2065116" y="228216"/>
            <a:ext cx="5614737" cy="646331"/>
          </a:xfrm>
          <a:prstGeom prst="rect">
            <a:avLst/>
          </a:prstGeom>
          <a:noFill/>
        </p:spPr>
        <p:txBody>
          <a:bodyPr wrap="square">
            <a:spAutoFit/>
          </a:bodyPr>
          <a:lstStyle/>
          <a:p>
            <a:pPr algn="ctr"/>
            <a:r>
              <a:rPr lang="ja-JP" altLang="en-US" sz="3600" dirty="0"/>
              <a:t>島嶼生物地理学の観点</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7AEA3B-8590-4B95-9754-F9C9838F6F38}"/>
                  </a:ext>
                </a:extLst>
              </p:cNvPr>
              <p:cNvSpPr txBox="1"/>
              <p:nvPr/>
            </p:nvSpPr>
            <p:spPr>
              <a:xfrm>
                <a:off x="2286000" y="1086671"/>
                <a:ext cx="4572000" cy="707886"/>
              </a:xfrm>
              <a:prstGeom prst="rect">
                <a:avLst/>
              </a:prstGeom>
              <a:noFill/>
            </p:spPr>
            <p:txBody>
              <a:bodyPr wrap="square">
                <a:spAutoFit/>
              </a:bodyPr>
              <a:lstStyle/>
              <a:p>
                <a:pPr algn="ctr"/>
                <a14:m>
                  <m:oMath xmlns:m="http://schemas.openxmlformats.org/officeDocument/2006/math">
                    <m:sSubSup>
                      <m:sSubSupPr>
                        <m:ctrlPr>
                          <a:rPr kumimoji="1" lang="en-US" altLang="ja-JP" sz="4000" i="1" smtClean="0">
                            <a:latin typeface="Cambria Math" panose="02040503050406030204" pitchFamily="18" charset="0"/>
                          </a:rPr>
                        </m:ctrlPr>
                      </m:sSubSupPr>
                      <m:e>
                        <m:r>
                          <a:rPr kumimoji="1" lang="en-US" altLang="ja-JP" sz="4000" b="0" i="1" smtClean="0">
                            <a:latin typeface="Cambria Math" panose="02040503050406030204" pitchFamily="18" charset="0"/>
                          </a:rPr>
                          <m:t>𝑃</m:t>
                        </m:r>
                      </m:e>
                      <m:sub>
                        <m:r>
                          <a:rPr kumimoji="1" lang="en-US" altLang="ja-JP" sz="4000" i="1">
                            <a:latin typeface="Cambria Math" panose="02040503050406030204" pitchFamily="18" charset="0"/>
                          </a:rPr>
                          <m:t>𝑠</m:t>
                        </m:r>
                      </m:sub>
                      <m:sup>
                        <m:r>
                          <a:rPr kumimoji="1" lang="en-US" altLang="ja-JP" sz="4000" i="1">
                            <a:latin typeface="Cambria Math" panose="02040503050406030204" pitchFamily="18" charset="0"/>
                          </a:rPr>
                          <m:t>∗</m:t>
                        </m:r>
                      </m:sup>
                    </m:sSubSup>
                  </m:oMath>
                </a14:m>
                <a:r>
                  <a:rPr lang="ja-JP" altLang="en-US" sz="4000" dirty="0"/>
                  <a:t>の確率分布</a:t>
                </a:r>
              </a:p>
            </p:txBody>
          </p:sp>
        </mc:Choice>
        <mc:Fallback xmlns="">
          <p:sp>
            <p:nvSpPr>
              <p:cNvPr id="16" name="テキスト ボックス 15">
                <a:extLst>
                  <a:ext uri="{FF2B5EF4-FFF2-40B4-BE49-F238E27FC236}">
                    <a16:creationId xmlns:a16="http://schemas.microsoft.com/office/drawing/2014/main" id="{CF7AEA3B-8590-4B95-9754-F9C9838F6F38}"/>
                  </a:ext>
                </a:extLst>
              </p:cNvPr>
              <p:cNvSpPr txBox="1">
                <a:spLocks noRot="1" noChangeAspect="1" noMove="1" noResize="1" noEditPoints="1" noAdjustHandles="1" noChangeArrowheads="1" noChangeShapeType="1" noTextEdit="1"/>
              </p:cNvSpPr>
              <p:nvPr/>
            </p:nvSpPr>
            <p:spPr>
              <a:xfrm>
                <a:off x="2286000" y="1086671"/>
                <a:ext cx="4572000" cy="707886"/>
              </a:xfrm>
              <a:prstGeom prst="rect">
                <a:avLst/>
              </a:prstGeom>
              <a:blipFill>
                <a:blip r:embed="rId2"/>
                <a:stretch>
                  <a:fillRect t="-15517" b="-3620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332670A6-71F6-402F-B4D6-ACE6F31EAA26}"/>
              </a:ext>
            </a:extLst>
          </p:cNvPr>
          <p:cNvPicPr>
            <a:picLocks noChangeAspect="1"/>
          </p:cNvPicPr>
          <p:nvPr/>
        </p:nvPicPr>
        <p:blipFill>
          <a:blip r:embed="rId3"/>
          <a:stretch>
            <a:fillRect/>
          </a:stretch>
        </p:blipFill>
        <p:spPr>
          <a:xfrm>
            <a:off x="648488" y="2006681"/>
            <a:ext cx="7542223" cy="4761186"/>
          </a:xfrm>
          <a:prstGeom prst="rect">
            <a:avLst/>
          </a:prstGeom>
        </p:spPr>
      </p:pic>
    </p:spTree>
    <p:extLst>
      <p:ext uri="{BB962C8B-B14F-4D97-AF65-F5344CB8AC3E}">
        <p14:creationId xmlns:p14="http://schemas.microsoft.com/office/powerpoint/2010/main" val="288251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DAF790-C5AF-403C-AD50-524C0A9157F5}"/>
              </a:ext>
            </a:extLst>
          </p:cNvPr>
          <p:cNvSpPr txBox="1"/>
          <p:nvPr/>
        </p:nvSpPr>
        <p:spPr>
          <a:xfrm>
            <a:off x="2065116" y="228216"/>
            <a:ext cx="5614737" cy="646331"/>
          </a:xfrm>
          <a:prstGeom prst="rect">
            <a:avLst/>
          </a:prstGeom>
          <a:noFill/>
        </p:spPr>
        <p:txBody>
          <a:bodyPr wrap="square">
            <a:spAutoFit/>
          </a:bodyPr>
          <a:lstStyle/>
          <a:p>
            <a:pPr algn="ctr"/>
            <a:r>
              <a:rPr lang="en-US" altLang="ja-JP" sz="3600" dirty="0"/>
              <a:t>SAD</a:t>
            </a:r>
            <a:r>
              <a:rPr lang="ja-JP" altLang="en-US" sz="3600" dirty="0"/>
              <a:t>と</a:t>
            </a:r>
            <a:r>
              <a:rPr lang="en-US" altLang="ja-JP" sz="3600" dirty="0"/>
              <a:t>SRD</a:t>
            </a:r>
            <a:endParaRPr lang="ja-JP" altLang="en-US" sz="36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AF86C4-7CA2-4740-B041-89DD8050ABA1}"/>
                  </a:ext>
                </a:extLst>
              </p:cNvPr>
              <p:cNvSpPr txBox="1"/>
              <p:nvPr/>
            </p:nvSpPr>
            <p:spPr>
              <a:xfrm>
                <a:off x="415241" y="1874268"/>
                <a:ext cx="8659935" cy="720967"/>
              </a:xfrm>
              <a:prstGeom prst="rect">
                <a:avLst/>
              </a:prstGeom>
              <a:noFill/>
            </p:spPr>
            <p:txBody>
              <a:bodyPr wrap="none" lIns="0" tIns="0" rIns="0" bIns="0" rtlCol="0">
                <a:spAutoFit/>
              </a:bodyPr>
              <a:lstStyle/>
              <a:p>
                <a14:m>
                  <m:oMath xmlns:m="http://schemas.openxmlformats.org/officeDocument/2006/math">
                    <m:f>
                      <m:fPr>
                        <m:ctrlPr>
                          <a:rPr kumimoji="1" lang="en-US" altLang="ja-JP" sz="3200" i="1" smtClean="0">
                            <a:latin typeface="Cambria Math" panose="02040503050406030204" pitchFamily="18" charset="0"/>
                          </a:rPr>
                        </m:ctrlPr>
                      </m:fPr>
                      <m:num>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𝑑𝑃</m:t>
                            </m:r>
                          </m:e>
                          <m:sub>
                            <m:r>
                              <a:rPr kumimoji="1" lang="en-US" altLang="ja-JP" sz="3200" b="0" i="1" smtClean="0">
                                <a:latin typeface="Cambria Math" panose="02040503050406030204" pitchFamily="18" charset="0"/>
                              </a:rPr>
                              <m:t>𝑠</m:t>
                            </m:r>
                          </m:sub>
                        </m:sSub>
                        <m:r>
                          <a:rPr kumimoji="1" lang="en-US" altLang="ja-JP" sz="3200" i="1">
                            <a:latin typeface="Cambria Math" panose="02040503050406030204" pitchFamily="18" charset="0"/>
                          </a:rPr>
                          <m:t>(</m:t>
                        </m:r>
                        <m:r>
                          <a:rPr kumimoji="1" lang="en-US" altLang="ja-JP" sz="3200" i="1">
                            <a:latin typeface="Cambria Math" panose="02040503050406030204" pitchFamily="18" charset="0"/>
                          </a:rPr>
                          <m:t>𝑡</m:t>
                        </m:r>
                        <m:r>
                          <a:rPr kumimoji="1" lang="en-US" altLang="ja-JP" sz="3200" i="1">
                            <a:latin typeface="Cambria Math" panose="02040503050406030204" pitchFamily="18" charset="0"/>
                          </a:rPr>
                          <m:t>)</m:t>
                        </m:r>
                      </m:num>
                      <m:den>
                        <m:r>
                          <a:rPr kumimoji="1" lang="en-US" altLang="ja-JP" sz="3200" b="0" i="1" smtClean="0">
                            <a:latin typeface="Cambria Math" panose="02040503050406030204" pitchFamily="18" charset="0"/>
                          </a:rPr>
                          <m:t>𝑑𝑡</m:t>
                        </m:r>
                      </m:den>
                    </m:f>
                  </m:oMath>
                </a14:m>
                <a:r>
                  <a:rPr kumimoji="1" lang="en-US" altLang="ja-JP" sz="3200" dirty="0"/>
                  <a:t>= </a:t>
                </a:r>
                <a14:m>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b="0" i="1" smtClean="0">
                            <a:latin typeface="Cambria Math" panose="02040503050406030204" pitchFamily="18" charset="0"/>
                          </a:rPr>
                          <m:t>𝑠</m:t>
                        </m:r>
                        <m:r>
                          <a:rPr kumimoji="1" lang="en-US" altLang="ja-JP" sz="3200" b="0" i="1" smtClean="0">
                            <a:latin typeface="Cambria Math" panose="02040503050406030204" pitchFamily="18" charset="0"/>
                          </a:rPr>
                          <m:t>+1</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a:latin typeface="Cambria Math" panose="02040503050406030204" pitchFamily="18" charset="0"/>
                          </a:rPr>
                        </m:ctrlPr>
                      </m:sSubPr>
                      <m:e>
                        <m:r>
                          <a:rPr kumimoji="1" lang="ja-JP" altLang="en-US" sz="3200" i="1">
                            <a:latin typeface="Cambria Math" panose="02040503050406030204" pitchFamily="18" charset="0"/>
                          </a:rPr>
                          <m:t>𝜇</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m:t>
                        </m:r>
                        <m:r>
                          <a:rPr kumimoji="1" lang="en-US" altLang="ja-JP" sz="3200" i="1">
                            <a:latin typeface="Cambria Math" panose="02040503050406030204" pitchFamily="18" charset="0"/>
                          </a:rPr>
                          <m:t>1</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𝜆</m:t>
                        </m:r>
                      </m:e>
                      <m:sub>
                        <m:r>
                          <a:rPr kumimoji="1" lang="en-US" altLang="ja-JP" sz="3200" i="1">
                            <a:latin typeface="Cambria Math" panose="02040503050406030204" pitchFamily="18" charset="0"/>
                          </a:rPr>
                          <m:t>𝑠</m:t>
                        </m:r>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𝑃</m:t>
                        </m:r>
                      </m:e>
                      <m:sub>
                        <m:r>
                          <a:rPr kumimoji="1" lang="en-US" altLang="ja-JP" sz="3200" i="1">
                            <a:latin typeface="Cambria Math" panose="02040503050406030204" pitchFamily="18" charset="0"/>
                          </a:rPr>
                          <m:t>𝑠</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sSub>
                      <m:sSubPr>
                        <m:ctrlPr>
                          <a:rPr kumimoji="1" lang="en-US" altLang="ja-JP" sz="3200" i="1">
                            <a:latin typeface="Cambria Math" panose="02040503050406030204" pitchFamily="18" charset="0"/>
                          </a:rPr>
                        </m:ctrlPr>
                      </m:sSubPr>
                      <m:e>
                        <m:r>
                          <a:rPr kumimoji="1" lang="en-US" altLang="ja-JP" sz="3200" b="0" i="1" smtClean="0">
                            <a:latin typeface="Cambria Math" panose="02040503050406030204" pitchFamily="18" charset="0"/>
                          </a:rPr>
                          <m:t>(</m:t>
                        </m:r>
                        <m:r>
                          <a:rPr kumimoji="1" lang="en-US" altLang="ja-JP" sz="3200" i="1">
                            <a:latin typeface="Cambria Math" panose="02040503050406030204" pitchFamily="18" charset="0"/>
                          </a:rPr>
                          <m:t>𝜆</m:t>
                        </m:r>
                      </m:e>
                      <m:sub>
                        <m:r>
                          <a:rPr kumimoji="1" lang="en-US" altLang="ja-JP" sz="3200" i="1">
                            <a:latin typeface="Cambria Math" panose="02040503050406030204" pitchFamily="18" charset="0"/>
                          </a:rPr>
                          <m:t>𝑠</m:t>
                        </m:r>
                      </m:sub>
                    </m:sSub>
                    <m:r>
                      <a:rPr kumimoji="1" lang="en-US" altLang="ja-JP" sz="3200" b="0" i="1" smtClean="0">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ja-JP" altLang="en-US" sz="3200" i="1">
                            <a:latin typeface="Cambria Math" panose="02040503050406030204" pitchFamily="18" charset="0"/>
                          </a:rPr>
                          <m:t>𝜇</m:t>
                        </m:r>
                      </m:e>
                      <m:sub>
                        <m:r>
                          <a:rPr kumimoji="1" lang="en-US" altLang="ja-JP" sz="3200" i="1">
                            <a:latin typeface="Cambria Math" panose="02040503050406030204" pitchFamily="18" charset="0"/>
                          </a:rPr>
                          <m:t>𝑠</m:t>
                        </m:r>
                      </m:sub>
                    </m:sSub>
                    <m:r>
                      <a:rPr kumimoji="1" lang="en-US" altLang="ja-JP" sz="3200" b="0" i="1" smtClean="0">
                        <a:latin typeface="Cambria Math" panose="02040503050406030204" pitchFamily="18" charset="0"/>
                      </a:rPr>
                      <m:t>)</m:t>
                    </m:r>
                  </m:oMath>
                </a14:m>
                <a:endParaRPr kumimoji="1" lang="ja-JP" altLang="en-US" sz="3200" dirty="0"/>
              </a:p>
            </p:txBody>
          </p:sp>
        </mc:Choice>
        <mc:Fallback xmlns="">
          <p:sp>
            <p:nvSpPr>
              <p:cNvPr id="5" name="テキスト ボックス 4">
                <a:extLst>
                  <a:ext uri="{FF2B5EF4-FFF2-40B4-BE49-F238E27FC236}">
                    <a16:creationId xmlns:a16="http://schemas.microsoft.com/office/drawing/2014/main" id="{58AF86C4-7CA2-4740-B041-89DD8050ABA1}"/>
                  </a:ext>
                </a:extLst>
              </p:cNvPr>
              <p:cNvSpPr txBox="1">
                <a:spLocks noRot="1" noChangeAspect="1" noMove="1" noResize="1" noEditPoints="1" noAdjustHandles="1" noChangeArrowheads="1" noChangeShapeType="1" noTextEdit="1"/>
              </p:cNvSpPr>
              <p:nvPr/>
            </p:nvSpPr>
            <p:spPr>
              <a:xfrm>
                <a:off x="415241" y="1874268"/>
                <a:ext cx="8659935" cy="720967"/>
              </a:xfrm>
              <a:prstGeom prst="rect">
                <a:avLst/>
              </a:prstGeom>
              <a:blipFill>
                <a:blip r:embed="rId2"/>
                <a:stretch>
                  <a:fillRect b="-193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0E20563-E13C-411A-A1BA-CDC86C86B0E1}"/>
                  </a:ext>
                </a:extLst>
              </p:cNvPr>
              <p:cNvSpPr txBox="1"/>
              <p:nvPr/>
            </p:nvSpPr>
            <p:spPr>
              <a:xfrm>
                <a:off x="-147357" y="5089072"/>
                <a:ext cx="9407610" cy="4498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𝑃</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d>
                        <m:dPr>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𝑡</m:t>
                          </m:r>
                        </m:e>
                      </m:d>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40E20563-E13C-411A-A1BA-CDC86C86B0E1}"/>
                  </a:ext>
                </a:extLst>
              </p:cNvPr>
              <p:cNvSpPr txBox="1">
                <a:spLocks noRot="1" noChangeAspect="1" noMove="1" noResize="1" noEditPoints="1" noAdjustHandles="1" noChangeArrowheads="1" noChangeShapeType="1" noTextEdit="1"/>
              </p:cNvSpPr>
              <p:nvPr/>
            </p:nvSpPr>
            <p:spPr>
              <a:xfrm>
                <a:off x="-147357" y="5089072"/>
                <a:ext cx="9407610" cy="44980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D7B0251-8051-45F9-B891-0424ABE6DFBA}"/>
                  </a:ext>
                </a:extLst>
              </p:cNvPr>
              <p:cNvSpPr txBox="1"/>
              <p:nvPr/>
            </p:nvSpPr>
            <p:spPr>
              <a:xfrm>
                <a:off x="343050" y="4273467"/>
                <a:ext cx="7998941" cy="733214"/>
              </a:xfrm>
              <a:prstGeom prst="rect">
                <a:avLst/>
              </a:prstGeom>
              <a:noFill/>
            </p:spPr>
            <p:txBody>
              <a:bodyPr wrap="square" lIns="0" tIns="0" rIns="0" bIns="0" rtlCol="0">
                <a:spAutoFit/>
              </a:bodyPr>
              <a:lstStyle/>
              <a:p>
                <a14:m>
                  <m:oMath xmlns:m="http://schemas.openxmlformats.org/officeDocument/2006/math">
                    <m:f>
                      <m:fPr>
                        <m:ctrlPr>
                          <a:rPr kumimoji="1" lang="en-US" altLang="ja-JP" sz="3200" i="1" smtClean="0">
                            <a:latin typeface="Cambria Math" panose="02040503050406030204" pitchFamily="18" charset="0"/>
                          </a:rPr>
                        </m:ctrlPr>
                      </m:fPr>
                      <m:num>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𝑑𝑃</m:t>
                            </m:r>
                          </m:e>
                          <m:sub>
                            <m:r>
                              <a:rPr kumimoji="1" lang="en-US" altLang="ja-JP" sz="3200" b="0" i="1" smtClean="0">
                                <a:latin typeface="Cambria Math" panose="02040503050406030204" pitchFamily="18" charset="0"/>
                              </a:rPr>
                              <m:t>𝑛</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ub>
                        </m:sSub>
                        <m:r>
                          <a:rPr kumimoji="1" lang="en-US" altLang="ja-JP" sz="3200" i="1">
                            <a:latin typeface="Cambria Math" panose="02040503050406030204" pitchFamily="18" charset="0"/>
                          </a:rPr>
                          <m:t>(</m:t>
                        </m:r>
                        <m:r>
                          <a:rPr kumimoji="1" lang="en-US" altLang="ja-JP" sz="3200" i="1">
                            <a:latin typeface="Cambria Math" panose="02040503050406030204" pitchFamily="18" charset="0"/>
                          </a:rPr>
                          <m:t>𝑡</m:t>
                        </m:r>
                        <m:r>
                          <a:rPr kumimoji="1" lang="en-US" altLang="ja-JP" sz="3200" i="1">
                            <a:latin typeface="Cambria Math" panose="02040503050406030204" pitchFamily="18" charset="0"/>
                          </a:rPr>
                          <m:t>)</m:t>
                        </m:r>
                      </m:num>
                      <m:den>
                        <m:r>
                          <a:rPr kumimoji="1" lang="en-US" altLang="ja-JP" sz="3200" b="0" i="1" smtClean="0">
                            <a:latin typeface="Cambria Math" panose="02040503050406030204" pitchFamily="18" charset="0"/>
                          </a:rPr>
                          <m:t>𝑑𝑡</m:t>
                        </m:r>
                      </m:den>
                    </m:f>
                  </m:oMath>
                </a14:m>
                <a:r>
                  <a:rPr kumimoji="1" lang="en-US" altLang="ja-JP" sz="3200" dirty="0"/>
                  <a:t>=</a:t>
                </a:r>
                <a:endParaRPr kumimoji="1" lang="ja-JP" altLang="en-US" sz="3200" dirty="0"/>
              </a:p>
            </p:txBody>
          </p:sp>
        </mc:Choice>
        <mc:Fallback xmlns="">
          <p:sp>
            <p:nvSpPr>
              <p:cNvPr id="7" name="テキスト ボックス 6">
                <a:extLst>
                  <a:ext uri="{FF2B5EF4-FFF2-40B4-BE49-F238E27FC236}">
                    <a16:creationId xmlns:a16="http://schemas.microsoft.com/office/drawing/2014/main" id="{BD7B0251-8051-45F9-B891-0424ABE6DFBA}"/>
                  </a:ext>
                </a:extLst>
              </p:cNvPr>
              <p:cNvSpPr txBox="1">
                <a:spLocks noRot="1" noChangeAspect="1" noMove="1" noResize="1" noEditPoints="1" noAdjustHandles="1" noChangeArrowheads="1" noChangeShapeType="1" noTextEdit="1"/>
              </p:cNvSpPr>
              <p:nvPr/>
            </p:nvSpPr>
            <p:spPr>
              <a:xfrm>
                <a:off x="343050" y="4273467"/>
                <a:ext cx="7998941" cy="733214"/>
              </a:xfrm>
              <a:prstGeom prst="rect">
                <a:avLst/>
              </a:prstGeom>
              <a:blipFill>
                <a:blip r:embed="rId4"/>
                <a:stretch>
                  <a:fillRect b="-20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FEDD5306-735B-4E9B-A1A3-6ED3B58E7A91}"/>
              </a:ext>
            </a:extLst>
          </p:cNvPr>
          <p:cNvSpPr txBox="1"/>
          <p:nvPr/>
        </p:nvSpPr>
        <p:spPr>
          <a:xfrm>
            <a:off x="205098" y="3554879"/>
            <a:ext cx="8208985" cy="646331"/>
          </a:xfrm>
          <a:prstGeom prst="rect">
            <a:avLst/>
          </a:prstGeom>
          <a:noFill/>
        </p:spPr>
        <p:txBody>
          <a:bodyPr wrap="square">
            <a:spAutoFit/>
          </a:bodyPr>
          <a:lstStyle/>
          <a:p>
            <a:r>
              <a:rPr lang="ja-JP" altLang="en-US" sz="3600" dirty="0"/>
              <a:t>・</a:t>
            </a:r>
            <a:r>
              <a:rPr lang="en-US" altLang="ja-JP" sz="3600" dirty="0"/>
              <a:t>SAD</a:t>
            </a:r>
            <a:r>
              <a:rPr lang="ja-JP" altLang="en-US" sz="3600" dirty="0"/>
              <a:t>（</a:t>
            </a:r>
            <a:r>
              <a:rPr lang="en-US" altLang="ja-JP" sz="3600" dirty="0"/>
              <a:t>species abundance distribution</a:t>
            </a:r>
            <a:r>
              <a:rPr lang="ja-JP" altLang="en-US" sz="3600" dirty="0"/>
              <a:t>）</a:t>
            </a:r>
          </a:p>
        </p:txBody>
      </p:sp>
      <p:sp>
        <p:nvSpPr>
          <p:cNvPr id="9" name="テキスト ボックス 8">
            <a:extLst>
              <a:ext uri="{FF2B5EF4-FFF2-40B4-BE49-F238E27FC236}">
                <a16:creationId xmlns:a16="http://schemas.microsoft.com/office/drawing/2014/main" id="{8492F503-5CCC-4065-AF84-05A9686007C5}"/>
              </a:ext>
            </a:extLst>
          </p:cNvPr>
          <p:cNvSpPr txBox="1"/>
          <p:nvPr/>
        </p:nvSpPr>
        <p:spPr>
          <a:xfrm>
            <a:off x="205098" y="1031409"/>
            <a:ext cx="7743765" cy="646331"/>
          </a:xfrm>
          <a:prstGeom prst="rect">
            <a:avLst/>
          </a:prstGeom>
          <a:noFill/>
        </p:spPr>
        <p:txBody>
          <a:bodyPr wrap="square">
            <a:spAutoFit/>
          </a:bodyPr>
          <a:lstStyle/>
          <a:p>
            <a:r>
              <a:rPr lang="ja-JP" altLang="en-US" sz="3600" dirty="0"/>
              <a:t>・</a:t>
            </a:r>
            <a:r>
              <a:rPr lang="en-US" altLang="ja-JP" sz="3600" dirty="0"/>
              <a:t>SRD</a:t>
            </a:r>
            <a:r>
              <a:rPr lang="ja-JP" altLang="en-US" sz="3600" dirty="0"/>
              <a:t>（</a:t>
            </a:r>
            <a:r>
              <a:rPr lang="en-US" altLang="ja-JP" sz="3600" dirty="0"/>
              <a:t>species richness distribution</a:t>
            </a:r>
            <a:r>
              <a:rPr lang="ja-JP" altLang="en-US" sz="3600" dirty="0"/>
              <a:t>）</a:t>
            </a:r>
          </a:p>
        </p:txBody>
      </p:sp>
      <p:sp>
        <p:nvSpPr>
          <p:cNvPr id="10" name="テキスト ボックス 9">
            <a:extLst>
              <a:ext uri="{FF2B5EF4-FFF2-40B4-BE49-F238E27FC236}">
                <a16:creationId xmlns:a16="http://schemas.microsoft.com/office/drawing/2014/main" id="{FE929AB4-97B4-4A5C-BCBA-8FC9E6165341}"/>
              </a:ext>
            </a:extLst>
          </p:cNvPr>
          <p:cNvSpPr txBox="1"/>
          <p:nvPr/>
        </p:nvSpPr>
        <p:spPr>
          <a:xfrm>
            <a:off x="1805227" y="2721114"/>
            <a:ext cx="5502442" cy="707886"/>
          </a:xfrm>
          <a:prstGeom prst="rect">
            <a:avLst/>
          </a:prstGeom>
          <a:noFill/>
        </p:spPr>
        <p:txBody>
          <a:bodyPr wrap="square">
            <a:spAutoFit/>
          </a:bodyPr>
          <a:lstStyle/>
          <a:p>
            <a:pPr algn="ctr"/>
            <a:r>
              <a:rPr lang="ja-JP" altLang="en-US" sz="4000" dirty="0"/>
              <a:t>→種間ダイナミクス</a:t>
            </a:r>
          </a:p>
        </p:txBody>
      </p:sp>
      <p:sp>
        <p:nvSpPr>
          <p:cNvPr id="11" name="テキスト ボックス 10">
            <a:extLst>
              <a:ext uri="{FF2B5EF4-FFF2-40B4-BE49-F238E27FC236}">
                <a16:creationId xmlns:a16="http://schemas.microsoft.com/office/drawing/2014/main" id="{F96AEEDE-39C6-4A80-A0BF-5BA319B0E8B7}"/>
              </a:ext>
            </a:extLst>
          </p:cNvPr>
          <p:cNvSpPr txBox="1"/>
          <p:nvPr/>
        </p:nvSpPr>
        <p:spPr>
          <a:xfrm>
            <a:off x="1805227" y="5826591"/>
            <a:ext cx="5502442" cy="707886"/>
          </a:xfrm>
          <a:prstGeom prst="rect">
            <a:avLst/>
          </a:prstGeom>
          <a:noFill/>
        </p:spPr>
        <p:txBody>
          <a:bodyPr wrap="square">
            <a:spAutoFit/>
          </a:bodyPr>
          <a:lstStyle/>
          <a:p>
            <a:pPr algn="ctr"/>
            <a:r>
              <a:rPr lang="ja-JP" altLang="en-US" sz="4000" dirty="0"/>
              <a:t>→種内ダイナミクス</a:t>
            </a:r>
          </a:p>
        </p:txBody>
      </p:sp>
    </p:spTree>
    <p:extLst>
      <p:ext uri="{BB962C8B-B14F-4D97-AF65-F5344CB8AC3E}">
        <p14:creationId xmlns:p14="http://schemas.microsoft.com/office/powerpoint/2010/main" val="276528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DAF790-C5AF-403C-AD50-524C0A9157F5}"/>
              </a:ext>
            </a:extLst>
          </p:cNvPr>
          <p:cNvSpPr txBox="1"/>
          <p:nvPr/>
        </p:nvSpPr>
        <p:spPr>
          <a:xfrm>
            <a:off x="2065116" y="228216"/>
            <a:ext cx="5614737" cy="646331"/>
          </a:xfrm>
          <a:prstGeom prst="rect">
            <a:avLst/>
          </a:prstGeom>
          <a:noFill/>
        </p:spPr>
        <p:txBody>
          <a:bodyPr wrap="square">
            <a:spAutoFit/>
          </a:bodyPr>
          <a:lstStyle/>
          <a:p>
            <a:pPr algn="ctr"/>
            <a:r>
              <a:rPr lang="en-US" altLang="ja-JP" sz="3600" dirty="0"/>
              <a:t>SAD</a:t>
            </a:r>
            <a:r>
              <a:rPr lang="ja-JP" altLang="en-US" sz="3600" dirty="0"/>
              <a:t>と</a:t>
            </a:r>
            <a:r>
              <a:rPr lang="en-US" altLang="ja-JP" sz="3600" dirty="0"/>
              <a:t>SRD</a:t>
            </a:r>
            <a:endParaRPr lang="ja-JP" altLang="en-US" sz="3600" dirty="0"/>
          </a:p>
        </p:txBody>
      </p:sp>
      <p:sp>
        <p:nvSpPr>
          <p:cNvPr id="9" name="テキスト ボックス 8">
            <a:extLst>
              <a:ext uri="{FF2B5EF4-FFF2-40B4-BE49-F238E27FC236}">
                <a16:creationId xmlns:a16="http://schemas.microsoft.com/office/drawing/2014/main" id="{8492F503-5CCC-4065-AF84-05A9686007C5}"/>
              </a:ext>
            </a:extLst>
          </p:cNvPr>
          <p:cNvSpPr txBox="1"/>
          <p:nvPr/>
        </p:nvSpPr>
        <p:spPr>
          <a:xfrm>
            <a:off x="205098" y="1031409"/>
            <a:ext cx="8569934" cy="1200329"/>
          </a:xfrm>
          <a:prstGeom prst="rect">
            <a:avLst/>
          </a:prstGeom>
          <a:noFill/>
        </p:spPr>
        <p:txBody>
          <a:bodyPr wrap="square">
            <a:spAutoFit/>
          </a:bodyPr>
          <a:lstStyle/>
          <a:p>
            <a:r>
              <a:rPr lang="ja-JP" altLang="en-US" sz="3600" dirty="0"/>
              <a:t>・数学的には、</a:t>
            </a:r>
            <a:r>
              <a:rPr lang="en-US" altLang="ja-JP" sz="3600" dirty="0"/>
              <a:t>SAD</a:t>
            </a:r>
            <a:r>
              <a:rPr lang="ja-JP" altLang="en-US" sz="3600" dirty="0"/>
              <a:t>が真ならば両方は同時に真とはならない</a:t>
            </a:r>
          </a:p>
        </p:txBody>
      </p:sp>
      <p:sp>
        <p:nvSpPr>
          <p:cNvPr id="12" name="テキスト ボックス 11">
            <a:extLst>
              <a:ext uri="{FF2B5EF4-FFF2-40B4-BE49-F238E27FC236}">
                <a16:creationId xmlns:a16="http://schemas.microsoft.com/office/drawing/2014/main" id="{46403709-8727-4417-BFEC-260F076E0CE3}"/>
              </a:ext>
            </a:extLst>
          </p:cNvPr>
          <p:cNvSpPr txBox="1"/>
          <p:nvPr/>
        </p:nvSpPr>
        <p:spPr>
          <a:xfrm>
            <a:off x="205098" y="2231738"/>
            <a:ext cx="8569934" cy="646331"/>
          </a:xfrm>
          <a:prstGeom prst="rect">
            <a:avLst/>
          </a:prstGeom>
          <a:noFill/>
        </p:spPr>
        <p:txBody>
          <a:bodyPr wrap="square">
            <a:spAutoFit/>
          </a:bodyPr>
          <a:lstStyle/>
          <a:p>
            <a:r>
              <a:rPr lang="ja-JP" altLang="en-US" sz="3600" dirty="0"/>
              <a:t>・</a:t>
            </a:r>
            <a:r>
              <a:rPr lang="en-US" altLang="ja-JP" sz="3600" dirty="0"/>
              <a:t>SAD</a:t>
            </a:r>
            <a:r>
              <a:rPr lang="ja-JP" altLang="en-US" sz="3600" dirty="0"/>
              <a:t>はマルコフ過程ではない</a:t>
            </a:r>
          </a:p>
        </p:txBody>
      </p:sp>
      <p:sp>
        <p:nvSpPr>
          <p:cNvPr id="13" name="テキスト ボックス 12">
            <a:extLst>
              <a:ext uri="{FF2B5EF4-FFF2-40B4-BE49-F238E27FC236}">
                <a16:creationId xmlns:a16="http://schemas.microsoft.com/office/drawing/2014/main" id="{B2EF56F9-B074-4C93-B249-56093392CA5C}"/>
              </a:ext>
            </a:extLst>
          </p:cNvPr>
          <p:cNvSpPr txBox="1"/>
          <p:nvPr/>
        </p:nvSpPr>
        <p:spPr>
          <a:xfrm>
            <a:off x="205098" y="2993786"/>
            <a:ext cx="8569934" cy="646331"/>
          </a:xfrm>
          <a:prstGeom prst="rect">
            <a:avLst/>
          </a:prstGeom>
          <a:noFill/>
        </p:spPr>
        <p:txBody>
          <a:bodyPr wrap="square">
            <a:spAutoFit/>
          </a:bodyPr>
          <a:lstStyle/>
          <a:p>
            <a:r>
              <a:rPr lang="ja-JP" altLang="en-US" sz="3600" dirty="0"/>
              <a:t>・</a:t>
            </a:r>
            <a:r>
              <a:rPr lang="en-US" altLang="ja-JP" sz="3600" dirty="0"/>
              <a:t>SRD</a:t>
            </a:r>
            <a:r>
              <a:rPr lang="ja-JP" altLang="en-US" sz="3600" dirty="0"/>
              <a:t>は個体数のベクトルに依存する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38C3970-6F83-4EA6-A720-A85577C9DB82}"/>
                  </a:ext>
                </a:extLst>
              </p:cNvPr>
              <p:cNvSpPr txBox="1"/>
              <p:nvPr/>
            </p:nvSpPr>
            <p:spPr>
              <a:xfrm>
                <a:off x="54481" y="3864214"/>
                <a:ext cx="9035037" cy="126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𝑆</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𝑘</m:t>
                              </m:r>
                            </m:e>
                            <m:sub>
                              <m:r>
                                <a:rPr kumimoji="1" lang="en-US" altLang="ja-JP" sz="3200" b="0" i="1" smtClean="0">
                                  <a:latin typeface="Cambria Math" panose="02040503050406030204" pitchFamily="18" charset="0"/>
                                </a:rPr>
                                <m:t>1</m:t>
                              </m:r>
                            </m:sub>
                          </m:s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𝑘</m:t>
                              </m:r>
                            </m:e>
                            <m:sub>
                              <m:r>
                                <a:rPr kumimoji="1" lang="en-US" altLang="ja-JP" sz="3200" b="0" i="1" smtClean="0">
                                  <a:latin typeface="Cambria Math" panose="02040503050406030204" pitchFamily="18" charset="0"/>
                                </a:rPr>
                                <m:t>𝑖</m:t>
                              </m:r>
                            </m:sub>
                          </m:sSub>
                        </m:sub>
                        <m:sup/>
                        <m:e>
                          <m:d>
                            <m:dPr>
                              <m:begChr m:val="{"/>
                              <m:endChr m:val="}"/>
                              <m:ctrlPr>
                                <a:rPr kumimoji="1" lang="en-US" altLang="ja-JP" sz="3200" b="0" i="1" smtClean="0">
                                  <a:latin typeface="Cambria Math" panose="02040503050406030204" pitchFamily="18" charset="0"/>
                                </a:rPr>
                              </m:ctrlPr>
                            </m:dPr>
                            <m:e>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𝑘</m:t>
                                          </m:r>
                                        </m:e>
                                        <m:sub>
                                          <m:r>
                                            <a:rPr kumimoji="1" lang="en-US" altLang="ja-JP" sz="3200" b="0" i="1" smtClean="0">
                                              <a:latin typeface="Cambria Math" panose="02040503050406030204" pitchFamily="18" charset="0"/>
                                            </a:rPr>
                                            <m:t>1</m:t>
                                          </m:r>
                                        </m:sub>
                                      </m:sSub>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𝑁</m:t>
                                      </m:r>
                                    </m:e>
                                    <m:sub>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𝑘</m:t>
                                          </m:r>
                                        </m:e>
                                        <m:sub>
                                          <m:r>
                                            <a:rPr kumimoji="1" lang="en-US" altLang="ja-JP" sz="3200" b="0" i="1" smtClean="0">
                                              <a:latin typeface="Cambria Math" panose="02040503050406030204" pitchFamily="18" charset="0"/>
                                            </a:rPr>
                                            <m:t>𝑠</m:t>
                                          </m:r>
                                        </m:sub>
                                      </m:sSub>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e>
                              </m:d>
                              <m:r>
                                <a:rPr kumimoji="1" lang="en-US" altLang="ja-JP" sz="3200" b="0" i="1" smtClean="0">
                                  <a:latin typeface="Cambria Math" panose="02040503050406030204" pitchFamily="18" charset="0"/>
                                  <a:ea typeface="Cambria Math" panose="02040503050406030204" pitchFamily="18" charset="0"/>
                                </a:rPr>
                                <m:t>∈</m:t>
                              </m:r>
                              <m:sSup>
                                <m:sSupPr>
                                  <m:ctrlPr>
                                    <a:rPr kumimoji="1" lang="en-US" altLang="ja-JP" sz="3200" b="0" i="1" smtClean="0">
                                      <a:latin typeface="Cambria Math" panose="02040503050406030204" pitchFamily="18" charset="0"/>
                                      <a:ea typeface="Cambria Math" panose="02040503050406030204" pitchFamily="18" charset="0"/>
                                    </a:rPr>
                                  </m:ctrlPr>
                                </m:sSupPr>
                                <m:e>
                                  <m:r>
                                    <a:rPr kumimoji="1" lang="en-US" altLang="ja-JP" sz="3200" i="1">
                                      <a:latin typeface="Cambria Math" panose="02040503050406030204" pitchFamily="18" charset="0"/>
                                      <a:ea typeface="Cambria Math" panose="02040503050406030204" pitchFamily="18" charset="0"/>
                                    </a:rPr>
                                    <m:t>[1,∞)</m:t>
                                  </m:r>
                                </m:e>
                                <m:sup>
                                  <m:r>
                                    <a:rPr kumimoji="1" lang="en-US" altLang="ja-JP" sz="3200" b="0" i="1" smtClean="0">
                                      <a:latin typeface="Cambria Math" panose="02040503050406030204" pitchFamily="18" charset="0"/>
                                      <a:ea typeface="Cambria Math" panose="02040503050406030204" pitchFamily="18" charset="0"/>
                                    </a:rPr>
                                    <m:t>𝑠</m:t>
                                  </m:r>
                                </m:sup>
                              </m:sSup>
                            </m:e>
                          </m:d>
                        </m:e>
                      </m:nary>
                    </m:oMath>
                  </m:oMathPara>
                </a14:m>
                <a:endParaRPr kumimoji="1" lang="ja-JP" altLang="en-US" sz="3200" dirty="0"/>
              </a:p>
            </p:txBody>
          </p:sp>
        </mc:Choice>
        <mc:Fallback xmlns="">
          <p:sp>
            <p:nvSpPr>
              <p:cNvPr id="14" name="テキスト ボックス 13">
                <a:extLst>
                  <a:ext uri="{FF2B5EF4-FFF2-40B4-BE49-F238E27FC236}">
                    <a16:creationId xmlns:a16="http://schemas.microsoft.com/office/drawing/2014/main" id="{338C3970-6F83-4EA6-A720-A85577C9DB82}"/>
                  </a:ext>
                </a:extLst>
              </p:cNvPr>
              <p:cNvSpPr txBox="1">
                <a:spLocks noRot="1" noChangeAspect="1" noMove="1" noResize="1" noEditPoints="1" noAdjustHandles="1" noChangeArrowheads="1" noChangeShapeType="1" noTextEdit="1"/>
              </p:cNvSpPr>
              <p:nvPr/>
            </p:nvSpPr>
            <p:spPr>
              <a:xfrm>
                <a:off x="54481" y="3864214"/>
                <a:ext cx="9035037" cy="1266885"/>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114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DAF790-C5AF-403C-AD50-524C0A9157F5}"/>
              </a:ext>
            </a:extLst>
          </p:cNvPr>
          <p:cNvSpPr txBox="1"/>
          <p:nvPr/>
        </p:nvSpPr>
        <p:spPr>
          <a:xfrm>
            <a:off x="2065116" y="228216"/>
            <a:ext cx="5614737" cy="646331"/>
          </a:xfrm>
          <a:prstGeom prst="rect">
            <a:avLst/>
          </a:prstGeom>
          <a:noFill/>
        </p:spPr>
        <p:txBody>
          <a:bodyPr wrap="square">
            <a:spAutoFit/>
          </a:bodyPr>
          <a:lstStyle/>
          <a:p>
            <a:pPr algn="ctr"/>
            <a:r>
              <a:rPr lang="en-US" altLang="ja-JP" sz="3600" dirty="0"/>
              <a:t>SAD</a:t>
            </a:r>
            <a:r>
              <a:rPr lang="ja-JP" altLang="en-US" sz="3600" dirty="0"/>
              <a:t>と</a:t>
            </a:r>
            <a:r>
              <a:rPr lang="en-US" altLang="ja-JP" sz="3600" dirty="0"/>
              <a:t>SRD</a:t>
            </a:r>
            <a:endParaRPr lang="ja-JP" altLang="en-US" sz="3600" dirty="0"/>
          </a:p>
        </p:txBody>
      </p:sp>
      <p:sp>
        <p:nvSpPr>
          <p:cNvPr id="9" name="テキスト ボックス 8">
            <a:extLst>
              <a:ext uri="{FF2B5EF4-FFF2-40B4-BE49-F238E27FC236}">
                <a16:creationId xmlns:a16="http://schemas.microsoft.com/office/drawing/2014/main" id="{8492F503-5CCC-4065-AF84-05A9686007C5}"/>
              </a:ext>
            </a:extLst>
          </p:cNvPr>
          <p:cNvSpPr txBox="1"/>
          <p:nvPr/>
        </p:nvSpPr>
        <p:spPr>
          <a:xfrm>
            <a:off x="205098" y="1031409"/>
            <a:ext cx="8569934" cy="1200329"/>
          </a:xfrm>
          <a:prstGeom prst="rect">
            <a:avLst/>
          </a:prstGeom>
          <a:noFill/>
        </p:spPr>
        <p:txBody>
          <a:bodyPr wrap="square">
            <a:spAutoFit/>
          </a:bodyPr>
          <a:lstStyle/>
          <a:p>
            <a:r>
              <a:rPr lang="ja-JP" altLang="en-US" sz="3600" dirty="0"/>
              <a:t>・種が存在することは、その種が少なくとも１個体は存在しているということ</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A3625CE-752C-4C89-86C4-54470241BB04}"/>
                  </a:ext>
                </a:extLst>
              </p:cNvPr>
              <p:cNvSpPr txBox="1"/>
              <p:nvPr/>
            </p:nvSpPr>
            <p:spPr>
              <a:xfrm>
                <a:off x="1023523" y="2968777"/>
                <a:ext cx="7916911" cy="920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3600" i="1">
                              <a:latin typeface="Cambria Math" panose="02040503050406030204" pitchFamily="18" charset="0"/>
                            </a:rPr>
                          </m:ctrlPr>
                        </m:dPr>
                        <m:e>
                          <m:m>
                            <m:mPr>
                              <m:mcs>
                                <m:mc>
                                  <m:mcPr>
                                    <m:count m:val="1"/>
                                    <m:mcJc m:val="center"/>
                                  </m:mcPr>
                                </m:mc>
                              </m:mcs>
                              <m:ctrlPr>
                                <a:rPr kumimoji="1" lang="en-US" altLang="ja-JP" sz="3600" i="1">
                                  <a:latin typeface="Cambria Math" panose="02040503050406030204" pitchFamily="18" charset="0"/>
                                </a:rPr>
                              </m:ctrlPr>
                            </m:mPr>
                            <m:mr>
                              <m:e>
                                <m:r>
                                  <m:rPr>
                                    <m:brk m:alnAt="7"/>
                                  </m:rPr>
                                  <a:rPr kumimoji="1" lang="en-US" altLang="ja-JP" sz="3600" i="1">
                                    <a:latin typeface="Cambria Math" panose="02040503050406030204" pitchFamily="18" charset="0"/>
                                  </a:rPr>
                                  <m:t>𝐾</m:t>
                                </m:r>
                              </m:e>
                            </m:mr>
                            <m:mr>
                              <m:e>
                                <m:r>
                                  <a:rPr kumimoji="1" lang="en-US" altLang="ja-JP" sz="3600" i="1">
                                    <a:latin typeface="Cambria Math" panose="02040503050406030204" pitchFamily="18" charset="0"/>
                                  </a:rPr>
                                  <m:t>𝑠</m:t>
                                </m:r>
                              </m:e>
                            </m:mr>
                          </m:m>
                        </m:e>
                      </m:d>
                      <m:sSup>
                        <m:sSupPr>
                          <m:ctrlPr>
                            <a:rPr kumimoji="1" lang="en-US" altLang="ja-JP" sz="3600" i="1" smtClean="0">
                              <a:latin typeface="Cambria Math" panose="02040503050406030204" pitchFamily="18" charset="0"/>
                            </a:rPr>
                          </m:ctrlPr>
                        </m:sSupPr>
                        <m:e>
                          <m:r>
                            <a:rPr kumimoji="1" lang="en-US" altLang="ja-JP" sz="3600" i="1">
                              <a:latin typeface="Cambria Math" panose="02040503050406030204" pitchFamily="18" charset="0"/>
                            </a:rPr>
                            <m:t>𝑃</m:t>
                          </m:r>
                          <m:d>
                            <m:dPr>
                              <m:ctrlPr>
                                <a:rPr kumimoji="1" lang="en-US" altLang="ja-JP" sz="3600" i="1">
                                  <a:latin typeface="Cambria Math" panose="02040503050406030204" pitchFamily="18" charset="0"/>
                                </a:rPr>
                              </m:ctrlPr>
                            </m:dPr>
                            <m:e>
                              <m:r>
                                <a:rPr kumimoji="1" lang="en-US" altLang="ja-JP" sz="3600" i="1">
                                  <a:latin typeface="Cambria Math" panose="02040503050406030204" pitchFamily="18" charset="0"/>
                                </a:rPr>
                                <m:t>𝑁</m:t>
                              </m:r>
                              <m:d>
                                <m:dPr>
                                  <m:ctrlPr>
                                    <a:rPr kumimoji="1" lang="en-US" altLang="ja-JP" sz="3600" i="1">
                                      <a:latin typeface="Cambria Math" panose="02040503050406030204" pitchFamily="18" charset="0"/>
                                    </a:rPr>
                                  </m:ctrlPr>
                                </m:dPr>
                                <m:e>
                                  <m:r>
                                    <a:rPr kumimoji="1" lang="en-US" altLang="ja-JP" sz="3600" i="1">
                                      <a:latin typeface="Cambria Math" panose="02040503050406030204" pitchFamily="18" charset="0"/>
                                    </a:rPr>
                                    <m:t>𝑡</m:t>
                                  </m:r>
                                </m:e>
                              </m:d>
                              <m:r>
                                <a:rPr kumimoji="1" lang="en-US" altLang="ja-JP" sz="3600" i="1">
                                  <a:latin typeface="Cambria Math" panose="02040503050406030204" pitchFamily="18" charset="0"/>
                                  <a:ea typeface="Cambria Math" panose="02040503050406030204" pitchFamily="18" charset="0"/>
                                </a:rPr>
                                <m:t>≥</m:t>
                              </m:r>
                              <m:r>
                                <a:rPr kumimoji="1" lang="en-US" altLang="ja-JP" sz="3600" i="1">
                                  <a:latin typeface="Cambria Math" panose="02040503050406030204" pitchFamily="18" charset="0"/>
                                </a:rPr>
                                <m:t>1</m:t>
                              </m:r>
                            </m:e>
                          </m:d>
                        </m:e>
                        <m:sup>
                          <m:r>
                            <a:rPr kumimoji="1" lang="en-US" altLang="ja-JP" sz="3600" b="0" i="1" smtClean="0">
                              <a:latin typeface="Cambria Math" panose="02040503050406030204" pitchFamily="18" charset="0"/>
                            </a:rPr>
                            <m:t>𝑠</m:t>
                          </m:r>
                        </m:sup>
                      </m:sSup>
                      <m:sSup>
                        <m:sSupPr>
                          <m:ctrlPr>
                            <a:rPr kumimoji="1" lang="en-US" altLang="ja-JP" sz="3600" i="1" smtClean="0">
                              <a:latin typeface="Cambria Math" panose="02040503050406030204" pitchFamily="18" charset="0"/>
                            </a:rPr>
                          </m:ctrlPr>
                        </m:sSupPr>
                        <m:e>
                          <m:d>
                            <m:dPr>
                              <m:begChr m:val="["/>
                              <m:endChr m:val="]"/>
                              <m:ctrlPr>
                                <a:rPr kumimoji="1" lang="en-US" altLang="ja-JP" sz="3600" i="1">
                                  <a:latin typeface="Cambria Math" panose="02040503050406030204" pitchFamily="18" charset="0"/>
                                </a:rPr>
                              </m:ctrlPr>
                            </m:dPr>
                            <m:e>
                              <m:r>
                                <a:rPr kumimoji="1" lang="en-US" altLang="ja-JP" sz="3600" i="1">
                                  <a:latin typeface="Cambria Math" panose="02040503050406030204" pitchFamily="18" charset="0"/>
                                </a:rPr>
                                <m:t>1−</m:t>
                              </m:r>
                              <m:r>
                                <a:rPr kumimoji="1" lang="en-US" altLang="ja-JP" sz="3600" i="1">
                                  <a:latin typeface="Cambria Math" panose="02040503050406030204" pitchFamily="18" charset="0"/>
                                </a:rPr>
                                <m:t>𝑃</m:t>
                              </m:r>
                              <m:d>
                                <m:dPr>
                                  <m:ctrlPr>
                                    <a:rPr kumimoji="1" lang="en-US" altLang="ja-JP" sz="3600" i="1">
                                      <a:latin typeface="Cambria Math" panose="02040503050406030204" pitchFamily="18" charset="0"/>
                                    </a:rPr>
                                  </m:ctrlPr>
                                </m:dPr>
                                <m:e>
                                  <m:r>
                                    <a:rPr kumimoji="1" lang="en-US" altLang="ja-JP" sz="3600" i="1">
                                      <a:latin typeface="Cambria Math" panose="02040503050406030204" pitchFamily="18" charset="0"/>
                                    </a:rPr>
                                    <m:t>𝑁</m:t>
                                  </m:r>
                                  <m:d>
                                    <m:dPr>
                                      <m:ctrlPr>
                                        <a:rPr kumimoji="1" lang="en-US" altLang="ja-JP" sz="3600" i="1">
                                          <a:latin typeface="Cambria Math" panose="02040503050406030204" pitchFamily="18" charset="0"/>
                                        </a:rPr>
                                      </m:ctrlPr>
                                    </m:dPr>
                                    <m:e>
                                      <m:r>
                                        <a:rPr kumimoji="1" lang="en-US" altLang="ja-JP" sz="3600" i="1">
                                          <a:latin typeface="Cambria Math" panose="02040503050406030204" pitchFamily="18" charset="0"/>
                                        </a:rPr>
                                        <m:t>𝑡</m:t>
                                      </m:r>
                                    </m:e>
                                  </m:d>
                                  <m:r>
                                    <a:rPr kumimoji="1" lang="en-US" altLang="ja-JP" sz="3600" i="1">
                                      <a:latin typeface="Cambria Math" panose="02040503050406030204" pitchFamily="18" charset="0"/>
                                      <a:ea typeface="Cambria Math" panose="02040503050406030204" pitchFamily="18" charset="0"/>
                                    </a:rPr>
                                    <m:t>≥</m:t>
                                  </m:r>
                                  <m:r>
                                    <a:rPr kumimoji="1" lang="en-US" altLang="ja-JP" sz="3600" i="1">
                                      <a:latin typeface="Cambria Math" panose="02040503050406030204" pitchFamily="18" charset="0"/>
                                    </a:rPr>
                                    <m:t>1</m:t>
                                  </m:r>
                                </m:e>
                              </m:d>
                            </m:e>
                          </m:d>
                        </m:e>
                        <m:sup>
                          <m:r>
                            <a:rPr kumimoji="1" lang="en-US" altLang="ja-JP" sz="3600" b="0" i="1" smtClean="0">
                              <a:latin typeface="Cambria Math" panose="02040503050406030204" pitchFamily="18" charset="0"/>
                            </a:rPr>
                            <m:t>𝐾</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sup>
                      </m:sSup>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A3625CE-752C-4C89-86C4-54470241BB04}"/>
                  </a:ext>
                </a:extLst>
              </p:cNvPr>
              <p:cNvSpPr txBox="1">
                <a:spLocks noRot="1" noChangeAspect="1" noMove="1" noResize="1" noEditPoints="1" noAdjustHandles="1" noChangeArrowheads="1" noChangeShapeType="1" noTextEdit="1"/>
              </p:cNvSpPr>
              <p:nvPr/>
            </p:nvSpPr>
            <p:spPr>
              <a:xfrm>
                <a:off x="1023523" y="2968777"/>
                <a:ext cx="7916911" cy="92044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1602BA-D4CA-4C77-B011-826FD84D7AB8}"/>
                  </a:ext>
                </a:extLst>
              </p:cNvPr>
              <p:cNvSpPr txBox="1"/>
              <p:nvPr/>
            </p:nvSpPr>
            <p:spPr>
              <a:xfrm>
                <a:off x="337203" y="2297667"/>
                <a:ext cx="29122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𝑆</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e>
                      </m:d>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721602BA-D4CA-4C77-B011-826FD84D7AB8}"/>
                  </a:ext>
                </a:extLst>
              </p:cNvPr>
              <p:cNvSpPr txBox="1">
                <a:spLocks noRot="1" noChangeAspect="1" noMove="1" noResize="1" noEditPoints="1" noAdjustHandles="1" noChangeArrowheads="1" noChangeShapeType="1" noTextEdit="1"/>
              </p:cNvSpPr>
              <p:nvPr/>
            </p:nvSpPr>
            <p:spPr>
              <a:xfrm>
                <a:off x="337203" y="2297667"/>
                <a:ext cx="2912207" cy="553998"/>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EB5FFEB-82B8-48E6-9545-475390C4DB7C}"/>
              </a:ext>
            </a:extLst>
          </p:cNvPr>
          <p:cNvSpPr txBox="1"/>
          <p:nvPr/>
        </p:nvSpPr>
        <p:spPr>
          <a:xfrm>
            <a:off x="287033" y="4111493"/>
            <a:ext cx="8569934" cy="1200329"/>
          </a:xfrm>
          <a:prstGeom prst="rect">
            <a:avLst/>
          </a:prstGeom>
          <a:noFill/>
        </p:spPr>
        <p:txBody>
          <a:bodyPr wrap="square">
            <a:spAutoFit/>
          </a:bodyPr>
          <a:lstStyle/>
          <a:p>
            <a:r>
              <a:rPr lang="ja-JP" altLang="en-US" sz="3600" dirty="0"/>
              <a:t>・種のプール（種数の上限）が十分大きいとき（</a:t>
            </a:r>
            <a:r>
              <a:rPr lang="en-US" altLang="ja-JP" sz="3600" i="1" dirty="0"/>
              <a:t>K</a:t>
            </a:r>
            <a:r>
              <a:rPr lang="ja-JP" altLang="en-US" sz="3600" dirty="0"/>
              <a:t>→∞）の近似</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3A96EA-ED55-4DE1-8F47-C710D791DBEF}"/>
                  </a:ext>
                </a:extLst>
              </p:cNvPr>
              <p:cNvSpPr txBox="1"/>
              <p:nvPr/>
            </p:nvSpPr>
            <p:spPr>
              <a:xfrm>
                <a:off x="1155351" y="5311822"/>
                <a:ext cx="6183296" cy="10667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𝑆</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e>
                      </m:d>
                      <m:groupChr>
                        <m:groupChrPr>
                          <m:chr m:val="→"/>
                          <m:pos m:val="top"/>
                          <m:ctrlPr>
                            <a:rPr kumimoji="1" lang="en-US" altLang="ja-JP" sz="3600" b="0" i="1" smtClean="0">
                              <a:latin typeface="Cambria Math" panose="02040503050406030204" pitchFamily="18" charset="0"/>
                            </a:rPr>
                          </m:ctrlPr>
                        </m:groupChrPr>
                        <m:e>
                          <m:r>
                            <m:rPr>
                              <m:brk m:alnAt="1"/>
                            </m:rPr>
                            <a:rPr kumimoji="1" lang="en-US" altLang="ja-JP" sz="3600" b="0" i="1" smtClean="0">
                              <a:latin typeface="Cambria Math" panose="02040503050406030204" pitchFamily="18" charset="0"/>
                            </a:rPr>
                            <m:t>𝐾</m:t>
                          </m:r>
                          <m:r>
                            <a:rPr kumimoji="1" lang="en-US" altLang="ja-JP" sz="3600" b="0" i="1" smtClean="0">
                              <a:latin typeface="Cambria Math" panose="02040503050406030204" pitchFamily="18" charset="0"/>
                              <a:ea typeface="Cambria Math" panose="02040503050406030204" pitchFamily="18" charset="0"/>
                            </a:rPr>
                            <m:t>↑∞</m:t>
                          </m:r>
                        </m:e>
                      </m:groupCh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i="1">
                                  <a:latin typeface="Cambria Math" panose="02040503050406030204" pitchFamily="18" charset="0"/>
                                </a:rPr>
                                <m:t>𝜆</m:t>
                              </m:r>
                              <m:r>
                                <a:rPr kumimoji="1" lang="en-US" altLang="ja-JP" sz="3600" i="1">
                                  <a:latin typeface="Cambria Math" panose="02040503050406030204" pitchFamily="18" charset="0"/>
                                </a:rPr>
                                <m:t>(</m:t>
                              </m:r>
                              <m:r>
                                <a:rPr kumimoji="1" lang="en-US" altLang="ja-JP" sz="3600" i="1">
                                  <a:latin typeface="Cambria Math" panose="02040503050406030204" pitchFamily="18" charset="0"/>
                                </a:rPr>
                                <m:t>𝑡</m:t>
                              </m:r>
                              <m:r>
                                <a:rPr kumimoji="1" lang="en-US" altLang="ja-JP" sz="3600" i="1">
                                  <a:latin typeface="Cambria Math" panose="02040503050406030204" pitchFamily="18" charset="0"/>
                                </a:rPr>
                                <m:t>)</m:t>
                              </m:r>
                            </m:e>
                            <m:sup>
                              <m:r>
                                <a:rPr kumimoji="1" lang="en-US" altLang="ja-JP" sz="3600" b="0" i="1" smtClean="0">
                                  <a:latin typeface="Cambria Math" panose="02040503050406030204" pitchFamily="18" charset="0"/>
                                </a:rPr>
                                <m:t>𝑠</m:t>
                              </m:r>
                            </m:sup>
                          </m:sSup>
                        </m:num>
                        <m:den>
                          <m:r>
                            <a:rPr kumimoji="1" lang="en-US" altLang="ja-JP" sz="3600" b="0" i="1" smtClean="0">
                              <a:latin typeface="Cambria Math" panose="02040503050406030204" pitchFamily="18" charset="0"/>
                            </a:rPr>
                            <m:t>𝑠</m:t>
                          </m:r>
                          <m:r>
                            <a:rPr kumimoji="1" lang="en-US" altLang="ja-JP" sz="3600" b="0" i="1" smtClean="0">
                              <a:latin typeface="Cambria Math" panose="02040503050406030204" pitchFamily="18" charset="0"/>
                              <a:ea typeface="Cambria Math" panose="02040503050406030204" pitchFamily="18" charset="0"/>
                            </a:rPr>
                            <m:t>!</m:t>
                          </m:r>
                        </m:den>
                      </m:f>
                      <m:r>
                        <a:rPr kumimoji="1" lang="en-US" altLang="ja-JP" sz="3600" b="0" i="1" smtClean="0">
                          <a:latin typeface="Cambria Math" panose="02040503050406030204" pitchFamily="18" charset="0"/>
                        </a:rPr>
                        <m:t>𝑒</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i="1">
                              <a:latin typeface="Cambria Math" panose="02040503050406030204" pitchFamily="18" charset="0"/>
                            </a:rPr>
                            <m:t>𝜆</m:t>
                          </m:r>
                          <m:r>
                            <a:rPr kumimoji="1" lang="en-US" altLang="ja-JP" sz="3600" i="1">
                              <a:latin typeface="Cambria Math" panose="02040503050406030204" pitchFamily="18" charset="0"/>
                            </a:rPr>
                            <m:t>(</m:t>
                          </m:r>
                          <m:r>
                            <a:rPr kumimoji="1" lang="en-US" altLang="ja-JP" sz="3600" i="1">
                              <a:latin typeface="Cambria Math" panose="02040503050406030204" pitchFamily="18" charset="0"/>
                            </a:rPr>
                            <m:t>𝑡</m:t>
                          </m:r>
                          <m:r>
                            <a:rPr kumimoji="1" lang="en-US" altLang="ja-JP" sz="3600" i="1">
                              <a:latin typeface="Cambria Math" panose="02040503050406030204" pitchFamily="18" charset="0"/>
                            </a:rPr>
                            <m:t>)</m:t>
                          </m:r>
                        </m:e>
                      </m:d>
                    </m:oMath>
                  </m:oMathPara>
                </a14:m>
                <a:endParaRPr kumimoji="1" lang="ja-JP" altLang="en-US" sz="3600" i="1" dirty="0"/>
              </a:p>
            </p:txBody>
          </p:sp>
        </mc:Choice>
        <mc:Fallback xmlns="">
          <p:sp>
            <p:nvSpPr>
              <p:cNvPr id="11" name="テキスト ボックス 10">
                <a:extLst>
                  <a:ext uri="{FF2B5EF4-FFF2-40B4-BE49-F238E27FC236}">
                    <a16:creationId xmlns:a16="http://schemas.microsoft.com/office/drawing/2014/main" id="{AB3A96EA-ED55-4DE1-8F47-C710D791DBEF}"/>
                  </a:ext>
                </a:extLst>
              </p:cNvPr>
              <p:cNvSpPr txBox="1">
                <a:spLocks noRot="1" noChangeAspect="1" noMove="1" noResize="1" noEditPoints="1" noAdjustHandles="1" noChangeArrowheads="1" noChangeShapeType="1" noTextEdit="1"/>
              </p:cNvSpPr>
              <p:nvPr/>
            </p:nvSpPr>
            <p:spPr>
              <a:xfrm>
                <a:off x="1155351" y="5311822"/>
                <a:ext cx="6183296" cy="1066767"/>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1688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30D4858-924C-46FE-824A-3652CD1F0316}"/>
              </a:ext>
            </a:extLst>
          </p:cNvPr>
          <p:cNvSpPr txBox="1"/>
          <p:nvPr/>
        </p:nvSpPr>
        <p:spPr>
          <a:xfrm>
            <a:off x="4282440" y="1139875"/>
            <a:ext cx="4572000" cy="923330"/>
          </a:xfrm>
          <a:prstGeom prst="rect">
            <a:avLst/>
          </a:prstGeom>
          <a:noFill/>
        </p:spPr>
        <p:txBody>
          <a:bodyPr wrap="square">
            <a:spAutoFit/>
          </a:bodyPr>
          <a:lstStyle/>
          <a:p>
            <a:r>
              <a:rPr lang="en-US" altLang="ja-JP" dirty="0"/>
              <a:t>Professor of Ecology</a:t>
            </a:r>
          </a:p>
          <a:p>
            <a:r>
              <a:rPr lang="en-US" altLang="ja-JP" dirty="0"/>
              <a:t>Pontificia Universidad </a:t>
            </a:r>
            <a:r>
              <a:rPr lang="en-US" altLang="ja-JP" dirty="0" err="1"/>
              <a:t>Catolica</a:t>
            </a:r>
            <a:r>
              <a:rPr lang="en-US" altLang="ja-JP" dirty="0"/>
              <a:t> de Chile &amp; The Santa Fe Institute</a:t>
            </a:r>
            <a:endParaRPr lang="ja-JP" altLang="en-US" dirty="0"/>
          </a:p>
        </p:txBody>
      </p:sp>
      <p:sp>
        <p:nvSpPr>
          <p:cNvPr id="6" name="字幕 2">
            <a:extLst>
              <a:ext uri="{FF2B5EF4-FFF2-40B4-BE49-F238E27FC236}">
                <a16:creationId xmlns:a16="http://schemas.microsoft.com/office/drawing/2014/main" id="{2BC3E5CE-A767-4D11-8EE1-6CDCAC435E5D}"/>
              </a:ext>
            </a:extLst>
          </p:cNvPr>
          <p:cNvSpPr txBox="1">
            <a:spLocks/>
          </p:cNvSpPr>
          <p:nvPr/>
        </p:nvSpPr>
        <p:spPr>
          <a:xfrm>
            <a:off x="4282440" y="721678"/>
            <a:ext cx="3939540" cy="5374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600" i="1" dirty="0"/>
              <a:t>Pablo A. </a:t>
            </a:r>
            <a:r>
              <a:rPr lang="en-US" altLang="ja-JP" sz="3600" i="1" dirty="0" err="1"/>
              <a:t>Marquet</a:t>
            </a:r>
            <a:endParaRPr lang="ja-JP" altLang="en-US" sz="3600" i="1" dirty="0"/>
          </a:p>
        </p:txBody>
      </p:sp>
      <p:pic>
        <p:nvPicPr>
          <p:cNvPr id="9" name="図 8">
            <a:extLst>
              <a:ext uri="{FF2B5EF4-FFF2-40B4-BE49-F238E27FC236}">
                <a16:creationId xmlns:a16="http://schemas.microsoft.com/office/drawing/2014/main" id="{AAC608B9-DD7A-4D5B-A03F-895053384E19}"/>
              </a:ext>
            </a:extLst>
          </p:cNvPr>
          <p:cNvPicPr>
            <a:picLocks noChangeAspect="1"/>
          </p:cNvPicPr>
          <p:nvPr/>
        </p:nvPicPr>
        <p:blipFill rotWithShape="1">
          <a:blip r:embed="rId2"/>
          <a:srcRect t="6622" b="14027"/>
          <a:stretch/>
        </p:blipFill>
        <p:spPr>
          <a:xfrm>
            <a:off x="1329690" y="381000"/>
            <a:ext cx="1817370" cy="2057400"/>
          </a:xfrm>
          <a:prstGeom prst="rect">
            <a:avLst/>
          </a:prstGeom>
        </p:spPr>
      </p:pic>
      <p:pic>
        <p:nvPicPr>
          <p:cNvPr id="10" name="図 9">
            <a:extLst>
              <a:ext uri="{FF2B5EF4-FFF2-40B4-BE49-F238E27FC236}">
                <a16:creationId xmlns:a16="http://schemas.microsoft.com/office/drawing/2014/main" id="{D57DC157-389B-41A5-8635-2FE6674331EB}"/>
              </a:ext>
            </a:extLst>
          </p:cNvPr>
          <p:cNvPicPr>
            <a:picLocks noChangeAspect="1"/>
          </p:cNvPicPr>
          <p:nvPr/>
        </p:nvPicPr>
        <p:blipFill rotWithShape="1">
          <a:blip r:embed="rId3"/>
          <a:srcRect l="13207" t="4661" r="18868" b="22801"/>
          <a:stretch/>
        </p:blipFill>
        <p:spPr>
          <a:xfrm>
            <a:off x="1329690" y="2545080"/>
            <a:ext cx="1817370" cy="1940772"/>
          </a:xfrm>
          <a:prstGeom prst="rect">
            <a:avLst/>
          </a:prstGeom>
        </p:spPr>
      </p:pic>
      <p:sp>
        <p:nvSpPr>
          <p:cNvPr id="12" name="テキスト ボックス 11">
            <a:extLst>
              <a:ext uri="{FF2B5EF4-FFF2-40B4-BE49-F238E27FC236}">
                <a16:creationId xmlns:a16="http://schemas.microsoft.com/office/drawing/2014/main" id="{0531F800-B957-4739-B072-F4EC71160695}"/>
              </a:ext>
            </a:extLst>
          </p:cNvPr>
          <p:cNvSpPr txBox="1"/>
          <p:nvPr/>
        </p:nvSpPr>
        <p:spPr>
          <a:xfrm>
            <a:off x="4347210" y="2828836"/>
            <a:ext cx="3158490" cy="600164"/>
          </a:xfrm>
          <a:prstGeom prst="rect">
            <a:avLst/>
          </a:prstGeom>
          <a:noFill/>
        </p:spPr>
        <p:txBody>
          <a:bodyPr wrap="square">
            <a:spAutoFit/>
          </a:bodyPr>
          <a:lstStyle/>
          <a:p>
            <a:r>
              <a:rPr kumimoji="1" lang="en-US" altLang="ja-JP" sz="3300" i="1" dirty="0"/>
              <a:t>Mauricio </a:t>
            </a:r>
            <a:r>
              <a:rPr kumimoji="1" lang="en-US" altLang="ja-JP" sz="3300" i="1" dirty="0" err="1"/>
              <a:t>Tejo</a:t>
            </a:r>
            <a:endParaRPr lang="ja-JP" altLang="en-US" sz="3300" dirty="0"/>
          </a:p>
        </p:txBody>
      </p:sp>
      <p:sp>
        <p:nvSpPr>
          <p:cNvPr id="14" name="テキスト ボックス 13">
            <a:extLst>
              <a:ext uri="{FF2B5EF4-FFF2-40B4-BE49-F238E27FC236}">
                <a16:creationId xmlns:a16="http://schemas.microsoft.com/office/drawing/2014/main" id="{16C5282A-20EF-4F52-9D15-2F3B2B92A964}"/>
              </a:ext>
            </a:extLst>
          </p:cNvPr>
          <p:cNvSpPr txBox="1"/>
          <p:nvPr/>
        </p:nvSpPr>
        <p:spPr>
          <a:xfrm>
            <a:off x="4411980" y="3281095"/>
            <a:ext cx="4572000" cy="646331"/>
          </a:xfrm>
          <a:prstGeom prst="rect">
            <a:avLst/>
          </a:prstGeom>
          <a:noFill/>
        </p:spPr>
        <p:txBody>
          <a:bodyPr wrap="square">
            <a:spAutoFit/>
          </a:bodyPr>
          <a:lstStyle/>
          <a:p>
            <a:r>
              <a:rPr lang="en-US" altLang="ja-JP" dirty="0"/>
              <a:t>Instituto de </a:t>
            </a:r>
            <a:r>
              <a:rPr lang="en-US" altLang="ja-JP" dirty="0" err="1"/>
              <a:t>Estadística</a:t>
            </a:r>
            <a:r>
              <a:rPr lang="en-US" altLang="ja-JP" dirty="0"/>
              <a:t>, Universidad de Valparaíso</a:t>
            </a:r>
            <a:endParaRPr lang="ja-JP" altLang="en-US" dirty="0"/>
          </a:p>
        </p:txBody>
      </p:sp>
      <p:pic>
        <p:nvPicPr>
          <p:cNvPr id="16" name="図 15" descr="人, 屋内, 男, 座る が含まれている画像&#10;&#10;自動的に生成された説明">
            <a:extLst>
              <a:ext uri="{FF2B5EF4-FFF2-40B4-BE49-F238E27FC236}">
                <a16:creationId xmlns:a16="http://schemas.microsoft.com/office/drawing/2014/main" id="{5E74F364-4239-44D7-BADB-454B2487094B}"/>
              </a:ext>
            </a:extLst>
          </p:cNvPr>
          <p:cNvPicPr>
            <a:picLocks noChangeAspect="1"/>
          </p:cNvPicPr>
          <p:nvPr/>
        </p:nvPicPr>
        <p:blipFill rotWithShape="1">
          <a:blip r:embed="rId4">
            <a:extLst>
              <a:ext uri="{28A0092B-C50C-407E-A947-70E740481C1C}">
                <a14:useLocalDpi xmlns:a14="http://schemas.microsoft.com/office/drawing/2010/main" val="0"/>
              </a:ext>
            </a:extLst>
          </a:blip>
          <a:srcRect l="15723" t="9772" r="10482" b="12660"/>
          <a:stretch/>
        </p:blipFill>
        <p:spPr>
          <a:xfrm>
            <a:off x="1329690" y="4623000"/>
            <a:ext cx="1817370" cy="1910304"/>
          </a:xfrm>
          <a:prstGeom prst="rect">
            <a:avLst/>
          </a:prstGeom>
        </p:spPr>
      </p:pic>
      <p:sp>
        <p:nvSpPr>
          <p:cNvPr id="18" name="テキスト ボックス 17">
            <a:extLst>
              <a:ext uri="{FF2B5EF4-FFF2-40B4-BE49-F238E27FC236}">
                <a16:creationId xmlns:a16="http://schemas.microsoft.com/office/drawing/2014/main" id="{8C1A26B2-F84A-411E-BCA6-444D33001E33}"/>
              </a:ext>
            </a:extLst>
          </p:cNvPr>
          <p:cNvSpPr txBox="1"/>
          <p:nvPr/>
        </p:nvSpPr>
        <p:spPr>
          <a:xfrm>
            <a:off x="4411980" y="5276224"/>
            <a:ext cx="4572000" cy="369332"/>
          </a:xfrm>
          <a:prstGeom prst="rect">
            <a:avLst/>
          </a:prstGeom>
          <a:noFill/>
        </p:spPr>
        <p:txBody>
          <a:bodyPr wrap="square">
            <a:spAutoFit/>
          </a:bodyPr>
          <a:lstStyle/>
          <a:p>
            <a:r>
              <a:rPr lang="es-ES" altLang="ja-JP" dirty="0"/>
              <a:t>Professor Titular Universidad de Valparaíso</a:t>
            </a:r>
            <a:endParaRPr lang="ja-JP" altLang="en-US" dirty="0"/>
          </a:p>
        </p:txBody>
      </p:sp>
      <p:sp>
        <p:nvSpPr>
          <p:cNvPr id="19" name="字幕 2">
            <a:extLst>
              <a:ext uri="{FF2B5EF4-FFF2-40B4-BE49-F238E27FC236}">
                <a16:creationId xmlns:a16="http://schemas.microsoft.com/office/drawing/2014/main" id="{FD78BB94-9CBB-4802-89E7-78D2FA1EB306}"/>
              </a:ext>
            </a:extLst>
          </p:cNvPr>
          <p:cNvSpPr txBox="1">
            <a:spLocks/>
          </p:cNvSpPr>
          <p:nvPr/>
        </p:nvSpPr>
        <p:spPr>
          <a:xfrm>
            <a:off x="4314825" y="4888061"/>
            <a:ext cx="4507230" cy="5145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600" i="1" dirty="0"/>
              <a:t>Rolando </a:t>
            </a:r>
            <a:r>
              <a:rPr lang="en-US" altLang="ja-JP" sz="3600" i="1" dirty="0" err="1"/>
              <a:t>Rebolledo</a:t>
            </a:r>
            <a:endParaRPr lang="ja-JP" altLang="en-US" sz="3600" i="1" dirty="0"/>
          </a:p>
        </p:txBody>
      </p:sp>
    </p:spTree>
    <p:extLst>
      <p:ext uri="{BB962C8B-B14F-4D97-AF65-F5344CB8AC3E}">
        <p14:creationId xmlns:p14="http://schemas.microsoft.com/office/powerpoint/2010/main" val="1663640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DAF790-C5AF-403C-AD50-524C0A9157F5}"/>
              </a:ext>
            </a:extLst>
          </p:cNvPr>
          <p:cNvSpPr txBox="1"/>
          <p:nvPr/>
        </p:nvSpPr>
        <p:spPr>
          <a:xfrm>
            <a:off x="1864590" y="267966"/>
            <a:ext cx="5614737" cy="646331"/>
          </a:xfrm>
          <a:prstGeom prst="rect">
            <a:avLst/>
          </a:prstGeom>
          <a:noFill/>
        </p:spPr>
        <p:txBody>
          <a:bodyPr wrap="square">
            <a:spAutoFit/>
          </a:bodyPr>
          <a:lstStyle/>
          <a:p>
            <a:pPr algn="ctr"/>
            <a:r>
              <a:rPr lang="en-US" altLang="ja-JP" sz="3600" dirty="0"/>
              <a:t>Final Remarks</a:t>
            </a:r>
            <a:endParaRPr lang="ja-JP" altLang="en-US" sz="3600" dirty="0"/>
          </a:p>
        </p:txBody>
      </p:sp>
      <p:sp>
        <p:nvSpPr>
          <p:cNvPr id="9" name="テキスト ボックス 8">
            <a:extLst>
              <a:ext uri="{FF2B5EF4-FFF2-40B4-BE49-F238E27FC236}">
                <a16:creationId xmlns:a16="http://schemas.microsoft.com/office/drawing/2014/main" id="{8492F503-5CCC-4065-AF84-05A9686007C5}"/>
              </a:ext>
            </a:extLst>
          </p:cNvPr>
          <p:cNvSpPr txBox="1"/>
          <p:nvPr/>
        </p:nvSpPr>
        <p:spPr>
          <a:xfrm>
            <a:off x="205098" y="847596"/>
            <a:ext cx="8569934" cy="1200329"/>
          </a:xfrm>
          <a:prstGeom prst="rect">
            <a:avLst/>
          </a:prstGeom>
          <a:noFill/>
        </p:spPr>
        <p:txBody>
          <a:bodyPr wrap="square">
            <a:spAutoFit/>
          </a:bodyPr>
          <a:lstStyle/>
          <a:p>
            <a:r>
              <a:rPr lang="ja-JP" altLang="en-US" sz="3600" dirty="0"/>
              <a:t>・重要なコンセプト：“状態” と“観測量”の区別</a:t>
            </a:r>
            <a:endParaRPr lang="en-US" altLang="ja-JP" sz="3600" dirty="0"/>
          </a:p>
        </p:txBody>
      </p:sp>
      <p:sp>
        <p:nvSpPr>
          <p:cNvPr id="12" name="テキスト ボックス 11">
            <a:extLst>
              <a:ext uri="{FF2B5EF4-FFF2-40B4-BE49-F238E27FC236}">
                <a16:creationId xmlns:a16="http://schemas.microsoft.com/office/drawing/2014/main" id="{E3761DA1-8169-4685-A5D7-937D2FD460F7}"/>
              </a:ext>
            </a:extLst>
          </p:cNvPr>
          <p:cNvSpPr txBox="1"/>
          <p:nvPr/>
        </p:nvSpPr>
        <p:spPr>
          <a:xfrm>
            <a:off x="205098" y="1909426"/>
            <a:ext cx="8569934" cy="1754326"/>
          </a:xfrm>
          <a:prstGeom prst="rect">
            <a:avLst/>
          </a:prstGeom>
          <a:noFill/>
        </p:spPr>
        <p:txBody>
          <a:bodyPr wrap="square">
            <a:spAutoFit/>
          </a:bodyPr>
          <a:lstStyle/>
          <a:p>
            <a:r>
              <a:rPr lang="ja-JP" altLang="en-US" sz="3600" dirty="0"/>
              <a:t>・多様度と豊度は同時に“状態” とはなりえないが、豊度の“観測量をもとに多様度の“状態”を推定</a:t>
            </a:r>
            <a:endParaRPr lang="en-US" altLang="ja-JP" sz="3600" dirty="0"/>
          </a:p>
        </p:txBody>
      </p:sp>
      <p:sp>
        <p:nvSpPr>
          <p:cNvPr id="14" name="テキスト ボックス 13">
            <a:extLst>
              <a:ext uri="{FF2B5EF4-FFF2-40B4-BE49-F238E27FC236}">
                <a16:creationId xmlns:a16="http://schemas.microsoft.com/office/drawing/2014/main" id="{255F4857-FE36-488D-9B7C-FE4083F619FF}"/>
              </a:ext>
            </a:extLst>
          </p:cNvPr>
          <p:cNvSpPr txBox="1"/>
          <p:nvPr/>
        </p:nvSpPr>
        <p:spPr>
          <a:xfrm>
            <a:off x="205098" y="3565357"/>
            <a:ext cx="8569934" cy="1200329"/>
          </a:xfrm>
          <a:prstGeom prst="rect">
            <a:avLst/>
          </a:prstGeom>
          <a:noFill/>
        </p:spPr>
        <p:txBody>
          <a:bodyPr wrap="square">
            <a:spAutoFit/>
          </a:bodyPr>
          <a:lstStyle/>
          <a:p>
            <a:r>
              <a:rPr lang="ja-JP" altLang="en-US" sz="3600" dirty="0"/>
              <a:t>・拡散過程または非マルコフ型アプローチにより“状態”を推定</a:t>
            </a:r>
            <a:endParaRPr lang="en-US" altLang="ja-JP" sz="3600" dirty="0"/>
          </a:p>
        </p:txBody>
      </p:sp>
      <p:sp>
        <p:nvSpPr>
          <p:cNvPr id="15" name="テキスト ボックス 14">
            <a:extLst>
              <a:ext uri="{FF2B5EF4-FFF2-40B4-BE49-F238E27FC236}">
                <a16:creationId xmlns:a16="http://schemas.microsoft.com/office/drawing/2014/main" id="{0E2565E3-9F9C-410B-8645-76B9B7531920}"/>
              </a:ext>
            </a:extLst>
          </p:cNvPr>
          <p:cNvSpPr txBox="1"/>
          <p:nvPr/>
        </p:nvSpPr>
        <p:spPr>
          <a:xfrm>
            <a:off x="205098" y="4765686"/>
            <a:ext cx="8569934" cy="1754326"/>
          </a:xfrm>
          <a:prstGeom prst="rect">
            <a:avLst/>
          </a:prstGeom>
          <a:noFill/>
        </p:spPr>
        <p:txBody>
          <a:bodyPr wrap="square">
            <a:spAutoFit/>
          </a:bodyPr>
          <a:lstStyle/>
          <a:p>
            <a:r>
              <a:rPr lang="ja-JP" altLang="en-US" sz="3600" dirty="0"/>
              <a:t>・個体、個体群、系統レベルで過去の状態が現在の状態に重要であることはよく知られている</a:t>
            </a:r>
            <a:endParaRPr lang="en-US" altLang="ja-JP" sz="3600" dirty="0"/>
          </a:p>
        </p:txBody>
      </p:sp>
    </p:spTree>
    <p:extLst>
      <p:ext uri="{BB962C8B-B14F-4D97-AF65-F5344CB8AC3E}">
        <p14:creationId xmlns:p14="http://schemas.microsoft.com/office/powerpoint/2010/main" val="414576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EC7AF2-44FD-472A-9EF5-6235562445D3}"/>
              </a:ext>
            </a:extLst>
          </p:cNvPr>
          <p:cNvSpPr txBox="1"/>
          <p:nvPr/>
        </p:nvSpPr>
        <p:spPr>
          <a:xfrm>
            <a:off x="186690" y="350520"/>
            <a:ext cx="8770620" cy="646331"/>
          </a:xfrm>
          <a:prstGeom prst="rect">
            <a:avLst/>
          </a:prstGeom>
          <a:noFill/>
        </p:spPr>
        <p:txBody>
          <a:bodyPr wrap="square" rtlCol="0">
            <a:spAutoFit/>
          </a:bodyPr>
          <a:lstStyle/>
          <a:p>
            <a:pPr algn="ctr"/>
            <a:r>
              <a:rPr kumimoji="1" lang="ja-JP" altLang="en-US" sz="3600" dirty="0"/>
              <a:t>生物の変動性を“数”を以って定量化する</a:t>
            </a:r>
          </a:p>
        </p:txBody>
      </p:sp>
      <p:sp>
        <p:nvSpPr>
          <p:cNvPr id="5" name="テキスト ボックス 4">
            <a:extLst>
              <a:ext uri="{FF2B5EF4-FFF2-40B4-BE49-F238E27FC236}">
                <a16:creationId xmlns:a16="http://schemas.microsoft.com/office/drawing/2014/main" id="{F5552250-C714-44B7-A02A-C95B9CF658AA}"/>
              </a:ext>
            </a:extLst>
          </p:cNvPr>
          <p:cNvSpPr txBox="1"/>
          <p:nvPr/>
        </p:nvSpPr>
        <p:spPr>
          <a:xfrm>
            <a:off x="186690" y="1135380"/>
            <a:ext cx="8770620" cy="646331"/>
          </a:xfrm>
          <a:prstGeom prst="rect">
            <a:avLst/>
          </a:prstGeom>
          <a:noFill/>
        </p:spPr>
        <p:txBody>
          <a:bodyPr wrap="square" rtlCol="0">
            <a:spAutoFit/>
          </a:bodyPr>
          <a:lstStyle/>
          <a:p>
            <a:r>
              <a:rPr kumimoji="1" lang="ja-JP" altLang="en-US" sz="3600" dirty="0"/>
              <a:t>・</a:t>
            </a:r>
            <a:r>
              <a:rPr kumimoji="1" lang="en-US" altLang="ja-JP" sz="3600" dirty="0"/>
              <a:t>Why we find the number of species?</a:t>
            </a:r>
          </a:p>
        </p:txBody>
      </p:sp>
      <p:sp>
        <p:nvSpPr>
          <p:cNvPr id="6" name="テキスト ボックス 5">
            <a:extLst>
              <a:ext uri="{FF2B5EF4-FFF2-40B4-BE49-F238E27FC236}">
                <a16:creationId xmlns:a16="http://schemas.microsoft.com/office/drawing/2014/main" id="{DBF75D2C-00FD-40C8-A8A6-D51C01D304F7}"/>
              </a:ext>
            </a:extLst>
          </p:cNvPr>
          <p:cNvSpPr txBox="1"/>
          <p:nvPr/>
        </p:nvSpPr>
        <p:spPr>
          <a:xfrm>
            <a:off x="186690" y="1810594"/>
            <a:ext cx="8770620" cy="646331"/>
          </a:xfrm>
          <a:prstGeom prst="rect">
            <a:avLst/>
          </a:prstGeom>
          <a:noFill/>
        </p:spPr>
        <p:txBody>
          <a:bodyPr wrap="square" rtlCol="0">
            <a:spAutoFit/>
          </a:bodyPr>
          <a:lstStyle/>
          <a:p>
            <a:r>
              <a:rPr kumimoji="1" lang="ja-JP" altLang="en-US" sz="3600" dirty="0"/>
              <a:t>・</a:t>
            </a:r>
            <a:r>
              <a:rPr kumimoji="1" lang="en-US" altLang="ja-JP" sz="3600" dirty="0"/>
              <a:t>Why there are so many kinds of species?</a:t>
            </a:r>
          </a:p>
        </p:txBody>
      </p:sp>
      <p:sp>
        <p:nvSpPr>
          <p:cNvPr id="7" name="テキスト ボックス 6">
            <a:extLst>
              <a:ext uri="{FF2B5EF4-FFF2-40B4-BE49-F238E27FC236}">
                <a16:creationId xmlns:a16="http://schemas.microsoft.com/office/drawing/2014/main" id="{68D517AC-0454-456D-8FA4-33C8F7A18ED4}"/>
              </a:ext>
            </a:extLst>
          </p:cNvPr>
          <p:cNvSpPr txBox="1"/>
          <p:nvPr/>
        </p:nvSpPr>
        <p:spPr>
          <a:xfrm>
            <a:off x="186690" y="2485809"/>
            <a:ext cx="8770620" cy="1200329"/>
          </a:xfrm>
          <a:prstGeom prst="rect">
            <a:avLst/>
          </a:prstGeom>
          <a:noFill/>
        </p:spPr>
        <p:txBody>
          <a:bodyPr wrap="square" rtlCol="0">
            <a:spAutoFit/>
          </a:bodyPr>
          <a:lstStyle/>
          <a:p>
            <a:r>
              <a:rPr kumimoji="1" lang="ja-JP" altLang="en-US" sz="3600" dirty="0"/>
              <a:t>・</a:t>
            </a:r>
            <a:r>
              <a:rPr kumimoji="1" lang="en-US" altLang="ja-JP" sz="3600" dirty="0"/>
              <a:t>Why the number of species changes across </a:t>
            </a:r>
            <a:r>
              <a:rPr kumimoji="1" lang="ja-JP" altLang="en-US" sz="3600" dirty="0"/>
              <a:t>　</a:t>
            </a:r>
            <a:br>
              <a:rPr kumimoji="1" lang="en-US" altLang="ja-JP" sz="3600" dirty="0"/>
            </a:br>
            <a:r>
              <a:rPr kumimoji="1" lang="ja-JP" altLang="en-US" sz="3600" dirty="0"/>
              <a:t>　</a:t>
            </a:r>
            <a:r>
              <a:rPr kumimoji="1" lang="en-US" altLang="ja-JP" sz="3600" dirty="0"/>
              <a:t>gradients in latitude, altitude, depth…?</a:t>
            </a:r>
          </a:p>
        </p:txBody>
      </p:sp>
      <p:sp>
        <p:nvSpPr>
          <p:cNvPr id="8" name="テキスト ボックス 7">
            <a:extLst>
              <a:ext uri="{FF2B5EF4-FFF2-40B4-BE49-F238E27FC236}">
                <a16:creationId xmlns:a16="http://schemas.microsoft.com/office/drawing/2014/main" id="{80AA527F-7526-40DC-8DE2-C4267C4B1F85}"/>
              </a:ext>
            </a:extLst>
          </p:cNvPr>
          <p:cNvSpPr txBox="1"/>
          <p:nvPr/>
        </p:nvSpPr>
        <p:spPr>
          <a:xfrm>
            <a:off x="110490" y="3826356"/>
            <a:ext cx="8770620" cy="1200329"/>
          </a:xfrm>
          <a:prstGeom prst="rect">
            <a:avLst/>
          </a:prstGeom>
          <a:noFill/>
        </p:spPr>
        <p:txBody>
          <a:bodyPr wrap="square" rtlCol="0">
            <a:spAutoFit/>
          </a:bodyPr>
          <a:lstStyle/>
          <a:p>
            <a:r>
              <a:rPr kumimoji="1" lang="ja-JP" altLang="en-US" sz="3600" dirty="0"/>
              <a:t>・</a:t>
            </a:r>
            <a:r>
              <a:rPr kumimoji="1" lang="en-US" altLang="ja-JP" sz="3600" dirty="0"/>
              <a:t>Why and how it is influenced by variables </a:t>
            </a:r>
            <a:br>
              <a:rPr kumimoji="1" lang="en-US" altLang="ja-JP" sz="3600" dirty="0"/>
            </a:br>
            <a:r>
              <a:rPr kumimoji="1" lang="ja-JP" altLang="en-US" sz="3600" dirty="0"/>
              <a:t>　</a:t>
            </a:r>
            <a:r>
              <a:rPr kumimoji="1" lang="en-US" altLang="ja-JP" sz="3600" dirty="0"/>
              <a:t>such as temperature and productivity?</a:t>
            </a:r>
          </a:p>
        </p:txBody>
      </p:sp>
      <p:sp>
        <p:nvSpPr>
          <p:cNvPr id="9" name="テキスト ボックス 8">
            <a:extLst>
              <a:ext uri="{FF2B5EF4-FFF2-40B4-BE49-F238E27FC236}">
                <a16:creationId xmlns:a16="http://schemas.microsoft.com/office/drawing/2014/main" id="{0CBAE10E-C4CB-4DE0-8FA4-3E6FF17F69B8}"/>
              </a:ext>
            </a:extLst>
          </p:cNvPr>
          <p:cNvSpPr txBox="1"/>
          <p:nvPr/>
        </p:nvSpPr>
        <p:spPr>
          <a:xfrm>
            <a:off x="240030" y="5389572"/>
            <a:ext cx="8770620" cy="646331"/>
          </a:xfrm>
          <a:prstGeom prst="rect">
            <a:avLst/>
          </a:prstGeom>
          <a:noFill/>
        </p:spPr>
        <p:txBody>
          <a:bodyPr wrap="square" rtlCol="0">
            <a:spAutoFit/>
          </a:bodyPr>
          <a:lstStyle/>
          <a:p>
            <a:pPr algn="ctr"/>
            <a:r>
              <a:rPr kumimoji="1" lang="ja-JP" altLang="en-US" sz="3600" dirty="0"/>
              <a:t>答えは簡単ではない</a:t>
            </a:r>
          </a:p>
        </p:txBody>
      </p:sp>
    </p:spTree>
    <p:extLst>
      <p:ext uri="{BB962C8B-B14F-4D97-AF65-F5344CB8AC3E}">
        <p14:creationId xmlns:p14="http://schemas.microsoft.com/office/powerpoint/2010/main" val="267234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EF995C-9E88-400F-AB6E-B8B5B5C25E66}"/>
              </a:ext>
            </a:extLst>
          </p:cNvPr>
          <p:cNvSpPr txBox="1"/>
          <p:nvPr/>
        </p:nvSpPr>
        <p:spPr>
          <a:xfrm>
            <a:off x="186690" y="1135380"/>
            <a:ext cx="8770620" cy="646331"/>
          </a:xfrm>
          <a:prstGeom prst="rect">
            <a:avLst/>
          </a:prstGeom>
          <a:noFill/>
        </p:spPr>
        <p:txBody>
          <a:bodyPr wrap="square" rtlCol="0">
            <a:spAutoFit/>
          </a:bodyPr>
          <a:lstStyle/>
          <a:p>
            <a:pPr algn="ctr"/>
            <a:r>
              <a:rPr kumimoji="1" lang="en-US" altLang="ja-JP" sz="3600" dirty="0"/>
              <a:t>Why so many?</a:t>
            </a:r>
          </a:p>
        </p:txBody>
      </p:sp>
      <p:sp>
        <p:nvSpPr>
          <p:cNvPr id="3" name="テキスト ボックス 2">
            <a:extLst>
              <a:ext uri="{FF2B5EF4-FFF2-40B4-BE49-F238E27FC236}">
                <a16:creationId xmlns:a16="http://schemas.microsoft.com/office/drawing/2014/main" id="{C2B7285B-1B11-4C01-96AA-D5B5C44C54C3}"/>
              </a:ext>
            </a:extLst>
          </p:cNvPr>
          <p:cNvSpPr txBox="1"/>
          <p:nvPr/>
        </p:nvSpPr>
        <p:spPr>
          <a:xfrm>
            <a:off x="186690" y="2692092"/>
            <a:ext cx="8770620" cy="646331"/>
          </a:xfrm>
          <a:prstGeom prst="rect">
            <a:avLst/>
          </a:prstGeom>
          <a:noFill/>
        </p:spPr>
        <p:txBody>
          <a:bodyPr wrap="square" rtlCol="0">
            <a:spAutoFit/>
          </a:bodyPr>
          <a:lstStyle/>
          <a:p>
            <a:pPr algn="ctr"/>
            <a:r>
              <a:rPr kumimoji="1" lang="ja-JP" altLang="en-US" sz="3600" dirty="0"/>
              <a:t>ではなく、</a:t>
            </a:r>
          </a:p>
        </p:txBody>
      </p:sp>
      <p:sp>
        <p:nvSpPr>
          <p:cNvPr id="4" name="テキスト ボックス 3">
            <a:extLst>
              <a:ext uri="{FF2B5EF4-FFF2-40B4-BE49-F238E27FC236}">
                <a16:creationId xmlns:a16="http://schemas.microsoft.com/office/drawing/2014/main" id="{16B46120-D1D8-43A1-96AD-82CA596561AE}"/>
              </a:ext>
            </a:extLst>
          </p:cNvPr>
          <p:cNvSpPr txBox="1"/>
          <p:nvPr/>
        </p:nvSpPr>
        <p:spPr>
          <a:xfrm>
            <a:off x="133350" y="3870960"/>
            <a:ext cx="8770620" cy="646331"/>
          </a:xfrm>
          <a:prstGeom prst="rect">
            <a:avLst/>
          </a:prstGeom>
          <a:noFill/>
        </p:spPr>
        <p:txBody>
          <a:bodyPr wrap="square" rtlCol="0">
            <a:spAutoFit/>
          </a:bodyPr>
          <a:lstStyle/>
          <a:p>
            <a:pPr algn="ctr"/>
            <a:r>
              <a:rPr kumimoji="1" lang="en-US" altLang="ja-JP" sz="3600" dirty="0"/>
              <a:t>What is the probability of finding </a:t>
            </a:r>
            <a:r>
              <a:rPr kumimoji="1" lang="en-US" altLang="ja-JP" sz="3600" i="1" dirty="0"/>
              <a:t>s</a:t>
            </a:r>
            <a:r>
              <a:rPr kumimoji="1" lang="en-US" altLang="ja-JP" sz="3600" dirty="0"/>
              <a:t>-species?</a:t>
            </a:r>
          </a:p>
        </p:txBody>
      </p:sp>
    </p:spTree>
    <p:extLst>
      <p:ext uri="{BB962C8B-B14F-4D97-AF65-F5344CB8AC3E}">
        <p14:creationId xmlns:p14="http://schemas.microsoft.com/office/powerpoint/2010/main" val="891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D1F7259-C5E1-4D66-A92E-5E0655694D23}"/>
              </a:ext>
            </a:extLst>
          </p:cNvPr>
          <p:cNvGrpSpPr/>
          <p:nvPr/>
        </p:nvGrpSpPr>
        <p:grpSpPr>
          <a:xfrm>
            <a:off x="2240280" y="312420"/>
            <a:ext cx="4892040" cy="2933700"/>
            <a:chOff x="2503170" y="2019300"/>
            <a:chExt cx="4301490" cy="2552700"/>
          </a:xfrm>
        </p:grpSpPr>
        <p:sp>
          <p:nvSpPr>
            <p:cNvPr id="2" name="楕円 1">
              <a:extLst>
                <a:ext uri="{FF2B5EF4-FFF2-40B4-BE49-F238E27FC236}">
                  <a16:creationId xmlns:a16="http://schemas.microsoft.com/office/drawing/2014/main" id="{2211A82B-47C5-438B-A82B-82869AC4EA8E}"/>
                </a:ext>
              </a:extLst>
            </p:cNvPr>
            <p:cNvSpPr/>
            <p:nvPr/>
          </p:nvSpPr>
          <p:spPr>
            <a:xfrm>
              <a:off x="3291840" y="2019300"/>
              <a:ext cx="2545080" cy="134874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A2A1980B-56DB-4BAC-B582-C8B3682EFF77}"/>
                </a:ext>
              </a:extLst>
            </p:cNvPr>
            <p:cNvSpPr/>
            <p:nvPr/>
          </p:nvSpPr>
          <p:spPr>
            <a:xfrm>
              <a:off x="2967990" y="2019300"/>
              <a:ext cx="3208020" cy="188214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4FEBBAC-C991-4635-9C7C-C0937A82110D}"/>
                </a:ext>
              </a:extLst>
            </p:cNvPr>
            <p:cNvSpPr/>
            <p:nvPr/>
          </p:nvSpPr>
          <p:spPr>
            <a:xfrm>
              <a:off x="2503170" y="2019300"/>
              <a:ext cx="4301490" cy="25527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6485B2C4-F602-4FC2-906C-108499EA02B2}"/>
              </a:ext>
            </a:extLst>
          </p:cNvPr>
          <p:cNvSpPr txBox="1"/>
          <p:nvPr/>
        </p:nvSpPr>
        <p:spPr>
          <a:xfrm>
            <a:off x="3219450" y="902776"/>
            <a:ext cx="2933700" cy="369332"/>
          </a:xfrm>
          <a:prstGeom prst="rect">
            <a:avLst/>
          </a:prstGeom>
          <a:noFill/>
        </p:spPr>
        <p:txBody>
          <a:bodyPr wrap="square" rtlCol="0">
            <a:spAutoFit/>
          </a:bodyPr>
          <a:lstStyle/>
          <a:p>
            <a:pPr algn="ctr"/>
            <a:r>
              <a:rPr kumimoji="1" lang="ja-JP" altLang="en-US" dirty="0"/>
              <a:t>個体</a:t>
            </a:r>
          </a:p>
        </p:txBody>
      </p:sp>
      <p:sp>
        <p:nvSpPr>
          <p:cNvPr id="8" name="テキスト ボックス 7">
            <a:extLst>
              <a:ext uri="{FF2B5EF4-FFF2-40B4-BE49-F238E27FC236}">
                <a16:creationId xmlns:a16="http://schemas.microsoft.com/office/drawing/2014/main" id="{7DB4557F-9405-4E3C-BFF7-0381EF3F63E5}"/>
              </a:ext>
            </a:extLst>
          </p:cNvPr>
          <p:cNvSpPr txBox="1"/>
          <p:nvPr/>
        </p:nvSpPr>
        <p:spPr>
          <a:xfrm>
            <a:off x="3219450" y="1910150"/>
            <a:ext cx="2933700" cy="369332"/>
          </a:xfrm>
          <a:prstGeom prst="rect">
            <a:avLst/>
          </a:prstGeom>
          <a:noFill/>
        </p:spPr>
        <p:txBody>
          <a:bodyPr wrap="square" rtlCol="0">
            <a:spAutoFit/>
          </a:bodyPr>
          <a:lstStyle/>
          <a:p>
            <a:pPr algn="ctr"/>
            <a:r>
              <a:rPr kumimoji="1" lang="ja-JP" altLang="en-US" dirty="0"/>
              <a:t>種</a:t>
            </a:r>
          </a:p>
        </p:txBody>
      </p:sp>
      <p:sp>
        <p:nvSpPr>
          <p:cNvPr id="9" name="テキスト ボックス 8">
            <a:extLst>
              <a:ext uri="{FF2B5EF4-FFF2-40B4-BE49-F238E27FC236}">
                <a16:creationId xmlns:a16="http://schemas.microsoft.com/office/drawing/2014/main" id="{4E90310A-1995-4576-A679-482557BAED38}"/>
              </a:ext>
            </a:extLst>
          </p:cNvPr>
          <p:cNvSpPr txBox="1"/>
          <p:nvPr/>
        </p:nvSpPr>
        <p:spPr>
          <a:xfrm>
            <a:off x="3272790" y="2645713"/>
            <a:ext cx="2933700" cy="369332"/>
          </a:xfrm>
          <a:prstGeom prst="rect">
            <a:avLst/>
          </a:prstGeom>
          <a:noFill/>
        </p:spPr>
        <p:txBody>
          <a:bodyPr wrap="square" rtlCol="0">
            <a:spAutoFit/>
          </a:bodyPr>
          <a:lstStyle/>
          <a:p>
            <a:pPr algn="ctr"/>
            <a:r>
              <a:rPr kumimoji="1" lang="ja-JP" altLang="en-US" dirty="0"/>
              <a:t>群集</a:t>
            </a:r>
          </a:p>
        </p:txBody>
      </p:sp>
      <p:sp>
        <p:nvSpPr>
          <p:cNvPr id="10" name="テキスト ボックス 9">
            <a:extLst>
              <a:ext uri="{FF2B5EF4-FFF2-40B4-BE49-F238E27FC236}">
                <a16:creationId xmlns:a16="http://schemas.microsoft.com/office/drawing/2014/main" id="{00DA2569-197E-455A-9A39-88237CE3122D}"/>
              </a:ext>
            </a:extLst>
          </p:cNvPr>
          <p:cNvSpPr txBox="1"/>
          <p:nvPr/>
        </p:nvSpPr>
        <p:spPr>
          <a:xfrm>
            <a:off x="102870" y="3339527"/>
            <a:ext cx="8770620" cy="646331"/>
          </a:xfrm>
          <a:prstGeom prst="rect">
            <a:avLst/>
          </a:prstGeom>
          <a:noFill/>
        </p:spPr>
        <p:txBody>
          <a:bodyPr wrap="square" rtlCol="0">
            <a:spAutoFit/>
          </a:bodyPr>
          <a:lstStyle/>
          <a:p>
            <a:pPr algn="ctr"/>
            <a:r>
              <a:rPr kumimoji="1" lang="en-US" altLang="ja-JP" sz="3600" dirty="0"/>
              <a:t>Species abundance distribution (SAD)</a:t>
            </a:r>
          </a:p>
        </p:txBody>
      </p:sp>
      <p:sp>
        <p:nvSpPr>
          <p:cNvPr id="11" name="テキスト ボックス 10">
            <a:extLst>
              <a:ext uri="{FF2B5EF4-FFF2-40B4-BE49-F238E27FC236}">
                <a16:creationId xmlns:a16="http://schemas.microsoft.com/office/drawing/2014/main" id="{F9BFF34B-2D11-4CF0-98DF-AF4EFFCA8FE1}"/>
              </a:ext>
            </a:extLst>
          </p:cNvPr>
          <p:cNvSpPr txBox="1"/>
          <p:nvPr/>
        </p:nvSpPr>
        <p:spPr>
          <a:xfrm>
            <a:off x="186690" y="3985858"/>
            <a:ext cx="8770620" cy="646331"/>
          </a:xfrm>
          <a:prstGeom prst="rect">
            <a:avLst/>
          </a:prstGeom>
          <a:noFill/>
        </p:spPr>
        <p:txBody>
          <a:bodyPr wrap="square" rtlCol="0">
            <a:spAutoFit/>
          </a:bodyPr>
          <a:lstStyle/>
          <a:p>
            <a:pPr algn="ctr"/>
            <a:r>
              <a:rPr kumimoji="1" lang="en-US" altLang="ja-JP" sz="3600" i="1" dirty="0"/>
              <a:t>n</a:t>
            </a:r>
            <a:r>
              <a:rPr kumimoji="1" lang="ja-JP" altLang="en-US" sz="3600" dirty="0"/>
              <a:t>個体を持つ</a:t>
            </a:r>
            <a:r>
              <a:rPr kumimoji="1" lang="en-US" altLang="ja-JP" sz="3600" i="1" dirty="0"/>
              <a:t>s</a:t>
            </a:r>
            <a:r>
              <a:rPr kumimoji="1" lang="ja-JP" altLang="en-US" sz="3600" dirty="0"/>
              <a:t>種を見つける確率</a:t>
            </a:r>
          </a:p>
        </p:txBody>
      </p:sp>
      <p:sp>
        <p:nvSpPr>
          <p:cNvPr id="12" name="テキスト ボックス 11">
            <a:extLst>
              <a:ext uri="{FF2B5EF4-FFF2-40B4-BE49-F238E27FC236}">
                <a16:creationId xmlns:a16="http://schemas.microsoft.com/office/drawing/2014/main" id="{DE90E5EB-E5EF-4A05-85FA-96B33A98D824}"/>
              </a:ext>
            </a:extLst>
          </p:cNvPr>
          <p:cNvSpPr txBox="1"/>
          <p:nvPr/>
        </p:nvSpPr>
        <p:spPr>
          <a:xfrm>
            <a:off x="102870" y="4772087"/>
            <a:ext cx="8770620" cy="646331"/>
          </a:xfrm>
          <a:prstGeom prst="rect">
            <a:avLst/>
          </a:prstGeom>
          <a:noFill/>
        </p:spPr>
        <p:txBody>
          <a:bodyPr wrap="square" rtlCol="0">
            <a:spAutoFit/>
          </a:bodyPr>
          <a:lstStyle/>
          <a:p>
            <a:pPr algn="ctr"/>
            <a:r>
              <a:rPr kumimoji="1" lang="en-US" altLang="ja-JP" sz="3600" dirty="0"/>
              <a:t>Species richness distribution (SRD)</a:t>
            </a:r>
          </a:p>
        </p:txBody>
      </p:sp>
      <p:sp>
        <p:nvSpPr>
          <p:cNvPr id="13" name="テキスト ボックス 12">
            <a:extLst>
              <a:ext uri="{FF2B5EF4-FFF2-40B4-BE49-F238E27FC236}">
                <a16:creationId xmlns:a16="http://schemas.microsoft.com/office/drawing/2014/main" id="{CC185DF7-79DB-4368-B33F-472C540F5306}"/>
              </a:ext>
            </a:extLst>
          </p:cNvPr>
          <p:cNvSpPr txBox="1"/>
          <p:nvPr/>
        </p:nvSpPr>
        <p:spPr>
          <a:xfrm>
            <a:off x="186690" y="5418418"/>
            <a:ext cx="8770620" cy="646331"/>
          </a:xfrm>
          <a:prstGeom prst="rect">
            <a:avLst/>
          </a:prstGeom>
          <a:noFill/>
        </p:spPr>
        <p:txBody>
          <a:bodyPr wrap="square" rtlCol="0">
            <a:spAutoFit/>
          </a:bodyPr>
          <a:lstStyle/>
          <a:p>
            <a:pPr algn="ctr"/>
            <a:r>
              <a:rPr kumimoji="1" lang="en-US" altLang="ja-JP" sz="3600" i="1" dirty="0"/>
              <a:t>s</a:t>
            </a:r>
            <a:r>
              <a:rPr kumimoji="1" lang="ja-JP" altLang="en-US" sz="3600" dirty="0"/>
              <a:t>種が生息する</a:t>
            </a:r>
            <a:r>
              <a:rPr kumimoji="1" lang="en-US" altLang="ja-JP" sz="3600" i="1" dirty="0"/>
              <a:t>c</a:t>
            </a:r>
            <a:r>
              <a:rPr kumimoji="1" lang="ja-JP" altLang="en-US" sz="3600" dirty="0"/>
              <a:t>個の群集を見つける確率</a:t>
            </a:r>
          </a:p>
        </p:txBody>
      </p:sp>
    </p:spTree>
    <p:extLst>
      <p:ext uri="{BB962C8B-B14F-4D97-AF65-F5344CB8AC3E}">
        <p14:creationId xmlns:p14="http://schemas.microsoft.com/office/powerpoint/2010/main" val="373828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A6FEE5-8BDE-4461-AF96-7E78EDF437AB}"/>
              </a:ext>
            </a:extLst>
          </p:cNvPr>
          <p:cNvSpPr txBox="1"/>
          <p:nvPr/>
        </p:nvSpPr>
        <p:spPr>
          <a:xfrm>
            <a:off x="95250" y="373978"/>
            <a:ext cx="8770620" cy="646331"/>
          </a:xfrm>
          <a:prstGeom prst="rect">
            <a:avLst/>
          </a:prstGeom>
          <a:noFill/>
        </p:spPr>
        <p:txBody>
          <a:bodyPr wrap="square" rtlCol="0">
            <a:spAutoFit/>
          </a:bodyPr>
          <a:lstStyle/>
          <a:p>
            <a:pPr algn="ctr"/>
            <a:r>
              <a:rPr kumimoji="1" lang="ja-JP" altLang="en-US" sz="3600" dirty="0"/>
              <a:t>ある群集で</a:t>
            </a:r>
            <a:r>
              <a:rPr kumimoji="1" lang="en-US" altLang="ja-JP" sz="3600" i="1" dirty="0"/>
              <a:t>s</a:t>
            </a:r>
            <a:r>
              <a:rPr kumimoji="1" lang="ja-JP" altLang="en-US" sz="3600" dirty="0"/>
              <a:t>種を見つける確率</a:t>
            </a:r>
          </a:p>
        </p:txBody>
      </p:sp>
      <p:sp>
        <p:nvSpPr>
          <p:cNvPr id="3" name="テキスト ボックス 2">
            <a:extLst>
              <a:ext uri="{FF2B5EF4-FFF2-40B4-BE49-F238E27FC236}">
                <a16:creationId xmlns:a16="http://schemas.microsoft.com/office/drawing/2014/main" id="{C8C6EAAF-C503-4955-80C9-02CA0EE80333}"/>
              </a:ext>
            </a:extLst>
          </p:cNvPr>
          <p:cNvSpPr txBox="1"/>
          <p:nvPr/>
        </p:nvSpPr>
        <p:spPr>
          <a:xfrm>
            <a:off x="468630" y="1020309"/>
            <a:ext cx="8770620" cy="461665"/>
          </a:xfrm>
          <a:prstGeom prst="rect">
            <a:avLst/>
          </a:prstGeom>
          <a:noFill/>
        </p:spPr>
        <p:txBody>
          <a:bodyPr wrap="square" rtlCol="0">
            <a:spAutoFit/>
          </a:bodyPr>
          <a:lstStyle/>
          <a:p>
            <a:pPr algn="ctr"/>
            <a:r>
              <a:rPr kumimoji="1" lang="ja-JP" altLang="en-US" sz="2400" dirty="0"/>
              <a:t>種間関係が無く、個体数が同じなら・・・</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DBC045-C71E-4336-94B0-1F950D5911BD}"/>
                  </a:ext>
                </a:extLst>
              </p:cNvPr>
              <p:cNvSpPr txBox="1"/>
              <p:nvPr/>
            </p:nvSpPr>
            <p:spPr>
              <a:xfrm>
                <a:off x="2234406" y="1903825"/>
                <a:ext cx="4803559" cy="990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i="1" smtClean="0">
                          <a:latin typeface="Cambria Math" panose="02040503050406030204" pitchFamily="18" charset="0"/>
                        </a:rPr>
                        <m:t>𝑃</m:t>
                      </m:r>
                      <m:d>
                        <m:dPr>
                          <m:ctrlPr>
                            <a:rPr kumimoji="1" lang="pt-BR" altLang="ja-JP" sz="3400" i="1">
                              <a:latin typeface="Cambria Math" panose="02040503050406030204" pitchFamily="18" charset="0"/>
                            </a:rPr>
                          </m:ctrlPr>
                        </m:dPr>
                        <m:e>
                          <m:r>
                            <a:rPr kumimoji="1" lang="en-US" altLang="ja-JP" sz="3400" i="1">
                              <a:latin typeface="Cambria Math" panose="02040503050406030204" pitchFamily="18" charset="0"/>
                            </a:rPr>
                            <m:t>𝑠</m:t>
                          </m:r>
                        </m:e>
                      </m:d>
                      <m:r>
                        <a:rPr kumimoji="1" lang="pt-BR" altLang="ja-JP" sz="3400" i="1" smtClean="0">
                          <a:latin typeface="Cambria Math" panose="02040503050406030204" pitchFamily="18" charset="0"/>
                        </a:rPr>
                        <m:t>=</m:t>
                      </m:r>
                      <m:d>
                        <m:dPr>
                          <m:ctrlPr>
                            <a:rPr kumimoji="1" lang="pt-BR" altLang="ja-JP" sz="3400" i="1">
                              <a:latin typeface="Cambria Math" panose="02040503050406030204" pitchFamily="18" charset="0"/>
                            </a:rPr>
                          </m:ctrlPr>
                        </m:dPr>
                        <m:e>
                          <m:f>
                            <m:fPr>
                              <m:type m:val="noBar"/>
                              <m:ctrlPr>
                                <a:rPr kumimoji="1" lang="pt-BR" altLang="ja-JP" sz="3400" i="1">
                                  <a:latin typeface="Cambria Math" panose="02040503050406030204" pitchFamily="18" charset="0"/>
                                </a:rPr>
                              </m:ctrlPr>
                            </m:fPr>
                            <m:num>
                              <m:r>
                                <a:rPr kumimoji="1" lang="en-US" altLang="ja-JP" sz="3400" b="0" i="1" smtClean="0">
                                  <a:latin typeface="Cambria Math" panose="02040503050406030204" pitchFamily="18" charset="0"/>
                                </a:rPr>
                                <m:t>𝐾</m:t>
                              </m:r>
                            </m:num>
                            <m:den>
                              <m:r>
                                <a:rPr kumimoji="1" lang="en-US" altLang="ja-JP" sz="3400" b="0" i="1" smtClean="0">
                                  <a:latin typeface="Cambria Math" panose="02040503050406030204" pitchFamily="18" charset="0"/>
                                </a:rPr>
                                <m:t>𝑠</m:t>
                              </m:r>
                            </m:den>
                          </m:f>
                        </m:e>
                      </m:d>
                      <m:sSup>
                        <m:sSupPr>
                          <m:ctrlPr>
                            <a:rPr kumimoji="1" lang="pt-BR" altLang="ja-JP" sz="3400" i="1">
                              <a:latin typeface="Cambria Math" panose="02040503050406030204" pitchFamily="18" charset="0"/>
                            </a:rPr>
                          </m:ctrlPr>
                        </m:sSupPr>
                        <m:e>
                          <m:r>
                            <a:rPr kumimoji="1" lang="en-US" altLang="ja-JP" sz="3400" b="0" i="1" smtClean="0">
                              <a:latin typeface="Cambria Math" panose="02040503050406030204" pitchFamily="18" charset="0"/>
                            </a:rPr>
                            <m:t>𝑝</m:t>
                          </m:r>
                        </m:e>
                        <m:sup>
                          <m:r>
                            <a:rPr kumimoji="1" lang="en-US" altLang="ja-JP" sz="3400" b="0" i="1" smtClean="0">
                              <a:latin typeface="Cambria Math" panose="02040503050406030204" pitchFamily="18" charset="0"/>
                            </a:rPr>
                            <m:t>𝑠</m:t>
                          </m:r>
                        </m:sup>
                      </m:sSup>
                      <m:sSup>
                        <m:sSupPr>
                          <m:ctrlPr>
                            <a:rPr kumimoji="1" lang="pt-BR" altLang="ja-JP" sz="3400" i="1">
                              <a:latin typeface="Cambria Math" panose="02040503050406030204" pitchFamily="18" charset="0"/>
                            </a:rPr>
                          </m:ctrlPr>
                        </m:sSupPr>
                        <m:e>
                          <m:r>
                            <a:rPr kumimoji="1" lang="en-US" altLang="ja-JP" sz="3400" i="1">
                              <a:latin typeface="Cambria Math" panose="02040503050406030204" pitchFamily="18" charset="0"/>
                            </a:rPr>
                            <m:t>(1−</m:t>
                          </m:r>
                          <m:r>
                            <a:rPr kumimoji="1" lang="en-US" altLang="ja-JP" sz="3400" i="1">
                              <a:latin typeface="Cambria Math" panose="02040503050406030204" pitchFamily="18" charset="0"/>
                            </a:rPr>
                            <m:t>𝑝</m:t>
                          </m:r>
                          <m:r>
                            <a:rPr kumimoji="1" lang="en-US" altLang="ja-JP" sz="3400" i="1">
                              <a:latin typeface="Cambria Math" panose="02040503050406030204" pitchFamily="18" charset="0"/>
                            </a:rPr>
                            <m:t>)</m:t>
                          </m:r>
                        </m:e>
                        <m:sup>
                          <m:r>
                            <a:rPr kumimoji="1" lang="en-US" altLang="ja-JP" sz="3400" b="0" i="1" smtClean="0">
                              <a:latin typeface="Cambria Math" panose="02040503050406030204" pitchFamily="18" charset="0"/>
                            </a:rPr>
                            <m:t>𝐾</m:t>
                          </m:r>
                          <m:r>
                            <a:rPr kumimoji="1" lang="pt-BR" altLang="ja-JP" sz="3400" i="1">
                              <a:latin typeface="Cambria Math" panose="02040503050406030204" pitchFamily="18" charset="0"/>
                            </a:rPr>
                            <m:t>−</m:t>
                          </m:r>
                          <m:r>
                            <a:rPr kumimoji="1" lang="en-US" altLang="ja-JP" sz="3400" b="0" i="1" smtClean="0">
                              <a:latin typeface="Cambria Math" panose="02040503050406030204" pitchFamily="18" charset="0"/>
                            </a:rPr>
                            <m:t>𝑠</m:t>
                          </m:r>
                        </m:sup>
                      </m:sSup>
                    </m:oMath>
                  </m:oMathPara>
                </a14:m>
                <a:endParaRPr kumimoji="1" lang="ja-JP" altLang="en-US" sz="3400" dirty="0"/>
              </a:p>
            </p:txBody>
          </p:sp>
        </mc:Choice>
        <mc:Fallback xmlns="">
          <p:sp>
            <p:nvSpPr>
              <p:cNvPr id="5" name="テキスト ボックス 4">
                <a:extLst>
                  <a:ext uri="{FF2B5EF4-FFF2-40B4-BE49-F238E27FC236}">
                    <a16:creationId xmlns:a16="http://schemas.microsoft.com/office/drawing/2014/main" id="{37DBC045-C71E-4336-94B0-1F950D5911BD}"/>
                  </a:ext>
                </a:extLst>
              </p:cNvPr>
              <p:cNvSpPr txBox="1">
                <a:spLocks noRot="1" noChangeAspect="1" noMove="1" noResize="1" noEditPoints="1" noAdjustHandles="1" noChangeArrowheads="1" noChangeShapeType="1" noTextEdit="1"/>
              </p:cNvSpPr>
              <p:nvPr/>
            </p:nvSpPr>
            <p:spPr>
              <a:xfrm>
                <a:off x="2234406" y="1903825"/>
                <a:ext cx="4803559" cy="990592"/>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13C7089-CEA5-4915-A17D-37C210A83D4F}"/>
              </a:ext>
            </a:extLst>
          </p:cNvPr>
          <p:cNvSpPr txBox="1"/>
          <p:nvPr/>
        </p:nvSpPr>
        <p:spPr>
          <a:xfrm>
            <a:off x="102870" y="3339527"/>
            <a:ext cx="8770620" cy="646331"/>
          </a:xfrm>
          <a:prstGeom prst="rect">
            <a:avLst/>
          </a:prstGeom>
          <a:noFill/>
        </p:spPr>
        <p:txBody>
          <a:bodyPr wrap="square" rtlCol="0">
            <a:spAutoFit/>
          </a:bodyPr>
          <a:lstStyle/>
          <a:p>
            <a:pPr algn="ctr"/>
            <a:r>
              <a:rPr kumimoji="1" lang="en-US" altLang="ja-JP" sz="3600" i="1" dirty="0"/>
              <a:t>K</a:t>
            </a:r>
            <a:r>
              <a:rPr kumimoji="1" lang="en-US" altLang="ja-JP" sz="3600" dirty="0"/>
              <a:t>: </a:t>
            </a:r>
            <a:r>
              <a:rPr kumimoji="1" lang="ja-JP" altLang="en-US" sz="3600" dirty="0"/>
              <a:t>全体の種数</a:t>
            </a:r>
            <a:endParaRPr kumimoji="1" lang="en-US" altLang="ja-JP" sz="3600" dirty="0"/>
          </a:p>
        </p:txBody>
      </p:sp>
      <p:sp>
        <p:nvSpPr>
          <p:cNvPr id="7" name="テキスト ボックス 6">
            <a:extLst>
              <a:ext uri="{FF2B5EF4-FFF2-40B4-BE49-F238E27FC236}">
                <a16:creationId xmlns:a16="http://schemas.microsoft.com/office/drawing/2014/main" id="{C6318770-42BC-4898-8F14-15307E3113FC}"/>
              </a:ext>
            </a:extLst>
          </p:cNvPr>
          <p:cNvSpPr txBox="1"/>
          <p:nvPr/>
        </p:nvSpPr>
        <p:spPr>
          <a:xfrm>
            <a:off x="102870" y="3903407"/>
            <a:ext cx="8770620" cy="646331"/>
          </a:xfrm>
          <a:prstGeom prst="rect">
            <a:avLst/>
          </a:prstGeom>
          <a:noFill/>
        </p:spPr>
        <p:txBody>
          <a:bodyPr wrap="square" rtlCol="0">
            <a:spAutoFit/>
          </a:bodyPr>
          <a:lstStyle/>
          <a:p>
            <a:pPr algn="ctr"/>
            <a:r>
              <a:rPr kumimoji="1" lang="en-US" altLang="ja-JP" sz="3600" i="1" dirty="0"/>
              <a:t>s</a:t>
            </a:r>
            <a:r>
              <a:rPr kumimoji="1" lang="en-US" altLang="ja-JP" sz="3600" dirty="0"/>
              <a:t>: </a:t>
            </a:r>
            <a:r>
              <a:rPr kumimoji="1" lang="ja-JP" altLang="en-US" sz="3600" dirty="0"/>
              <a:t>ある群集で見つかる種数</a:t>
            </a:r>
            <a:endParaRPr kumimoji="1" lang="en-US" altLang="ja-JP" sz="3600" dirty="0"/>
          </a:p>
        </p:txBody>
      </p:sp>
      <p:sp>
        <p:nvSpPr>
          <p:cNvPr id="8" name="テキスト ボックス 7">
            <a:extLst>
              <a:ext uri="{FF2B5EF4-FFF2-40B4-BE49-F238E27FC236}">
                <a16:creationId xmlns:a16="http://schemas.microsoft.com/office/drawing/2014/main" id="{90668557-E1AD-4FDF-9FC6-1C6DA607B55D}"/>
              </a:ext>
            </a:extLst>
          </p:cNvPr>
          <p:cNvSpPr txBox="1"/>
          <p:nvPr/>
        </p:nvSpPr>
        <p:spPr>
          <a:xfrm>
            <a:off x="102870" y="4467287"/>
            <a:ext cx="8770620" cy="646331"/>
          </a:xfrm>
          <a:prstGeom prst="rect">
            <a:avLst/>
          </a:prstGeom>
          <a:noFill/>
        </p:spPr>
        <p:txBody>
          <a:bodyPr wrap="square" rtlCol="0">
            <a:spAutoFit/>
          </a:bodyPr>
          <a:lstStyle/>
          <a:p>
            <a:pPr algn="ctr"/>
            <a:r>
              <a:rPr kumimoji="1" lang="en-US" altLang="ja-JP" sz="3600" i="1" dirty="0"/>
              <a:t>p</a:t>
            </a:r>
            <a:r>
              <a:rPr kumimoji="1" lang="en-US" altLang="ja-JP" sz="3600" dirty="0"/>
              <a:t>: </a:t>
            </a:r>
            <a:r>
              <a:rPr kumimoji="1" lang="ja-JP" altLang="en-US" sz="3600" dirty="0"/>
              <a:t>任意の種が見つかる確率</a:t>
            </a:r>
            <a:endParaRPr kumimoji="1" lang="en-US" altLang="ja-JP" sz="3600" dirty="0"/>
          </a:p>
        </p:txBody>
      </p:sp>
    </p:spTree>
    <p:extLst>
      <p:ext uri="{BB962C8B-B14F-4D97-AF65-F5344CB8AC3E}">
        <p14:creationId xmlns:p14="http://schemas.microsoft.com/office/powerpoint/2010/main" val="405784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A6FEE5-8BDE-4461-AF96-7E78EDF437AB}"/>
              </a:ext>
            </a:extLst>
          </p:cNvPr>
          <p:cNvSpPr txBox="1"/>
          <p:nvPr/>
        </p:nvSpPr>
        <p:spPr>
          <a:xfrm>
            <a:off x="95250" y="373978"/>
            <a:ext cx="8770620" cy="646331"/>
          </a:xfrm>
          <a:prstGeom prst="rect">
            <a:avLst/>
          </a:prstGeom>
          <a:noFill/>
        </p:spPr>
        <p:txBody>
          <a:bodyPr wrap="square" rtlCol="0">
            <a:spAutoFit/>
          </a:bodyPr>
          <a:lstStyle/>
          <a:p>
            <a:pPr algn="ctr"/>
            <a:r>
              <a:rPr kumimoji="1" lang="ja-JP" altLang="en-US" sz="3600" dirty="0"/>
              <a:t>複数種を対象とした群集全体の期待値</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DBC045-C71E-4336-94B0-1F950D5911BD}"/>
                  </a:ext>
                </a:extLst>
              </p:cNvPr>
              <p:cNvSpPr txBox="1"/>
              <p:nvPr/>
            </p:nvSpPr>
            <p:spPr>
              <a:xfrm>
                <a:off x="3842226" y="1141825"/>
                <a:ext cx="1775486" cy="546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pt-BR" altLang="ja-JP" sz="3400" i="1" smtClean="0">
                              <a:latin typeface="Cambria Math" panose="02040503050406030204" pitchFamily="18" charset="0"/>
                            </a:rPr>
                          </m:ctrlPr>
                        </m:sSupPr>
                        <m:e>
                          <m:r>
                            <a:rPr kumimoji="1" lang="en-US" altLang="ja-JP" sz="3400" i="1">
                              <a:latin typeface="Cambria Math" panose="02040503050406030204" pitchFamily="18" charset="0"/>
                            </a:rPr>
                            <m:t>(</m:t>
                          </m:r>
                          <m:r>
                            <m:rPr>
                              <m:sty m:val="p"/>
                            </m:rPr>
                            <a:rPr kumimoji="1" lang="en-US" altLang="ja-JP" sz="3400" i="1" smtClean="0">
                              <a:latin typeface="Cambria Math" panose="02040503050406030204" pitchFamily="18" charset="0"/>
                            </a:rPr>
                            <m:t>Q</m:t>
                          </m:r>
                          <m:r>
                            <a:rPr kumimoji="1" lang="en-US" altLang="ja-JP" sz="3400" b="0" i="1" smtClean="0">
                              <a:latin typeface="Cambria Math" panose="02040503050406030204" pitchFamily="18" charset="0"/>
                            </a:rPr>
                            <m:t>+</m:t>
                          </m:r>
                          <m:r>
                            <a:rPr kumimoji="1" lang="en-US" altLang="ja-JP" sz="3400" b="0" i="1" smtClean="0">
                              <a:latin typeface="Cambria Math" panose="02040503050406030204" pitchFamily="18" charset="0"/>
                            </a:rPr>
                            <m:t>𝑃</m:t>
                          </m:r>
                          <m:r>
                            <a:rPr kumimoji="1" lang="en-US" altLang="ja-JP" sz="3400" i="1">
                              <a:latin typeface="Cambria Math" panose="02040503050406030204" pitchFamily="18" charset="0"/>
                            </a:rPr>
                            <m:t>)</m:t>
                          </m:r>
                        </m:e>
                        <m:sup>
                          <m:r>
                            <a:rPr kumimoji="1" lang="ja-JP" altLang="pt-BR" sz="3400" i="1" smtClean="0">
                              <a:latin typeface="Cambria Math" panose="02040503050406030204" pitchFamily="18" charset="0"/>
                            </a:rPr>
                            <m:t>𝜃</m:t>
                          </m:r>
                        </m:sup>
                      </m:sSup>
                    </m:oMath>
                  </m:oMathPara>
                </a14:m>
                <a:endParaRPr kumimoji="1" lang="ja-JP" altLang="en-US" sz="3400" dirty="0"/>
              </a:p>
            </p:txBody>
          </p:sp>
        </mc:Choice>
        <mc:Fallback xmlns="">
          <p:sp>
            <p:nvSpPr>
              <p:cNvPr id="5" name="テキスト ボックス 4">
                <a:extLst>
                  <a:ext uri="{FF2B5EF4-FFF2-40B4-BE49-F238E27FC236}">
                    <a16:creationId xmlns:a16="http://schemas.microsoft.com/office/drawing/2014/main" id="{37DBC045-C71E-4336-94B0-1F950D5911BD}"/>
                  </a:ext>
                </a:extLst>
              </p:cNvPr>
              <p:cNvSpPr txBox="1">
                <a:spLocks noRot="1" noChangeAspect="1" noMove="1" noResize="1" noEditPoints="1" noAdjustHandles="1" noChangeArrowheads="1" noChangeShapeType="1" noTextEdit="1"/>
              </p:cNvSpPr>
              <p:nvPr/>
            </p:nvSpPr>
            <p:spPr>
              <a:xfrm>
                <a:off x="3842226" y="1141825"/>
                <a:ext cx="1775486" cy="5462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C11E589-D7D6-4A04-A37A-0627CE312446}"/>
                  </a:ext>
                </a:extLst>
              </p:cNvPr>
              <p:cNvSpPr txBox="1"/>
              <p:nvPr/>
            </p:nvSpPr>
            <p:spPr>
              <a:xfrm>
                <a:off x="3301206" y="2109565"/>
                <a:ext cx="3023648" cy="1084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i="1">
                          <a:latin typeface="Cambria Math" panose="02040503050406030204" pitchFamily="18" charset="0"/>
                        </a:rPr>
                        <m:t>𝑃</m:t>
                      </m:r>
                      <m:r>
                        <a:rPr kumimoji="1" lang="en-US" altLang="ja-JP" sz="3400" i="1">
                          <a:latin typeface="Cambria Math" panose="02040503050406030204" pitchFamily="18" charset="0"/>
                        </a:rPr>
                        <m:t>=</m:t>
                      </m:r>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r>
                        <a:rPr kumimoji="1" lang="en-US" altLang="ja-JP" sz="3400" i="1">
                          <a:latin typeface="Cambria Math" panose="02040503050406030204" pitchFamily="18" charset="0"/>
                        </a:rPr>
                        <m:t>+</m:t>
                      </m:r>
                      <m:f>
                        <m:fPr>
                          <m:ctrlPr>
                            <a:rPr kumimoji="1" lang="en-US" altLang="ja-JP" sz="3400" i="1">
                              <a:latin typeface="Cambria Math" panose="02040503050406030204" pitchFamily="18" charset="0"/>
                            </a:rPr>
                          </m:ctrlPr>
                        </m:fPr>
                        <m:num>
                          <m:r>
                            <a:rPr kumimoji="1" lang="en-US" altLang="ja-JP" sz="3400" i="1">
                              <a:latin typeface="Cambria Math" panose="02040503050406030204" pitchFamily="18" charset="0"/>
                            </a:rPr>
                            <m:t>𝑣𝑎𝑟</m:t>
                          </m:r>
                          <m:r>
                            <a:rPr kumimoji="1" lang="en-US" altLang="ja-JP" sz="3400" i="1">
                              <a:latin typeface="Cambria Math" panose="02040503050406030204" pitchFamily="18" charset="0"/>
                            </a:rPr>
                            <m:t>(</m:t>
                          </m:r>
                          <m:r>
                            <a:rPr kumimoji="1" lang="en-US" altLang="ja-JP" sz="3400" i="1">
                              <a:latin typeface="Cambria Math" panose="02040503050406030204" pitchFamily="18" charset="0"/>
                            </a:rPr>
                            <m:t>𝑝</m:t>
                          </m:r>
                          <m:r>
                            <a:rPr kumimoji="1" lang="en-US" altLang="ja-JP" sz="3400" i="1">
                              <a:latin typeface="Cambria Math" panose="02040503050406030204" pitchFamily="18" charset="0"/>
                            </a:rPr>
                            <m:t>)</m:t>
                          </m:r>
                        </m:num>
                        <m:den>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den>
                      </m:f>
                    </m:oMath>
                  </m:oMathPara>
                </a14:m>
                <a:endParaRPr kumimoji="1" lang="ja-JP" altLang="en-US" sz="3400" dirty="0"/>
              </a:p>
            </p:txBody>
          </p:sp>
        </mc:Choice>
        <mc:Fallback xmlns="">
          <p:sp>
            <p:nvSpPr>
              <p:cNvPr id="9" name="テキスト ボックス 8">
                <a:extLst>
                  <a:ext uri="{FF2B5EF4-FFF2-40B4-BE49-F238E27FC236}">
                    <a16:creationId xmlns:a16="http://schemas.microsoft.com/office/drawing/2014/main" id="{9C11E589-D7D6-4A04-A37A-0627CE312446}"/>
                  </a:ext>
                </a:extLst>
              </p:cNvPr>
              <p:cNvSpPr txBox="1">
                <a:spLocks noRot="1" noChangeAspect="1" noMove="1" noResize="1" noEditPoints="1" noAdjustHandles="1" noChangeArrowheads="1" noChangeShapeType="1" noTextEdit="1"/>
              </p:cNvSpPr>
              <p:nvPr/>
            </p:nvSpPr>
            <p:spPr>
              <a:xfrm>
                <a:off x="3301206" y="2109565"/>
                <a:ext cx="3023648" cy="108465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7AE93D7-B62A-4361-B30A-536D41939594}"/>
                  </a:ext>
                </a:extLst>
              </p:cNvPr>
              <p:cNvSpPr txBox="1"/>
              <p:nvPr/>
            </p:nvSpPr>
            <p:spPr>
              <a:xfrm>
                <a:off x="3805062" y="3519000"/>
                <a:ext cx="201593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b="0" i="1" smtClean="0">
                          <a:latin typeface="Cambria Math" panose="02040503050406030204" pitchFamily="18" charset="0"/>
                        </a:rPr>
                        <m:t>𝑄</m:t>
                      </m:r>
                      <m:r>
                        <a:rPr kumimoji="1" lang="en-US" altLang="ja-JP" sz="3400" i="1">
                          <a:latin typeface="Cambria Math" panose="02040503050406030204" pitchFamily="18" charset="0"/>
                        </a:rPr>
                        <m:t>=</m:t>
                      </m:r>
                      <m:r>
                        <a:rPr kumimoji="1" lang="en-US" altLang="ja-JP" sz="3400" b="0" i="1" smtClean="0">
                          <a:latin typeface="Cambria Math" panose="02040503050406030204" pitchFamily="18" charset="0"/>
                        </a:rPr>
                        <m:t>1−</m:t>
                      </m:r>
                      <m:r>
                        <a:rPr kumimoji="1" lang="en-US" altLang="ja-JP" sz="3400" b="0" i="1" smtClean="0">
                          <a:latin typeface="Cambria Math" panose="02040503050406030204" pitchFamily="18" charset="0"/>
                        </a:rPr>
                        <m:t>𝑃</m:t>
                      </m:r>
                    </m:oMath>
                  </m:oMathPara>
                </a14:m>
                <a:endParaRPr kumimoji="1" lang="ja-JP" altLang="en-US" sz="3400" dirty="0"/>
              </a:p>
            </p:txBody>
          </p:sp>
        </mc:Choice>
        <mc:Fallback xmlns="">
          <p:sp>
            <p:nvSpPr>
              <p:cNvPr id="10" name="テキスト ボックス 9">
                <a:extLst>
                  <a:ext uri="{FF2B5EF4-FFF2-40B4-BE49-F238E27FC236}">
                    <a16:creationId xmlns:a16="http://schemas.microsoft.com/office/drawing/2014/main" id="{57AE93D7-B62A-4361-B30A-536D41939594}"/>
                  </a:ext>
                </a:extLst>
              </p:cNvPr>
              <p:cNvSpPr txBox="1">
                <a:spLocks noRot="1" noChangeAspect="1" noMove="1" noResize="1" noEditPoints="1" noAdjustHandles="1" noChangeArrowheads="1" noChangeShapeType="1" noTextEdit="1"/>
              </p:cNvSpPr>
              <p:nvPr/>
            </p:nvSpPr>
            <p:spPr>
              <a:xfrm>
                <a:off x="3805062" y="3519000"/>
                <a:ext cx="2015936"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23DE4BF-02C1-443C-A6ED-AD6D09C302FE}"/>
                  </a:ext>
                </a:extLst>
              </p:cNvPr>
              <p:cNvSpPr txBox="1"/>
              <p:nvPr/>
            </p:nvSpPr>
            <p:spPr>
              <a:xfrm>
                <a:off x="3331662" y="4366999"/>
                <a:ext cx="2993192" cy="1542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400" b="0" i="1" smtClean="0">
                          <a:latin typeface="Cambria Math" panose="02040503050406030204" pitchFamily="18" charset="0"/>
                        </a:rPr>
                        <m:t>𝜃</m:t>
                      </m:r>
                      <m:r>
                        <a:rPr kumimoji="1" lang="en-US" altLang="ja-JP" sz="3400" i="1">
                          <a:latin typeface="Cambria Math" panose="02040503050406030204" pitchFamily="18" charset="0"/>
                        </a:rPr>
                        <m:t>=</m:t>
                      </m:r>
                      <m:f>
                        <m:fPr>
                          <m:ctrlPr>
                            <a:rPr kumimoji="1" lang="en-US" altLang="ja-JP" sz="3400" i="1" smtClean="0">
                              <a:latin typeface="Cambria Math" panose="02040503050406030204" pitchFamily="18" charset="0"/>
                            </a:rPr>
                          </m:ctrlPr>
                        </m:fPr>
                        <m:num>
                          <m:r>
                            <a:rPr kumimoji="1" lang="en-US" altLang="ja-JP" sz="3400" b="0" i="1" smtClean="0">
                              <a:latin typeface="Cambria Math" panose="02040503050406030204" pitchFamily="18" charset="0"/>
                            </a:rPr>
                            <m:t>𝐾</m:t>
                          </m:r>
                        </m:num>
                        <m:den>
                          <m:r>
                            <a:rPr kumimoji="1" lang="en-US" altLang="ja-JP" sz="3400" b="0" i="1" smtClean="0">
                              <a:latin typeface="Cambria Math" panose="02040503050406030204" pitchFamily="18" charset="0"/>
                            </a:rPr>
                            <m:t>1+</m:t>
                          </m:r>
                          <m:f>
                            <m:fPr>
                              <m:ctrlPr>
                                <a:rPr kumimoji="1" lang="en-US" altLang="ja-JP" sz="3400" b="0" i="1" smtClean="0">
                                  <a:latin typeface="Cambria Math" panose="02040503050406030204" pitchFamily="18" charset="0"/>
                                </a:rPr>
                              </m:ctrlPr>
                            </m:fPr>
                            <m:num>
                              <m:r>
                                <a:rPr kumimoji="1" lang="en-US" altLang="ja-JP" sz="3400" i="1">
                                  <a:latin typeface="Cambria Math" panose="02040503050406030204" pitchFamily="18" charset="0"/>
                                </a:rPr>
                                <m:t>𝑣𝑎𝑟</m:t>
                              </m:r>
                              <m:r>
                                <a:rPr kumimoji="1" lang="en-US" altLang="ja-JP" sz="3400" i="1">
                                  <a:latin typeface="Cambria Math" panose="02040503050406030204" pitchFamily="18" charset="0"/>
                                </a:rPr>
                                <m:t>(</m:t>
                              </m:r>
                              <m:r>
                                <a:rPr kumimoji="1" lang="en-US" altLang="ja-JP" sz="3400" i="1">
                                  <a:latin typeface="Cambria Math" panose="02040503050406030204" pitchFamily="18" charset="0"/>
                                </a:rPr>
                                <m:t>𝑝</m:t>
                              </m:r>
                              <m:r>
                                <a:rPr kumimoji="1" lang="en-US" altLang="ja-JP" sz="3400" i="1">
                                  <a:latin typeface="Cambria Math" panose="02040503050406030204" pitchFamily="18" charset="0"/>
                                </a:rPr>
                                <m:t>)</m:t>
                              </m:r>
                            </m:num>
                            <m:den>
                              <m:sSup>
                                <m:sSupPr>
                                  <m:ctrlPr>
                                    <a:rPr kumimoji="1" lang="en-US" altLang="ja-JP" sz="3400" b="0" i="1" smtClean="0">
                                      <a:latin typeface="Cambria Math" panose="02040503050406030204" pitchFamily="18" charset="0"/>
                                    </a:rPr>
                                  </m:ctrlPr>
                                </m:sSupPr>
                                <m:e>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e>
                                <m:sup>
                                  <m:r>
                                    <a:rPr kumimoji="1" lang="en-US" altLang="ja-JP" sz="3400" b="0" i="1" smtClean="0">
                                      <a:latin typeface="Cambria Math" panose="02040503050406030204" pitchFamily="18" charset="0"/>
                                    </a:rPr>
                                    <m:t>2</m:t>
                                  </m:r>
                                </m:sup>
                              </m:sSup>
                            </m:den>
                          </m:f>
                        </m:den>
                      </m:f>
                    </m:oMath>
                  </m:oMathPara>
                </a14:m>
                <a:endParaRPr kumimoji="1" lang="ja-JP" altLang="en-US" sz="3400" dirty="0"/>
              </a:p>
            </p:txBody>
          </p:sp>
        </mc:Choice>
        <mc:Fallback xmlns="">
          <p:sp>
            <p:nvSpPr>
              <p:cNvPr id="11" name="テキスト ボックス 10">
                <a:extLst>
                  <a:ext uri="{FF2B5EF4-FFF2-40B4-BE49-F238E27FC236}">
                    <a16:creationId xmlns:a16="http://schemas.microsoft.com/office/drawing/2014/main" id="{423DE4BF-02C1-443C-A6ED-AD6D09C302FE}"/>
                  </a:ext>
                </a:extLst>
              </p:cNvPr>
              <p:cNvSpPr txBox="1">
                <a:spLocks noRot="1" noChangeAspect="1" noMove="1" noResize="1" noEditPoints="1" noAdjustHandles="1" noChangeArrowheads="1" noChangeShapeType="1" noTextEdit="1"/>
              </p:cNvSpPr>
              <p:nvPr/>
            </p:nvSpPr>
            <p:spPr>
              <a:xfrm>
                <a:off x="3331662" y="4366999"/>
                <a:ext cx="2993192" cy="154202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58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A6FEE5-8BDE-4461-AF96-7E78EDF437AB}"/>
              </a:ext>
            </a:extLst>
          </p:cNvPr>
          <p:cNvSpPr txBox="1"/>
          <p:nvPr/>
        </p:nvSpPr>
        <p:spPr>
          <a:xfrm>
            <a:off x="95250" y="373978"/>
            <a:ext cx="8770620" cy="646331"/>
          </a:xfrm>
          <a:prstGeom prst="rect">
            <a:avLst/>
          </a:prstGeom>
          <a:noFill/>
        </p:spPr>
        <p:txBody>
          <a:bodyPr wrap="square" rtlCol="0">
            <a:spAutoFit/>
          </a:bodyPr>
          <a:lstStyle/>
          <a:p>
            <a:pPr algn="ctr"/>
            <a:r>
              <a:rPr kumimoji="1" lang="en-US" altLang="ja-JP" sz="3600" dirty="0"/>
              <a:t>Barton and David (1958)</a:t>
            </a:r>
            <a:r>
              <a:rPr kumimoji="1" lang="ja-JP" altLang="en-US" sz="3600" dirty="0"/>
              <a:t>による説明</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7DBC045-C71E-4336-94B0-1F950D5911BD}"/>
                  </a:ext>
                </a:extLst>
              </p:cNvPr>
              <p:cNvSpPr txBox="1"/>
              <p:nvPr/>
            </p:nvSpPr>
            <p:spPr>
              <a:xfrm>
                <a:off x="3340537" y="5975452"/>
                <a:ext cx="2164375"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400" i="1" smtClean="0">
                              <a:latin typeface="Cambria Math" panose="02040503050406030204" pitchFamily="18" charset="0"/>
                            </a:rPr>
                          </m:ctrlPr>
                        </m:sSubPr>
                        <m:e>
                          <m:r>
                            <a:rPr kumimoji="1" lang="en-US" altLang="ja-JP" sz="3400" b="0" i="1" smtClean="0">
                              <a:latin typeface="Cambria Math" panose="02040503050406030204" pitchFamily="18" charset="0"/>
                            </a:rPr>
                            <m:t>𝑝</m:t>
                          </m:r>
                        </m:e>
                        <m:sub>
                          <m:r>
                            <a:rPr kumimoji="1" lang="en-US" altLang="ja-JP" sz="3400" b="0" i="1" smtClean="0">
                              <a:latin typeface="Cambria Math" panose="02040503050406030204" pitchFamily="18" charset="0"/>
                            </a:rPr>
                            <m:t>𝑖</m:t>
                          </m:r>
                        </m:sub>
                      </m:sSub>
                      <m:r>
                        <a:rPr kumimoji="1" lang="pt-BR" altLang="ja-JP" sz="3400" i="1" smtClean="0">
                          <a:latin typeface="Cambria Math" panose="02040503050406030204" pitchFamily="18" charset="0"/>
                        </a:rPr>
                        <m:t>=</m:t>
                      </m:r>
                      <m:r>
                        <a:rPr kumimoji="1" lang="en-US" altLang="ja-JP" sz="3400" i="1" smtClean="0">
                          <a:latin typeface="Cambria Math" panose="02040503050406030204" pitchFamily="18" charset="0"/>
                        </a:rPr>
                        <m:t>1</m:t>
                      </m:r>
                      <m:r>
                        <a:rPr kumimoji="1" lang="en-US" altLang="ja-JP" sz="3400" b="0" i="1" smtClean="0">
                          <a:latin typeface="Cambria Math" panose="02040503050406030204" pitchFamily="18" charset="0"/>
                        </a:rPr>
                        <m:t>−</m:t>
                      </m:r>
                      <m:sSub>
                        <m:sSubPr>
                          <m:ctrlPr>
                            <a:rPr kumimoji="1" lang="en-US" altLang="ja-JP" sz="3400" i="1">
                              <a:latin typeface="Cambria Math" panose="02040503050406030204" pitchFamily="18" charset="0"/>
                            </a:rPr>
                          </m:ctrlPr>
                        </m:sSubPr>
                        <m:e>
                          <m:r>
                            <a:rPr kumimoji="1" lang="en-US" altLang="ja-JP" sz="3400" i="1">
                              <a:latin typeface="Cambria Math" panose="02040503050406030204" pitchFamily="18" charset="0"/>
                            </a:rPr>
                            <m:t>𝑞</m:t>
                          </m:r>
                        </m:e>
                        <m:sub>
                          <m:r>
                            <a:rPr kumimoji="1" lang="en-US" altLang="ja-JP" sz="3400" i="1">
                              <a:latin typeface="Cambria Math" panose="02040503050406030204" pitchFamily="18" charset="0"/>
                            </a:rPr>
                            <m:t>𝑖</m:t>
                          </m:r>
                        </m:sub>
                      </m:sSub>
                    </m:oMath>
                  </m:oMathPara>
                </a14:m>
                <a:endParaRPr kumimoji="1" lang="ja-JP" altLang="en-US" sz="3400" dirty="0"/>
              </a:p>
            </p:txBody>
          </p:sp>
        </mc:Choice>
        <mc:Fallback>
          <p:sp>
            <p:nvSpPr>
              <p:cNvPr id="5" name="テキスト ボックス 4">
                <a:extLst>
                  <a:ext uri="{FF2B5EF4-FFF2-40B4-BE49-F238E27FC236}">
                    <a16:creationId xmlns:a16="http://schemas.microsoft.com/office/drawing/2014/main" id="{37DBC045-C71E-4336-94B0-1F950D5911BD}"/>
                  </a:ext>
                </a:extLst>
              </p:cNvPr>
              <p:cNvSpPr txBox="1">
                <a:spLocks noRot="1" noChangeAspect="1" noMove="1" noResize="1" noEditPoints="1" noAdjustHandles="1" noChangeArrowheads="1" noChangeShapeType="1" noTextEdit="1"/>
              </p:cNvSpPr>
              <p:nvPr/>
            </p:nvSpPr>
            <p:spPr>
              <a:xfrm>
                <a:off x="3340537" y="5975452"/>
                <a:ext cx="2164375" cy="523220"/>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13C7089-CEA5-4915-A17D-37C210A83D4F}"/>
              </a:ext>
            </a:extLst>
          </p:cNvPr>
          <p:cNvSpPr txBox="1"/>
          <p:nvPr/>
        </p:nvSpPr>
        <p:spPr>
          <a:xfrm>
            <a:off x="95250" y="1064356"/>
            <a:ext cx="8770620" cy="646331"/>
          </a:xfrm>
          <a:prstGeom prst="rect">
            <a:avLst/>
          </a:prstGeom>
          <a:noFill/>
        </p:spPr>
        <p:txBody>
          <a:bodyPr wrap="square" rtlCol="0">
            <a:spAutoFit/>
          </a:bodyPr>
          <a:lstStyle/>
          <a:p>
            <a:pPr algn="ctr"/>
            <a:r>
              <a:rPr kumimoji="1" lang="en-US" altLang="ja-JP" sz="3600" i="1" dirty="0"/>
              <a:t>N</a:t>
            </a:r>
            <a:r>
              <a:rPr kumimoji="1" lang="en-US" altLang="ja-JP" sz="3600" dirty="0"/>
              <a:t>: box</a:t>
            </a:r>
            <a:r>
              <a:rPr kumimoji="1" lang="ja-JP" altLang="en-US" sz="3600" dirty="0"/>
              <a:t>の数</a:t>
            </a:r>
            <a:endParaRPr kumimoji="1" lang="en-US" altLang="ja-JP" sz="36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6318770-42BC-4898-8F14-15307E3113FC}"/>
                  </a:ext>
                </a:extLst>
              </p:cNvPr>
              <p:cNvSpPr txBox="1"/>
              <p:nvPr/>
            </p:nvSpPr>
            <p:spPr>
              <a:xfrm>
                <a:off x="95250" y="2150992"/>
                <a:ext cx="8770620" cy="646331"/>
              </a:xfrm>
              <a:prstGeom prst="rect">
                <a:avLst/>
              </a:prstGeom>
              <a:noFill/>
            </p:spPr>
            <p:txBody>
              <a:bodyPr wrap="square" rtlCol="0">
                <a:spAutoFit/>
              </a:bodyPr>
              <a:lstStyle/>
              <a:p>
                <a:pPr algn="ctr"/>
                <a14:m>
                  <m:oMath xmlns:m="http://schemas.openxmlformats.org/officeDocument/2006/math">
                    <m:r>
                      <a:rPr kumimoji="1" lang="en-US" altLang="ja-JP" sz="3600" i="1" dirty="0" smtClean="0">
                        <a:latin typeface="Cambria Math" panose="02040503050406030204" pitchFamily="18" charset="0"/>
                      </a:rPr>
                      <m:t>𝑠</m:t>
                    </m:r>
                  </m:oMath>
                </a14:m>
                <a:r>
                  <a:rPr kumimoji="1" lang="en-US" altLang="ja-JP" sz="3600" dirty="0"/>
                  <a:t>: </a:t>
                </a:r>
                <a:r>
                  <a:rPr kumimoji="1" lang="ja-JP" altLang="en-US" sz="3600" dirty="0"/>
                  <a:t>ある</a:t>
                </a:r>
                <a:r>
                  <a:rPr kumimoji="1" lang="en-US" altLang="ja-JP" sz="3600" dirty="0"/>
                  <a:t>box</a:t>
                </a:r>
                <a:r>
                  <a:rPr kumimoji="1" lang="ja-JP" altLang="en-US" sz="3600" dirty="0"/>
                  <a:t>の中にあるボールの色の数</a:t>
                </a:r>
                <a:endParaRPr kumimoji="1" lang="en-US" altLang="ja-JP" sz="3600" dirty="0"/>
              </a:p>
            </p:txBody>
          </p:sp>
        </mc:Choice>
        <mc:Fallback>
          <p:sp>
            <p:nvSpPr>
              <p:cNvPr id="7" name="テキスト ボックス 6">
                <a:extLst>
                  <a:ext uri="{FF2B5EF4-FFF2-40B4-BE49-F238E27FC236}">
                    <a16:creationId xmlns:a16="http://schemas.microsoft.com/office/drawing/2014/main" id="{C6318770-42BC-4898-8F14-15307E3113FC}"/>
                  </a:ext>
                </a:extLst>
              </p:cNvPr>
              <p:cNvSpPr txBox="1">
                <a:spLocks noRot="1" noChangeAspect="1" noMove="1" noResize="1" noEditPoints="1" noAdjustHandles="1" noChangeArrowheads="1" noChangeShapeType="1" noTextEdit="1"/>
              </p:cNvSpPr>
              <p:nvPr/>
            </p:nvSpPr>
            <p:spPr>
              <a:xfrm>
                <a:off x="95250" y="2150992"/>
                <a:ext cx="8770620" cy="646331"/>
              </a:xfrm>
              <a:prstGeom prst="rect">
                <a:avLst/>
              </a:prstGeom>
              <a:blipFill>
                <a:blip r:embed="rId3"/>
                <a:stretch>
                  <a:fillRect t="-16038" b="-3490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0668557-E1AD-4FDF-9FC6-1C6DA607B55D}"/>
                  </a:ext>
                </a:extLst>
              </p:cNvPr>
              <p:cNvSpPr txBox="1"/>
              <p:nvPr/>
            </p:nvSpPr>
            <p:spPr>
              <a:xfrm>
                <a:off x="95250" y="2672783"/>
                <a:ext cx="8770620" cy="646331"/>
              </a:xfrm>
              <a:prstGeom prst="rect">
                <a:avLst/>
              </a:prstGeom>
              <a:noFill/>
            </p:spPr>
            <p:txBody>
              <a:bodyPr wrap="square" rtlCol="0">
                <a:spAutoFit/>
              </a:bodyPr>
              <a:lstStyle/>
              <a:p>
                <a:pPr algn="ctr"/>
                <a14:m>
                  <m:oMath xmlns:m="http://schemas.openxmlformats.org/officeDocument/2006/math">
                    <m:sSub>
                      <m:sSubPr>
                        <m:ctrlPr>
                          <a:rPr kumimoji="1" lang="en-US" altLang="ja-JP" sz="3600" i="1" dirty="0" smtClean="0">
                            <a:latin typeface="Cambria Math" panose="02040503050406030204" pitchFamily="18" charset="0"/>
                          </a:rPr>
                        </m:ctrlPr>
                      </m:sSubPr>
                      <m:e>
                        <m:r>
                          <a:rPr kumimoji="1" lang="en-US" altLang="ja-JP" sz="3600" b="0" i="1" dirty="0" smtClean="0">
                            <a:latin typeface="Cambria Math" panose="02040503050406030204" pitchFamily="18" charset="0"/>
                          </a:rPr>
                          <m:t>𝑛</m:t>
                        </m:r>
                      </m:e>
                      <m:sub>
                        <m:r>
                          <a:rPr kumimoji="1" lang="en-US" altLang="ja-JP" sz="3600" b="0" i="1" dirty="0" smtClean="0">
                            <a:latin typeface="Cambria Math" panose="02040503050406030204" pitchFamily="18" charset="0"/>
                          </a:rPr>
                          <m:t>𝑖</m:t>
                        </m:r>
                      </m:sub>
                    </m:sSub>
                    <m:r>
                      <a:rPr kumimoji="1" lang="en-US" altLang="ja-JP" sz="3600" b="0" i="1" dirty="0" smtClean="0">
                        <a:latin typeface="Cambria Math" panose="02040503050406030204" pitchFamily="18" charset="0"/>
                      </a:rPr>
                      <m:t> </m:t>
                    </m:r>
                  </m:oMath>
                </a14:m>
                <a:r>
                  <a:rPr kumimoji="1" lang="en-US" altLang="ja-JP" sz="3600" dirty="0"/>
                  <a:t>: </a:t>
                </a:r>
                <a:r>
                  <a:rPr kumimoji="1" lang="en-US" altLang="ja-JP" sz="3600" i="1" dirty="0" err="1"/>
                  <a:t>i</a:t>
                </a:r>
                <a:r>
                  <a:rPr kumimoji="1" lang="ja-JP" altLang="en-US" sz="3600" dirty="0"/>
                  <a:t>番目の色のボールの数</a:t>
                </a:r>
                <a:endParaRPr kumimoji="1" lang="en-US" altLang="ja-JP" sz="3600" dirty="0"/>
              </a:p>
            </p:txBody>
          </p:sp>
        </mc:Choice>
        <mc:Fallback>
          <p:sp>
            <p:nvSpPr>
              <p:cNvPr id="8" name="テキスト ボックス 7">
                <a:extLst>
                  <a:ext uri="{FF2B5EF4-FFF2-40B4-BE49-F238E27FC236}">
                    <a16:creationId xmlns:a16="http://schemas.microsoft.com/office/drawing/2014/main" id="{90668557-E1AD-4FDF-9FC6-1C6DA607B55D}"/>
                  </a:ext>
                </a:extLst>
              </p:cNvPr>
              <p:cNvSpPr txBox="1">
                <a:spLocks noRot="1" noChangeAspect="1" noMove="1" noResize="1" noEditPoints="1" noAdjustHandles="1" noChangeArrowheads="1" noChangeShapeType="1" noTextEdit="1"/>
              </p:cNvSpPr>
              <p:nvPr/>
            </p:nvSpPr>
            <p:spPr>
              <a:xfrm>
                <a:off x="95250" y="2672783"/>
                <a:ext cx="8770620" cy="646331"/>
              </a:xfrm>
              <a:prstGeom prst="rect">
                <a:avLst/>
              </a:prstGeom>
              <a:blipFill>
                <a:blip r:embed="rId4"/>
                <a:stretch>
                  <a:fillRect t="-15094" b="-3490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8A5BF10-5650-4398-BB4C-0B997D2E1271}"/>
              </a:ext>
            </a:extLst>
          </p:cNvPr>
          <p:cNvSpPr txBox="1"/>
          <p:nvPr/>
        </p:nvSpPr>
        <p:spPr>
          <a:xfrm>
            <a:off x="-120315" y="3376103"/>
            <a:ext cx="9448800" cy="646331"/>
          </a:xfrm>
          <a:prstGeom prst="rect">
            <a:avLst/>
          </a:prstGeom>
          <a:noFill/>
        </p:spPr>
        <p:txBody>
          <a:bodyPr wrap="square" rtlCol="0">
            <a:spAutoFit/>
          </a:bodyPr>
          <a:lstStyle/>
          <a:p>
            <a:pPr algn="ctr"/>
            <a:r>
              <a:rPr kumimoji="1" lang="ja-JP" altLang="en-US" sz="3600" dirty="0"/>
              <a:t>・ある</a:t>
            </a:r>
            <a:r>
              <a:rPr kumimoji="1" lang="en-US" altLang="ja-JP" sz="3600" dirty="0"/>
              <a:t>box</a:t>
            </a:r>
            <a:r>
              <a:rPr kumimoji="1" lang="ja-JP" altLang="en-US" sz="3600" dirty="0"/>
              <a:t>の中に色</a:t>
            </a:r>
            <a:r>
              <a:rPr kumimoji="1" lang="en-US" altLang="ja-JP" sz="3600" i="1" dirty="0" err="1"/>
              <a:t>i</a:t>
            </a:r>
            <a:r>
              <a:rPr kumimoji="1" lang="ja-JP" altLang="en-US" sz="3600" dirty="0"/>
              <a:t>のボールが全くない確率</a:t>
            </a:r>
            <a:endParaRPr kumimoji="1" lang="en-US" altLang="ja-JP" sz="3600" dirty="0"/>
          </a:p>
        </p:txBody>
      </p:sp>
      <p:sp>
        <p:nvSpPr>
          <p:cNvPr id="10" name="テキスト ボックス 9">
            <a:extLst>
              <a:ext uri="{FF2B5EF4-FFF2-40B4-BE49-F238E27FC236}">
                <a16:creationId xmlns:a16="http://schemas.microsoft.com/office/drawing/2014/main" id="{BA78CE88-7D87-4930-AE77-BA4196D22ED8}"/>
              </a:ext>
            </a:extLst>
          </p:cNvPr>
          <p:cNvSpPr txBox="1"/>
          <p:nvPr/>
        </p:nvSpPr>
        <p:spPr>
          <a:xfrm>
            <a:off x="-120315" y="5251515"/>
            <a:ext cx="9142395" cy="646331"/>
          </a:xfrm>
          <a:prstGeom prst="rect">
            <a:avLst/>
          </a:prstGeom>
          <a:noFill/>
        </p:spPr>
        <p:txBody>
          <a:bodyPr wrap="square" rtlCol="0">
            <a:spAutoFit/>
          </a:bodyPr>
          <a:lstStyle/>
          <a:p>
            <a:pPr algn="ctr"/>
            <a:r>
              <a:rPr kumimoji="1" lang="ja-JP" altLang="en-US" sz="3600" dirty="0"/>
              <a:t>・ある</a:t>
            </a:r>
            <a:r>
              <a:rPr kumimoji="1" lang="en-US" altLang="ja-JP" sz="3600" dirty="0"/>
              <a:t>box</a:t>
            </a:r>
            <a:r>
              <a:rPr kumimoji="1" lang="ja-JP" altLang="en-US" sz="3600" dirty="0"/>
              <a:t>の中に色</a:t>
            </a:r>
            <a:r>
              <a:rPr kumimoji="1" lang="en-US" altLang="ja-JP" sz="3600" i="1" dirty="0" err="1"/>
              <a:t>i</a:t>
            </a:r>
            <a:r>
              <a:rPr kumimoji="1" lang="ja-JP" altLang="en-US" sz="3600" dirty="0"/>
              <a:t>のボールがある確率</a:t>
            </a:r>
            <a:endParaRPr kumimoji="1" lang="en-US" altLang="ja-JP" sz="3600"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E7DB0F7-BF42-4585-BBC2-4FA3A9C393E5}"/>
                  </a:ext>
                </a:extLst>
              </p:cNvPr>
              <p:cNvSpPr txBox="1"/>
              <p:nvPr/>
            </p:nvSpPr>
            <p:spPr>
              <a:xfrm>
                <a:off x="3157657" y="4174834"/>
                <a:ext cx="2821157" cy="979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400" i="1" smtClean="0">
                              <a:latin typeface="Cambria Math" panose="02040503050406030204" pitchFamily="18" charset="0"/>
                            </a:rPr>
                          </m:ctrlPr>
                        </m:sSubPr>
                        <m:e>
                          <m:r>
                            <a:rPr kumimoji="1" lang="en-US" altLang="ja-JP" sz="3400" b="0" i="1" smtClean="0">
                              <a:latin typeface="Cambria Math" panose="02040503050406030204" pitchFamily="18" charset="0"/>
                            </a:rPr>
                            <m:t>𝑞</m:t>
                          </m:r>
                        </m:e>
                        <m:sub>
                          <m:r>
                            <a:rPr kumimoji="1" lang="en-US" altLang="ja-JP" sz="3400" b="0" i="1" smtClean="0">
                              <a:latin typeface="Cambria Math" panose="02040503050406030204" pitchFamily="18" charset="0"/>
                            </a:rPr>
                            <m:t>𝑖</m:t>
                          </m:r>
                        </m:sub>
                      </m:sSub>
                      <m:r>
                        <a:rPr kumimoji="1" lang="pt-BR" altLang="ja-JP" sz="3400" i="1" smtClean="0">
                          <a:latin typeface="Cambria Math" panose="02040503050406030204" pitchFamily="18" charset="0"/>
                        </a:rPr>
                        <m:t>=</m:t>
                      </m:r>
                      <m:sSup>
                        <m:sSupPr>
                          <m:ctrlPr>
                            <a:rPr kumimoji="1" lang="pt-BR" altLang="ja-JP" sz="3400" i="1">
                              <a:latin typeface="Cambria Math" panose="02040503050406030204" pitchFamily="18" charset="0"/>
                            </a:rPr>
                          </m:ctrlPr>
                        </m:sSupPr>
                        <m:e>
                          <m:r>
                            <a:rPr kumimoji="1" lang="en-US" altLang="ja-JP" sz="3400" i="1">
                              <a:latin typeface="Cambria Math" panose="02040503050406030204" pitchFamily="18" charset="0"/>
                            </a:rPr>
                            <m:t>(1−</m:t>
                          </m:r>
                          <m:f>
                            <m:fPr>
                              <m:ctrlPr>
                                <a:rPr kumimoji="1" lang="en-US" altLang="ja-JP" sz="3400" i="1" smtClean="0">
                                  <a:latin typeface="Cambria Math" panose="02040503050406030204" pitchFamily="18" charset="0"/>
                                </a:rPr>
                              </m:ctrlPr>
                            </m:fPr>
                            <m:num>
                              <m:r>
                                <a:rPr kumimoji="1" lang="en-US" altLang="ja-JP" sz="3400" b="0" i="1" smtClean="0">
                                  <a:latin typeface="Cambria Math" panose="02040503050406030204" pitchFamily="18" charset="0"/>
                                </a:rPr>
                                <m:t>1</m:t>
                              </m:r>
                            </m:num>
                            <m:den>
                              <m:r>
                                <a:rPr kumimoji="1" lang="en-US" altLang="ja-JP" sz="3400" b="0" i="1" smtClean="0">
                                  <a:latin typeface="Cambria Math" panose="02040503050406030204" pitchFamily="18" charset="0"/>
                                </a:rPr>
                                <m:t>𝑁</m:t>
                              </m:r>
                            </m:den>
                          </m:f>
                          <m:r>
                            <a:rPr kumimoji="1" lang="en-US" altLang="ja-JP" sz="3400" i="1">
                              <a:latin typeface="Cambria Math" panose="02040503050406030204" pitchFamily="18" charset="0"/>
                            </a:rPr>
                            <m:t>)</m:t>
                          </m:r>
                        </m:e>
                        <m:sup>
                          <m:sSub>
                            <m:sSubPr>
                              <m:ctrlPr>
                                <a:rPr kumimoji="1" lang="en-US" altLang="ja-JP" sz="3400" i="1">
                                  <a:latin typeface="Cambria Math" panose="02040503050406030204" pitchFamily="18" charset="0"/>
                                </a:rPr>
                              </m:ctrlPr>
                            </m:sSubPr>
                            <m:e>
                              <m:r>
                                <a:rPr kumimoji="1" lang="en-US" altLang="ja-JP" sz="3400" b="0" i="1" smtClean="0">
                                  <a:latin typeface="Cambria Math" panose="02040503050406030204" pitchFamily="18" charset="0"/>
                                </a:rPr>
                                <m:t>𝑛</m:t>
                              </m:r>
                            </m:e>
                            <m:sub>
                              <m:r>
                                <a:rPr kumimoji="1" lang="en-US" altLang="ja-JP" sz="3400" i="1">
                                  <a:latin typeface="Cambria Math" panose="02040503050406030204" pitchFamily="18" charset="0"/>
                                </a:rPr>
                                <m:t>𝑖</m:t>
                              </m:r>
                            </m:sub>
                          </m:sSub>
                        </m:sup>
                      </m:sSup>
                    </m:oMath>
                  </m:oMathPara>
                </a14:m>
                <a:endParaRPr kumimoji="1" lang="ja-JP" altLang="en-US" sz="3400" dirty="0"/>
              </a:p>
            </p:txBody>
          </p:sp>
        </mc:Choice>
        <mc:Fallback>
          <p:sp>
            <p:nvSpPr>
              <p:cNvPr id="11" name="テキスト ボックス 10">
                <a:extLst>
                  <a:ext uri="{FF2B5EF4-FFF2-40B4-BE49-F238E27FC236}">
                    <a16:creationId xmlns:a16="http://schemas.microsoft.com/office/drawing/2014/main" id="{AE7DB0F7-BF42-4585-BBC2-4FA3A9C393E5}"/>
                  </a:ext>
                </a:extLst>
              </p:cNvPr>
              <p:cNvSpPr txBox="1">
                <a:spLocks noRot="1" noChangeAspect="1" noMove="1" noResize="1" noEditPoints="1" noAdjustHandles="1" noChangeArrowheads="1" noChangeShapeType="1" noTextEdit="1"/>
              </p:cNvSpPr>
              <p:nvPr/>
            </p:nvSpPr>
            <p:spPr>
              <a:xfrm>
                <a:off x="3157657" y="4174834"/>
                <a:ext cx="2821157" cy="9794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790C62C1-81FF-49C4-A739-FAADC69DD71C}"/>
                  </a:ext>
                </a:extLst>
              </p:cNvPr>
              <p:cNvSpPr txBox="1"/>
              <p:nvPr/>
            </p:nvSpPr>
            <p:spPr>
              <a:xfrm>
                <a:off x="1323473" y="1586147"/>
                <a:ext cx="5960645" cy="646331"/>
              </a:xfrm>
              <a:prstGeom prst="rect">
                <a:avLst/>
              </a:prstGeom>
              <a:noFill/>
            </p:spPr>
            <p:txBody>
              <a:bodyPr wrap="square" rtlCol="0">
                <a:spAutoFit/>
              </a:bodyPr>
              <a:lstStyle/>
              <a:p>
                <a:pPr algn="ctr"/>
                <a14:m>
                  <m:oMath xmlns:m="http://schemas.openxmlformats.org/officeDocument/2006/math">
                    <m:r>
                      <a:rPr kumimoji="1" lang="en-US" altLang="ja-JP" sz="3600" i="1" dirty="0" smtClean="0">
                        <a:latin typeface="Cambria Math" panose="02040503050406030204" pitchFamily="18" charset="0"/>
                      </a:rPr>
                      <m:t>𝑘</m:t>
                    </m:r>
                  </m:oMath>
                </a14:m>
                <a:r>
                  <a:rPr kumimoji="1" lang="en-US" altLang="ja-JP" sz="3600" dirty="0"/>
                  <a:t>: </a:t>
                </a:r>
                <a:r>
                  <a:rPr kumimoji="1" lang="ja-JP" altLang="en-US" sz="3600" dirty="0"/>
                  <a:t>ボールの色の数</a:t>
                </a:r>
                <a:endParaRPr kumimoji="1" lang="en-US" altLang="ja-JP" sz="3600" dirty="0"/>
              </a:p>
            </p:txBody>
          </p:sp>
        </mc:Choice>
        <mc:Fallback>
          <p:sp>
            <p:nvSpPr>
              <p:cNvPr id="12" name="テキスト ボックス 11">
                <a:extLst>
                  <a:ext uri="{FF2B5EF4-FFF2-40B4-BE49-F238E27FC236}">
                    <a16:creationId xmlns:a16="http://schemas.microsoft.com/office/drawing/2014/main" id="{790C62C1-81FF-49C4-A739-FAADC69DD71C}"/>
                  </a:ext>
                </a:extLst>
              </p:cNvPr>
              <p:cNvSpPr txBox="1">
                <a:spLocks noRot="1" noChangeAspect="1" noMove="1" noResize="1" noEditPoints="1" noAdjustHandles="1" noChangeArrowheads="1" noChangeShapeType="1" noTextEdit="1"/>
              </p:cNvSpPr>
              <p:nvPr/>
            </p:nvSpPr>
            <p:spPr>
              <a:xfrm>
                <a:off x="1323473" y="1586147"/>
                <a:ext cx="5960645" cy="646331"/>
              </a:xfrm>
              <a:prstGeom prst="rect">
                <a:avLst/>
              </a:prstGeom>
              <a:blipFill>
                <a:blip r:embed="rId6"/>
                <a:stretch>
                  <a:fillRect t="-15094" b="-349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188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A6FEE5-8BDE-4461-AF96-7E78EDF437AB}"/>
              </a:ext>
            </a:extLst>
          </p:cNvPr>
          <p:cNvSpPr txBox="1"/>
          <p:nvPr/>
        </p:nvSpPr>
        <p:spPr>
          <a:xfrm>
            <a:off x="95250" y="373978"/>
            <a:ext cx="8770620" cy="646331"/>
          </a:xfrm>
          <a:prstGeom prst="rect">
            <a:avLst/>
          </a:prstGeom>
          <a:noFill/>
        </p:spPr>
        <p:txBody>
          <a:bodyPr wrap="square" rtlCol="0">
            <a:spAutoFit/>
          </a:bodyPr>
          <a:lstStyle/>
          <a:p>
            <a:pPr algn="ctr"/>
            <a:r>
              <a:rPr kumimoji="1" lang="en-US" altLang="ja-JP" sz="3600" dirty="0"/>
              <a:t>Barton and David (1958)</a:t>
            </a:r>
            <a:r>
              <a:rPr kumimoji="1" lang="ja-JP" altLang="en-US" sz="3600" dirty="0"/>
              <a:t>による説明</a:t>
            </a:r>
          </a:p>
        </p:txBody>
      </p:sp>
      <p:sp>
        <p:nvSpPr>
          <p:cNvPr id="6" name="テキスト ボックス 5">
            <a:extLst>
              <a:ext uri="{FF2B5EF4-FFF2-40B4-BE49-F238E27FC236}">
                <a16:creationId xmlns:a16="http://schemas.microsoft.com/office/drawing/2014/main" id="{D13C7089-CEA5-4915-A17D-37C210A83D4F}"/>
              </a:ext>
            </a:extLst>
          </p:cNvPr>
          <p:cNvSpPr txBox="1"/>
          <p:nvPr/>
        </p:nvSpPr>
        <p:spPr>
          <a:xfrm>
            <a:off x="186690" y="1020907"/>
            <a:ext cx="8770620" cy="646331"/>
          </a:xfrm>
          <a:prstGeom prst="rect">
            <a:avLst/>
          </a:prstGeom>
          <a:noFill/>
        </p:spPr>
        <p:txBody>
          <a:bodyPr wrap="square" rtlCol="0">
            <a:spAutoFit/>
          </a:bodyPr>
          <a:lstStyle/>
          <a:p>
            <a:pPr algn="ctr"/>
            <a:r>
              <a:rPr kumimoji="1" lang="ja-JP" altLang="en-US" sz="3600" dirty="0"/>
              <a:t>平均と分散</a:t>
            </a:r>
            <a:endParaRPr kumimoji="1" lang="en-US" altLang="ja-JP" sz="36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51CE3A2-F547-453D-90AC-16D39C83E38D}"/>
                  </a:ext>
                </a:extLst>
              </p:cNvPr>
              <p:cNvSpPr txBox="1"/>
              <p:nvPr/>
            </p:nvSpPr>
            <p:spPr>
              <a:xfrm>
                <a:off x="806887" y="1621617"/>
                <a:ext cx="2699457" cy="126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400" b="0" i="1" smtClean="0">
                              <a:latin typeface="Cambria Math" panose="02040503050406030204" pitchFamily="18" charset="0"/>
                            </a:rPr>
                          </m:ctrlPr>
                        </m:accPr>
                        <m:e>
                          <m:r>
                            <a:rPr kumimoji="1" lang="en-US" altLang="ja-JP" sz="3400" i="1">
                              <a:latin typeface="Cambria Math" panose="02040503050406030204" pitchFamily="18" charset="0"/>
                            </a:rPr>
                            <m:t>𝑝</m:t>
                          </m:r>
                        </m:e>
                      </m:acc>
                      <m:r>
                        <a:rPr kumimoji="1" lang="pt-BR" altLang="ja-JP" sz="3400" i="1" smtClean="0">
                          <a:latin typeface="Cambria Math" panose="02040503050406030204" pitchFamily="18" charset="0"/>
                        </a:rPr>
                        <m:t>=</m:t>
                      </m:r>
                      <m:sSup>
                        <m:sSupPr>
                          <m:ctrlPr>
                            <a:rPr kumimoji="1" lang="pt-BR" altLang="ja-JP" sz="3400" i="1" smtClean="0">
                              <a:latin typeface="Cambria Math" panose="02040503050406030204" pitchFamily="18" charset="0"/>
                            </a:rPr>
                          </m:ctrlPr>
                        </m:sSupPr>
                        <m:e>
                          <m:r>
                            <a:rPr kumimoji="1" lang="en-US" altLang="ja-JP" sz="3400" b="0" i="1" smtClean="0">
                              <a:latin typeface="Cambria Math" panose="02040503050406030204" pitchFamily="18" charset="0"/>
                            </a:rPr>
                            <m:t>𝑘</m:t>
                          </m:r>
                        </m:e>
                        <m:sup>
                          <m:r>
                            <a:rPr kumimoji="1" lang="en-US" altLang="ja-JP" sz="3400" b="0" i="1" smtClean="0">
                              <a:latin typeface="Cambria Math" panose="02040503050406030204" pitchFamily="18" charset="0"/>
                            </a:rPr>
                            <m:t>−1</m:t>
                          </m:r>
                        </m:sup>
                      </m:sSup>
                      <m:nary>
                        <m:naryPr>
                          <m:chr m:val="∑"/>
                          <m:subHide m:val="on"/>
                          <m:supHide m:val="on"/>
                          <m:ctrlPr>
                            <a:rPr kumimoji="1" lang="pt-BR" altLang="ja-JP" sz="3400" i="1" smtClean="0">
                              <a:latin typeface="Cambria Math" panose="02040503050406030204" pitchFamily="18" charset="0"/>
                            </a:rPr>
                          </m:ctrlPr>
                        </m:naryPr>
                        <m:sub/>
                        <m:sup/>
                        <m:e>
                          <m:sSub>
                            <m:sSubPr>
                              <m:ctrlPr>
                                <a:rPr kumimoji="1" lang="en-US" altLang="ja-JP" sz="3400" i="1">
                                  <a:latin typeface="Cambria Math" panose="02040503050406030204" pitchFamily="18" charset="0"/>
                                </a:rPr>
                              </m:ctrlPr>
                            </m:sSubPr>
                            <m:e>
                              <m:r>
                                <a:rPr kumimoji="1" lang="en-US" altLang="ja-JP" sz="3400" b="0" i="1" smtClean="0">
                                  <a:latin typeface="Cambria Math" panose="02040503050406030204" pitchFamily="18" charset="0"/>
                                </a:rPr>
                                <m:t>𝑝</m:t>
                              </m:r>
                            </m:e>
                            <m:sub>
                              <m:r>
                                <a:rPr kumimoji="1" lang="en-US" altLang="ja-JP" sz="3400" i="1">
                                  <a:latin typeface="Cambria Math" panose="02040503050406030204" pitchFamily="18" charset="0"/>
                                </a:rPr>
                                <m:t>𝑖</m:t>
                              </m:r>
                            </m:sub>
                          </m:sSub>
                        </m:e>
                      </m:nary>
                    </m:oMath>
                  </m:oMathPara>
                </a14:m>
                <a:endParaRPr kumimoji="1" lang="ja-JP" altLang="en-US" sz="3400" dirty="0"/>
              </a:p>
            </p:txBody>
          </p:sp>
        </mc:Choice>
        <mc:Fallback xmlns="">
          <p:sp>
            <p:nvSpPr>
              <p:cNvPr id="12" name="テキスト ボックス 11">
                <a:extLst>
                  <a:ext uri="{FF2B5EF4-FFF2-40B4-BE49-F238E27FC236}">
                    <a16:creationId xmlns:a16="http://schemas.microsoft.com/office/drawing/2014/main" id="{B51CE3A2-F547-453D-90AC-16D39C83E38D}"/>
                  </a:ext>
                </a:extLst>
              </p:cNvPr>
              <p:cNvSpPr txBox="1">
                <a:spLocks noRot="1" noChangeAspect="1" noMove="1" noResize="1" noEditPoints="1" noAdjustHandles="1" noChangeArrowheads="1" noChangeShapeType="1" noTextEdit="1"/>
              </p:cNvSpPr>
              <p:nvPr/>
            </p:nvSpPr>
            <p:spPr>
              <a:xfrm>
                <a:off x="806887" y="1621617"/>
                <a:ext cx="2699457" cy="126688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5FD5AD7-AD62-4670-BD95-A00B4FCF393A}"/>
                  </a:ext>
                </a:extLst>
              </p:cNvPr>
              <p:cNvSpPr txBox="1"/>
              <p:nvPr/>
            </p:nvSpPr>
            <p:spPr>
              <a:xfrm>
                <a:off x="4020189" y="1621617"/>
                <a:ext cx="4981492" cy="126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b="0" i="1" smtClean="0">
                          <a:latin typeface="Cambria Math" panose="02040503050406030204" pitchFamily="18" charset="0"/>
                        </a:rPr>
                        <m:t>𝑣𝑎𝑟</m:t>
                      </m:r>
                      <m:r>
                        <a:rPr kumimoji="1" lang="en-US" altLang="ja-JP" sz="3400" b="0" i="1" smtClean="0">
                          <a:latin typeface="Cambria Math" panose="02040503050406030204" pitchFamily="18" charset="0"/>
                        </a:rPr>
                        <m:t>(</m:t>
                      </m:r>
                      <m:r>
                        <a:rPr kumimoji="1" lang="en-US" altLang="ja-JP" sz="3400" i="1" smtClean="0">
                          <a:latin typeface="Cambria Math" panose="02040503050406030204" pitchFamily="18" charset="0"/>
                        </a:rPr>
                        <m:t>𝑝</m:t>
                      </m:r>
                      <m:r>
                        <a:rPr kumimoji="1" lang="en-US" altLang="ja-JP" sz="3400" b="0" i="1" smtClean="0">
                          <a:latin typeface="Cambria Math" panose="02040503050406030204" pitchFamily="18" charset="0"/>
                        </a:rPr>
                        <m:t>)</m:t>
                      </m:r>
                      <m:r>
                        <a:rPr kumimoji="1" lang="pt-BR" altLang="ja-JP" sz="3400" i="1" smtClean="0">
                          <a:latin typeface="Cambria Math" panose="02040503050406030204" pitchFamily="18" charset="0"/>
                        </a:rPr>
                        <m:t>=</m:t>
                      </m:r>
                      <m:sSup>
                        <m:sSupPr>
                          <m:ctrlPr>
                            <a:rPr kumimoji="1" lang="pt-BR" altLang="ja-JP" sz="3400" i="1" smtClean="0">
                              <a:latin typeface="Cambria Math" panose="02040503050406030204" pitchFamily="18" charset="0"/>
                            </a:rPr>
                          </m:ctrlPr>
                        </m:sSupPr>
                        <m:e>
                          <m:r>
                            <a:rPr kumimoji="1" lang="en-US" altLang="ja-JP" sz="3400" b="0" i="1" smtClean="0">
                              <a:latin typeface="Cambria Math" panose="02040503050406030204" pitchFamily="18" charset="0"/>
                            </a:rPr>
                            <m:t>𝑘</m:t>
                          </m:r>
                        </m:e>
                        <m:sup>
                          <m:r>
                            <a:rPr kumimoji="1" lang="en-US" altLang="ja-JP" sz="3400" b="0" i="1" smtClean="0">
                              <a:latin typeface="Cambria Math" panose="02040503050406030204" pitchFamily="18" charset="0"/>
                            </a:rPr>
                            <m:t>−1</m:t>
                          </m:r>
                        </m:sup>
                      </m:sSup>
                      <m:nary>
                        <m:naryPr>
                          <m:chr m:val="∑"/>
                          <m:subHide m:val="on"/>
                          <m:supHide m:val="on"/>
                          <m:ctrlPr>
                            <a:rPr kumimoji="1" lang="pt-BR" altLang="ja-JP" sz="3400" i="1" smtClean="0">
                              <a:latin typeface="Cambria Math" panose="02040503050406030204" pitchFamily="18" charset="0"/>
                            </a:rPr>
                          </m:ctrlPr>
                        </m:naryPr>
                        <m:sub/>
                        <m:sup/>
                        <m:e>
                          <m:sSup>
                            <m:sSupPr>
                              <m:ctrlPr>
                                <a:rPr kumimoji="1" lang="pt-BR" altLang="ja-JP" sz="3400" i="1" smtClean="0">
                                  <a:latin typeface="Cambria Math" panose="02040503050406030204" pitchFamily="18" charset="0"/>
                                </a:rPr>
                              </m:ctrlPr>
                            </m:sSupPr>
                            <m:e>
                              <m:sSub>
                                <m:sSubPr>
                                  <m:ctrlPr>
                                    <a:rPr kumimoji="1" lang="en-US" altLang="ja-JP" sz="3400" i="1">
                                      <a:latin typeface="Cambria Math" panose="02040503050406030204" pitchFamily="18" charset="0"/>
                                    </a:rPr>
                                  </m:ctrlPr>
                                </m:sSubPr>
                                <m:e>
                                  <m:r>
                                    <a:rPr kumimoji="1" lang="en-US" altLang="ja-JP" sz="3400" i="1">
                                      <a:latin typeface="Cambria Math" panose="02040503050406030204" pitchFamily="18" charset="0"/>
                                    </a:rPr>
                                    <m:t>(</m:t>
                                  </m:r>
                                  <m:r>
                                    <a:rPr kumimoji="1" lang="en-US" altLang="ja-JP" sz="3400" i="1">
                                      <a:latin typeface="Cambria Math" panose="02040503050406030204" pitchFamily="18" charset="0"/>
                                    </a:rPr>
                                    <m:t>𝑝</m:t>
                                  </m:r>
                                </m:e>
                                <m:sub>
                                  <m:r>
                                    <a:rPr kumimoji="1" lang="en-US" altLang="ja-JP" sz="3400" i="1">
                                      <a:latin typeface="Cambria Math" panose="02040503050406030204" pitchFamily="18" charset="0"/>
                                    </a:rPr>
                                    <m:t>𝑖</m:t>
                                  </m:r>
                                </m:sub>
                              </m:sSub>
                              <m:r>
                                <a:rPr kumimoji="1" lang="en-US" altLang="ja-JP" sz="3400" i="1">
                                  <a:latin typeface="Cambria Math" panose="02040503050406030204" pitchFamily="18" charset="0"/>
                                </a:rPr>
                                <m:t>−</m:t>
                              </m:r>
                              <m:acc>
                                <m:accPr>
                                  <m:chr m:val="̅"/>
                                  <m:ctrlPr>
                                    <a:rPr kumimoji="1" lang="en-US" altLang="ja-JP" sz="3400" b="0" i="1" smtClean="0">
                                      <a:latin typeface="Cambria Math" panose="02040503050406030204" pitchFamily="18" charset="0"/>
                                    </a:rPr>
                                  </m:ctrlPr>
                                </m:accPr>
                                <m:e>
                                  <m:r>
                                    <a:rPr kumimoji="1" lang="en-US" altLang="ja-JP" sz="3400" i="1">
                                      <a:latin typeface="Cambria Math" panose="02040503050406030204" pitchFamily="18" charset="0"/>
                                    </a:rPr>
                                    <m:t>𝑝</m:t>
                                  </m:r>
                                </m:e>
                              </m:acc>
                              <m:r>
                                <a:rPr kumimoji="1" lang="en-US" altLang="ja-JP" sz="3400" i="1">
                                  <a:latin typeface="Cambria Math" panose="02040503050406030204" pitchFamily="18" charset="0"/>
                                </a:rPr>
                                <m:t>)</m:t>
                              </m:r>
                            </m:e>
                            <m:sup>
                              <m:r>
                                <a:rPr kumimoji="1" lang="en-US" altLang="ja-JP" sz="3400" b="0" i="1" smtClean="0">
                                  <a:latin typeface="Cambria Math" panose="02040503050406030204" pitchFamily="18" charset="0"/>
                                </a:rPr>
                                <m:t>2</m:t>
                              </m:r>
                            </m:sup>
                          </m:sSup>
                        </m:e>
                      </m:nary>
                    </m:oMath>
                  </m:oMathPara>
                </a14:m>
                <a:endParaRPr kumimoji="1" lang="ja-JP" altLang="en-US" sz="3400" dirty="0"/>
              </a:p>
            </p:txBody>
          </p:sp>
        </mc:Choice>
        <mc:Fallback>
          <p:sp>
            <p:nvSpPr>
              <p:cNvPr id="13" name="テキスト ボックス 12">
                <a:extLst>
                  <a:ext uri="{FF2B5EF4-FFF2-40B4-BE49-F238E27FC236}">
                    <a16:creationId xmlns:a16="http://schemas.microsoft.com/office/drawing/2014/main" id="{C5FD5AD7-AD62-4670-BD95-A00B4FCF393A}"/>
                  </a:ext>
                </a:extLst>
              </p:cNvPr>
              <p:cNvSpPr txBox="1">
                <a:spLocks noRot="1" noChangeAspect="1" noMove="1" noResize="1" noEditPoints="1" noAdjustHandles="1" noChangeArrowheads="1" noChangeShapeType="1" noTextEdit="1"/>
              </p:cNvSpPr>
              <p:nvPr/>
            </p:nvSpPr>
            <p:spPr>
              <a:xfrm>
                <a:off x="4020189" y="1621617"/>
                <a:ext cx="4981492" cy="126688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18ED4E4-D761-4B9E-AFE6-49B849A75F47}"/>
                  </a:ext>
                </a:extLst>
              </p:cNvPr>
              <p:cNvSpPr txBox="1"/>
              <p:nvPr/>
            </p:nvSpPr>
            <p:spPr>
              <a:xfrm>
                <a:off x="808618" y="2702614"/>
                <a:ext cx="2697726" cy="126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400" b="0" i="1" smtClean="0">
                              <a:latin typeface="Cambria Math" panose="02040503050406030204" pitchFamily="18" charset="0"/>
                            </a:rPr>
                          </m:ctrlPr>
                        </m:accPr>
                        <m:e>
                          <m:r>
                            <a:rPr kumimoji="1" lang="en-US" altLang="ja-JP" sz="3400" b="0" i="1" smtClean="0">
                              <a:latin typeface="Cambria Math" panose="02040503050406030204" pitchFamily="18" charset="0"/>
                            </a:rPr>
                            <m:t>𝑞</m:t>
                          </m:r>
                        </m:e>
                      </m:acc>
                      <m:r>
                        <a:rPr kumimoji="1" lang="pt-BR" altLang="ja-JP" sz="3400" i="1" smtClean="0">
                          <a:latin typeface="Cambria Math" panose="02040503050406030204" pitchFamily="18" charset="0"/>
                        </a:rPr>
                        <m:t>=</m:t>
                      </m:r>
                      <m:sSup>
                        <m:sSupPr>
                          <m:ctrlPr>
                            <a:rPr kumimoji="1" lang="pt-BR" altLang="ja-JP" sz="3400" i="1" smtClean="0">
                              <a:latin typeface="Cambria Math" panose="02040503050406030204" pitchFamily="18" charset="0"/>
                            </a:rPr>
                          </m:ctrlPr>
                        </m:sSupPr>
                        <m:e>
                          <m:r>
                            <a:rPr kumimoji="1" lang="en-US" altLang="ja-JP" sz="3400" b="0" i="1" smtClean="0">
                              <a:latin typeface="Cambria Math" panose="02040503050406030204" pitchFamily="18" charset="0"/>
                            </a:rPr>
                            <m:t>𝑘</m:t>
                          </m:r>
                        </m:e>
                        <m:sup>
                          <m:r>
                            <a:rPr kumimoji="1" lang="en-US" altLang="ja-JP" sz="3400" b="0" i="1" smtClean="0">
                              <a:latin typeface="Cambria Math" panose="02040503050406030204" pitchFamily="18" charset="0"/>
                            </a:rPr>
                            <m:t>−1</m:t>
                          </m:r>
                        </m:sup>
                      </m:sSup>
                      <m:nary>
                        <m:naryPr>
                          <m:chr m:val="∑"/>
                          <m:subHide m:val="on"/>
                          <m:supHide m:val="on"/>
                          <m:ctrlPr>
                            <a:rPr kumimoji="1" lang="pt-BR" altLang="ja-JP" sz="3400" i="1" smtClean="0">
                              <a:latin typeface="Cambria Math" panose="02040503050406030204" pitchFamily="18" charset="0"/>
                            </a:rPr>
                          </m:ctrlPr>
                        </m:naryPr>
                        <m:sub/>
                        <m:sup/>
                        <m:e>
                          <m:sSub>
                            <m:sSubPr>
                              <m:ctrlPr>
                                <a:rPr kumimoji="1" lang="en-US" altLang="ja-JP" sz="3400" i="1">
                                  <a:latin typeface="Cambria Math" panose="02040503050406030204" pitchFamily="18" charset="0"/>
                                </a:rPr>
                              </m:ctrlPr>
                            </m:sSubPr>
                            <m:e>
                              <m:r>
                                <a:rPr kumimoji="1" lang="en-US" altLang="ja-JP" sz="3400" b="0" i="1" smtClean="0">
                                  <a:latin typeface="Cambria Math" panose="02040503050406030204" pitchFamily="18" charset="0"/>
                                </a:rPr>
                                <m:t>𝑞</m:t>
                              </m:r>
                            </m:e>
                            <m:sub>
                              <m:r>
                                <a:rPr kumimoji="1" lang="en-US" altLang="ja-JP" sz="3400" i="1">
                                  <a:latin typeface="Cambria Math" panose="02040503050406030204" pitchFamily="18" charset="0"/>
                                </a:rPr>
                                <m:t>𝑖</m:t>
                              </m:r>
                            </m:sub>
                          </m:sSub>
                        </m:e>
                      </m:nary>
                    </m:oMath>
                  </m:oMathPara>
                </a14:m>
                <a:endParaRPr kumimoji="1" lang="ja-JP" altLang="en-US" sz="3400" dirty="0"/>
              </a:p>
            </p:txBody>
          </p:sp>
        </mc:Choice>
        <mc:Fallback xmlns="">
          <p:sp>
            <p:nvSpPr>
              <p:cNvPr id="14" name="テキスト ボックス 13">
                <a:extLst>
                  <a:ext uri="{FF2B5EF4-FFF2-40B4-BE49-F238E27FC236}">
                    <a16:creationId xmlns:a16="http://schemas.microsoft.com/office/drawing/2014/main" id="{218ED4E4-D761-4B9E-AFE6-49B849A75F47}"/>
                  </a:ext>
                </a:extLst>
              </p:cNvPr>
              <p:cNvSpPr txBox="1">
                <a:spLocks noRot="1" noChangeAspect="1" noMove="1" noResize="1" noEditPoints="1" noAdjustHandles="1" noChangeArrowheads="1" noChangeShapeType="1" noTextEdit="1"/>
              </p:cNvSpPr>
              <p:nvPr/>
            </p:nvSpPr>
            <p:spPr>
              <a:xfrm>
                <a:off x="808618" y="2702614"/>
                <a:ext cx="2697726" cy="126688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C9A61FCF-76B9-4678-BB28-2F93A4692F1C}"/>
                  </a:ext>
                </a:extLst>
              </p:cNvPr>
              <p:cNvSpPr txBox="1"/>
              <p:nvPr/>
            </p:nvSpPr>
            <p:spPr>
              <a:xfrm>
                <a:off x="4021920" y="2702614"/>
                <a:ext cx="4975465" cy="126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b="0" i="1" smtClean="0">
                          <a:latin typeface="Cambria Math" panose="02040503050406030204" pitchFamily="18" charset="0"/>
                        </a:rPr>
                        <m:t>𝑣𝑎𝑟</m:t>
                      </m:r>
                      <m:r>
                        <a:rPr kumimoji="1" lang="en-US" altLang="ja-JP" sz="3400" b="0" i="1" smtClean="0">
                          <a:latin typeface="Cambria Math" panose="02040503050406030204" pitchFamily="18" charset="0"/>
                        </a:rPr>
                        <m:t>(</m:t>
                      </m:r>
                      <m:r>
                        <a:rPr kumimoji="1" lang="en-US" altLang="ja-JP" sz="3400" b="0" i="1" smtClean="0">
                          <a:latin typeface="Cambria Math" panose="02040503050406030204" pitchFamily="18" charset="0"/>
                        </a:rPr>
                        <m:t>𝑞</m:t>
                      </m:r>
                      <m:r>
                        <a:rPr kumimoji="1" lang="en-US" altLang="ja-JP" sz="3400" b="0" i="1" smtClean="0">
                          <a:latin typeface="Cambria Math" panose="02040503050406030204" pitchFamily="18" charset="0"/>
                        </a:rPr>
                        <m:t>)=</m:t>
                      </m:r>
                      <m:sSup>
                        <m:sSupPr>
                          <m:ctrlPr>
                            <a:rPr kumimoji="1" lang="pt-BR" altLang="ja-JP" sz="3400" i="1" smtClean="0">
                              <a:latin typeface="Cambria Math" panose="02040503050406030204" pitchFamily="18" charset="0"/>
                            </a:rPr>
                          </m:ctrlPr>
                        </m:sSupPr>
                        <m:e>
                          <m:r>
                            <a:rPr kumimoji="1" lang="en-US" altLang="ja-JP" sz="3400" b="0" i="1" smtClean="0">
                              <a:latin typeface="Cambria Math" panose="02040503050406030204" pitchFamily="18" charset="0"/>
                            </a:rPr>
                            <m:t>𝑘</m:t>
                          </m:r>
                        </m:e>
                        <m:sup>
                          <m:r>
                            <a:rPr kumimoji="1" lang="en-US" altLang="ja-JP" sz="3400" b="0" i="1" smtClean="0">
                              <a:latin typeface="Cambria Math" panose="02040503050406030204" pitchFamily="18" charset="0"/>
                            </a:rPr>
                            <m:t>−1</m:t>
                          </m:r>
                        </m:sup>
                      </m:sSup>
                      <m:nary>
                        <m:naryPr>
                          <m:chr m:val="∑"/>
                          <m:subHide m:val="on"/>
                          <m:supHide m:val="on"/>
                          <m:ctrlPr>
                            <a:rPr kumimoji="1" lang="pt-BR" altLang="ja-JP" sz="3400" i="1" smtClean="0">
                              <a:latin typeface="Cambria Math" panose="02040503050406030204" pitchFamily="18" charset="0"/>
                            </a:rPr>
                          </m:ctrlPr>
                        </m:naryPr>
                        <m:sub/>
                        <m:sup/>
                        <m:e>
                          <m:sSup>
                            <m:sSupPr>
                              <m:ctrlPr>
                                <a:rPr kumimoji="1" lang="pt-BR" altLang="ja-JP" sz="3400" i="1" smtClean="0">
                                  <a:latin typeface="Cambria Math" panose="02040503050406030204" pitchFamily="18" charset="0"/>
                                </a:rPr>
                              </m:ctrlPr>
                            </m:sSupPr>
                            <m:e>
                              <m:sSub>
                                <m:sSubPr>
                                  <m:ctrlPr>
                                    <a:rPr kumimoji="1" lang="en-US" altLang="ja-JP" sz="3400" i="1">
                                      <a:latin typeface="Cambria Math" panose="02040503050406030204" pitchFamily="18" charset="0"/>
                                    </a:rPr>
                                  </m:ctrlPr>
                                </m:sSubPr>
                                <m:e>
                                  <m:r>
                                    <a:rPr kumimoji="1" lang="en-US" altLang="ja-JP" sz="3400" i="1">
                                      <a:latin typeface="Cambria Math" panose="02040503050406030204" pitchFamily="18" charset="0"/>
                                    </a:rPr>
                                    <m:t>(</m:t>
                                  </m:r>
                                  <m:r>
                                    <a:rPr kumimoji="1" lang="en-US" altLang="ja-JP" sz="3400" b="0" i="1" smtClean="0">
                                      <a:latin typeface="Cambria Math" panose="02040503050406030204" pitchFamily="18" charset="0"/>
                                    </a:rPr>
                                    <m:t>𝑞</m:t>
                                  </m:r>
                                </m:e>
                                <m:sub>
                                  <m:r>
                                    <a:rPr kumimoji="1" lang="en-US" altLang="ja-JP" sz="3400" i="1">
                                      <a:latin typeface="Cambria Math" panose="02040503050406030204" pitchFamily="18" charset="0"/>
                                    </a:rPr>
                                    <m:t>𝑖</m:t>
                                  </m:r>
                                </m:sub>
                              </m:sSub>
                              <m:r>
                                <a:rPr kumimoji="1" lang="en-US" altLang="ja-JP" sz="3400" i="1">
                                  <a:latin typeface="Cambria Math" panose="02040503050406030204" pitchFamily="18" charset="0"/>
                                </a:rPr>
                                <m:t>−</m:t>
                              </m:r>
                              <m:acc>
                                <m:accPr>
                                  <m:chr m:val="̅"/>
                                  <m:ctrlPr>
                                    <a:rPr kumimoji="1" lang="en-US" altLang="ja-JP" sz="3400" b="0" i="1" smtClean="0">
                                      <a:latin typeface="Cambria Math" panose="02040503050406030204" pitchFamily="18" charset="0"/>
                                    </a:rPr>
                                  </m:ctrlPr>
                                </m:accPr>
                                <m:e>
                                  <m:r>
                                    <a:rPr kumimoji="1" lang="en-US" altLang="ja-JP" sz="3400" i="1">
                                      <a:latin typeface="Cambria Math" panose="02040503050406030204" pitchFamily="18" charset="0"/>
                                    </a:rPr>
                                    <m:t>𝑞</m:t>
                                  </m:r>
                                </m:e>
                              </m:acc>
                              <m:r>
                                <a:rPr kumimoji="1" lang="en-US" altLang="ja-JP" sz="3400" i="1">
                                  <a:latin typeface="Cambria Math" panose="02040503050406030204" pitchFamily="18" charset="0"/>
                                </a:rPr>
                                <m:t>)</m:t>
                              </m:r>
                            </m:e>
                            <m:sup>
                              <m:r>
                                <a:rPr kumimoji="1" lang="en-US" altLang="ja-JP" sz="3400" b="0" i="1" smtClean="0">
                                  <a:latin typeface="Cambria Math" panose="02040503050406030204" pitchFamily="18" charset="0"/>
                                </a:rPr>
                                <m:t>2</m:t>
                              </m:r>
                            </m:sup>
                          </m:sSup>
                        </m:e>
                      </m:nary>
                    </m:oMath>
                  </m:oMathPara>
                </a14:m>
                <a:endParaRPr kumimoji="1" lang="ja-JP" altLang="en-US" sz="3400" dirty="0"/>
              </a:p>
            </p:txBody>
          </p:sp>
        </mc:Choice>
        <mc:Fallback>
          <p:sp>
            <p:nvSpPr>
              <p:cNvPr id="15" name="テキスト ボックス 14">
                <a:extLst>
                  <a:ext uri="{FF2B5EF4-FFF2-40B4-BE49-F238E27FC236}">
                    <a16:creationId xmlns:a16="http://schemas.microsoft.com/office/drawing/2014/main" id="{C9A61FCF-76B9-4678-BB28-2F93A4692F1C}"/>
                  </a:ext>
                </a:extLst>
              </p:cNvPr>
              <p:cNvSpPr txBox="1">
                <a:spLocks noRot="1" noChangeAspect="1" noMove="1" noResize="1" noEditPoints="1" noAdjustHandles="1" noChangeArrowheads="1" noChangeShapeType="1" noTextEdit="1"/>
              </p:cNvSpPr>
              <p:nvPr/>
            </p:nvSpPr>
            <p:spPr>
              <a:xfrm>
                <a:off x="4021920" y="2702614"/>
                <a:ext cx="4975465" cy="126688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BE2EAB-A59B-4AEB-AAD8-E42945C2149E}"/>
                  </a:ext>
                </a:extLst>
              </p:cNvPr>
              <p:cNvSpPr txBox="1"/>
              <p:nvPr/>
            </p:nvSpPr>
            <p:spPr>
              <a:xfrm>
                <a:off x="3018541" y="3969499"/>
                <a:ext cx="3683124" cy="1175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400" i="1" smtClean="0">
                          <a:latin typeface="Cambria Math" panose="02040503050406030204" pitchFamily="18" charset="0"/>
                        </a:rPr>
                        <m:t>𝑃</m:t>
                      </m:r>
                      <m:d>
                        <m:dPr>
                          <m:ctrlPr>
                            <a:rPr kumimoji="1" lang="pt-BR" altLang="ja-JP" sz="3400" i="1">
                              <a:latin typeface="Cambria Math" panose="02040503050406030204" pitchFamily="18" charset="0"/>
                            </a:rPr>
                          </m:ctrlPr>
                        </m:dPr>
                        <m:e>
                          <m:r>
                            <a:rPr kumimoji="1" lang="en-US" altLang="ja-JP" sz="3400" i="1">
                              <a:latin typeface="Cambria Math" panose="02040503050406030204" pitchFamily="18" charset="0"/>
                            </a:rPr>
                            <m:t>𝑠</m:t>
                          </m:r>
                        </m:e>
                      </m:d>
                      <m:r>
                        <a:rPr kumimoji="1" lang="pt-BR" altLang="ja-JP" sz="3400" i="1" smtClean="0">
                          <a:latin typeface="Cambria Math" panose="02040503050406030204" pitchFamily="18" charset="0"/>
                        </a:rPr>
                        <m:t>=</m:t>
                      </m:r>
                      <m:d>
                        <m:dPr>
                          <m:ctrlPr>
                            <a:rPr kumimoji="1" lang="pt-BR" altLang="ja-JP" sz="3400" i="1">
                              <a:latin typeface="Cambria Math" panose="02040503050406030204" pitchFamily="18" charset="0"/>
                            </a:rPr>
                          </m:ctrlPr>
                        </m:dPr>
                        <m:e>
                          <m:f>
                            <m:fPr>
                              <m:type m:val="noBar"/>
                              <m:ctrlPr>
                                <a:rPr kumimoji="1" lang="pt-BR" altLang="ja-JP" sz="3400" i="1">
                                  <a:latin typeface="Cambria Math" panose="02040503050406030204" pitchFamily="18" charset="0"/>
                                </a:rPr>
                              </m:ctrlPr>
                            </m:fPr>
                            <m:num>
                              <m:r>
                                <a:rPr kumimoji="1" lang="en-US" altLang="ja-JP" sz="3400" b="0" i="1" smtClean="0">
                                  <a:latin typeface="Cambria Math" panose="02040503050406030204" pitchFamily="18" charset="0"/>
                                </a:rPr>
                                <m:t>𝑘</m:t>
                              </m:r>
                            </m:num>
                            <m:den>
                              <m:r>
                                <a:rPr kumimoji="1" lang="en-US" altLang="ja-JP" sz="3400" b="0" i="1" smtClean="0">
                                  <a:latin typeface="Cambria Math" panose="02040503050406030204" pitchFamily="18" charset="0"/>
                                </a:rPr>
                                <m:t>𝑠</m:t>
                              </m:r>
                            </m:den>
                          </m:f>
                        </m:e>
                      </m:d>
                      <m:sSup>
                        <m:sSupPr>
                          <m:ctrlPr>
                            <a:rPr kumimoji="1" lang="pt-BR" altLang="ja-JP" sz="3400" i="1">
                              <a:latin typeface="Cambria Math" panose="02040503050406030204" pitchFamily="18" charset="0"/>
                            </a:rPr>
                          </m:ctrlPr>
                        </m:sSupPr>
                        <m:e>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𝑝</m:t>
                              </m:r>
                            </m:e>
                          </m:acc>
                        </m:e>
                        <m:sup>
                          <m:r>
                            <a:rPr kumimoji="1" lang="en-US" altLang="ja-JP" sz="3400" b="0" i="1" smtClean="0">
                              <a:latin typeface="Cambria Math" panose="02040503050406030204" pitchFamily="18" charset="0"/>
                            </a:rPr>
                            <m:t>𝑠</m:t>
                          </m:r>
                        </m:sup>
                      </m:sSup>
                      <m:sSup>
                        <m:sSupPr>
                          <m:ctrlPr>
                            <a:rPr kumimoji="1" lang="pt-BR" altLang="ja-JP" sz="3400" i="1">
                              <a:latin typeface="Cambria Math" panose="02040503050406030204" pitchFamily="18" charset="0"/>
                            </a:rPr>
                          </m:ctrlPr>
                        </m:sSupPr>
                        <m:e>
                          <m:acc>
                            <m:accPr>
                              <m:chr m:val="̅"/>
                              <m:ctrlPr>
                                <a:rPr kumimoji="1" lang="en-US" altLang="ja-JP" sz="3400" i="1">
                                  <a:latin typeface="Cambria Math" panose="02040503050406030204" pitchFamily="18" charset="0"/>
                                </a:rPr>
                              </m:ctrlPr>
                            </m:accPr>
                            <m:e>
                              <m:r>
                                <a:rPr kumimoji="1" lang="en-US" altLang="ja-JP" sz="3400" i="1">
                                  <a:latin typeface="Cambria Math" panose="02040503050406030204" pitchFamily="18" charset="0"/>
                                </a:rPr>
                                <m:t>𝑞</m:t>
                              </m:r>
                            </m:e>
                          </m:acc>
                        </m:e>
                        <m:sup>
                          <m:r>
                            <a:rPr kumimoji="1" lang="en-US" altLang="ja-JP" sz="3400" b="0" i="1" smtClean="0">
                              <a:latin typeface="Cambria Math" panose="02040503050406030204" pitchFamily="18" charset="0"/>
                            </a:rPr>
                            <m:t>𝑘</m:t>
                          </m:r>
                          <m:r>
                            <a:rPr kumimoji="1" lang="pt-BR" altLang="ja-JP" sz="3400" i="1">
                              <a:latin typeface="Cambria Math" panose="02040503050406030204" pitchFamily="18" charset="0"/>
                            </a:rPr>
                            <m:t>−</m:t>
                          </m:r>
                          <m:r>
                            <a:rPr kumimoji="1" lang="en-US" altLang="ja-JP" sz="3400" b="0" i="1" smtClean="0">
                              <a:latin typeface="Cambria Math" panose="02040503050406030204" pitchFamily="18" charset="0"/>
                            </a:rPr>
                            <m:t>𝑠</m:t>
                          </m:r>
                        </m:sup>
                      </m:sSup>
                    </m:oMath>
                  </m:oMathPara>
                </a14:m>
                <a:endParaRPr kumimoji="1" lang="ja-JP" altLang="en-US" sz="3400" dirty="0"/>
              </a:p>
            </p:txBody>
          </p:sp>
        </mc:Choice>
        <mc:Fallback xmlns="">
          <p:sp>
            <p:nvSpPr>
              <p:cNvPr id="16" name="テキスト ボックス 15">
                <a:extLst>
                  <a:ext uri="{FF2B5EF4-FFF2-40B4-BE49-F238E27FC236}">
                    <a16:creationId xmlns:a16="http://schemas.microsoft.com/office/drawing/2014/main" id="{49BE2EAB-A59B-4AEB-AAD8-E42945C2149E}"/>
                  </a:ext>
                </a:extLst>
              </p:cNvPr>
              <p:cNvSpPr txBox="1">
                <a:spLocks noRot="1" noChangeAspect="1" noMove="1" noResize="1" noEditPoints="1" noAdjustHandles="1" noChangeArrowheads="1" noChangeShapeType="1" noTextEdit="1"/>
              </p:cNvSpPr>
              <p:nvPr/>
            </p:nvSpPr>
            <p:spPr>
              <a:xfrm>
                <a:off x="3018541" y="3969499"/>
                <a:ext cx="3683124" cy="1175643"/>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22FF150-E134-49F2-88EA-CE6721E66566}"/>
              </a:ext>
            </a:extLst>
          </p:cNvPr>
          <p:cNvSpPr txBox="1"/>
          <p:nvPr/>
        </p:nvSpPr>
        <p:spPr>
          <a:xfrm>
            <a:off x="373380" y="5437727"/>
            <a:ext cx="8770620" cy="646331"/>
          </a:xfrm>
          <a:prstGeom prst="rect">
            <a:avLst/>
          </a:prstGeom>
          <a:noFill/>
        </p:spPr>
        <p:txBody>
          <a:bodyPr wrap="square" rtlCol="0">
            <a:spAutoFit/>
          </a:bodyPr>
          <a:lstStyle/>
          <a:p>
            <a:pPr algn="ctr"/>
            <a:r>
              <a:rPr kumimoji="1" lang="en-US" altLang="ja-JP" sz="3600" i="1" dirty="0"/>
              <a:t>p</a:t>
            </a:r>
            <a:r>
              <a:rPr kumimoji="1" lang="ja-JP" altLang="en-US" sz="3600" dirty="0"/>
              <a:t>と</a:t>
            </a:r>
            <a:r>
              <a:rPr kumimoji="1" lang="en-US" altLang="ja-JP" sz="3600" i="1" dirty="0"/>
              <a:t>q</a:t>
            </a:r>
            <a:r>
              <a:rPr kumimoji="1" lang="ja-JP" altLang="en-US" sz="3600" dirty="0"/>
              <a:t>のばらつきを考慮していない</a:t>
            </a:r>
            <a:endParaRPr kumimoji="1" lang="en-US" altLang="ja-JP" sz="3600" dirty="0"/>
          </a:p>
        </p:txBody>
      </p:sp>
      <p:sp>
        <p:nvSpPr>
          <p:cNvPr id="18" name="テキスト ボックス 17">
            <a:extLst>
              <a:ext uri="{FF2B5EF4-FFF2-40B4-BE49-F238E27FC236}">
                <a16:creationId xmlns:a16="http://schemas.microsoft.com/office/drawing/2014/main" id="{262E5550-2F5E-4370-B0CC-326E1F91DEC3}"/>
              </a:ext>
            </a:extLst>
          </p:cNvPr>
          <p:cNvSpPr txBox="1"/>
          <p:nvPr/>
        </p:nvSpPr>
        <p:spPr>
          <a:xfrm>
            <a:off x="373380" y="6012660"/>
            <a:ext cx="8770620" cy="646331"/>
          </a:xfrm>
          <a:prstGeom prst="rect">
            <a:avLst/>
          </a:prstGeom>
          <a:noFill/>
        </p:spPr>
        <p:txBody>
          <a:bodyPr wrap="square" rtlCol="0">
            <a:spAutoFit/>
          </a:bodyPr>
          <a:lstStyle/>
          <a:p>
            <a:pPr algn="ctr"/>
            <a:r>
              <a:rPr kumimoji="1" lang="en-US" altLang="ja-JP" sz="3600" i="1" dirty="0"/>
              <a:t>k</a:t>
            </a:r>
            <a:r>
              <a:rPr kumimoji="1" lang="ja-JP" altLang="en-US" sz="3600" dirty="0"/>
              <a:t>の推定が難しい</a:t>
            </a:r>
            <a:endParaRPr kumimoji="1" lang="en-US" altLang="ja-JP" sz="3600" dirty="0"/>
          </a:p>
        </p:txBody>
      </p:sp>
    </p:spTree>
    <p:extLst>
      <p:ext uri="{BB962C8B-B14F-4D97-AF65-F5344CB8AC3E}">
        <p14:creationId xmlns:p14="http://schemas.microsoft.com/office/powerpoint/2010/main" val="42500631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TotalTime>
  <Words>819</Words>
  <Application>Microsoft Office PowerPoint</Application>
  <PresentationFormat>画面に合わせる (4:3)</PresentationFormat>
  <Paragraphs>118</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Arial</vt:lpstr>
      <vt:lpstr>Calibri</vt:lpstr>
      <vt:lpstr>Calibri Light</vt:lpstr>
      <vt:lpstr>Cambria Math</vt:lpstr>
      <vt:lpstr>Office テーマ</vt:lpstr>
      <vt:lpstr>What is the species richness distribution?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species richness distribution?</dc:title>
  <dc:creator>金治　佑</dc:creator>
  <cp:lastModifiedBy>金治　佑</cp:lastModifiedBy>
  <cp:revision>21</cp:revision>
  <dcterms:created xsi:type="dcterms:W3CDTF">2021-10-18T06:50:04Z</dcterms:created>
  <dcterms:modified xsi:type="dcterms:W3CDTF">2021-11-02T04:16:39Z</dcterms:modified>
</cp:coreProperties>
</file>