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8" r:id="rId11"/>
    <p:sldId id="266" r:id="rId12"/>
    <p:sldId id="269" r:id="rId13"/>
    <p:sldId id="270" r:id="rId14"/>
    <p:sldId id="267" r:id="rId15"/>
    <p:sldId id="264" r:id="rId16"/>
    <p:sldId id="265" r:id="rId17"/>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BFC30F-5A0B-4BB0-AB08-A7468F48CDF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1623BBE-9242-40AB-9A54-E22D0325BE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A951BA1-6335-4DB9-B553-5C6D09285288}"/>
              </a:ext>
            </a:extLst>
          </p:cNvPr>
          <p:cNvSpPr>
            <a:spLocks noGrp="1"/>
          </p:cNvSpPr>
          <p:nvPr>
            <p:ph type="dt" sz="half" idx="10"/>
          </p:nvPr>
        </p:nvSpPr>
        <p:spPr/>
        <p:txBody>
          <a:bodyPr/>
          <a:lstStyle/>
          <a:p>
            <a:fld id="{23178442-5979-4E12-BA22-BB2E94D7FC7B}" type="datetimeFigureOut">
              <a:rPr kumimoji="1" lang="ja-JP" altLang="en-US" smtClean="0"/>
              <a:t>2021/4/22</a:t>
            </a:fld>
            <a:endParaRPr kumimoji="1" lang="ja-JP" altLang="en-US"/>
          </a:p>
        </p:txBody>
      </p:sp>
      <p:sp>
        <p:nvSpPr>
          <p:cNvPr id="5" name="フッター プレースホルダー 4">
            <a:extLst>
              <a:ext uri="{FF2B5EF4-FFF2-40B4-BE49-F238E27FC236}">
                <a16:creationId xmlns:a16="http://schemas.microsoft.com/office/drawing/2014/main" id="{7F0373CA-CC68-4AC7-9ABF-20BF8AA07B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020735-1C25-4867-ACE9-EF97454F7D75}"/>
              </a:ext>
            </a:extLst>
          </p:cNvPr>
          <p:cNvSpPr>
            <a:spLocks noGrp="1"/>
          </p:cNvSpPr>
          <p:nvPr>
            <p:ph type="sldNum" sz="quarter" idx="12"/>
          </p:nvPr>
        </p:nvSpPr>
        <p:spPr/>
        <p:txBody>
          <a:bodyPr/>
          <a:lstStyle/>
          <a:p>
            <a:fld id="{9EFA8C19-7E1E-438A-A0DA-4D4561D1F300}" type="slidenum">
              <a:rPr kumimoji="1" lang="ja-JP" altLang="en-US" smtClean="0"/>
              <a:t>‹#›</a:t>
            </a:fld>
            <a:endParaRPr kumimoji="1" lang="ja-JP" altLang="en-US"/>
          </a:p>
        </p:txBody>
      </p:sp>
    </p:spTree>
    <p:extLst>
      <p:ext uri="{BB962C8B-B14F-4D97-AF65-F5344CB8AC3E}">
        <p14:creationId xmlns:p14="http://schemas.microsoft.com/office/powerpoint/2010/main" val="845054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CF3DF6-E480-4F90-A7FE-17C064AF371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C42D7B-570A-4CE6-9ECD-280973C58FA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0C4413-0150-4B3E-A8A8-0E8C056860F0}"/>
              </a:ext>
            </a:extLst>
          </p:cNvPr>
          <p:cNvSpPr>
            <a:spLocks noGrp="1"/>
          </p:cNvSpPr>
          <p:nvPr>
            <p:ph type="dt" sz="half" idx="10"/>
          </p:nvPr>
        </p:nvSpPr>
        <p:spPr/>
        <p:txBody>
          <a:bodyPr/>
          <a:lstStyle/>
          <a:p>
            <a:fld id="{23178442-5979-4E12-BA22-BB2E94D7FC7B}" type="datetimeFigureOut">
              <a:rPr kumimoji="1" lang="ja-JP" altLang="en-US" smtClean="0"/>
              <a:t>2021/4/22</a:t>
            </a:fld>
            <a:endParaRPr kumimoji="1" lang="ja-JP" altLang="en-US"/>
          </a:p>
        </p:txBody>
      </p:sp>
      <p:sp>
        <p:nvSpPr>
          <p:cNvPr id="5" name="フッター プレースホルダー 4">
            <a:extLst>
              <a:ext uri="{FF2B5EF4-FFF2-40B4-BE49-F238E27FC236}">
                <a16:creationId xmlns:a16="http://schemas.microsoft.com/office/drawing/2014/main" id="{15C2D8E6-1D3B-4B2F-8737-01D83A0F44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815605-81B0-41DD-A653-236A2D47DC10}"/>
              </a:ext>
            </a:extLst>
          </p:cNvPr>
          <p:cNvSpPr>
            <a:spLocks noGrp="1"/>
          </p:cNvSpPr>
          <p:nvPr>
            <p:ph type="sldNum" sz="quarter" idx="12"/>
          </p:nvPr>
        </p:nvSpPr>
        <p:spPr/>
        <p:txBody>
          <a:bodyPr/>
          <a:lstStyle/>
          <a:p>
            <a:fld id="{9EFA8C19-7E1E-438A-A0DA-4D4561D1F300}" type="slidenum">
              <a:rPr kumimoji="1" lang="ja-JP" altLang="en-US" smtClean="0"/>
              <a:t>‹#›</a:t>
            </a:fld>
            <a:endParaRPr kumimoji="1" lang="ja-JP" altLang="en-US"/>
          </a:p>
        </p:txBody>
      </p:sp>
    </p:spTree>
    <p:extLst>
      <p:ext uri="{BB962C8B-B14F-4D97-AF65-F5344CB8AC3E}">
        <p14:creationId xmlns:p14="http://schemas.microsoft.com/office/powerpoint/2010/main" val="578891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4854E15-CD9A-47CD-B82D-A37088ABE2B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5A83ACE-E6A9-4A25-A282-7F29B88AD8C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F481716-7494-4AF3-AAFC-2B706959208F}"/>
              </a:ext>
            </a:extLst>
          </p:cNvPr>
          <p:cNvSpPr>
            <a:spLocks noGrp="1"/>
          </p:cNvSpPr>
          <p:nvPr>
            <p:ph type="dt" sz="half" idx="10"/>
          </p:nvPr>
        </p:nvSpPr>
        <p:spPr/>
        <p:txBody>
          <a:bodyPr/>
          <a:lstStyle/>
          <a:p>
            <a:fld id="{23178442-5979-4E12-BA22-BB2E94D7FC7B}" type="datetimeFigureOut">
              <a:rPr kumimoji="1" lang="ja-JP" altLang="en-US" smtClean="0"/>
              <a:t>2021/4/22</a:t>
            </a:fld>
            <a:endParaRPr kumimoji="1" lang="ja-JP" altLang="en-US"/>
          </a:p>
        </p:txBody>
      </p:sp>
      <p:sp>
        <p:nvSpPr>
          <p:cNvPr id="5" name="フッター プレースホルダー 4">
            <a:extLst>
              <a:ext uri="{FF2B5EF4-FFF2-40B4-BE49-F238E27FC236}">
                <a16:creationId xmlns:a16="http://schemas.microsoft.com/office/drawing/2014/main" id="{2397AA83-E0CE-49D2-B3BF-AD63C2F0D0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22DB2B8-BB4B-49BB-82F6-B55D03557483}"/>
              </a:ext>
            </a:extLst>
          </p:cNvPr>
          <p:cNvSpPr>
            <a:spLocks noGrp="1"/>
          </p:cNvSpPr>
          <p:nvPr>
            <p:ph type="sldNum" sz="quarter" idx="12"/>
          </p:nvPr>
        </p:nvSpPr>
        <p:spPr/>
        <p:txBody>
          <a:bodyPr/>
          <a:lstStyle/>
          <a:p>
            <a:fld id="{9EFA8C19-7E1E-438A-A0DA-4D4561D1F300}" type="slidenum">
              <a:rPr kumimoji="1" lang="ja-JP" altLang="en-US" smtClean="0"/>
              <a:t>‹#›</a:t>
            </a:fld>
            <a:endParaRPr kumimoji="1" lang="ja-JP" altLang="en-US"/>
          </a:p>
        </p:txBody>
      </p:sp>
    </p:spTree>
    <p:extLst>
      <p:ext uri="{BB962C8B-B14F-4D97-AF65-F5344CB8AC3E}">
        <p14:creationId xmlns:p14="http://schemas.microsoft.com/office/powerpoint/2010/main" val="395373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A34196-D4D6-4D74-A4AC-C40C457839C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69475E7-029F-4863-A29D-0B97E13DBAD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0EC0B1C-5126-4B30-A6CC-F1016D5C75C2}"/>
              </a:ext>
            </a:extLst>
          </p:cNvPr>
          <p:cNvSpPr>
            <a:spLocks noGrp="1"/>
          </p:cNvSpPr>
          <p:nvPr>
            <p:ph type="dt" sz="half" idx="10"/>
          </p:nvPr>
        </p:nvSpPr>
        <p:spPr/>
        <p:txBody>
          <a:bodyPr/>
          <a:lstStyle/>
          <a:p>
            <a:fld id="{23178442-5979-4E12-BA22-BB2E94D7FC7B}" type="datetimeFigureOut">
              <a:rPr kumimoji="1" lang="ja-JP" altLang="en-US" smtClean="0"/>
              <a:t>2021/4/22</a:t>
            </a:fld>
            <a:endParaRPr kumimoji="1" lang="ja-JP" altLang="en-US"/>
          </a:p>
        </p:txBody>
      </p:sp>
      <p:sp>
        <p:nvSpPr>
          <p:cNvPr id="5" name="フッター プレースホルダー 4">
            <a:extLst>
              <a:ext uri="{FF2B5EF4-FFF2-40B4-BE49-F238E27FC236}">
                <a16:creationId xmlns:a16="http://schemas.microsoft.com/office/drawing/2014/main" id="{8BDE0202-09B3-43FD-B272-051EFDC90E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20B5B85-E0CA-48AD-9FDF-32FE67BB2E4B}"/>
              </a:ext>
            </a:extLst>
          </p:cNvPr>
          <p:cNvSpPr>
            <a:spLocks noGrp="1"/>
          </p:cNvSpPr>
          <p:nvPr>
            <p:ph type="sldNum" sz="quarter" idx="12"/>
          </p:nvPr>
        </p:nvSpPr>
        <p:spPr/>
        <p:txBody>
          <a:bodyPr/>
          <a:lstStyle/>
          <a:p>
            <a:fld id="{9EFA8C19-7E1E-438A-A0DA-4D4561D1F300}" type="slidenum">
              <a:rPr kumimoji="1" lang="ja-JP" altLang="en-US" smtClean="0"/>
              <a:t>‹#›</a:t>
            </a:fld>
            <a:endParaRPr kumimoji="1" lang="ja-JP" altLang="en-US"/>
          </a:p>
        </p:txBody>
      </p:sp>
    </p:spTree>
    <p:extLst>
      <p:ext uri="{BB962C8B-B14F-4D97-AF65-F5344CB8AC3E}">
        <p14:creationId xmlns:p14="http://schemas.microsoft.com/office/powerpoint/2010/main" val="3579998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5A20E6-B9D0-4846-8BAD-0EBB5111A77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3F84D2-3B38-403A-B3B6-7DE5293AE0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2B1E042-D737-4BFC-B7FB-06A2B5C5DB68}"/>
              </a:ext>
            </a:extLst>
          </p:cNvPr>
          <p:cNvSpPr>
            <a:spLocks noGrp="1"/>
          </p:cNvSpPr>
          <p:nvPr>
            <p:ph type="dt" sz="half" idx="10"/>
          </p:nvPr>
        </p:nvSpPr>
        <p:spPr/>
        <p:txBody>
          <a:bodyPr/>
          <a:lstStyle/>
          <a:p>
            <a:fld id="{23178442-5979-4E12-BA22-BB2E94D7FC7B}" type="datetimeFigureOut">
              <a:rPr kumimoji="1" lang="ja-JP" altLang="en-US" smtClean="0"/>
              <a:t>2021/4/22</a:t>
            </a:fld>
            <a:endParaRPr kumimoji="1" lang="ja-JP" altLang="en-US"/>
          </a:p>
        </p:txBody>
      </p:sp>
      <p:sp>
        <p:nvSpPr>
          <p:cNvPr id="5" name="フッター プレースホルダー 4">
            <a:extLst>
              <a:ext uri="{FF2B5EF4-FFF2-40B4-BE49-F238E27FC236}">
                <a16:creationId xmlns:a16="http://schemas.microsoft.com/office/drawing/2014/main" id="{68A87C16-AE8E-45DA-933B-1CB66BF410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62777A-17BE-4634-A808-6F0DF02667CC}"/>
              </a:ext>
            </a:extLst>
          </p:cNvPr>
          <p:cNvSpPr>
            <a:spLocks noGrp="1"/>
          </p:cNvSpPr>
          <p:nvPr>
            <p:ph type="sldNum" sz="quarter" idx="12"/>
          </p:nvPr>
        </p:nvSpPr>
        <p:spPr/>
        <p:txBody>
          <a:bodyPr/>
          <a:lstStyle/>
          <a:p>
            <a:fld id="{9EFA8C19-7E1E-438A-A0DA-4D4561D1F300}" type="slidenum">
              <a:rPr kumimoji="1" lang="ja-JP" altLang="en-US" smtClean="0"/>
              <a:t>‹#›</a:t>
            </a:fld>
            <a:endParaRPr kumimoji="1" lang="ja-JP" altLang="en-US"/>
          </a:p>
        </p:txBody>
      </p:sp>
    </p:spTree>
    <p:extLst>
      <p:ext uri="{BB962C8B-B14F-4D97-AF65-F5344CB8AC3E}">
        <p14:creationId xmlns:p14="http://schemas.microsoft.com/office/powerpoint/2010/main" val="3072041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19EED5-8645-48DE-9500-80E0CF70B4F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3DEB2-4561-43C8-A4D6-C5716EA6D21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9B362CF-BF2F-4DD5-AEF0-DB57AE3EB9B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5CBCA3E-1855-47E3-BEE1-DBFD91B11B10}"/>
              </a:ext>
            </a:extLst>
          </p:cNvPr>
          <p:cNvSpPr>
            <a:spLocks noGrp="1"/>
          </p:cNvSpPr>
          <p:nvPr>
            <p:ph type="dt" sz="half" idx="10"/>
          </p:nvPr>
        </p:nvSpPr>
        <p:spPr/>
        <p:txBody>
          <a:bodyPr/>
          <a:lstStyle/>
          <a:p>
            <a:fld id="{23178442-5979-4E12-BA22-BB2E94D7FC7B}" type="datetimeFigureOut">
              <a:rPr kumimoji="1" lang="ja-JP" altLang="en-US" smtClean="0"/>
              <a:t>2021/4/22</a:t>
            </a:fld>
            <a:endParaRPr kumimoji="1" lang="ja-JP" altLang="en-US"/>
          </a:p>
        </p:txBody>
      </p:sp>
      <p:sp>
        <p:nvSpPr>
          <p:cNvPr id="6" name="フッター プレースホルダー 5">
            <a:extLst>
              <a:ext uri="{FF2B5EF4-FFF2-40B4-BE49-F238E27FC236}">
                <a16:creationId xmlns:a16="http://schemas.microsoft.com/office/drawing/2014/main" id="{A56C885D-4096-43EA-AFCA-B0C130E61DB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F09D103-241D-45B3-A4F6-24616049272B}"/>
              </a:ext>
            </a:extLst>
          </p:cNvPr>
          <p:cNvSpPr>
            <a:spLocks noGrp="1"/>
          </p:cNvSpPr>
          <p:nvPr>
            <p:ph type="sldNum" sz="quarter" idx="12"/>
          </p:nvPr>
        </p:nvSpPr>
        <p:spPr/>
        <p:txBody>
          <a:bodyPr/>
          <a:lstStyle/>
          <a:p>
            <a:fld id="{9EFA8C19-7E1E-438A-A0DA-4D4561D1F300}" type="slidenum">
              <a:rPr kumimoji="1" lang="ja-JP" altLang="en-US" smtClean="0"/>
              <a:t>‹#›</a:t>
            </a:fld>
            <a:endParaRPr kumimoji="1" lang="ja-JP" altLang="en-US"/>
          </a:p>
        </p:txBody>
      </p:sp>
    </p:spTree>
    <p:extLst>
      <p:ext uri="{BB962C8B-B14F-4D97-AF65-F5344CB8AC3E}">
        <p14:creationId xmlns:p14="http://schemas.microsoft.com/office/powerpoint/2010/main" val="3762405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B8230-D1D2-4F32-BF1C-90FE9E92CC5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919DD1-8285-4276-80AF-9BFC269AED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8FA385B-ABE8-403B-9781-21EC628E5E1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E9F8CFE-E8AF-4F07-BC13-AF6E8CBC61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9A14879-D8E6-4413-B5F6-55DBEB11AC2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C54F0CD-A750-41A6-826A-F3BE61928444}"/>
              </a:ext>
            </a:extLst>
          </p:cNvPr>
          <p:cNvSpPr>
            <a:spLocks noGrp="1"/>
          </p:cNvSpPr>
          <p:nvPr>
            <p:ph type="dt" sz="half" idx="10"/>
          </p:nvPr>
        </p:nvSpPr>
        <p:spPr/>
        <p:txBody>
          <a:bodyPr/>
          <a:lstStyle/>
          <a:p>
            <a:fld id="{23178442-5979-4E12-BA22-BB2E94D7FC7B}" type="datetimeFigureOut">
              <a:rPr kumimoji="1" lang="ja-JP" altLang="en-US" smtClean="0"/>
              <a:t>2021/4/22</a:t>
            </a:fld>
            <a:endParaRPr kumimoji="1" lang="ja-JP" altLang="en-US"/>
          </a:p>
        </p:txBody>
      </p:sp>
      <p:sp>
        <p:nvSpPr>
          <p:cNvPr id="8" name="フッター プレースホルダー 7">
            <a:extLst>
              <a:ext uri="{FF2B5EF4-FFF2-40B4-BE49-F238E27FC236}">
                <a16:creationId xmlns:a16="http://schemas.microsoft.com/office/drawing/2014/main" id="{0F202CDD-4974-43DB-9164-FB2C0B8C246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7129293-E297-4629-A604-C13E39CB42BB}"/>
              </a:ext>
            </a:extLst>
          </p:cNvPr>
          <p:cNvSpPr>
            <a:spLocks noGrp="1"/>
          </p:cNvSpPr>
          <p:nvPr>
            <p:ph type="sldNum" sz="quarter" idx="12"/>
          </p:nvPr>
        </p:nvSpPr>
        <p:spPr/>
        <p:txBody>
          <a:bodyPr/>
          <a:lstStyle/>
          <a:p>
            <a:fld id="{9EFA8C19-7E1E-438A-A0DA-4D4561D1F300}" type="slidenum">
              <a:rPr kumimoji="1" lang="ja-JP" altLang="en-US" smtClean="0"/>
              <a:t>‹#›</a:t>
            </a:fld>
            <a:endParaRPr kumimoji="1" lang="ja-JP" altLang="en-US"/>
          </a:p>
        </p:txBody>
      </p:sp>
    </p:spTree>
    <p:extLst>
      <p:ext uri="{BB962C8B-B14F-4D97-AF65-F5344CB8AC3E}">
        <p14:creationId xmlns:p14="http://schemas.microsoft.com/office/powerpoint/2010/main" val="1916979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5014D-3F57-497F-9AC8-EB673E9C163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EA50B18-322B-42BB-92AA-AF9B269E84C0}"/>
              </a:ext>
            </a:extLst>
          </p:cNvPr>
          <p:cNvSpPr>
            <a:spLocks noGrp="1"/>
          </p:cNvSpPr>
          <p:nvPr>
            <p:ph type="dt" sz="half" idx="10"/>
          </p:nvPr>
        </p:nvSpPr>
        <p:spPr/>
        <p:txBody>
          <a:bodyPr/>
          <a:lstStyle/>
          <a:p>
            <a:fld id="{23178442-5979-4E12-BA22-BB2E94D7FC7B}" type="datetimeFigureOut">
              <a:rPr kumimoji="1" lang="ja-JP" altLang="en-US" smtClean="0"/>
              <a:t>2021/4/22</a:t>
            </a:fld>
            <a:endParaRPr kumimoji="1" lang="ja-JP" altLang="en-US"/>
          </a:p>
        </p:txBody>
      </p:sp>
      <p:sp>
        <p:nvSpPr>
          <p:cNvPr id="4" name="フッター プレースホルダー 3">
            <a:extLst>
              <a:ext uri="{FF2B5EF4-FFF2-40B4-BE49-F238E27FC236}">
                <a16:creationId xmlns:a16="http://schemas.microsoft.com/office/drawing/2014/main" id="{6A2305ED-5070-48F5-9437-9C1342F7286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F38527B-6FCD-4F26-81BF-DF034DC14448}"/>
              </a:ext>
            </a:extLst>
          </p:cNvPr>
          <p:cNvSpPr>
            <a:spLocks noGrp="1"/>
          </p:cNvSpPr>
          <p:nvPr>
            <p:ph type="sldNum" sz="quarter" idx="12"/>
          </p:nvPr>
        </p:nvSpPr>
        <p:spPr/>
        <p:txBody>
          <a:bodyPr/>
          <a:lstStyle/>
          <a:p>
            <a:fld id="{9EFA8C19-7E1E-438A-A0DA-4D4561D1F300}" type="slidenum">
              <a:rPr kumimoji="1" lang="ja-JP" altLang="en-US" smtClean="0"/>
              <a:t>‹#›</a:t>
            </a:fld>
            <a:endParaRPr kumimoji="1" lang="ja-JP" altLang="en-US"/>
          </a:p>
        </p:txBody>
      </p:sp>
    </p:spTree>
    <p:extLst>
      <p:ext uri="{BB962C8B-B14F-4D97-AF65-F5344CB8AC3E}">
        <p14:creationId xmlns:p14="http://schemas.microsoft.com/office/powerpoint/2010/main" val="1765391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44E5983-084D-49A1-BAC4-489F23670925}"/>
              </a:ext>
            </a:extLst>
          </p:cNvPr>
          <p:cNvSpPr>
            <a:spLocks noGrp="1"/>
          </p:cNvSpPr>
          <p:nvPr>
            <p:ph type="dt" sz="half" idx="10"/>
          </p:nvPr>
        </p:nvSpPr>
        <p:spPr/>
        <p:txBody>
          <a:bodyPr/>
          <a:lstStyle/>
          <a:p>
            <a:fld id="{23178442-5979-4E12-BA22-BB2E94D7FC7B}" type="datetimeFigureOut">
              <a:rPr kumimoji="1" lang="ja-JP" altLang="en-US" smtClean="0"/>
              <a:t>2021/4/22</a:t>
            </a:fld>
            <a:endParaRPr kumimoji="1" lang="ja-JP" altLang="en-US"/>
          </a:p>
        </p:txBody>
      </p:sp>
      <p:sp>
        <p:nvSpPr>
          <p:cNvPr id="3" name="フッター プレースホルダー 2">
            <a:extLst>
              <a:ext uri="{FF2B5EF4-FFF2-40B4-BE49-F238E27FC236}">
                <a16:creationId xmlns:a16="http://schemas.microsoft.com/office/drawing/2014/main" id="{2AE3357D-9CE1-433E-B6CF-3AD00072638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0A29259-964D-4B6F-B628-FBBE2F8BCA01}"/>
              </a:ext>
            </a:extLst>
          </p:cNvPr>
          <p:cNvSpPr>
            <a:spLocks noGrp="1"/>
          </p:cNvSpPr>
          <p:nvPr>
            <p:ph type="sldNum" sz="quarter" idx="12"/>
          </p:nvPr>
        </p:nvSpPr>
        <p:spPr/>
        <p:txBody>
          <a:bodyPr/>
          <a:lstStyle/>
          <a:p>
            <a:fld id="{9EFA8C19-7E1E-438A-A0DA-4D4561D1F300}" type="slidenum">
              <a:rPr kumimoji="1" lang="ja-JP" altLang="en-US" smtClean="0"/>
              <a:t>‹#›</a:t>
            </a:fld>
            <a:endParaRPr kumimoji="1" lang="ja-JP" altLang="en-US"/>
          </a:p>
        </p:txBody>
      </p:sp>
    </p:spTree>
    <p:extLst>
      <p:ext uri="{BB962C8B-B14F-4D97-AF65-F5344CB8AC3E}">
        <p14:creationId xmlns:p14="http://schemas.microsoft.com/office/powerpoint/2010/main" val="455128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4D2308-28A9-4368-A5D1-6AD94F84B6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CA0D2F-E533-4B6B-AC28-6B7BA1D4E3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8E4AABA-24B5-44C1-9052-97C29B8C49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6EF18CD-381E-4CAA-84B5-0F77C691AFC5}"/>
              </a:ext>
            </a:extLst>
          </p:cNvPr>
          <p:cNvSpPr>
            <a:spLocks noGrp="1"/>
          </p:cNvSpPr>
          <p:nvPr>
            <p:ph type="dt" sz="half" idx="10"/>
          </p:nvPr>
        </p:nvSpPr>
        <p:spPr/>
        <p:txBody>
          <a:bodyPr/>
          <a:lstStyle/>
          <a:p>
            <a:fld id="{23178442-5979-4E12-BA22-BB2E94D7FC7B}" type="datetimeFigureOut">
              <a:rPr kumimoji="1" lang="ja-JP" altLang="en-US" smtClean="0"/>
              <a:t>2021/4/22</a:t>
            </a:fld>
            <a:endParaRPr kumimoji="1" lang="ja-JP" altLang="en-US"/>
          </a:p>
        </p:txBody>
      </p:sp>
      <p:sp>
        <p:nvSpPr>
          <p:cNvPr id="6" name="フッター プレースホルダー 5">
            <a:extLst>
              <a:ext uri="{FF2B5EF4-FFF2-40B4-BE49-F238E27FC236}">
                <a16:creationId xmlns:a16="http://schemas.microsoft.com/office/drawing/2014/main" id="{27F92CD0-2CBE-41D9-8CEF-5A49399E39D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9D588F-245F-4062-AE4C-B2CFC43E3B4F}"/>
              </a:ext>
            </a:extLst>
          </p:cNvPr>
          <p:cNvSpPr>
            <a:spLocks noGrp="1"/>
          </p:cNvSpPr>
          <p:nvPr>
            <p:ph type="sldNum" sz="quarter" idx="12"/>
          </p:nvPr>
        </p:nvSpPr>
        <p:spPr/>
        <p:txBody>
          <a:bodyPr/>
          <a:lstStyle/>
          <a:p>
            <a:fld id="{9EFA8C19-7E1E-438A-A0DA-4D4561D1F300}" type="slidenum">
              <a:rPr kumimoji="1" lang="ja-JP" altLang="en-US" smtClean="0"/>
              <a:t>‹#›</a:t>
            </a:fld>
            <a:endParaRPr kumimoji="1" lang="ja-JP" altLang="en-US"/>
          </a:p>
        </p:txBody>
      </p:sp>
    </p:spTree>
    <p:extLst>
      <p:ext uri="{BB962C8B-B14F-4D97-AF65-F5344CB8AC3E}">
        <p14:creationId xmlns:p14="http://schemas.microsoft.com/office/powerpoint/2010/main" val="2913309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718F7A-2414-4A01-859A-4D023F6CEDD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A258D16-A0DF-485A-83F4-0AA1C3F6D6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9E8E2CB-A506-4742-8526-91B319AC7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5C66EE5-63D6-4898-8D86-662BAE2C50F7}"/>
              </a:ext>
            </a:extLst>
          </p:cNvPr>
          <p:cNvSpPr>
            <a:spLocks noGrp="1"/>
          </p:cNvSpPr>
          <p:nvPr>
            <p:ph type="dt" sz="half" idx="10"/>
          </p:nvPr>
        </p:nvSpPr>
        <p:spPr/>
        <p:txBody>
          <a:bodyPr/>
          <a:lstStyle/>
          <a:p>
            <a:fld id="{23178442-5979-4E12-BA22-BB2E94D7FC7B}" type="datetimeFigureOut">
              <a:rPr kumimoji="1" lang="ja-JP" altLang="en-US" smtClean="0"/>
              <a:t>2021/4/22</a:t>
            </a:fld>
            <a:endParaRPr kumimoji="1" lang="ja-JP" altLang="en-US"/>
          </a:p>
        </p:txBody>
      </p:sp>
      <p:sp>
        <p:nvSpPr>
          <p:cNvPr id="6" name="フッター プレースホルダー 5">
            <a:extLst>
              <a:ext uri="{FF2B5EF4-FFF2-40B4-BE49-F238E27FC236}">
                <a16:creationId xmlns:a16="http://schemas.microsoft.com/office/drawing/2014/main" id="{9B01F62D-9ABB-44D9-B856-D2532128962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F3AE5FF-8314-4DC0-8F67-5EB193850CD8}"/>
              </a:ext>
            </a:extLst>
          </p:cNvPr>
          <p:cNvSpPr>
            <a:spLocks noGrp="1"/>
          </p:cNvSpPr>
          <p:nvPr>
            <p:ph type="sldNum" sz="quarter" idx="12"/>
          </p:nvPr>
        </p:nvSpPr>
        <p:spPr/>
        <p:txBody>
          <a:bodyPr/>
          <a:lstStyle/>
          <a:p>
            <a:fld id="{9EFA8C19-7E1E-438A-A0DA-4D4561D1F300}" type="slidenum">
              <a:rPr kumimoji="1" lang="ja-JP" altLang="en-US" smtClean="0"/>
              <a:t>‹#›</a:t>
            </a:fld>
            <a:endParaRPr kumimoji="1" lang="ja-JP" altLang="en-US"/>
          </a:p>
        </p:txBody>
      </p:sp>
    </p:spTree>
    <p:extLst>
      <p:ext uri="{BB962C8B-B14F-4D97-AF65-F5344CB8AC3E}">
        <p14:creationId xmlns:p14="http://schemas.microsoft.com/office/powerpoint/2010/main" val="658132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FE6C384-8712-4C89-8406-8D0D4CBE0A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151C12A-1EDA-4F56-8978-B1D442F635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046292E-3FBB-4A72-80D1-258B0E2B6A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178442-5979-4E12-BA22-BB2E94D7FC7B}" type="datetimeFigureOut">
              <a:rPr kumimoji="1" lang="ja-JP" altLang="en-US" smtClean="0"/>
              <a:t>2021/4/22</a:t>
            </a:fld>
            <a:endParaRPr kumimoji="1" lang="ja-JP" altLang="en-US"/>
          </a:p>
        </p:txBody>
      </p:sp>
      <p:sp>
        <p:nvSpPr>
          <p:cNvPr id="5" name="フッター プレースホルダー 4">
            <a:extLst>
              <a:ext uri="{FF2B5EF4-FFF2-40B4-BE49-F238E27FC236}">
                <a16:creationId xmlns:a16="http://schemas.microsoft.com/office/drawing/2014/main" id="{6CD8AB21-2F0D-4E39-B5AC-6E9422DDF1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B64173B-B344-480F-B7C4-8FD55A5004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FA8C19-7E1E-438A-A0DA-4D4561D1F300}" type="slidenum">
              <a:rPr kumimoji="1" lang="ja-JP" altLang="en-US" smtClean="0"/>
              <a:t>‹#›</a:t>
            </a:fld>
            <a:endParaRPr kumimoji="1" lang="ja-JP" altLang="en-US"/>
          </a:p>
        </p:txBody>
      </p:sp>
    </p:spTree>
    <p:extLst>
      <p:ext uri="{BB962C8B-B14F-4D97-AF65-F5344CB8AC3E}">
        <p14:creationId xmlns:p14="http://schemas.microsoft.com/office/powerpoint/2010/main" val="3153170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B43992-EDEA-4B7C-91C9-49F3D9532304}"/>
              </a:ext>
            </a:extLst>
          </p:cNvPr>
          <p:cNvSpPr>
            <a:spLocks noGrp="1"/>
          </p:cNvSpPr>
          <p:nvPr>
            <p:ph type="ctrTitle"/>
          </p:nvPr>
        </p:nvSpPr>
        <p:spPr/>
        <p:txBody>
          <a:bodyPr/>
          <a:lstStyle/>
          <a:p>
            <a:r>
              <a:rPr kumimoji="1" lang="en-US" altLang="ja-JP" dirty="0"/>
              <a:t>What Determines Population Density?</a:t>
            </a:r>
            <a:endParaRPr kumimoji="1" lang="ja-JP" altLang="en-US" dirty="0"/>
          </a:p>
        </p:txBody>
      </p:sp>
      <p:sp>
        <p:nvSpPr>
          <p:cNvPr id="3" name="字幕 2">
            <a:extLst>
              <a:ext uri="{FF2B5EF4-FFF2-40B4-BE49-F238E27FC236}">
                <a16:creationId xmlns:a16="http://schemas.microsoft.com/office/drawing/2014/main" id="{8EF1A443-6F56-473B-AE16-3A8309F80280}"/>
              </a:ext>
            </a:extLst>
          </p:cNvPr>
          <p:cNvSpPr>
            <a:spLocks noGrp="1"/>
          </p:cNvSpPr>
          <p:nvPr>
            <p:ph type="subTitle" idx="1"/>
          </p:nvPr>
        </p:nvSpPr>
        <p:spPr/>
        <p:txBody>
          <a:bodyPr/>
          <a:lstStyle/>
          <a:p>
            <a:r>
              <a:rPr kumimoji="1" lang="en-US" altLang="ja-JP" dirty="0"/>
              <a:t>Robert M. May</a:t>
            </a:r>
            <a:endParaRPr kumimoji="1" lang="ja-JP" altLang="en-US" dirty="0"/>
          </a:p>
        </p:txBody>
      </p:sp>
    </p:spTree>
    <p:extLst>
      <p:ext uri="{BB962C8B-B14F-4D97-AF65-F5344CB8AC3E}">
        <p14:creationId xmlns:p14="http://schemas.microsoft.com/office/powerpoint/2010/main" val="4101530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27AF237-2585-4463-9D07-9D9BE7065C1E}"/>
              </a:ext>
            </a:extLst>
          </p:cNvPr>
          <p:cNvSpPr>
            <a:spLocks noGrp="1"/>
          </p:cNvSpPr>
          <p:nvPr>
            <p:ph idx="1"/>
          </p:nvPr>
        </p:nvSpPr>
        <p:spPr>
          <a:xfrm>
            <a:off x="574767" y="1375953"/>
            <a:ext cx="10972798" cy="4862853"/>
          </a:xfrm>
        </p:spPr>
        <p:txBody>
          <a:bodyPr/>
          <a:lstStyle/>
          <a:p>
            <a:r>
              <a:rPr kumimoji="1" lang="ja-JP" altLang="en-US" dirty="0"/>
              <a:t>カオス（</a:t>
            </a:r>
            <a:r>
              <a:rPr kumimoji="1" lang="en-US" altLang="ja-JP" dirty="0"/>
              <a:t>density dependence</a:t>
            </a:r>
            <a:r>
              <a:rPr kumimoji="1" lang="ja-JP" altLang="en-US" dirty="0"/>
              <a:t>：個体群動態（</a:t>
            </a:r>
            <a:r>
              <a:rPr kumimoji="1" lang="en-US" altLang="ja-JP" dirty="0"/>
              <a:t>MSY</a:t>
            </a:r>
            <a:r>
              <a:rPr kumimoji="1" lang="ja-JP" altLang="en-US" dirty="0"/>
              <a:t>とかと関連））と</a:t>
            </a:r>
            <a:r>
              <a:rPr kumimoji="1" lang="en-US" altLang="ja-JP" dirty="0"/>
              <a:t>random noise</a:t>
            </a:r>
            <a:r>
              <a:rPr kumimoji="1" lang="ja-JP" altLang="en-US" dirty="0"/>
              <a:t>（</a:t>
            </a:r>
            <a:r>
              <a:rPr kumimoji="1" lang="en-US" altLang="ja-JP" dirty="0"/>
              <a:t>density independence</a:t>
            </a:r>
            <a:r>
              <a:rPr lang="ja-JP" altLang="en-US" dirty="0"/>
              <a:t>：環境変動</a:t>
            </a:r>
            <a:r>
              <a:rPr kumimoji="1" lang="ja-JP" altLang="en-US" dirty="0"/>
              <a:t>）を区別</a:t>
            </a:r>
            <a:endParaRPr kumimoji="1" lang="en-US" altLang="ja-JP" dirty="0"/>
          </a:p>
          <a:p>
            <a:pPr marL="0" indent="0">
              <a:buNone/>
            </a:pPr>
            <a:endParaRPr lang="en-US" altLang="ja-JP" dirty="0"/>
          </a:p>
          <a:p>
            <a:pPr marL="0" indent="0">
              <a:buNone/>
            </a:pPr>
            <a:r>
              <a:rPr kumimoji="1" lang="en-US" altLang="ja-JP" dirty="0"/>
              <a:t>Sugihara and May 1990  Nature</a:t>
            </a:r>
          </a:p>
          <a:p>
            <a:pPr marL="0" indent="0">
              <a:buNone/>
            </a:pPr>
            <a:endParaRPr lang="en-US" altLang="ja-JP" dirty="0"/>
          </a:p>
          <a:p>
            <a:pPr marL="0" indent="0">
              <a:buNone/>
            </a:pPr>
            <a:r>
              <a:rPr kumimoji="1" lang="ja-JP" altLang="en-US" dirty="0"/>
              <a:t>安定→カオスの変化は実験室</a:t>
            </a:r>
            <a:r>
              <a:rPr lang="ja-JP" altLang="en-US" dirty="0"/>
              <a:t>（</a:t>
            </a:r>
            <a:r>
              <a:rPr lang="en-US" altLang="ja-JP" dirty="0"/>
              <a:t>flour beetle=</a:t>
            </a:r>
            <a:r>
              <a:rPr lang="ja-JP" altLang="en-US" dirty="0"/>
              <a:t>穀盗人もどき）で観測</a:t>
            </a:r>
            <a:endParaRPr kumimoji="1" lang="ja-JP" altLang="en-US" dirty="0"/>
          </a:p>
        </p:txBody>
      </p:sp>
      <p:sp>
        <p:nvSpPr>
          <p:cNvPr id="4" name="テキスト ボックス 3">
            <a:extLst>
              <a:ext uri="{FF2B5EF4-FFF2-40B4-BE49-F238E27FC236}">
                <a16:creationId xmlns:a16="http://schemas.microsoft.com/office/drawing/2014/main" id="{C4F7487B-0DF3-4E3F-BC7F-53C7CC277E3C}"/>
              </a:ext>
            </a:extLst>
          </p:cNvPr>
          <p:cNvSpPr txBox="1"/>
          <p:nvPr/>
        </p:nvSpPr>
        <p:spPr>
          <a:xfrm>
            <a:off x="5512525" y="4362994"/>
            <a:ext cx="2943497" cy="646331"/>
          </a:xfrm>
          <a:prstGeom prst="rect">
            <a:avLst/>
          </a:prstGeom>
          <a:noFill/>
        </p:spPr>
        <p:txBody>
          <a:bodyPr wrap="square" rtlCol="0">
            <a:spAutoFit/>
          </a:bodyPr>
          <a:lstStyle/>
          <a:p>
            <a:r>
              <a:rPr kumimoji="1" lang="en-US" altLang="ja-JP" dirty="0">
                <a:solidFill>
                  <a:srgbClr val="FF0000"/>
                </a:solidFill>
              </a:rPr>
              <a:t>Drosophila</a:t>
            </a:r>
            <a:r>
              <a:rPr kumimoji="1" lang="ja-JP" altLang="en-US" dirty="0">
                <a:solidFill>
                  <a:srgbClr val="FF0000"/>
                </a:solidFill>
              </a:rPr>
              <a:t>となっているが，</a:t>
            </a:r>
            <a:r>
              <a:rPr kumimoji="1" lang="en-US" altLang="ja-JP" dirty="0">
                <a:solidFill>
                  <a:srgbClr val="FF0000"/>
                </a:solidFill>
              </a:rPr>
              <a:t>May</a:t>
            </a:r>
            <a:r>
              <a:rPr kumimoji="1" lang="ja-JP" altLang="en-US" dirty="0">
                <a:solidFill>
                  <a:srgbClr val="FF0000"/>
                </a:solidFill>
              </a:rPr>
              <a:t>の勘違いか？</a:t>
            </a:r>
          </a:p>
        </p:txBody>
      </p:sp>
    </p:spTree>
    <p:extLst>
      <p:ext uri="{BB962C8B-B14F-4D97-AF65-F5344CB8AC3E}">
        <p14:creationId xmlns:p14="http://schemas.microsoft.com/office/powerpoint/2010/main" val="155736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623575-5C84-4701-BDF3-704C0E0DD6A9}"/>
              </a:ext>
            </a:extLst>
          </p:cNvPr>
          <p:cNvSpPr>
            <a:spLocks noGrp="1"/>
          </p:cNvSpPr>
          <p:nvPr>
            <p:ph type="title"/>
          </p:nvPr>
        </p:nvSpPr>
        <p:spPr/>
        <p:txBody>
          <a:bodyPr/>
          <a:lstStyle/>
          <a:p>
            <a:r>
              <a:rPr kumimoji="1" lang="en-US" altLang="ja-JP" dirty="0"/>
              <a:t>Simplex Projection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21BD0D9-23EB-4CB9-9741-A3AD44C1CE72}"/>
                  </a:ext>
                </a:extLst>
              </p:cNvPr>
              <p:cNvSpPr>
                <a:spLocks noGrp="1"/>
              </p:cNvSpPr>
              <p:nvPr>
                <p:ph idx="1"/>
              </p:nvPr>
            </p:nvSpPr>
            <p:spPr/>
            <p:txBody>
              <a:bodyPr>
                <a:normAutofit fontScale="77500" lnSpcReduction="20000"/>
              </a:bodyPr>
              <a:lstStyle/>
              <a:p>
                <a:pPr marL="0" indent="0">
                  <a:lnSpc>
                    <a:spcPct val="120000"/>
                  </a:lnSpc>
                  <a:buNone/>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𝑡</m:t>
                              </m:r>
                            </m:sub>
                          </m:sSub>
                        </m:e>
                      </m:d>
                    </m:oMath>
                  </m:oMathPara>
                </a14:m>
                <a:endParaRPr kumimoji="1" lang="en-US" altLang="ja-JP" b="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𝑡</m:t>
                              </m:r>
                            </m:sub>
                          </m:sSub>
                        </m:e>
                      </m:d>
                    </m:oMath>
                  </m:oMathPara>
                </a14:m>
                <a:endParaRPr kumimoji="1" lang="en-US" altLang="ja-JP" b="0" dirty="0"/>
              </a:p>
              <a:p>
                <a:pPr marL="0" indent="0">
                  <a:lnSpc>
                    <a:spcPct val="120000"/>
                  </a:lnSpc>
                  <a:buNone/>
                </a:pPr>
                <a:r>
                  <a:rPr lang="en-US" altLang="ja-JP" dirty="0"/>
                  <a:t>y</a:t>
                </a:r>
                <a:r>
                  <a:rPr kumimoji="1" lang="ja-JP" altLang="en-US" dirty="0"/>
                  <a:t>は観測されない変数，</a:t>
                </a:r>
                <a:r>
                  <a:rPr kumimoji="1" lang="en-US" altLang="ja-JP" dirty="0"/>
                  <a:t>x</a:t>
                </a:r>
                <a:r>
                  <a:rPr kumimoji="1" lang="ja-JP" altLang="en-US" dirty="0"/>
                  <a:t>のみ観測される</a:t>
                </a:r>
                <a:endParaRPr kumimoji="1" lang="en-US" altLang="ja-JP"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𝑡</m:t>
                          </m:r>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i="1">
                          <a:latin typeface="Cambria Math" panose="02040503050406030204" pitchFamily="18" charset="0"/>
                        </a:rPr>
                        <m:t>𝐺</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𝑡</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𝐹</m:t>
                              </m:r>
                              <m:r>
                                <a:rPr lang="en-US" altLang="ja-JP" b="0" i="1" smtClean="0">
                                  <a:latin typeface="Cambria Math" panose="02040503050406030204" pitchFamily="18" charset="0"/>
                                </a:rPr>
                                <m:t>(</m:t>
                              </m:r>
                              <m:r>
                                <a:rPr lang="en-US" altLang="ja-JP" b="0" i="1" smtClean="0">
                                  <a:latin typeface="Cambria Math" panose="02040503050406030204" pitchFamily="18" charset="0"/>
                                </a:rPr>
                                <m:t>𝑥</m:t>
                              </m:r>
                            </m:e>
                            <m:sub>
                              <m:r>
                                <a:rPr lang="en-US" altLang="ja-JP" i="1">
                                  <a:latin typeface="Cambria Math" panose="02040503050406030204" pitchFamily="18" charset="0"/>
                                </a:rPr>
                                <m:t>𝑡</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𝑡</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e>
                      </m:d>
                      <m:r>
                        <a:rPr lang="en-US" altLang="ja-JP" b="0" i="1" smtClean="0">
                          <a:latin typeface="Cambria Math" panose="02040503050406030204" pitchFamily="18" charset="0"/>
                        </a:rPr>
                        <m:t>=</m:t>
                      </m:r>
                      <m:r>
                        <a:rPr lang="en-US" altLang="ja-JP" i="1">
                          <a:latin typeface="Cambria Math" panose="02040503050406030204" pitchFamily="18" charset="0"/>
                        </a:rPr>
                        <m:t>𝐺</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𝑡</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𝐹</m:t>
                              </m:r>
                              <m:r>
                                <a:rPr lang="en-US" altLang="ja-JP" i="1">
                                  <a:latin typeface="Cambria Math" panose="02040503050406030204" pitchFamily="18" charset="0"/>
                                </a:rPr>
                                <m:t>(</m:t>
                              </m:r>
                              <m:r>
                                <a:rPr lang="en-US" altLang="ja-JP" i="1">
                                  <a:latin typeface="Cambria Math" panose="02040503050406030204" pitchFamily="18" charset="0"/>
                                </a:rPr>
                                <m:t>𝑥</m:t>
                              </m:r>
                            </m:e>
                            <m:sub>
                              <m:r>
                                <a:rPr lang="en-US" altLang="ja-JP" i="1">
                                  <a:latin typeface="Cambria Math" panose="02040503050406030204" pitchFamily="18" charset="0"/>
                                </a:rPr>
                                <m:t>𝑡</m:t>
                              </m:r>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𝐹</m:t>
                              </m:r>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𝑡</m:t>
                                  </m:r>
                                  <m:r>
                                    <a:rPr lang="en-US" altLang="ja-JP" i="1">
                                      <a:latin typeface="Cambria Math" panose="02040503050406030204" pitchFamily="18" charset="0"/>
                                    </a:rPr>
                                    <m:t>−2</m:t>
                                  </m:r>
                                </m:sub>
                              </m:sSub>
                              <m:r>
                                <a:rPr lang="en-US" altLang="ja-JP" b="0" i="1" smtClean="0">
                                  <a:latin typeface="Cambria Math" panose="02040503050406030204" pitchFamily="18" charset="0"/>
                                </a:rPr>
                                <m:t>,</m:t>
                              </m:r>
                              <m:r>
                                <a:rPr lang="en-US" altLang="ja-JP" i="1">
                                  <a:latin typeface="Cambria Math" panose="02040503050406030204" pitchFamily="18" charset="0"/>
                                </a:rPr>
                                <m:t>𝑦</m:t>
                              </m:r>
                            </m:e>
                            <m:sub>
                              <m:r>
                                <a:rPr lang="en-US" altLang="ja-JP" i="1">
                                  <a:latin typeface="Cambria Math" panose="02040503050406030204" pitchFamily="18" charset="0"/>
                                </a:rPr>
                                <m:t>𝑡</m:t>
                              </m:r>
                              <m:r>
                                <a:rPr lang="en-US" altLang="ja-JP" i="1">
                                  <a:latin typeface="Cambria Math" panose="02040503050406030204" pitchFamily="18" charset="0"/>
                                </a:rPr>
                                <m:t>−2</m:t>
                              </m:r>
                            </m:sub>
                          </m:sSub>
                          <m:r>
                            <a:rPr lang="en-US" altLang="ja-JP" i="1">
                              <a:latin typeface="Cambria Math" panose="02040503050406030204" pitchFamily="18" charset="0"/>
                            </a:rPr>
                            <m:t>)</m:t>
                          </m:r>
                        </m:e>
                      </m:d>
                    </m:oMath>
                  </m:oMathPara>
                </a14:m>
                <a:endParaRPr lang="en-US" altLang="ja-JP"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m:t>
                      </m:r>
                      <m:r>
                        <a:rPr lang="en-US" altLang="ja-JP" i="1">
                          <a:latin typeface="Cambria Math" panose="02040503050406030204" pitchFamily="18" charset="0"/>
                        </a:rPr>
                        <m:t>𝐺</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𝑡</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𝐹</m:t>
                              </m:r>
                              <m:r>
                                <a:rPr lang="en-US" altLang="ja-JP" i="1">
                                  <a:latin typeface="Cambria Math" panose="02040503050406030204" pitchFamily="18" charset="0"/>
                                </a:rPr>
                                <m:t>(</m:t>
                              </m:r>
                              <m:r>
                                <a:rPr lang="en-US" altLang="ja-JP" i="1">
                                  <a:latin typeface="Cambria Math" panose="02040503050406030204" pitchFamily="18" charset="0"/>
                                </a:rPr>
                                <m:t>𝑥</m:t>
                              </m:r>
                            </m:e>
                            <m:sub>
                              <m:r>
                                <a:rPr lang="en-US" altLang="ja-JP" i="1">
                                  <a:latin typeface="Cambria Math" panose="02040503050406030204" pitchFamily="18" charset="0"/>
                                </a:rPr>
                                <m:t>𝑡</m:t>
                              </m:r>
                              <m:r>
                                <a:rPr lang="en-US" altLang="ja-JP" i="1">
                                  <a:latin typeface="Cambria Math" panose="02040503050406030204" pitchFamily="18" charset="0"/>
                                </a:rPr>
                                <m:t>−1</m:t>
                              </m:r>
                            </m:sub>
                          </m:sSub>
                          <m:r>
                            <a:rPr lang="en-US" altLang="ja-JP"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𝐹</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𝑡</m:t>
                                  </m:r>
                                  <m:r>
                                    <a:rPr lang="en-US" altLang="ja-JP" i="1">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𝐹</m:t>
                              </m:r>
                              <m:r>
                                <a:rPr lang="en-US" altLang="ja-JP" b="0" i="1" smtClean="0">
                                  <a:latin typeface="Cambria Math" panose="02040503050406030204" pitchFamily="18" charset="0"/>
                                </a:rPr>
                                <m:t>(</m:t>
                              </m:r>
                              <m:r>
                                <a:rPr lang="en-US" altLang="ja-JP" b="0" i="1" smtClean="0">
                                  <a:latin typeface="Cambria Math" panose="02040503050406030204" pitchFamily="18" charset="0"/>
                                </a:rPr>
                                <m:t>𝑥</m:t>
                              </m:r>
                            </m:e>
                            <m:sub>
                              <m:r>
                                <a:rPr lang="en-US" altLang="ja-JP" i="1">
                                  <a:latin typeface="Cambria Math" panose="02040503050406030204" pitchFamily="18" charset="0"/>
                                </a:rPr>
                                <m:t>𝑡</m:t>
                              </m:r>
                              <m:r>
                                <a:rPr lang="en-US" altLang="ja-JP" i="1">
                                  <a:latin typeface="Cambria Math" panose="02040503050406030204" pitchFamily="18" charset="0"/>
                                </a:rPr>
                                <m:t>−3</m:t>
                              </m:r>
                            </m:sub>
                          </m:sSub>
                          <m:r>
                            <a:rPr lang="en-US" altLang="ja-JP" b="0" i="1" smtClean="0">
                              <a:latin typeface="Cambria Math" panose="02040503050406030204" pitchFamily="18" charset="0"/>
                            </a:rPr>
                            <m:t>,…)</m:t>
                          </m:r>
                          <m:r>
                            <a:rPr lang="en-US" altLang="ja-JP" i="1">
                              <a:latin typeface="Cambria Math" panose="02040503050406030204" pitchFamily="18" charset="0"/>
                            </a:rPr>
                            <m:t>)</m:t>
                          </m:r>
                        </m:e>
                      </m:d>
                    </m:oMath>
                  </m:oMathPara>
                </a14:m>
                <a:endParaRPr lang="en-US" altLang="ja-JP" dirty="0"/>
              </a:p>
              <a:p>
                <a:pPr marL="0" indent="0">
                  <a:lnSpc>
                    <a:spcPct val="120000"/>
                  </a:lnSpc>
                  <a:buNone/>
                </a:pPr>
                <a:r>
                  <a:rPr lang="ja-JP" altLang="en-US" dirty="0"/>
                  <a:t>過去のデータの</a:t>
                </a:r>
                <a:r>
                  <a:rPr lang="en-US" altLang="ja-JP" dirty="0"/>
                  <a:t>E</a:t>
                </a:r>
                <a:r>
                  <a:rPr lang="ja-JP" altLang="en-US" dirty="0"/>
                  <a:t>次元ベクトルからの予測の精度が良いなら，その次元</a:t>
                </a:r>
                <a:r>
                  <a:rPr lang="en-US" altLang="ja-JP" dirty="0"/>
                  <a:t>E</a:t>
                </a:r>
                <a:r>
                  <a:rPr lang="ja-JP" altLang="en-US" dirty="0"/>
                  <a:t>は埋め込み次元</a:t>
                </a:r>
                <a:endParaRPr lang="en-US" altLang="ja-JP" dirty="0"/>
              </a:p>
              <a:p>
                <a:pPr marL="0" indent="0">
                  <a:lnSpc>
                    <a:spcPct val="120000"/>
                  </a:lnSpc>
                  <a:buNone/>
                </a:pPr>
                <a:r>
                  <a:rPr lang="ja-JP" altLang="en-US" dirty="0"/>
                  <a:t>もし</a:t>
                </a:r>
                <a:r>
                  <a:rPr lang="en-US" altLang="ja-JP" dirty="0"/>
                  <a:t>simple</a:t>
                </a:r>
                <a:r>
                  <a:rPr lang="ja-JP" altLang="en-US" dirty="0"/>
                  <a:t>な（低次元の）</a:t>
                </a:r>
                <a:r>
                  <a:rPr lang="en-US" altLang="ja-JP" dirty="0"/>
                  <a:t>dynamics</a:t>
                </a:r>
                <a:r>
                  <a:rPr lang="ja-JP" altLang="en-US" dirty="0"/>
                  <a:t>がカオスを作るなら，カオス時系列に対して予測の良い埋め込み次元が見つかるはず</a:t>
                </a:r>
                <a:endParaRPr lang="en-US" altLang="ja-JP" dirty="0"/>
              </a:p>
              <a:p>
                <a:pPr marL="0" indent="0">
                  <a:lnSpc>
                    <a:spcPct val="120000"/>
                  </a:lnSpc>
                  <a:buNone/>
                </a:pPr>
                <a:r>
                  <a:rPr lang="ja-JP" altLang="en-US" dirty="0"/>
                  <a:t>見つからないならそれは</a:t>
                </a:r>
                <a:r>
                  <a:rPr lang="en-US" altLang="ja-JP" dirty="0"/>
                  <a:t>random noise</a:t>
                </a:r>
              </a:p>
            </p:txBody>
          </p:sp>
        </mc:Choice>
        <mc:Fallback xmlns="">
          <p:sp>
            <p:nvSpPr>
              <p:cNvPr id="3" name="コンテンツ プレースホルダー 2">
                <a:extLst>
                  <a:ext uri="{FF2B5EF4-FFF2-40B4-BE49-F238E27FC236}">
                    <a16:creationId xmlns:a16="http://schemas.microsoft.com/office/drawing/2014/main" id="{521BD0D9-23EB-4CB9-9741-A3AD44C1CE72}"/>
                  </a:ext>
                </a:extLst>
              </p:cNvPr>
              <p:cNvSpPr>
                <a:spLocks noGrp="1" noRot="1" noChangeAspect="1" noMove="1" noResize="1" noEditPoints="1" noAdjustHandles="1" noChangeArrowheads="1" noChangeShapeType="1" noTextEdit="1"/>
              </p:cNvSpPr>
              <p:nvPr>
                <p:ph idx="1"/>
              </p:nvPr>
            </p:nvSpPr>
            <p:spPr>
              <a:blipFill>
                <a:blip r:embed="rId2"/>
                <a:stretch>
                  <a:fillRect l="-7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57079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41DD30-575A-40F7-9CDE-DA8D09CD899D}"/>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CFA32F73-4D05-4512-841B-3779762B70A1}"/>
              </a:ext>
            </a:extLst>
          </p:cNvPr>
          <p:cNvSpPr>
            <a:spLocks noGrp="1"/>
          </p:cNvSpPr>
          <p:nvPr>
            <p:ph idx="1"/>
          </p:nvPr>
        </p:nvSpPr>
        <p:spPr/>
        <p:txBody>
          <a:bodyPr>
            <a:normAutofit/>
          </a:bodyPr>
          <a:lstStyle/>
          <a:p>
            <a:r>
              <a:rPr lang="en-US" altLang="ja-JP" dirty="0"/>
              <a:t>Field</a:t>
            </a:r>
            <a:r>
              <a:rPr lang="ja-JP" altLang="en-US" dirty="0"/>
              <a:t>で</a:t>
            </a:r>
            <a:r>
              <a:rPr lang="en-US" altLang="ja-JP" dirty="0"/>
              <a:t>density dependence</a:t>
            </a:r>
            <a:r>
              <a:rPr lang="ja-JP" altLang="en-US" dirty="0"/>
              <a:t>（</a:t>
            </a:r>
            <a:r>
              <a:rPr lang="en-US" altLang="ja-JP" dirty="0"/>
              <a:t>chaos</a:t>
            </a:r>
            <a:r>
              <a:rPr lang="ja-JP" altLang="en-US" dirty="0"/>
              <a:t>）と</a:t>
            </a:r>
            <a:r>
              <a:rPr lang="en-US" altLang="ja-JP" dirty="0"/>
              <a:t>density independence</a:t>
            </a:r>
            <a:r>
              <a:rPr lang="ja-JP" altLang="en-US" dirty="0"/>
              <a:t>（</a:t>
            </a:r>
            <a:r>
              <a:rPr lang="en-US" altLang="ja-JP" dirty="0"/>
              <a:t>random noise</a:t>
            </a:r>
            <a:r>
              <a:rPr lang="ja-JP" altLang="en-US" dirty="0"/>
              <a:t>）を区別するのは難しいが，</a:t>
            </a:r>
            <a:r>
              <a:rPr lang="en-US" altLang="ja-JP" dirty="0" err="1"/>
              <a:t>Stenseth</a:t>
            </a:r>
            <a:r>
              <a:rPr lang="en-US" altLang="ja-JP" dirty="0"/>
              <a:t> (1995): Science</a:t>
            </a:r>
            <a:r>
              <a:rPr lang="ja-JP" altLang="en-US" dirty="0"/>
              <a:t>はそれをやった（</a:t>
            </a:r>
            <a:r>
              <a:rPr lang="en-US" altLang="ja-JP" dirty="0"/>
              <a:t>Simplex projection</a:t>
            </a:r>
            <a:r>
              <a:rPr lang="ja-JP" altLang="en-US" dirty="0"/>
              <a:t>で？多分違う）</a:t>
            </a:r>
            <a:endParaRPr lang="en-US" altLang="ja-JP" dirty="0"/>
          </a:p>
          <a:p>
            <a:r>
              <a:rPr kumimoji="1" lang="ja-JP" altLang="en-US" dirty="0"/>
              <a:t>影響している変数が具体的になにかは分からないが，（埋め込み）次元は分かる．変数が何かについて</a:t>
            </a:r>
            <a:r>
              <a:rPr lang="ja-JP" altLang="en-US" dirty="0"/>
              <a:t>推論は可能．</a:t>
            </a:r>
            <a:endParaRPr lang="en-US" altLang="ja-JP" dirty="0"/>
          </a:p>
          <a:p>
            <a:r>
              <a:rPr kumimoji="1" lang="en-US" altLang="ja-JP" dirty="0"/>
              <a:t>Dixon et al. (1999) Science</a:t>
            </a:r>
            <a:r>
              <a:rPr lang="en-US" altLang="ja-JP" dirty="0"/>
              <a:t>: reef fish</a:t>
            </a:r>
            <a:r>
              <a:rPr lang="ja-JP" altLang="en-US" dirty="0"/>
              <a:t>に（</a:t>
            </a:r>
            <a:r>
              <a:rPr lang="en-US" altLang="ja-JP" dirty="0"/>
              <a:t>S-map</a:t>
            </a:r>
            <a:r>
              <a:rPr lang="ja-JP" altLang="en-US" dirty="0"/>
              <a:t>を）適用　</a:t>
            </a:r>
            <a:r>
              <a:rPr lang="en-US" altLang="ja-JP" dirty="0"/>
              <a:t>3</a:t>
            </a:r>
            <a:r>
              <a:rPr lang="ja-JP" altLang="en-US" dirty="0"/>
              <a:t>から</a:t>
            </a:r>
            <a:r>
              <a:rPr lang="en-US" altLang="ja-JP" dirty="0"/>
              <a:t>4</a:t>
            </a:r>
            <a:r>
              <a:rPr lang="ja-JP" altLang="en-US" dirty="0"/>
              <a:t>次元（</a:t>
            </a:r>
            <a:r>
              <a:rPr lang="en-US" altLang="ja-JP" dirty="0"/>
              <a:t>Zimmer 1999</a:t>
            </a:r>
            <a:r>
              <a:rPr lang="ja-JP" altLang="en-US" dirty="0"/>
              <a:t>も参照）</a:t>
            </a:r>
            <a:endParaRPr lang="en-US" altLang="ja-JP" dirty="0"/>
          </a:p>
          <a:p>
            <a:r>
              <a:rPr lang="en-US" altLang="ja-JP" dirty="0"/>
              <a:t>larval abundance</a:t>
            </a:r>
            <a:r>
              <a:rPr lang="ja-JP" altLang="en-US" dirty="0"/>
              <a:t>の</a:t>
            </a:r>
            <a:r>
              <a:rPr lang="en-US" altLang="ja-JP" dirty="0"/>
              <a:t>spike</a:t>
            </a:r>
            <a:r>
              <a:rPr lang="ja-JP" altLang="en-US" dirty="0"/>
              <a:t>は</a:t>
            </a:r>
            <a:r>
              <a:rPr lang="en-US" altLang="ja-JP" dirty="0"/>
              <a:t>wind direction, lunar phase, wind speed</a:t>
            </a:r>
            <a:r>
              <a:rPr lang="ja-JP" altLang="en-US" dirty="0"/>
              <a:t>と関係．</a:t>
            </a:r>
            <a:r>
              <a:rPr lang="en-US" altLang="ja-JP" dirty="0"/>
              <a:t>larvae</a:t>
            </a:r>
            <a:r>
              <a:rPr lang="ja-JP" altLang="en-US" dirty="0"/>
              <a:t>の</a:t>
            </a:r>
            <a:r>
              <a:rPr lang="en-US" altLang="ja-JP" dirty="0"/>
              <a:t>pulse</a:t>
            </a:r>
            <a:r>
              <a:rPr lang="ja-JP" altLang="en-US" dirty="0"/>
              <a:t>は星の並びと非線形に関係（物理と生物学の融合）：メカニズムの理解に迫る</a:t>
            </a:r>
            <a:endParaRPr lang="en-US" altLang="ja-JP" dirty="0"/>
          </a:p>
          <a:p>
            <a:pPr marL="0" indent="0">
              <a:buNone/>
            </a:pPr>
            <a:endParaRPr kumimoji="1" lang="ja-JP" altLang="en-US" dirty="0"/>
          </a:p>
        </p:txBody>
      </p:sp>
    </p:spTree>
    <p:extLst>
      <p:ext uri="{BB962C8B-B14F-4D97-AF65-F5344CB8AC3E}">
        <p14:creationId xmlns:p14="http://schemas.microsoft.com/office/powerpoint/2010/main" val="2078911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806008-0B56-43D6-A603-60FD2A829576}"/>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DCAEEAFA-401D-4A26-825E-8AA9E5E93CB1}"/>
              </a:ext>
            </a:extLst>
          </p:cNvPr>
          <p:cNvSpPr>
            <a:spLocks noGrp="1"/>
          </p:cNvSpPr>
          <p:nvPr>
            <p:ph idx="1"/>
          </p:nvPr>
        </p:nvSpPr>
        <p:spPr/>
        <p:txBody>
          <a:bodyPr/>
          <a:lstStyle/>
          <a:p>
            <a:r>
              <a:rPr kumimoji="1" lang="ja-JP" altLang="en-US" dirty="0"/>
              <a:t>さらに</a:t>
            </a:r>
            <a:r>
              <a:rPr kumimoji="1" lang="en-US" altLang="ja-JP" dirty="0"/>
              <a:t>field</a:t>
            </a:r>
            <a:r>
              <a:rPr kumimoji="1" lang="ja-JP" altLang="en-US" dirty="0"/>
              <a:t>での理解を深めるための方法</a:t>
            </a:r>
            <a:endParaRPr kumimoji="1" lang="en-US" altLang="ja-JP" dirty="0"/>
          </a:p>
          <a:p>
            <a:r>
              <a:rPr lang="en-US" altLang="ja-JP" dirty="0"/>
              <a:t>Convergent Cross Mapping</a:t>
            </a:r>
            <a:r>
              <a:rPr lang="ja-JP" altLang="en-US" dirty="0"/>
              <a:t>：因果関係を発見する（</a:t>
            </a:r>
            <a:r>
              <a:rPr lang="en-US" altLang="ja-JP" dirty="0"/>
              <a:t>Sugihara et al. 2012)</a:t>
            </a:r>
          </a:p>
          <a:p>
            <a:r>
              <a:rPr lang="ja-JP" altLang="en-US" dirty="0"/>
              <a:t>相互作用の非線形な変化傾向を扱う：</a:t>
            </a:r>
            <a:r>
              <a:rPr lang="en-US" altLang="ja-JP" dirty="0"/>
              <a:t>Multivariate S-map</a:t>
            </a:r>
            <a:r>
              <a:rPr lang="ja-JP" altLang="en-US" dirty="0"/>
              <a:t>（</a:t>
            </a:r>
            <a:r>
              <a:rPr lang="en-US" altLang="ja-JP" dirty="0" err="1"/>
              <a:t>Deyle</a:t>
            </a:r>
            <a:r>
              <a:rPr lang="en-US" altLang="ja-JP" dirty="0"/>
              <a:t> et al. 2017, Ushio et al. 2019</a:t>
            </a:r>
            <a:r>
              <a:rPr lang="ja-JP" altLang="en-US" dirty="0"/>
              <a:t>）</a:t>
            </a:r>
            <a:r>
              <a:rPr lang="en-US" altLang="ja-JP" dirty="0"/>
              <a:t> </a:t>
            </a:r>
          </a:p>
        </p:txBody>
      </p:sp>
    </p:spTree>
    <p:extLst>
      <p:ext uri="{BB962C8B-B14F-4D97-AF65-F5344CB8AC3E}">
        <p14:creationId xmlns:p14="http://schemas.microsoft.com/office/powerpoint/2010/main" val="2577724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623575-5C84-4701-BDF3-704C0E0DD6A9}"/>
              </a:ext>
            </a:extLst>
          </p:cNvPr>
          <p:cNvSpPr>
            <a:spLocks noGrp="1"/>
          </p:cNvSpPr>
          <p:nvPr>
            <p:ph type="title"/>
          </p:nvPr>
        </p:nvSpPr>
        <p:spPr/>
        <p:txBody>
          <a:bodyPr/>
          <a:lstStyle/>
          <a:p>
            <a:r>
              <a:rPr kumimoji="1" lang="en-US" altLang="ja-JP" dirty="0"/>
              <a:t>Convergent Cross Mapping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21BD0D9-23EB-4CB9-9741-A3AD44C1CE72}"/>
                  </a:ext>
                </a:extLst>
              </p:cNvPr>
              <p:cNvSpPr>
                <a:spLocks noGrp="1"/>
              </p:cNvSpPr>
              <p:nvPr>
                <p:ph idx="1"/>
              </p:nvPr>
            </p:nvSpPr>
            <p:spPr/>
            <p:txBody>
              <a:bodyPr>
                <a:normAutofit fontScale="70000" lnSpcReduction="20000"/>
              </a:bodyPr>
              <a:lstStyle/>
              <a:p>
                <a:pPr marL="0" indent="0">
                  <a:lnSpc>
                    <a:spcPct val="120000"/>
                  </a:lnSpc>
                  <a:buNone/>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e>
                      </m:d>
                    </m:oMath>
                  </m:oMathPara>
                </a14:m>
                <a:endParaRPr kumimoji="1" lang="en-US" altLang="ja-JP" b="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𝑡</m:t>
                              </m:r>
                            </m:sub>
                          </m:sSub>
                        </m:e>
                      </m:d>
                    </m:oMath>
                  </m:oMathPara>
                </a14:m>
                <a:endParaRPr kumimoji="1" lang="en-US" altLang="ja-JP" b="0" dirty="0"/>
              </a:p>
              <a:p>
                <a:pPr marL="0" indent="0">
                  <a:lnSpc>
                    <a:spcPct val="120000"/>
                  </a:lnSpc>
                  <a:buNone/>
                </a:pPr>
                <a:r>
                  <a:rPr lang="en-US" altLang="ja-JP" dirty="0"/>
                  <a:t>x</a:t>
                </a:r>
                <a:r>
                  <a:rPr lang="ja-JP" altLang="en-US" dirty="0"/>
                  <a:t>も</a:t>
                </a:r>
                <a:r>
                  <a:rPr lang="en-US" altLang="ja-JP" dirty="0"/>
                  <a:t>y</a:t>
                </a:r>
                <a:r>
                  <a:rPr lang="ja-JP" altLang="en-US" dirty="0"/>
                  <a:t>も観測されるとする．</a:t>
                </a:r>
                <a:r>
                  <a:rPr lang="en-US" altLang="ja-JP" dirty="0"/>
                  <a:t>y </a:t>
                </a:r>
                <a:r>
                  <a:rPr lang="ja-JP" altLang="en-US" dirty="0"/>
                  <a:t>→ </a:t>
                </a:r>
                <a:r>
                  <a:rPr lang="en-US" altLang="ja-JP" dirty="0"/>
                  <a:t>x</a:t>
                </a:r>
                <a:r>
                  <a:rPr lang="ja-JP" altLang="en-US" dirty="0"/>
                  <a:t>の因果関係はあるが，</a:t>
                </a:r>
                <a:r>
                  <a:rPr lang="en-US" altLang="ja-JP" dirty="0"/>
                  <a:t>x </a:t>
                </a:r>
                <a:r>
                  <a:rPr lang="ja-JP" altLang="en-US" dirty="0"/>
                  <a:t>→ </a:t>
                </a:r>
                <a:r>
                  <a:rPr lang="en-US" altLang="ja-JP" dirty="0"/>
                  <a:t>y</a:t>
                </a:r>
                <a:r>
                  <a:rPr lang="ja-JP" altLang="en-US" dirty="0"/>
                  <a:t>の因果関係はない　</a:t>
                </a:r>
                <a:endParaRPr kumimoji="1" lang="en-US" altLang="ja-JP"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𝑡</m:t>
                          </m:r>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𝐹</m:t>
                      </m:r>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𝐺</m:t>
                              </m:r>
                              <m:r>
                                <a:rPr lang="en-US" altLang="ja-JP" b="0" i="1" smtClean="0">
                                  <a:latin typeface="Cambria Math" panose="02040503050406030204" pitchFamily="18" charset="0"/>
                                </a:rPr>
                                <m:t>′(</m:t>
                              </m:r>
                              <m:r>
                                <a:rPr lang="en-US" altLang="ja-JP" i="1">
                                  <a:latin typeface="Cambria Math" panose="02040503050406030204" pitchFamily="18" charset="0"/>
                                </a:rPr>
                                <m:t>𝑥</m:t>
                              </m:r>
                            </m:e>
                            <m:sub>
                              <m:r>
                                <a:rPr lang="en-US" altLang="ja-JP" i="1">
                                  <a:latin typeface="Cambria Math" panose="02040503050406030204" pitchFamily="18" charset="0"/>
                                </a:rPr>
                                <m:t>𝑡</m:t>
                              </m:r>
                              <m:r>
                                <a:rPr lang="en-US" altLang="ja-JP" b="0" i="1" smtClean="0">
                                  <a:latin typeface="Cambria Math" panose="02040503050406030204" pitchFamily="18" charset="0"/>
                                </a:rPr>
                                <m:t>+</m:t>
                              </m:r>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i="1">
                                  <a:latin typeface="Cambria Math" panose="02040503050406030204" pitchFamily="18" charset="0"/>
                                </a:rPr>
                                <m:t>𝑡</m:t>
                              </m:r>
                            </m:sub>
                          </m:sSub>
                          <m:r>
                            <a:rPr lang="en-US" altLang="ja-JP" b="0" i="1" smtClean="0">
                              <a:latin typeface="Cambria Math" panose="02040503050406030204" pitchFamily="18" charset="0"/>
                            </a:rPr>
                            <m:t>)</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r>
                                <a:rPr lang="en-US" altLang="ja-JP" i="1">
                                  <a:latin typeface="Cambria Math" panose="02040503050406030204" pitchFamily="18" charset="0"/>
                                </a:rPr>
                                <m:t>′(</m:t>
                              </m:r>
                              <m:r>
                                <a:rPr lang="en-US" altLang="ja-JP" i="1">
                                  <a:latin typeface="Cambria Math" panose="02040503050406030204" pitchFamily="18" charset="0"/>
                                </a:rPr>
                                <m:t>𝑥</m:t>
                              </m:r>
                            </m:e>
                            <m:sub>
                              <m:r>
                                <a:rPr lang="en-US" altLang="ja-JP" i="1">
                                  <a:latin typeface="Cambria Math" panose="02040503050406030204" pitchFamily="18" charset="0"/>
                                </a:rPr>
                                <m:t>𝑡</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𝑡</m:t>
                              </m:r>
                              <m:r>
                                <a:rPr lang="en-US" altLang="ja-JP" b="0" i="1" smtClean="0">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r>
                                <a:rPr lang="en-US" altLang="ja-JP" i="1">
                                  <a:latin typeface="Cambria Math" panose="02040503050406030204" pitchFamily="18" charset="0"/>
                                </a:rPr>
                                <m:t>′(</m:t>
                              </m:r>
                              <m:r>
                                <a:rPr lang="en-US" altLang="ja-JP" i="1">
                                  <a:latin typeface="Cambria Math" panose="02040503050406030204" pitchFamily="18" charset="0"/>
                                </a:rPr>
                                <m:t>𝑥</m:t>
                              </m:r>
                            </m:e>
                            <m:sub>
                              <m:r>
                                <a:rPr lang="en-US" altLang="ja-JP" i="1">
                                  <a:latin typeface="Cambria Math" panose="02040503050406030204" pitchFamily="18" charset="0"/>
                                </a:rPr>
                                <m:t>𝑡</m:t>
                              </m:r>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𝑡</m:t>
                              </m:r>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m:t>
                          </m:r>
                        </m:e>
                      </m:d>
                    </m:oMath>
                  </m:oMathPara>
                </a14:m>
                <a:endParaRPr lang="en-US" altLang="ja-JP"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𝐻</m:t>
                      </m:r>
                      <m:d>
                        <m:dPr>
                          <m:ctrlPr>
                            <a:rPr lang="en-US" altLang="ja-JP" i="1">
                              <a:latin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m:t>
                          </m:r>
                        </m:e>
                      </m:d>
                    </m:oMath>
                  </m:oMathPara>
                </a14:m>
                <a:endParaRPr lang="en-US" altLang="ja-JP" dirty="0"/>
              </a:p>
              <a:p>
                <a:pPr marL="0" indent="0">
                  <a:lnSpc>
                    <a:spcPct val="120000"/>
                  </a:lnSpc>
                  <a:buNone/>
                </a:pPr>
                <a:endParaRPr lang="en-US" altLang="ja-JP" dirty="0"/>
              </a:p>
              <a:p>
                <a:pPr marL="0" indent="0">
                  <a:lnSpc>
                    <a:spcPct val="120000"/>
                  </a:lnSpc>
                  <a:buNone/>
                </a:pPr>
                <a:r>
                  <a:rPr lang="ja-JP" altLang="en-US" dirty="0"/>
                  <a:t>データ</a:t>
                </a:r>
                <a:r>
                  <a:rPr lang="en-US" altLang="ja-JP" dirty="0"/>
                  <a:t>x</a:t>
                </a:r>
                <a:r>
                  <a:rPr lang="ja-JP" altLang="en-US" dirty="0"/>
                  <a:t>の</a:t>
                </a:r>
                <a:r>
                  <a:rPr lang="en-US" altLang="ja-JP" dirty="0"/>
                  <a:t>E</a:t>
                </a:r>
                <a:r>
                  <a:rPr lang="ja-JP" altLang="en-US" dirty="0"/>
                  <a:t>次元ベクトルからの</a:t>
                </a:r>
                <a:r>
                  <a:rPr lang="en-US" altLang="ja-JP" dirty="0"/>
                  <a:t>y</a:t>
                </a:r>
                <a:r>
                  <a:rPr lang="ja-JP" altLang="en-US" dirty="0"/>
                  <a:t>の予測の精度が良いなら，その次元</a:t>
                </a:r>
                <a:r>
                  <a:rPr lang="en-US" altLang="ja-JP" dirty="0"/>
                  <a:t>E</a:t>
                </a:r>
                <a:r>
                  <a:rPr lang="ja-JP" altLang="en-US" dirty="0"/>
                  <a:t>は埋め込み次元</a:t>
                </a:r>
                <a:endParaRPr lang="en-US" altLang="ja-JP" dirty="0"/>
              </a:p>
              <a:p>
                <a:pPr marL="0" indent="0">
                  <a:lnSpc>
                    <a:spcPct val="120000"/>
                  </a:lnSpc>
                  <a:buNone/>
                </a:pPr>
                <a:r>
                  <a:rPr lang="ja-JP" altLang="en-US" dirty="0"/>
                  <a:t>もし</a:t>
                </a:r>
                <a:r>
                  <a:rPr lang="en-US" altLang="ja-JP" dirty="0"/>
                  <a:t>simple</a:t>
                </a:r>
                <a:r>
                  <a:rPr lang="ja-JP" altLang="en-US" dirty="0"/>
                  <a:t>な（低次元の）</a:t>
                </a:r>
                <a:r>
                  <a:rPr lang="en-US" altLang="ja-JP" dirty="0"/>
                  <a:t>dynamics</a:t>
                </a:r>
                <a:r>
                  <a:rPr lang="ja-JP" altLang="en-US" dirty="0"/>
                  <a:t>により</a:t>
                </a:r>
                <a:r>
                  <a:rPr lang="en-US" altLang="ja-JP" dirty="0"/>
                  <a:t>y </a:t>
                </a:r>
                <a:r>
                  <a:rPr lang="ja-JP" altLang="en-US" dirty="0"/>
                  <a:t>→ </a:t>
                </a:r>
                <a:r>
                  <a:rPr lang="en-US" altLang="ja-JP" dirty="0"/>
                  <a:t>x</a:t>
                </a:r>
                <a:r>
                  <a:rPr lang="ja-JP" altLang="en-US" dirty="0"/>
                  <a:t>の因果関係が成立しているなら，</a:t>
                </a:r>
                <a:r>
                  <a:rPr lang="en-US" altLang="ja-JP" dirty="0"/>
                  <a:t>x</a:t>
                </a:r>
                <a:r>
                  <a:rPr lang="ja-JP" altLang="en-US" dirty="0"/>
                  <a:t>から</a:t>
                </a:r>
                <a:r>
                  <a:rPr lang="en-US" altLang="ja-JP" dirty="0"/>
                  <a:t>y</a:t>
                </a:r>
                <a:r>
                  <a:rPr lang="ja-JP" altLang="en-US" dirty="0"/>
                  <a:t>への予測の良い埋め込み次元が見つかるはず</a:t>
                </a:r>
                <a:endParaRPr lang="en-US" altLang="ja-JP" dirty="0"/>
              </a:p>
              <a:p>
                <a:pPr marL="0" indent="0">
                  <a:lnSpc>
                    <a:spcPct val="120000"/>
                  </a:lnSpc>
                  <a:buNone/>
                </a:pPr>
                <a:r>
                  <a:rPr lang="ja-JP" altLang="en-US" dirty="0"/>
                  <a:t>しかし，この場合，</a:t>
                </a:r>
                <a:r>
                  <a:rPr lang="en-US" altLang="ja-JP" dirty="0"/>
                  <a:t> x </a:t>
                </a:r>
                <a:r>
                  <a:rPr lang="ja-JP" altLang="en-US" dirty="0"/>
                  <a:t>→ </a:t>
                </a:r>
                <a:r>
                  <a:rPr lang="en-US" altLang="ja-JP" dirty="0"/>
                  <a:t>y</a:t>
                </a:r>
                <a:r>
                  <a:rPr lang="ja-JP" altLang="en-US" dirty="0"/>
                  <a:t>の因果関係はなく，</a:t>
                </a:r>
                <a:r>
                  <a:rPr lang="en-US" altLang="ja-JP" dirty="0"/>
                  <a:t>x</a:t>
                </a:r>
                <a:r>
                  <a:rPr lang="ja-JP" altLang="en-US" dirty="0"/>
                  <a:t>は</a:t>
                </a:r>
                <a:r>
                  <a:rPr lang="en-US" altLang="ja-JP" dirty="0"/>
                  <a:t>y</a:t>
                </a:r>
                <a:r>
                  <a:rPr lang="ja-JP" altLang="en-US" dirty="0"/>
                  <a:t>の</a:t>
                </a:r>
                <a:r>
                  <a:rPr lang="en-US" altLang="ja-JP" dirty="0"/>
                  <a:t>E</a:t>
                </a:r>
                <a:r>
                  <a:rPr lang="ja-JP" altLang="en-US" dirty="0"/>
                  <a:t>次元ベクトルで書けない（</a:t>
                </a:r>
                <a:r>
                  <a:rPr lang="en-US" altLang="ja-JP" dirty="0"/>
                  <a:t>y</a:t>
                </a:r>
                <a:r>
                  <a:rPr lang="ja-JP" altLang="en-US" dirty="0"/>
                  <a:t>の</a:t>
                </a:r>
                <a:r>
                  <a:rPr lang="en-US" altLang="ja-JP" dirty="0"/>
                  <a:t>lag</a:t>
                </a:r>
                <a:r>
                  <a:rPr lang="ja-JP" altLang="en-US" dirty="0"/>
                  <a:t>データでうまく予測ができない）</a:t>
                </a:r>
                <a:r>
                  <a:rPr lang="en-US" altLang="ja-JP" dirty="0"/>
                  <a:t>y</a:t>
                </a:r>
                <a:r>
                  <a:rPr lang="ja-JP" altLang="en-US" dirty="0"/>
                  <a:t>で</a:t>
                </a:r>
                <a:r>
                  <a:rPr lang="en-US" altLang="ja-JP" dirty="0"/>
                  <a:t>x</a:t>
                </a:r>
                <a:r>
                  <a:rPr lang="ja-JP" altLang="en-US" dirty="0"/>
                  <a:t>が予測できないことは，</a:t>
                </a:r>
                <a:r>
                  <a:rPr lang="en-US" altLang="ja-JP" dirty="0"/>
                  <a:t>x </a:t>
                </a:r>
                <a:r>
                  <a:rPr lang="ja-JP" altLang="en-US" dirty="0"/>
                  <a:t>→ </a:t>
                </a:r>
                <a:r>
                  <a:rPr lang="en-US" altLang="ja-JP" dirty="0"/>
                  <a:t>y</a:t>
                </a:r>
                <a:r>
                  <a:rPr lang="ja-JP" altLang="en-US" dirty="0"/>
                  <a:t>の因果関係がない</a:t>
                </a:r>
                <a:r>
                  <a:rPr lang="en-US" altLang="ja-JP" dirty="0"/>
                  <a:t> </a:t>
                </a:r>
              </a:p>
            </p:txBody>
          </p:sp>
        </mc:Choice>
        <mc:Fallback xmlns="">
          <p:sp>
            <p:nvSpPr>
              <p:cNvPr id="3" name="コンテンツ プレースホルダー 2">
                <a:extLst>
                  <a:ext uri="{FF2B5EF4-FFF2-40B4-BE49-F238E27FC236}">
                    <a16:creationId xmlns:a16="http://schemas.microsoft.com/office/drawing/2014/main" id="{521BD0D9-23EB-4CB9-9741-A3AD44C1CE72}"/>
                  </a:ext>
                </a:extLst>
              </p:cNvPr>
              <p:cNvSpPr>
                <a:spLocks noGrp="1" noRot="1" noChangeAspect="1" noMove="1" noResize="1" noEditPoints="1" noAdjustHandles="1" noChangeArrowheads="1" noChangeShapeType="1" noTextEdit="1"/>
              </p:cNvSpPr>
              <p:nvPr>
                <p:ph idx="1"/>
              </p:nvPr>
            </p:nvSpPr>
            <p:spPr>
              <a:blipFill>
                <a:blip r:embed="rId2"/>
                <a:stretch>
                  <a:fillRect l="-638" b="-1821"/>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357E5DD9-7FA9-45F1-849C-98D79717A588}"/>
              </a:ext>
            </a:extLst>
          </p:cNvPr>
          <p:cNvSpPr txBox="1"/>
          <p:nvPr/>
        </p:nvSpPr>
        <p:spPr>
          <a:xfrm>
            <a:off x="7480664" y="3507377"/>
            <a:ext cx="3466012" cy="646331"/>
          </a:xfrm>
          <a:prstGeom prst="rect">
            <a:avLst/>
          </a:prstGeom>
          <a:noFill/>
        </p:spPr>
        <p:txBody>
          <a:bodyPr wrap="square" rtlCol="0">
            <a:spAutoFit/>
          </a:bodyPr>
          <a:lstStyle/>
          <a:p>
            <a:r>
              <a:rPr lang="en-US" altLang="ja-JP" dirty="0">
                <a:solidFill>
                  <a:srgbClr val="FF0000"/>
                </a:solidFill>
              </a:rPr>
              <a:t>x</a:t>
            </a:r>
            <a:r>
              <a:rPr lang="ja-JP" altLang="en-US" dirty="0">
                <a:solidFill>
                  <a:srgbClr val="FF0000"/>
                </a:solidFill>
              </a:rPr>
              <a:t>に対応する</a:t>
            </a:r>
            <a:r>
              <a:rPr lang="en-US" altLang="ja-JP" dirty="0">
                <a:solidFill>
                  <a:srgbClr val="FF0000"/>
                </a:solidFill>
              </a:rPr>
              <a:t>y</a:t>
            </a:r>
            <a:r>
              <a:rPr lang="ja-JP" altLang="en-US" dirty="0">
                <a:solidFill>
                  <a:srgbClr val="FF0000"/>
                </a:solidFill>
              </a:rPr>
              <a:t>から</a:t>
            </a:r>
            <a:r>
              <a:rPr lang="en-US" altLang="ja-JP" dirty="0">
                <a:solidFill>
                  <a:srgbClr val="FF0000"/>
                </a:solidFill>
              </a:rPr>
              <a:t>y</a:t>
            </a:r>
            <a:r>
              <a:rPr lang="en-US" altLang="ja-JP" baseline="-25000" dirty="0">
                <a:solidFill>
                  <a:srgbClr val="FF0000"/>
                </a:solidFill>
              </a:rPr>
              <a:t>t+1</a:t>
            </a:r>
            <a:r>
              <a:rPr lang="ja-JP" altLang="en-US" dirty="0">
                <a:solidFill>
                  <a:srgbClr val="FF0000"/>
                </a:solidFill>
              </a:rPr>
              <a:t>を予測：</a:t>
            </a:r>
            <a:r>
              <a:rPr lang="en-US" altLang="ja-JP" dirty="0">
                <a:solidFill>
                  <a:srgbClr val="FF0000"/>
                </a:solidFill>
              </a:rPr>
              <a:t>simplex projection</a:t>
            </a:r>
            <a:endParaRPr kumimoji="1" lang="ja-JP" altLang="en-US" dirty="0">
              <a:solidFill>
                <a:srgbClr val="FF0000"/>
              </a:solidFill>
            </a:endParaRPr>
          </a:p>
        </p:txBody>
      </p:sp>
    </p:spTree>
    <p:extLst>
      <p:ext uri="{BB962C8B-B14F-4D97-AF65-F5344CB8AC3E}">
        <p14:creationId xmlns:p14="http://schemas.microsoft.com/office/powerpoint/2010/main" val="3220832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C4497D-8A3C-46AB-859F-65C5CCE4F8E4}"/>
              </a:ext>
            </a:extLst>
          </p:cNvPr>
          <p:cNvSpPr>
            <a:spLocks noGrp="1"/>
          </p:cNvSpPr>
          <p:nvPr>
            <p:ph type="title"/>
          </p:nvPr>
        </p:nvSpPr>
        <p:spPr/>
        <p:txBody>
          <a:bodyPr/>
          <a:lstStyle/>
          <a:p>
            <a:r>
              <a:rPr kumimoji="1" lang="en-US" altLang="ja-JP" dirty="0"/>
              <a:t>Convergent Cross Mapping</a:t>
            </a:r>
            <a:r>
              <a:rPr kumimoji="1" lang="ja-JP" altLang="en-US" dirty="0"/>
              <a:t>の結果</a:t>
            </a:r>
          </a:p>
        </p:txBody>
      </p:sp>
      <p:sp>
        <p:nvSpPr>
          <p:cNvPr id="3" name="コンテンツ プレースホルダー 2">
            <a:extLst>
              <a:ext uri="{FF2B5EF4-FFF2-40B4-BE49-F238E27FC236}">
                <a16:creationId xmlns:a16="http://schemas.microsoft.com/office/drawing/2014/main" id="{CA260DBE-9876-4F8E-97F2-0437E927E04E}"/>
              </a:ext>
            </a:extLst>
          </p:cNvPr>
          <p:cNvSpPr>
            <a:spLocks noGrp="1"/>
          </p:cNvSpPr>
          <p:nvPr>
            <p:ph idx="1"/>
          </p:nvPr>
        </p:nvSpPr>
        <p:spPr/>
        <p:txBody>
          <a:bodyPr/>
          <a:lstStyle/>
          <a:p>
            <a:r>
              <a:rPr kumimoji="1" lang="ja-JP" altLang="en-US" dirty="0"/>
              <a:t>太平洋のマイワシとカタクチイワシは負の相関を持つが，互いに因果関係はない</a:t>
            </a:r>
            <a:endParaRPr kumimoji="1" lang="en-US" altLang="ja-JP" dirty="0"/>
          </a:p>
          <a:p>
            <a:r>
              <a:rPr kumimoji="1" lang="ja-JP" altLang="en-US" dirty="0"/>
              <a:t>両者は表面水温の影響を受けている</a:t>
            </a:r>
            <a:endParaRPr kumimoji="1" lang="en-US" altLang="ja-JP" dirty="0"/>
          </a:p>
          <a:p>
            <a:r>
              <a:rPr kumimoji="1" lang="en-US" altLang="ja-JP" dirty="0"/>
              <a:t>20</a:t>
            </a:r>
            <a:r>
              <a:rPr kumimoji="1" lang="ja-JP" altLang="en-US" dirty="0"/>
              <a:t>世紀を通してそれぞれの種の資源量は水温と相関してなかった</a:t>
            </a:r>
            <a:endParaRPr kumimoji="1" lang="en-US" altLang="ja-JP" dirty="0"/>
          </a:p>
          <a:p>
            <a:endParaRPr lang="en-US" altLang="ja-JP" dirty="0"/>
          </a:p>
          <a:p>
            <a:r>
              <a:rPr kumimoji="1" lang="ja-JP" altLang="en-US" dirty="0"/>
              <a:t>実験室や</a:t>
            </a:r>
            <a:r>
              <a:rPr kumimoji="1" lang="en-US" altLang="ja-JP" dirty="0"/>
              <a:t>simple</a:t>
            </a:r>
            <a:r>
              <a:rPr kumimoji="1" lang="ja-JP" altLang="en-US" dirty="0"/>
              <a:t>なモデルでとらえられなかったことが</a:t>
            </a:r>
            <a:r>
              <a:rPr kumimoji="1" lang="en-US" altLang="ja-JP" dirty="0"/>
              <a:t>EDM</a:t>
            </a:r>
            <a:r>
              <a:rPr kumimoji="1" lang="ja-JP" altLang="en-US" dirty="0"/>
              <a:t>で分かるようになってきている</a:t>
            </a:r>
          </a:p>
        </p:txBody>
      </p:sp>
    </p:spTree>
    <p:extLst>
      <p:ext uri="{BB962C8B-B14F-4D97-AF65-F5344CB8AC3E}">
        <p14:creationId xmlns:p14="http://schemas.microsoft.com/office/powerpoint/2010/main" val="1959668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D68CE-EE7F-4070-8880-28E25B3A5352}"/>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3ADA791E-9357-41BC-AE9F-10732C24656D}"/>
              </a:ext>
            </a:extLst>
          </p:cNvPr>
          <p:cNvSpPr>
            <a:spLocks noGrp="1"/>
          </p:cNvSpPr>
          <p:nvPr>
            <p:ph idx="1"/>
          </p:nvPr>
        </p:nvSpPr>
        <p:spPr/>
        <p:txBody>
          <a:bodyPr/>
          <a:lstStyle/>
          <a:p>
            <a:r>
              <a:rPr kumimoji="1" lang="ja-JP" altLang="en-US" dirty="0"/>
              <a:t>時系列データの解析には長い時系列が必要であるが，そのような時系列は生態学ではめったに得られないものであった</a:t>
            </a:r>
            <a:endParaRPr kumimoji="1" lang="en-US" altLang="ja-JP" dirty="0"/>
          </a:p>
          <a:p>
            <a:r>
              <a:rPr lang="ja-JP" altLang="en-US" dirty="0"/>
              <a:t>しかし，それも変化してきている</a:t>
            </a:r>
            <a:endParaRPr lang="en-US" altLang="ja-JP" dirty="0"/>
          </a:p>
          <a:p>
            <a:r>
              <a:rPr kumimoji="1" lang="ja-JP" altLang="en-US" dirty="0"/>
              <a:t>長期データと</a:t>
            </a:r>
            <a:r>
              <a:rPr kumimoji="1" lang="en-US" altLang="ja-JP" dirty="0"/>
              <a:t>EDM</a:t>
            </a:r>
            <a:r>
              <a:rPr kumimoji="1" lang="ja-JP" altLang="en-US" dirty="0"/>
              <a:t>は</a:t>
            </a:r>
            <a:r>
              <a:rPr kumimoji="1" lang="en-US" altLang="ja-JP" dirty="0"/>
              <a:t>”what determines the density”</a:t>
            </a:r>
            <a:r>
              <a:rPr kumimoji="1" lang="ja-JP" altLang="en-US" dirty="0"/>
              <a:t>に答えを与えようとしている</a:t>
            </a:r>
            <a:endParaRPr kumimoji="1" lang="en-US" altLang="ja-JP" dirty="0"/>
          </a:p>
          <a:p>
            <a:r>
              <a:rPr lang="en-US" altLang="ja-JP" dirty="0"/>
              <a:t>That is good reason for optimism.</a:t>
            </a:r>
            <a:endParaRPr kumimoji="1" lang="ja-JP" altLang="en-US" dirty="0"/>
          </a:p>
        </p:txBody>
      </p:sp>
    </p:spTree>
    <p:extLst>
      <p:ext uri="{BB962C8B-B14F-4D97-AF65-F5344CB8AC3E}">
        <p14:creationId xmlns:p14="http://schemas.microsoft.com/office/powerpoint/2010/main" val="202495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4CC5C-EAAB-4D29-9872-53B0E210EE1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273A735-2695-4796-B371-DAB5A829DEED}"/>
              </a:ext>
            </a:extLst>
          </p:cNvPr>
          <p:cNvSpPr>
            <a:spLocks noGrp="1"/>
          </p:cNvSpPr>
          <p:nvPr>
            <p:ph idx="1"/>
          </p:nvPr>
        </p:nvSpPr>
        <p:spPr/>
        <p:txBody>
          <a:bodyPr/>
          <a:lstStyle/>
          <a:p>
            <a:r>
              <a:rPr kumimoji="1" lang="en-US" altLang="ja-JP" dirty="0"/>
              <a:t>Robert May</a:t>
            </a:r>
            <a:r>
              <a:rPr kumimoji="1" lang="ja-JP" altLang="en-US" dirty="0"/>
              <a:t>による密度依存関係に関する随想</a:t>
            </a:r>
            <a:endParaRPr kumimoji="1" lang="en-US" altLang="ja-JP" dirty="0"/>
          </a:p>
          <a:p>
            <a:r>
              <a:rPr kumimoji="1" lang="ja-JP" altLang="en-US" dirty="0"/>
              <a:t>絶筆のようなもの</a:t>
            </a:r>
            <a:endParaRPr kumimoji="1" lang="en-US" altLang="ja-JP" dirty="0"/>
          </a:p>
          <a:p>
            <a:r>
              <a:rPr lang="en-US" altLang="ja-JP" dirty="0"/>
              <a:t>Chaos </a:t>
            </a:r>
            <a:r>
              <a:rPr lang="ja-JP" altLang="en-US" dirty="0"/>
              <a:t>～ </a:t>
            </a:r>
            <a:r>
              <a:rPr lang="en-US" altLang="ja-JP" dirty="0"/>
              <a:t>Empirical Dynamic Model</a:t>
            </a:r>
            <a:endParaRPr kumimoji="1" lang="ja-JP" altLang="en-US" dirty="0"/>
          </a:p>
        </p:txBody>
      </p:sp>
      <p:pic>
        <p:nvPicPr>
          <p:cNvPr id="5" name="図 4">
            <a:extLst>
              <a:ext uri="{FF2B5EF4-FFF2-40B4-BE49-F238E27FC236}">
                <a16:creationId xmlns:a16="http://schemas.microsoft.com/office/drawing/2014/main" id="{EDAD97F1-55E9-43CC-807C-DEFB048571AD}"/>
              </a:ext>
            </a:extLst>
          </p:cNvPr>
          <p:cNvPicPr>
            <a:picLocks noChangeAspect="1"/>
          </p:cNvPicPr>
          <p:nvPr/>
        </p:nvPicPr>
        <p:blipFill>
          <a:blip r:embed="rId2"/>
          <a:stretch>
            <a:fillRect/>
          </a:stretch>
        </p:blipFill>
        <p:spPr>
          <a:xfrm>
            <a:off x="5888490" y="4067991"/>
            <a:ext cx="4333875" cy="1752600"/>
          </a:xfrm>
          <a:prstGeom prst="rect">
            <a:avLst/>
          </a:prstGeom>
        </p:spPr>
      </p:pic>
    </p:spTree>
    <p:extLst>
      <p:ext uri="{BB962C8B-B14F-4D97-AF65-F5344CB8AC3E}">
        <p14:creationId xmlns:p14="http://schemas.microsoft.com/office/powerpoint/2010/main" val="289375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9209B4-9B81-4881-A04A-7529F176131C}"/>
              </a:ext>
            </a:extLst>
          </p:cNvPr>
          <p:cNvSpPr>
            <a:spLocks noGrp="1"/>
          </p:cNvSpPr>
          <p:nvPr>
            <p:ph type="title"/>
          </p:nvPr>
        </p:nvSpPr>
        <p:spPr/>
        <p:txBody>
          <a:bodyPr/>
          <a:lstStyle/>
          <a:p>
            <a:r>
              <a:rPr kumimoji="1" lang="en-US" altLang="ja-JP" dirty="0"/>
              <a:t>Gilbert White: Natural History of </a:t>
            </a:r>
            <a:r>
              <a:rPr kumimoji="1" lang="en-US" altLang="ja-JP" dirty="0" err="1"/>
              <a:t>Selborne</a:t>
            </a:r>
            <a:endParaRPr kumimoji="1" lang="ja-JP" altLang="en-US" dirty="0"/>
          </a:p>
        </p:txBody>
      </p:sp>
      <p:sp>
        <p:nvSpPr>
          <p:cNvPr id="3" name="コンテンツ プレースホルダー 2">
            <a:extLst>
              <a:ext uri="{FF2B5EF4-FFF2-40B4-BE49-F238E27FC236}">
                <a16:creationId xmlns:a16="http://schemas.microsoft.com/office/drawing/2014/main" id="{5FC12A73-B5C4-4D64-B16E-FF80833C62FC}"/>
              </a:ext>
            </a:extLst>
          </p:cNvPr>
          <p:cNvSpPr>
            <a:spLocks noGrp="1"/>
          </p:cNvSpPr>
          <p:nvPr>
            <p:ph idx="1"/>
          </p:nvPr>
        </p:nvSpPr>
        <p:spPr/>
        <p:txBody>
          <a:bodyPr>
            <a:normAutofit/>
          </a:bodyPr>
          <a:lstStyle/>
          <a:p>
            <a:r>
              <a:rPr kumimoji="1" lang="ja-JP" altLang="en-US" dirty="0"/>
              <a:t>セルボーンの博物誌</a:t>
            </a:r>
            <a:endParaRPr kumimoji="1" lang="en-US" altLang="ja-JP" dirty="0"/>
          </a:p>
          <a:p>
            <a:r>
              <a:rPr kumimoji="1" lang="en-US" altLang="ja-JP" dirty="0"/>
              <a:t>Gilbert White</a:t>
            </a:r>
            <a:r>
              <a:rPr kumimoji="1" lang="ja-JP" altLang="en-US" dirty="0"/>
              <a:t>：牧師</a:t>
            </a:r>
            <a:endParaRPr kumimoji="1" lang="en-US" altLang="ja-JP" dirty="0"/>
          </a:p>
          <a:p>
            <a:r>
              <a:rPr lang="en-US" altLang="ja-JP" dirty="0"/>
              <a:t>1789</a:t>
            </a:r>
            <a:r>
              <a:rPr lang="ja-JP" altLang="en-US" dirty="0"/>
              <a:t>年出版</a:t>
            </a:r>
            <a:endParaRPr lang="en-US" altLang="ja-JP" dirty="0"/>
          </a:p>
          <a:p>
            <a:r>
              <a:rPr kumimoji="1" lang="ja-JP" altLang="en-US" dirty="0"/>
              <a:t>美しい文体・鋭い観察</a:t>
            </a:r>
            <a:endParaRPr kumimoji="1" lang="en-US" altLang="ja-JP" dirty="0"/>
          </a:p>
          <a:p>
            <a:r>
              <a:rPr lang="ja-JP" altLang="en-US" dirty="0"/>
              <a:t>ダーウィンにも影響を</a:t>
            </a:r>
            <a:r>
              <a:rPr kumimoji="1" lang="ja-JP" altLang="en-US" dirty="0"/>
              <a:t>与えた</a:t>
            </a:r>
            <a:endParaRPr lang="en-US" altLang="ja-JP" dirty="0"/>
          </a:p>
          <a:p>
            <a:r>
              <a:rPr lang="ja-JP" altLang="en-US" dirty="0"/>
              <a:t>アマツバメや狩蜂の個体数変動に</a:t>
            </a:r>
            <a:endParaRPr lang="en-US" altLang="ja-JP" dirty="0"/>
          </a:p>
          <a:p>
            <a:pPr marL="0" indent="0">
              <a:buNone/>
            </a:pPr>
            <a:r>
              <a:rPr lang="ja-JP" altLang="en-US" dirty="0"/>
              <a:t>ついて記載</a:t>
            </a:r>
            <a:endParaRPr lang="en-US" altLang="ja-JP" dirty="0"/>
          </a:p>
          <a:p>
            <a:pPr marL="0" indent="0">
              <a:buNone/>
            </a:pPr>
            <a:endParaRPr kumimoji="1" lang="ja-JP" altLang="en-US" dirty="0"/>
          </a:p>
        </p:txBody>
      </p:sp>
      <p:pic>
        <p:nvPicPr>
          <p:cNvPr id="1026" name="Picture 2" descr="Bewick">
            <a:extLst>
              <a:ext uri="{FF2B5EF4-FFF2-40B4-BE49-F238E27FC236}">
                <a16:creationId xmlns:a16="http://schemas.microsoft.com/office/drawing/2014/main" id="{7B89D856-1EE1-4DF1-A18B-596576261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8361" y="1690688"/>
            <a:ext cx="428625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340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678752-ED02-4EDF-8B9C-B67CDE964BA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34246773-A985-4499-8D0C-4F7BCAE1AC5A}"/>
              </a:ext>
            </a:extLst>
          </p:cNvPr>
          <p:cNvSpPr>
            <a:spLocks noGrp="1"/>
          </p:cNvSpPr>
          <p:nvPr>
            <p:ph idx="1"/>
          </p:nvPr>
        </p:nvSpPr>
        <p:spPr/>
        <p:txBody>
          <a:bodyPr/>
          <a:lstStyle/>
          <a:p>
            <a:r>
              <a:rPr kumimoji="1" lang="en-US" altLang="ja-JP" dirty="0"/>
              <a:t>19</a:t>
            </a:r>
            <a:r>
              <a:rPr kumimoji="1" lang="ja-JP" altLang="en-US" dirty="0"/>
              <a:t>世紀にダーウィンとウォレスにより進化論が提示されたが，その理解のための生態学的な解析的方法の進展は遅れをとった</a:t>
            </a:r>
            <a:endParaRPr kumimoji="1" lang="en-US" altLang="ja-JP" dirty="0"/>
          </a:p>
          <a:p>
            <a:r>
              <a:rPr lang="ja-JP" altLang="en-US" dirty="0"/>
              <a:t>個体群の長期的な平均個体数は個体群の密度によって決まる（</a:t>
            </a:r>
            <a:r>
              <a:rPr lang="en-US" altLang="ja-JP" dirty="0"/>
              <a:t>density dependence</a:t>
            </a:r>
            <a:r>
              <a:rPr lang="ja-JP" altLang="en-US" dirty="0"/>
              <a:t>）．それがなければ，その個体群は絶滅するか無限に増加するか</a:t>
            </a:r>
            <a:endParaRPr lang="en-US" altLang="ja-JP" dirty="0"/>
          </a:p>
          <a:p>
            <a:r>
              <a:rPr kumimoji="1" lang="en-US" altLang="ja-JP" dirty="0"/>
              <a:t>density-dependent</a:t>
            </a:r>
            <a:r>
              <a:rPr kumimoji="1" lang="ja-JP" altLang="en-US" dirty="0"/>
              <a:t>と</a:t>
            </a:r>
            <a:r>
              <a:rPr kumimoji="1" lang="en-US" altLang="ja-JP" dirty="0"/>
              <a:t>density-independent</a:t>
            </a:r>
            <a:r>
              <a:rPr kumimoji="1" lang="ja-JP" altLang="en-US" dirty="0"/>
              <a:t>の役割の大きさについての（スコラ哲学的な）長い議論があった</a:t>
            </a:r>
            <a:endParaRPr kumimoji="1" lang="en-US" altLang="ja-JP" dirty="0"/>
          </a:p>
          <a:p>
            <a:endParaRPr kumimoji="1" lang="ja-JP" altLang="en-US" dirty="0"/>
          </a:p>
        </p:txBody>
      </p:sp>
      <p:sp>
        <p:nvSpPr>
          <p:cNvPr id="4" name="テキスト ボックス 3">
            <a:extLst>
              <a:ext uri="{FF2B5EF4-FFF2-40B4-BE49-F238E27FC236}">
                <a16:creationId xmlns:a16="http://schemas.microsoft.com/office/drawing/2014/main" id="{93A5E7FA-C7D9-4343-9922-C29DE0EFA319}"/>
              </a:ext>
            </a:extLst>
          </p:cNvPr>
          <p:cNvSpPr txBox="1"/>
          <p:nvPr/>
        </p:nvSpPr>
        <p:spPr>
          <a:xfrm>
            <a:off x="2508068" y="4848889"/>
            <a:ext cx="2847703" cy="461665"/>
          </a:xfrm>
          <a:prstGeom prst="rect">
            <a:avLst/>
          </a:prstGeom>
          <a:noFill/>
        </p:spPr>
        <p:txBody>
          <a:bodyPr wrap="square" rtlCol="0">
            <a:spAutoFit/>
          </a:bodyPr>
          <a:lstStyle/>
          <a:p>
            <a:r>
              <a:rPr kumimoji="1" lang="ja-JP" altLang="en-US" sz="2400" b="1" dirty="0">
                <a:solidFill>
                  <a:srgbClr val="0070C0"/>
                </a:solidFill>
              </a:rPr>
              <a:t>批判的？</a:t>
            </a:r>
          </a:p>
        </p:txBody>
      </p:sp>
    </p:spTree>
    <p:extLst>
      <p:ext uri="{BB962C8B-B14F-4D97-AF65-F5344CB8AC3E}">
        <p14:creationId xmlns:p14="http://schemas.microsoft.com/office/powerpoint/2010/main" val="31178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5EBB7D-B9BD-40AD-8CE3-496E2DA8DEC7}"/>
              </a:ext>
            </a:extLst>
          </p:cNvPr>
          <p:cNvSpPr>
            <a:spLocks noGrp="1"/>
          </p:cNvSpPr>
          <p:nvPr>
            <p:ph type="title"/>
          </p:nvPr>
        </p:nvSpPr>
        <p:spPr/>
        <p:txBody>
          <a:bodyPr/>
          <a:lstStyle/>
          <a:p>
            <a:r>
              <a:rPr kumimoji="1" lang="ja-JP" altLang="en-US" dirty="0"/>
              <a:t>特定の個体群のメカニズムの理解は困難</a:t>
            </a:r>
          </a:p>
        </p:txBody>
      </p:sp>
      <p:sp>
        <p:nvSpPr>
          <p:cNvPr id="3" name="コンテンツ プレースホルダー 2">
            <a:extLst>
              <a:ext uri="{FF2B5EF4-FFF2-40B4-BE49-F238E27FC236}">
                <a16:creationId xmlns:a16="http://schemas.microsoft.com/office/drawing/2014/main" id="{33430E60-895B-4F86-87DA-AE235E27DFFB}"/>
              </a:ext>
            </a:extLst>
          </p:cNvPr>
          <p:cNvSpPr>
            <a:spLocks noGrp="1"/>
          </p:cNvSpPr>
          <p:nvPr>
            <p:ph idx="1"/>
          </p:nvPr>
        </p:nvSpPr>
        <p:spPr/>
        <p:txBody>
          <a:bodyPr/>
          <a:lstStyle/>
          <a:p>
            <a:r>
              <a:rPr lang="en-US" altLang="ja-JP" dirty="0" err="1"/>
              <a:t>Selborne</a:t>
            </a:r>
            <a:r>
              <a:rPr lang="ja-JP" altLang="en-US" dirty="0"/>
              <a:t>のアマツバメはずっと安定して</a:t>
            </a:r>
            <a:r>
              <a:rPr lang="en-US" altLang="ja-JP" dirty="0"/>
              <a:t>10</a:t>
            </a:r>
            <a:r>
              <a:rPr lang="ja-JP" altLang="en-US" dirty="0"/>
              <a:t>つがいぐらい</a:t>
            </a:r>
            <a:endParaRPr lang="en-US" altLang="ja-JP" dirty="0"/>
          </a:p>
          <a:p>
            <a:r>
              <a:rPr kumimoji="1" lang="ja-JP" altLang="en-US" dirty="0"/>
              <a:t>ふつう</a:t>
            </a:r>
            <a:r>
              <a:rPr kumimoji="1" lang="en-US" altLang="ja-JP" dirty="0"/>
              <a:t>2</a:t>
            </a:r>
            <a:r>
              <a:rPr kumimoji="1" lang="ja-JP" altLang="en-US" dirty="0"/>
              <a:t>羽</a:t>
            </a:r>
            <a:r>
              <a:rPr lang="ja-JP" altLang="en-US" dirty="0"/>
              <a:t>の</a:t>
            </a:r>
            <a:r>
              <a:rPr kumimoji="1" lang="ja-JP" altLang="en-US" dirty="0"/>
              <a:t>子（</a:t>
            </a:r>
            <a:r>
              <a:rPr kumimoji="1" lang="en-US" altLang="ja-JP" dirty="0"/>
              <a:t>4</a:t>
            </a:r>
            <a:r>
              <a:rPr kumimoji="1" lang="ja-JP" altLang="en-US" dirty="0"/>
              <a:t>の間違い？）を生む　なぜ</a:t>
            </a:r>
            <a:r>
              <a:rPr kumimoji="1" lang="en-US" altLang="ja-JP" dirty="0"/>
              <a:t>10</a:t>
            </a:r>
            <a:r>
              <a:rPr kumimoji="1" lang="ja-JP" altLang="en-US" dirty="0"/>
              <a:t>つがいで安定するのか？</a:t>
            </a:r>
            <a:endParaRPr kumimoji="1" lang="en-US" altLang="ja-JP" dirty="0"/>
          </a:p>
          <a:p>
            <a:r>
              <a:rPr kumimoji="1" lang="ja-JP" altLang="en-US" dirty="0"/>
              <a:t>巣の場所？ ー </a:t>
            </a:r>
            <a:r>
              <a:rPr kumimoji="1" lang="en-US" altLang="ja-JP" dirty="0"/>
              <a:t>200</a:t>
            </a:r>
            <a:r>
              <a:rPr kumimoji="1" lang="ja-JP" altLang="en-US" dirty="0"/>
              <a:t>年で変わったが，まだ</a:t>
            </a:r>
            <a:r>
              <a:rPr kumimoji="1" lang="en-US" altLang="ja-JP" dirty="0"/>
              <a:t>12</a:t>
            </a:r>
            <a:r>
              <a:rPr kumimoji="1" lang="ja-JP" altLang="en-US" dirty="0"/>
              <a:t>つがい</a:t>
            </a:r>
            <a:endParaRPr kumimoji="1" lang="en-US" altLang="ja-JP" dirty="0"/>
          </a:p>
          <a:p>
            <a:r>
              <a:rPr kumimoji="1" lang="ja-JP" altLang="en-US" dirty="0"/>
              <a:t>餌？ー 農業の大きな変化を考えると昆虫の個体数が変わらなかったというのは信じられない</a:t>
            </a:r>
            <a:endParaRPr kumimoji="1" lang="en-US" altLang="ja-JP" dirty="0"/>
          </a:p>
          <a:p>
            <a:endParaRPr lang="en-US" altLang="ja-JP" dirty="0"/>
          </a:p>
          <a:p>
            <a:pPr marL="0" indent="0">
              <a:buNone/>
            </a:pPr>
            <a:r>
              <a:rPr kumimoji="1" lang="ja-JP" altLang="en-US" dirty="0"/>
              <a:t>なぜアマツバメの個体数が一定のままかは分かりません</a:t>
            </a:r>
            <a:endParaRPr kumimoji="1" lang="en-US" altLang="ja-JP" dirty="0"/>
          </a:p>
          <a:p>
            <a:endParaRPr kumimoji="1" lang="ja-JP" altLang="en-US" dirty="0"/>
          </a:p>
        </p:txBody>
      </p:sp>
    </p:spTree>
    <p:extLst>
      <p:ext uri="{BB962C8B-B14F-4D97-AF65-F5344CB8AC3E}">
        <p14:creationId xmlns:p14="http://schemas.microsoft.com/office/powerpoint/2010/main" val="2671267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1E15BE-CE0D-42A4-8FF3-0483E8B6E76A}"/>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0ADEB05C-D343-4ABA-ACF0-DDEE18FBBEA1}"/>
              </a:ext>
            </a:extLst>
          </p:cNvPr>
          <p:cNvSpPr>
            <a:spLocks noGrp="1"/>
          </p:cNvSpPr>
          <p:nvPr>
            <p:ph idx="1"/>
          </p:nvPr>
        </p:nvSpPr>
        <p:spPr/>
        <p:txBody>
          <a:bodyPr/>
          <a:lstStyle/>
          <a:p>
            <a:r>
              <a:rPr kumimoji="1" lang="ja-JP" altLang="en-US" dirty="0"/>
              <a:t>原因を求めても答えが得られない一方で，実際の問題に対して短期予測がうまくいく例は多い（たとえば，</a:t>
            </a:r>
            <a:r>
              <a:rPr kumimoji="1" lang="en-US" altLang="ja-JP" dirty="0" err="1"/>
              <a:t>Selborne</a:t>
            </a:r>
            <a:r>
              <a:rPr kumimoji="1" lang="ja-JP" altLang="en-US" dirty="0"/>
              <a:t>のアマツバメは来年も</a:t>
            </a:r>
            <a:r>
              <a:rPr kumimoji="1" lang="en-US" altLang="ja-JP" dirty="0"/>
              <a:t>10</a:t>
            </a:r>
            <a:r>
              <a:rPr kumimoji="1" lang="ja-JP" altLang="en-US" dirty="0"/>
              <a:t>つがいぐらい）</a:t>
            </a:r>
            <a:endParaRPr kumimoji="1" lang="en-US" altLang="ja-JP" dirty="0"/>
          </a:p>
          <a:p>
            <a:r>
              <a:rPr lang="ja-JP" altLang="en-US" dirty="0"/>
              <a:t>しかし，メカニズムを知らず，真の（長期的）効果を知ることはできない</a:t>
            </a:r>
            <a:endParaRPr lang="en-US" altLang="ja-JP" dirty="0"/>
          </a:p>
          <a:p>
            <a:r>
              <a:rPr kumimoji="1" lang="ja-JP" altLang="en-US" dirty="0"/>
              <a:t>生態学者は，化学の周期表は持っているが，原子の理論は持っていない</a:t>
            </a:r>
            <a:endParaRPr kumimoji="1" lang="en-US" altLang="ja-JP" dirty="0"/>
          </a:p>
          <a:p>
            <a:endParaRPr kumimoji="1" lang="ja-JP" altLang="en-US" dirty="0"/>
          </a:p>
        </p:txBody>
      </p:sp>
    </p:spTree>
    <p:extLst>
      <p:ext uri="{BB962C8B-B14F-4D97-AF65-F5344CB8AC3E}">
        <p14:creationId xmlns:p14="http://schemas.microsoft.com/office/powerpoint/2010/main" val="4030137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B053EA-1546-422B-A135-AD86600294A8}"/>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1F20B50B-1FD0-41E8-AB9E-30EB33A1B782}"/>
              </a:ext>
            </a:extLst>
          </p:cNvPr>
          <p:cNvSpPr>
            <a:spLocks noGrp="1"/>
          </p:cNvSpPr>
          <p:nvPr>
            <p:ph idx="1"/>
          </p:nvPr>
        </p:nvSpPr>
        <p:spPr/>
        <p:txBody>
          <a:bodyPr/>
          <a:lstStyle/>
          <a:p>
            <a:r>
              <a:rPr lang="ja-JP" altLang="en-US" b="1" dirty="0">
                <a:solidFill>
                  <a:srgbClr val="FF0000"/>
                </a:solidFill>
              </a:rPr>
              <a:t>個体群に影響を与える密度依存の要因は，それら自身影響を与えるものの変化に影響される（つまり，多くの未観測プロセスや</a:t>
            </a:r>
            <a:r>
              <a:rPr lang="en-US" altLang="ja-JP" b="1" dirty="0">
                <a:solidFill>
                  <a:srgbClr val="FF0000"/>
                </a:solidFill>
              </a:rPr>
              <a:t>interaction</a:t>
            </a:r>
            <a:r>
              <a:rPr lang="ja-JP" altLang="en-US" b="1" dirty="0">
                <a:solidFill>
                  <a:srgbClr val="FF0000"/>
                </a:solidFill>
              </a:rPr>
              <a:t>がある）</a:t>
            </a:r>
            <a:endParaRPr lang="en-US" altLang="ja-JP" b="1" dirty="0">
              <a:solidFill>
                <a:srgbClr val="FF0000"/>
              </a:solidFill>
            </a:endParaRPr>
          </a:p>
          <a:p>
            <a:r>
              <a:rPr kumimoji="1" lang="ja-JP" altLang="en-US" dirty="0"/>
              <a:t>非線形なモデルにおいて，それらを分離するのは不可能に思われるが，最近の進展は希望をもたらした</a:t>
            </a:r>
            <a:endParaRPr kumimoji="1" lang="en-US" altLang="ja-JP" dirty="0"/>
          </a:p>
          <a:p>
            <a:endParaRPr lang="en-US" altLang="ja-JP" dirty="0"/>
          </a:p>
          <a:p>
            <a:pPr marL="0" indent="0">
              <a:buNone/>
            </a:pPr>
            <a:r>
              <a:rPr kumimoji="1" lang="ja-JP" altLang="en-US" dirty="0"/>
              <a:t>ということで，</a:t>
            </a:r>
            <a:r>
              <a:rPr kumimoji="1" lang="en-US" altLang="ja-JP" dirty="0"/>
              <a:t>Empirical Dynamic Modelling</a:t>
            </a:r>
            <a:r>
              <a:rPr kumimoji="1" lang="ja-JP" altLang="en-US" dirty="0"/>
              <a:t>（</a:t>
            </a:r>
            <a:r>
              <a:rPr kumimoji="1" lang="en-US" altLang="ja-JP" dirty="0"/>
              <a:t>EDM</a:t>
            </a:r>
            <a:r>
              <a:rPr kumimoji="1" lang="ja-JP" altLang="en-US" dirty="0"/>
              <a:t>）</a:t>
            </a:r>
            <a:r>
              <a:rPr lang="ja-JP" altLang="en-US" dirty="0"/>
              <a:t>の発展について簡潔に述べる</a:t>
            </a:r>
            <a:endParaRPr kumimoji="1" lang="ja-JP" altLang="en-US" dirty="0"/>
          </a:p>
        </p:txBody>
      </p:sp>
    </p:spTree>
    <p:extLst>
      <p:ext uri="{BB962C8B-B14F-4D97-AF65-F5344CB8AC3E}">
        <p14:creationId xmlns:p14="http://schemas.microsoft.com/office/powerpoint/2010/main" val="3721679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6C26566-8DAE-448A-97DB-D69BE7C0F1D3}"/>
              </a:ext>
            </a:extLst>
          </p:cNvPr>
          <p:cNvSpPr>
            <a:spLocks noGrp="1"/>
          </p:cNvSpPr>
          <p:nvPr>
            <p:ph idx="1"/>
          </p:nvPr>
        </p:nvSpPr>
        <p:spPr>
          <a:xfrm>
            <a:off x="409303" y="508000"/>
            <a:ext cx="6400800" cy="5679440"/>
          </a:xfrm>
        </p:spPr>
        <p:txBody>
          <a:bodyPr>
            <a:normAutofit/>
          </a:bodyPr>
          <a:lstStyle/>
          <a:p>
            <a:r>
              <a:rPr kumimoji="1" lang="en-US" altLang="ja-JP" dirty="0"/>
              <a:t>Simple</a:t>
            </a:r>
            <a:r>
              <a:rPr kumimoji="1" lang="ja-JP" altLang="en-US" dirty="0"/>
              <a:t>な決定論的密度依存個体群モデルが超複雑な動態を生じさせる（カオス，</a:t>
            </a:r>
            <a:r>
              <a:rPr kumimoji="1" lang="en-US" altLang="ja-JP" dirty="0"/>
              <a:t>May 1974, 1976</a:t>
            </a:r>
            <a:r>
              <a:rPr kumimoji="1" lang="ja-JP" altLang="en-US" dirty="0"/>
              <a:t>）</a:t>
            </a:r>
            <a:endParaRPr kumimoji="1" lang="en-US" altLang="ja-JP" dirty="0"/>
          </a:p>
          <a:p>
            <a:r>
              <a:rPr kumimoji="1" lang="ja-JP" altLang="en-US" dirty="0"/>
              <a:t>早期</a:t>
            </a:r>
            <a:r>
              <a:rPr lang="ja-JP" altLang="en-US" dirty="0"/>
              <a:t>の考え</a:t>
            </a:r>
            <a:endParaRPr lang="en-US" altLang="ja-JP" dirty="0"/>
          </a:p>
          <a:p>
            <a:pPr marL="0" indent="0">
              <a:buNone/>
            </a:pPr>
            <a:r>
              <a:rPr kumimoji="1" lang="en-US" altLang="ja-JP" dirty="0"/>
              <a:t>density dependence = </a:t>
            </a:r>
            <a:r>
              <a:rPr kumimoji="1" lang="ja-JP" altLang="en-US" dirty="0"/>
              <a:t>一定</a:t>
            </a:r>
            <a:endParaRPr kumimoji="1" lang="en-US" altLang="ja-JP" dirty="0"/>
          </a:p>
          <a:p>
            <a:pPr marL="0" indent="0">
              <a:buNone/>
            </a:pPr>
            <a:r>
              <a:rPr kumimoji="1" lang="en-US" altLang="ja-JP" dirty="0"/>
              <a:t>density independence = </a:t>
            </a:r>
            <a:r>
              <a:rPr kumimoji="1" lang="ja-JP" altLang="en-US" dirty="0"/>
              <a:t>変動</a:t>
            </a:r>
            <a:endParaRPr kumimoji="1" lang="en-US" altLang="ja-JP" dirty="0"/>
          </a:p>
          <a:p>
            <a:pPr marL="0" indent="0">
              <a:buNone/>
            </a:pPr>
            <a:r>
              <a:rPr lang="ja-JP" altLang="en-US" dirty="0"/>
              <a:t>しかし，</a:t>
            </a:r>
            <a:r>
              <a:rPr lang="en-US" altLang="ja-JP" dirty="0"/>
              <a:t>density dependence</a:t>
            </a:r>
            <a:r>
              <a:rPr lang="ja-JP" altLang="en-US" dirty="0"/>
              <a:t>も変動！</a:t>
            </a:r>
            <a:endParaRPr lang="en-US" altLang="ja-JP" dirty="0"/>
          </a:p>
          <a:p>
            <a:endParaRPr kumimoji="1" lang="en-US" altLang="ja-JP" dirty="0"/>
          </a:p>
          <a:p>
            <a:r>
              <a:rPr kumimoji="1" lang="ja-JP" altLang="en-US" dirty="0"/>
              <a:t>２</a:t>
            </a:r>
            <a:r>
              <a:rPr lang="ja-JP" altLang="en-US" dirty="0"/>
              <a:t>つの変動を区別することが課題に</a:t>
            </a: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kumimoji="1" lang="ja-JP" altLang="en-US" dirty="0"/>
          </a:p>
        </p:txBody>
      </p:sp>
      <p:pic>
        <p:nvPicPr>
          <p:cNvPr id="8" name="図 7">
            <a:extLst>
              <a:ext uri="{FF2B5EF4-FFF2-40B4-BE49-F238E27FC236}">
                <a16:creationId xmlns:a16="http://schemas.microsoft.com/office/drawing/2014/main" id="{6A48A0FD-913A-490A-BDD9-1B565ED69425}"/>
              </a:ext>
            </a:extLst>
          </p:cNvPr>
          <p:cNvPicPr>
            <a:picLocks noChangeAspect="1"/>
          </p:cNvPicPr>
          <p:nvPr/>
        </p:nvPicPr>
        <p:blipFill>
          <a:blip r:embed="rId2"/>
          <a:stretch>
            <a:fillRect/>
          </a:stretch>
        </p:blipFill>
        <p:spPr>
          <a:xfrm>
            <a:off x="6720114" y="508000"/>
            <a:ext cx="5383530" cy="5374248"/>
          </a:xfrm>
          <a:prstGeom prst="rect">
            <a:avLst/>
          </a:prstGeom>
        </p:spPr>
      </p:pic>
    </p:spTree>
    <p:extLst>
      <p:ext uri="{BB962C8B-B14F-4D97-AF65-F5344CB8AC3E}">
        <p14:creationId xmlns:p14="http://schemas.microsoft.com/office/powerpoint/2010/main" val="1961926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B1DFE5-AC16-4A27-AAFD-0AAA73EDD530}"/>
              </a:ext>
            </a:extLst>
          </p:cNvPr>
          <p:cNvSpPr>
            <a:spLocks noGrp="1"/>
          </p:cNvSpPr>
          <p:nvPr>
            <p:ph type="title"/>
          </p:nvPr>
        </p:nvSpPr>
        <p:spPr/>
        <p:txBody>
          <a:bodyPr/>
          <a:lstStyle/>
          <a:p>
            <a:r>
              <a:rPr kumimoji="1" lang="ja-JP" altLang="en-US" dirty="0"/>
              <a:t>カオスの光と影</a:t>
            </a:r>
          </a:p>
        </p:txBody>
      </p:sp>
      <p:sp>
        <p:nvSpPr>
          <p:cNvPr id="3" name="コンテンツ プレースホルダー 2">
            <a:extLst>
              <a:ext uri="{FF2B5EF4-FFF2-40B4-BE49-F238E27FC236}">
                <a16:creationId xmlns:a16="http://schemas.microsoft.com/office/drawing/2014/main" id="{73C354A7-DAAF-49A2-8D7F-A5DCE4FC89A3}"/>
              </a:ext>
            </a:extLst>
          </p:cNvPr>
          <p:cNvSpPr>
            <a:spLocks noGrp="1"/>
          </p:cNvSpPr>
          <p:nvPr>
            <p:ph idx="1"/>
          </p:nvPr>
        </p:nvSpPr>
        <p:spPr/>
        <p:txBody>
          <a:bodyPr/>
          <a:lstStyle/>
          <a:p>
            <a:r>
              <a:rPr kumimoji="1" lang="ja-JP" altLang="en-US" dirty="0"/>
              <a:t>光</a:t>
            </a:r>
            <a:endParaRPr kumimoji="1" lang="en-US" altLang="ja-JP" dirty="0"/>
          </a:p>
          <a:p>
            <a:pPr marL="0" indent="0">
              <a:buNone/>
            </a:pPr>
            <a:r>
              <a:rPr lang="ja-JP" altLang="en-US" dirty="0"/>
              <a:t>複雑な動態は，非常に単純なもので説明することができる</a:t>
            </a:r>
            <a:endParaRPr lang="en-US" altLang="ja-JP" dirty="0"/>
          </a:p>
          <a:p>
            <a:pPr marL="0" indent="0">
              <a:buNone/>
            </a:pPr>
            <a:endParaRPr kumimoji="1" lang="en-US" altLang="ja-JP" dirty="0"/>
          </a:p>
          <a:p>
            <a:r>
              <a:rPr lang="ja-JP" altLang="en-US" dirty="0"/>
              <a:t>影</a:t>
            </a:r>
            <a:endParaRPr kumimoji="1" lang="en-US" altLang="ja-JP" dirty="0"/>
          </a:p>
          <a:p>
            <a:pPr marL="0" indent="0">
              <a:buNone/>
            </a:pPr>
            <a:r>
              <a:rPr lang="ja-JP" altLang="en-US" dirty="0"/>
              <a:t>単純な仕組みを知ったとしても，将来の予測は不可能</a:t>
            </a:r>
            <a:endParaRPr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9536501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3600</TotalTime>
  <Words>1092</Words>
  <Application>Microsoft Office PowerPoint</Application>
  <PresentationFormat>ワイド画面</PresentationFormat>
  <Paragraphs>89</Paragraphs>
  <Slides>16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游ゴシック</vt:lpstr>
      <vt:lpstr>游ゴシック Light</vt:lpstr>
      <vt:lpstr>Arial</vt:lpstr>
      <vt:lpstr>Cambria Math</vt:lpstr>
      <vt:lpstr>Office テーマ</vt:lpstr>
      <vt:lpstr>What Determines Population Density?</vt:lpstr>
      <vt:lpstr>PowerPoint プレゼンテーション</vt:lpstr>
      <vt:lpstr>Gilbert White: Natural History of Selborne</vt:lpstr>
      <vt:lpstr>PowerPoint プレゼンテーション</vt:lpstr>
      <vt:lpstr>特定の個体群のメカニズムの理解は困難</vt:lpstr>
      <vt:lpstr>PowerPoint プレゼンテーション</vt:lpstr>
      <vt:lpstr>PowerPoint プレゼンテーション</vt:lpstr>
      <vt:lpstr>PowerPoint プレゼンテーション</vt:lpstr>
      <vt:lpstr>カオスの光と影</vt:lpstr>
      <vt:lpstr>PowerPoint プレゼンテーション</vt:lpstr>
      <vt:lpstr>Simplex Projection</vt:lpstr>
      <vt:lpstr>PowerPoint プレゼンテーション</vt:lpstr>
      <vt:lpstr>PowerPoint プレゼンテーション</vt:lpstr>
      <vt:lpstr>Convergent Cross Mapping</vt:lpstr>
      <vt:lpstr>Convergent Cross Mappingの結果</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Determines Population Density?</dc:title>
  <dc:creator>岡村 寛</dc:creator>
  <cp:lastModifiedBy>岡村 寛</cp:lastModifiedBy>
  <cp:revision>51</cp:revision>
  <cp:lastPrinted>2021-04-21T16:42:35Z</cp:lastPrinted>
  <dcterms:created xsi:type="dcterms:W3CDTF">2021-04-13T05:30:56Z</dcterms:created>
  <dcterms:modified xsi:type="dcterms:W3CDTF">2021-04-22T06:45:33Z</dcterms:modified>
</cp:coreProperties>
</file>