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2" r:id="rId4"/>
    <p:sldId id="283"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4" r:id="rId18"/>
    <p:sldId id="279" r:id="rId19"/>
    <p:sldId id="280" r:id="rId20"/>
    <p:sldId id="281" r:id="rId21"/>
    <p:sldId id="28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48FB9-F363-4E85-923F-CB723565BCD0}" v="415" dt="2021-07-19T08:04:16.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76235" autoAdjust="0"/>
  </p:normalViewPr>
  <p:slideViewPr>
    <p:cSldViewPr snapToGrid="0" showGuides="1">
      <p:cViewPr varScale="1">
        <p:scale>
          <a:sx n="87" d="100"/>
          <a:sy n="87" d="100"/>
        </p:scale>
        <p:origin x="1224" y="7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B0374-FC08-487D-A0BE-852C4C39FB1A}" type="datetimeFigureOut">
              <a:rPr kumimoji="1" lang="ja-JP" altLang="en-US" smtClean="0"/>
              <a:t>2021/7/19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9F6E7-8F3F-4E44-8E36-A0BCC94E5944}" type="slidenum">
              <a:rPr kumimoji="1" lang="ja-JP" altLang="en-US" smtClean="0"/>
              <a:t>‹#›</a:t>
            </a:fld>
            <a:endParaRPr kumimoji="1" lang="ja-JP" altLang="en-US"/>
          </a:p>
        </p:txBody>
      </p:sp>
    </p:spTree>
    <p:extLst>
      <p:ext uri="{BB962C8B-B14F-4D97-AF65-F5344CB8AC3E}">
        <p14:creationId xmlns:p14="http://schemas.microsoft.com/office/powerpoint/2010/main" val="1169701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E9F6E7-8F3F-4E44-8E36-A0BCC94E5944}" type="slidenum">
              <a:rPr kumimoji="1" lang="ja-JP" altLang="en-US" smtClean="0"/>
              <a:t>5</a:t>
            </a:fld>
            <a:endParaRPr kumimoji="1" lang="ja-JP" altLang="en-US"/>
          </a:p>
        </p:txBody>
      </p:sp>
    </p:spTree>
    <p:extLst>
      <p:ext uri="{BB962C8B-B14F-4D97-AF65-F5344CB8AC3E}">
        <p14:creationId xmlns:p14="http://schemas.microsoft.com/office/powerpoint/2010/main" val="232860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E9F6E7-8F3F-4E44-8E36-A0BCC94E5944}" type="slidenum">
              <a:rPr kumimoji="1" lang="ja-JP" altLang="en-US" smtClean="0"/>
              <a:t>18</a:t>
            </a:fld>
            <a:endParaRPr kumimoji="1" lang="ja-JP" altLang="en-US"/>
          </a:p>
        </p:txBody>
      </p:sp>
    </p:spTree>
    <p:extLst>
      <p:ext uri="{BB962C8B-B14F-4D97-AF65-F5344CB8AC3E}">
        <p14:creationId xmlns:p14="http://schemas.microsoft.com/office/powerpoint/2010/main" val="24130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さまざまなスケールがある。個→集団→群集→生態系→ガイア🌎。これらの</a:t>
            </a:r>
            <a:r>
              <a:rPr kumimoji="1" lang="en-US" altLang="ja-JP" dirty="0"/>
              <a:t>Dichotomy</a:t>
            </a:r>
            <a:r>
              <a:rPr kumimoji="1" lang="ja-JP" altLang="en-US" dirty="0"/>
              <a:t>に共通することは、成長は負フィードバック機構によってなっているのだということだ。</a:t>
            </a:r>
          </a:p>
        </p:txBody>
      </p:sp>
      <p:sp>
        <p:nvSpPr>
          <p:cNvPr id="4" name="スライド番号プレースホルダー 3"/>
          <p:cNvSpPr>
            <a:spLocks noGrp="1"/>
          </p:cNvSpPr>
          <p:nvPr>
            <p:ph type="sldNum" sz="quarter" idx="5"/>
          </p:nvPr>
        </p:nvSpPr>
        <p:spPr/>
        <p:txBody>
          <a:bodyPr/>
          <a:lstStyle/>
          <a:p>
            <a:fld id="{B2E9F6E7-8F3F-4E44-8E36-A0BCC94E5944}" type="slidenum">
              <a:rPr kumimoji="1" lang="ja-JP" altLang="en-US" smtClean="0"/>
              <a:t>6</a:t>
            </a:fld>
            <a:endParaRPr kumimoji="1" lang="ja-JP" altLang="en-US"/>
          </a:p>
        </p:txBody>
      </p:sp>
    </p:spTree>
    <p:extLst>
      <p:ext uri="{BB962C8B-B14F-4D97-AF65-F5344CB8AC3E}">
        <p14:creationId xmlns:p14="http://schemas.microsoft.com/office/powerpoint/2010/main" val="256394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Logistic</a:t>
            </a:r>
            <a:r>
              <a:rPr kumimoji="1" lang="ja-JP" altLang="en-US" dirty="0"/>
              <a:t>式</a:t>
            </a:r>
            <a:endParaRPr kumimoji="1" lang="en-US" altLang="ja-JP" dirty="0"/>
          </a:p>
          <a:p>
            <a:pPr lvl="1"/>
            <a:r>
              <a:rPr kumimoji="1" lang="ja-JP" altLang="en-US" dirty="0"/>
              <a:t>個体群や集団の成長で使われる</a:t>
            </a:r>
            <a:endParaRPr kumimoji="1" lang="en-US" altLang="ja-JP" dirty="0"/>
          </a:p>
          <a:p>
            <a:pPr lvl="1"/>
            <a:r>
              <a:rPr lang="ja-JP" altLang="en-US" b="1" dirty="0"/>
              <a:t>環境収容力によって成長速度が減少する</a:t>
            </a:r>
            <a:endParaRPr lang="en-US" altLang="ja-JP" b="1" dirty="0"/>
          </a:p>
          <a:p>
            <a:pPr lvl="1"/>
            <a:r>
              <a:rPr lang="en-US" altLang="ja-JP" dirty="0" err="1"/>
              <a:t>Lotka-Volterra</a:t>
            </a:r>
            <a:r>
              <a:rPr lang="ja-JP" altLang="en-US" dirty="0"/>
              <a:t>モデルの元となっている</a:t>
            </a:r>
            <a:endParaRPr lang="en-US" altLang="ja-JP" dirty="0"/>
          </a:p>
          <a:p>
            <a:r>
              <a:rPr lang="en-US" altLang="ja-JP" dirty="0"/>
              <a:t>Von Bertalanffy</a:t>
            </a:r>
            <a:r>
              <a:rPr lang="ja-JP" altLang="en-US" dirty="0"/>
              <a:t>式</a:t>
            </a:r>
            <a:endParaRPr lang="en-US" altLang="ja-JP" dirty="0"/>
          </a:p>
          <a:p>
            <a:pPr lvl="1"/>
            <a:r>
              <a:rPr lang="ja-JP" altLang="en-US" dirty="0"/>
              <a:t>生物個体成長や生理学の分野で使われる</a:t>
            </a:r>
            <a:endParaRPr lang="en-US" altLang="ja-JP" dirty="0"/>
          </a:p>
          <a:p>
            <a:pPr lvl="1"/>
            <a:r>
              <a:rPr lang="ja-JP" altLang="en-US" b="1" dirty="0"/>
              <a:t>体サイズの増加と共に成長速度が減少する</a:t>
            </a:r>
            <a:endParaRPr lang="en-US" altLang="ja-JP" b="1" dirty="0"/>
          </a:p>
          <a:p>
            <a:pPr lvl="1"/>
            <a:r>
              <a:rPr lang="ja-JP" altLang="en-US" dirty="0"/>
              <a:t>実際は体サイズの増加と共に代謝率も変化するため、</a:t>
            </a:r>
            <a:r>
              <a:rPr lang="en-US" altLang="ja-JP" dirty="0"/>
              <a:t>VB</a:t>
            </a:r>
            <a:r>
              <a:rPr lang="ja-JP" altLang="en-US" dirty="0"/>
              <a:t>の前提が正しいとは限らないらしい</a:t>
            </a:r>
            <a:endParaRPr lang="en-US" altLang="ja-JP" dirty="0"/>
          </a:p>
          <a:p>
            <a:r>
              <a:rPr lang="en-US" altLang="ja-JP" dirty="0"/>
              <a:t>Gompertz</a:t>
            </a:r>
            <a:r>
              <a:rPr lang="ja-JP" altLang="en-US" dirty="0"/>
              <a:t>式</a:t>
            </a:r>
            <a:endParaRPr lang="en-US" altLang="ja-JP" dirty="0"/>
          </a:p>
          <a:p>
            <a:pPr lvl="1"/>
            <a:r>
              <a:rPr lang="ja-JP" altLang="en-US" dirty="0"/>
              <a:t>腫瘍学など、癌の成長を描く分野で使われる</a:t>
            </a:r>
            <a:endParaRPr lang="en-US" altLang="ja-JP" dirty="0"/>
          </a:p>
          <a:p>
            <a:pPr lvl="1"/>
            <a:r>
              <a:rPr lang="ja-JP" altLang="en-US" dirty="0"/>
              <a:t>元々は人間の死亡率を示す式だった（</a:t>
            </a:r>
            <a:r>
              <a:rPr lang="en-US" altLang="ja-JP" dirty="0"/>
              <a:t>Age dependent</a:t>
            </a:r>
            <a:r>
              <a:rPr lang="ja-JP" altLang="en-US" dirty="0"/>
              <a:t>な</a:t>
            </a:r>
            <a:r>
              <a:rPr lang="en-US" altLang="ja-JP" dirty="0"/>
              <a:t>M</a:t>
            </a:r>
            <a:r>
              <a:rPr lang="ja-JP" altLang="en-US" dirty="0"/>
              <a:t>！）</a:t>
            </a:r>
            <a:endParaRPr lang="en-US" altLang="ja-JP" dirty="0"/>
          </a:p>
          <a:p>
            <a:pPr lvl="1"/>
            <a:r>
              <a:rPr lang="ja-JP" altLang="en-US" dirty="0"/>
              <a:t>指数関数的な成長速度の増加の後、線形的に成長速度は低下する</a:t>
            </a:r>
            <a:endParaRPr lang="en-US" altLang="ja-JP" dirty="0"/>
          </a:p>
          <a:p>
            <a:pPr lvl="1"/>
            <a:r>
              <a:rPr lang="ja-JP" altLang="en-US" b="1" dirty="0"/>
              <a:t>内的要因によって成長速度が減少する</a:t>
            </a:r>
            <a:endParaRPr lang="en-US" altLang="ja-JP" b="1" dirty="0"/>
          </a:p>
          <a:p>
            <a:r>
              <a:rPr lang="ja-JP" altLang="en-US" dirty="0"/>
              <a:t>成長速度の減少の要因はそれぞれで異なる！</a:t>
            </a:r>
            <a:endParaRPr lang="en-US" altLang="ja-JP" dirty="0"/>
          </a:p>
          <a:p>
            <a:pPr lvl="1"/>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B2E9F6E7-8F3F-4E44-8E36-A0BCC94E5944}" type="slidenum">
              <a:rPr kumimoji="1" lang="ja-JP" altLang="en-US" smtClean="0"/>
              <a:t>9</a:t>
            </a:fld>
            <a:endParaRPr kumimoji="1" lang="ja-JP" altLang="en-US"/>
          </a:p>
        </p:txBody>
      </p:sp>
    </p:spTree>
    <p:extLst>
      <p:ext uri="{BB962C8B-B14F-4D97-AF65-F5344CB8AC3E}">
        <p14:creationId xmlns:p14="http://schemas.microsoft.com/office/powerpoint/2010/main" val="50913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9F6E7-8F3F-4E44-8E36-A0BCC94E5944}" type="slidenum">
              <a:rPr kumimoji="1" lang="ja-JP" altLang="en-US" smtClean="0"/>
              <a:t>11</a:t>
            </a:fld>
            <a:endParaRPr kumimoji="1" lang="ja-JP" altLang="en-US"/>
          </a:p>
        </p:txBody>
      </p:sp>
    </p:spTree>
    <p:extLst>
      <p:ext uri="{BB962C8B-B14F-4D97-AF65-F5344CB8AC3E}">
        <p14:creationId xmlns:p14="http://schemas.microsoft.com/office/powerpoint/2010/main" val="228580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9F6E7-8F3F-4E44-8E36-A0BCC94E5944}" type="slidenum">
              <a:rPr kumimoji="1" lang="ja-JP" altLang="en-US" smtClean="0"/>
              <a:t>12</a:t>
            </a:fld>
            <a:endParaRPr kumimoji="1" lang="ja-JP" altLang="en-US"/>
          </a:p>
        </p:txBody>
      </p:sp>
    </p:spTree>
    <p:extLst>
      <p:ext uri="{BB962C8B-B14F-4D97-AF65-F5344CB8AC3E}">
        <p14:creationId xmlns:p14="http://schemas.microsoft.com/office/powerpoint/2010/main" val="94297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9F6E7-8F3F-4E44-8E36-A0BCC94E5944}" type="slidenum">
              <a:rPr kumimoji="1" lang="ja-JP" altLang="en-US" smtClean="0"/>
              <a:t>13</a:t>
            </a:fld>
            <a:endParaRPr kumimoji="1" lang="ja-JP" altLang="en-US"/>
          </a:p>
        </p:txBody>
      </p:sp>
    </p:spTree>
    <p:extLst>
      <p:ext uri="{BB962C8B-B14F-4D97-AF65-F5344CB8AC3E}">
        <p14:creationId xmlns:p14="http://schemas.microsoft.com/office/powerpoint/2010/main" val="368047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E9F6E7-8F3F-4E44-8E36-A0BCC94E5944}" type="slidenum">
              <a:rPr kumimoji="1" lang="ja-JP" altLang="en-US" smtClean="0"/>
              <a:t>15</a:t>
            </a:fld>
            <a:endParaRPr kumimoji="1" lang="ja-JP" altLang="en-US"/>
          </a:p>
        </p:txBody>
      </p:sp>
    </p:spTree>
    <p:extLst>
      <p:ext uri="{BB962C8B-B14F-4D97-AF65-F5344CB8AC3E}">
        <p14:creationId xmlns:p14="http://schemas.microsoft.com/office/powerpoint/2010/main" val="15817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ｃ</a:t>
            </a:r>
          </a:p>
        </p:txBody>
      </p:sp>
      <p:sp>
        <p:nvSpPr>
          <p:cNvPr id="4" name="スライド番号プレースホルダー 3"/>
          <p:cNvSpPr>
            <a:spLocks noGrp="1"/>
          </p:cNvSpPr>
          <p:nvPr>
            <p:ph type="sldNum" sz="quarter" idx="5"/>
          </p:nvPr>
        </p:nvSpPr>
        <p:spPr/>
        <p:txBody>
          <a:bodyPr/>
          <a:lstStyle/>
          <a:p>
            <a:fld id="{B2E9F6E7-8F3F-4E44-8E36-A0BCC94E5944}" type="slidenum">
              <a:rPr kumimoji="1" lang="ja-JP" altLang="en-US" smtClean="0"/>
              <a:t>16</a:t>
            </a:fld>
            <a:endParaRPr kumimoji="1" lang="ja-JP" altLang="en-US"/>
          </a:p>
        </p:txBody>
      </p:sp>
    </p:spTree>
    <p:extLst>
      <p:ext uri="{BB962C8B-B14F-4D97-AF65-F5344CB8AC3E}">
        <p14:creationId xmlns:p14="http://schemas.microsoft.com/office/powerpoint/2010/main" val="76234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E9F6E7-8F3F-4E44-8E36-A0BCC94E5944}" type="slidenum">
              <a:rPr kumimoji="1" lang="ja-JP" altLang="en-US" smtClean="0"/>
              <a:t>17</a:t>
            </a:fld>
            <a:endParaRPr kumimoji="1" lang="ja-JP" altLang="en-US"/>
          </a:p>
        </p:txBody>
      </p:sp>
    </p:spTree>
    <p:extLst>
      <p:ext uri="{BB962C8B-B14F-4D97-AF65-F5344CB8AC3E}">
        <p14:creationId xmlns:p14="http://schemas.microsoft.com/office/powerpoint/2010/main" val="111053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37DD2-4107-4DD0-B19A-515599A2C1EE}"/>
              </a:ext>
            </a:extLst>
          </p:cNvPr>
          <p:cNvSpPr>
            <a:spLocks noGrp="1"/>
          </p:cNvSpPr>
          <p:nvPr>
            <p:ph type="ctrTitle"/>
          </p:nvPr>
        </p:nvSpPr>
        <p:spPr>
          <a:xfrm>
            <a:off x="1524000" y="665163"/>
            <a:ext cx="9144000" cy="2387600"/>
          </a:xfrm>
        </p:spPr>
        <p:txBody>
          <a:bodyPr anchor="ctr">
            <a:normAutofit/>
          </a:bodyPr>
          <a:lstStyle>
            <a:lvl1pPr algn="ctr">
              <a:defRPr sz="48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BD685398-D233-4911-9AC9-05D19AEED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0F5043-ED19-4E9D-BDD9-F0EDC158891F}"/>
              </a:ext>
            </a:extLst>
          </p:cNvPr>
          <p:cNvSpPr>
            <a:spLocks noGrp="1"/>
          </p:cNvSpPr>
          <p:nvPr>
            <p:ph type="dt" sz="half" idx="10"/>
          </p:nvPr>
        </p:nvSpPr>
        <p:spPr/>
        <p:txBody>
          <a:bodyPr/>
          <a:lstStyle/>
          <a:p>
            <a:fld id="{803E2127-DD31-4989-8E2A-50546C699B17}"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4FC3FCBF-CF01-4B3D-B07A-FABB0F0460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3F166A-0922-4E96-BC2D-8A17835AF482}"/>
              </a:ext>
            </a:extLst>
          </p:cNvPr>
          <p:cNvSpPr>
            <a:spLocks noGrp="1"/>
          </p:cNvSpPr>
          <p:nvPr>
            <p:ph type="sldNum" sz="quarter" idx="12"/>
          </p:nvPr>
        </p:nvSpPr>
        <p:spPr>
          <a:xfrm>
            <a:off x="9296400" y="6356350"/>
            <a:ext cx="2743200" cy="365125"/>
          </a:xfrm>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188536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89A15-CBB3-47C4-A6CD-5B6C7F0223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73E9D3-6B3D-40A7-A6F3-3919873DFB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BF034B-457C-45A1-93CC-C34756036B7B}"/>
              </a:ext>
            </a:extLst>
          </p:cNvPr>
          <p:cNvSpPr>
            <a:spLocks noGrp="1"/>
          </p:cNvSpPr>
          <p:nvPr>
            <p:ph type="dt" sz="half" idx="10"/>
          </p:nvPr>
        </p:nvSpPr>
        <p:spPr/>
        <p:txBody>
          <a:bodyPr/>
          <a:lstStyle/>
          <a:p>
            <a:fld id="{FC28E3BF-CCF0-436F-89EE-E4F74B28CB34}"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477F5180-C6B3-4BE8-A75A-6EB1EFB3A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1681FF-7B22-4A49-A0F6-F91BADA3F619}"/>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7559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5CF302C-0B4B-468E-A3F6-8496E1B694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A30D35-43E8-4624-81F0-3CF9656DF6A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8086C6-0223-4D9E-81C9-25CD1F448168}"/>
              </a:ext>
            </a:extLst>
          </p:cNvPr>
          <p:cNvSpPr>
            <a:spLocks noGrp="1"/>
          </p:cNvSpPr>
          <p:nvPr>
            <p:ph type="dt" sz="half" idx="10"/>
          </p:nvPr>
        </p:nvSpPr>
        <p:spPr/>
        <p:txBody>
          <a:bodyPr/>
          <a:lstStyle/>
          <a:p>
            <a:fld id="{651167ED-6228-4AD4-BFFC-19DE536BADC4}"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D93C87EF-2B46-48FD-8F75-D894E30EFC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3D9AA5-22BB-4F79-8455-7A4274ACC32B}"/>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427665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2CF93-E66E-4FF5-B456-BDACCF100C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9E60B2-DD71-404F-9ADD-4C7C47AE7DC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C29EB-C8CE-444C-A239-E6DFD1C28A82}"/>
              </a:ext>
            </a:extLst>
          </p:cNvPr>
          <p:cNvSpPr>
            <a:spLocks noGrp="1"/>
          </p:cNvSpPr>
          <p:nvPr>
            <p:ph type="dt" sz="half" idx="10"/>
          </p:nvPr>
        </p:nvSpPr>
        <p:spPr/>
        <p:txBody>
          <a:bodyPr/>
          <a:lstStyle/>
          <a:p>
            <a:fld id="{39E70293-5690-4B67-8965-A4D5C4F1C4C2}"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F0F986BB-416B-4D09-AC6C-10A37E4C00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A89A36-A761-4988-9CC8-230E0EE0674F}"/>
              </a:ext>
            </a:extLst>
          </p:cNvPr>
          <p:cNvSpPr>
            <a:spLocks noGrp="1"/>
          </p:cNvSpPr>
          <p:nvPr>
            <p:ph type="sldNum" sz="quarter" idx="12"/>
          </p:nvPr>
        </p:nvSpPr>
        <p:spPr>
          <a:xfrm>
            <a:off x="9448800" y="6460203"/>
            <a:ext cx="2743200" cy="365125"/>
          </a:xfrm>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353289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3130F-0726-4C3E-8B0E-CAFFD9B3B2B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1C91C0-F518-450D-8895-2D700D09E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D1C79F2-3CD2-4AD7-845E-19B6EB417D35}"/>
              </a:ext>
            </a:extLst>
          </p:cNvPr>
          <p:cNvSpPr>
            <a:spLocks noGrp="1"/>
          </p:cNvSpPr>
          <p:nvPr>
            <p:ph type="dt" sz="half" idx="10"/>
          </p:nvPr>
        </p:nvSpPr>
        <p:spPr/>
        <p:txBody>
          <a:bodyPr/>
          <a:lstStyle/>
          <a:p>
            <a:fld id="{3CAA4C54-4578-49CA-AAC9-38F9AC1ACF56}"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F92D3192-1E59-4951-8004-0B791B5954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9C0833-EB28-4598-AA12-A16F2CDE1FB9}"/>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400640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B5C70-E32B-4BE2-AA25-4071CCB812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A58CD5-F426-4935-90D2-3001AA93FBB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D04746-CFCC-4E62-80B1-D2852C39A4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5EEA7CC-781E-4078-BE50-D204FAD7DDB9}"/>
              </a:ext>
            </a:extLst>
          </p:cNvPr>
          <p:cNvSpPr>
            <a:spLocks noGrp="1"/>
          </p:cNvSpPr>
          <p:nvPr>
            <p:ph type="dt" sz="half" idx="10"/>
          </p:nvPr>
        </p:nvSpPr>
        <p:spPr/>
        <p:txBody>
          <a:bodyPr/>
          <a:lstStyle/>
          <a:p>
            <a:fld id="{05A5617B-9810-42CD-B210-1FABE4F8B810}" type="datetime1">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C5D97418-327D-4DD4-ACD7-0A2EA30C1F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4A55CA-4C93-4EFC-833C-F407E09CE81D}"/>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304123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2CB2F-1C25-4FC7-9C84-33620A97FD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86B514-1FA9-4653-8C8D-D4BD3554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92E7A01-CDB0-48E8-87E0-34B814BA9F3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047DCF8-B4B6-4627-A4EC-2DAC4D320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481D98-24B6-4EB8-BCAB-2FB5AEAAB1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FA0C23A-BEA8-45B3-8DDA-563C69E3D889}"/>
              </a:ext>
            </a:extLst>
          </p:cNvPr>
          <p:cNvSpPr>
            <a:spLocks noGrp="1"/>
          </p:cNvSpPr>
          <p:nvPr>
            <p:ph type="dt" sz="half" idx="10"/>
          </p:nvPr>
        </p:nvSpPr>
        <p:spPr/>
        <p:txBody>
          <a:bodyPr/>
          <a:lstStyle/>
          <a:p>
            <a:fld id="{7645079E-14A4-405E-AB15-414236622582}" type="datetime1">
              <a:rPr kumimoji="1" lang="ja-JP" altLang="en-US" smtClean="0"/>
              <a:t>2021/7/19</a:t>
            </a:fld>
            <a:endParaRPr kumimoji="1" lang="ja-JP" altLang="en-US"/>
          </a:p>
        </p:txBody>
      </p:sp>
      <p:sp>
        <p:nvSpPr>
          <p:cNvPr id="8" name="フッター プレースホルダー 7">
            <a:extLst>
              <a:ext uri="{FF2B5EF4-FFF2-40B4-BE49-F238E27FC236}">
                <a16:creationId xmlns:a16="http://schemas.microsoft.com/office/drawing/2014/main" id="{89782F35-435C-4B3D-9AD6-8DC8CE0D32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E74384-8109-4084-BA3A-5A52C4981A4D}"/>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5722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F8DA4-7673-4912-9F50-822BAEDF6E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DD83968-8EDB-4533-A4B7-C7DDC466631F}"/>
              </a:ext>
            </a:extLst>
          </p:cNvPr>
          <p:cNvSpPr>
            <a:spLocks noGrp="1"/>
          </p:cNvSpPr>
          <p:nvPr>
            <p:ph type="dt" sz="half" idx="10"/>
          </p:nvPr>
        </p:nvSpPr>
        <p:spPr/>
        <p:txBody>
          <a:bodyPr/>
          <a:lstStyle/>
          <a:p>
            <a:fld id="{215B7D9C-EFF6-419A-9E13-ECA13379914E}" type="datetime1">
              <a:rPr kumimoji="1" lang="ja-JP" altLang="en-US" smtClean="0"/>
              <a:t>2021/7/19</a:t>
            </a:fld>
            <a:endParaRPr kumimoji="1" lang="ja-JP" altLang="en-US"/>
          </a:p>
        </p:txBody>
      </p:sp>
      <p:sp>
        <p:nvSpPr>
          <p:cNvPr id="4" name="フッター プレースホルダー 3">
            <a:extLst>
              <a:ext uri="{FF2B5EF4-FFF2-40B4-BE49-F238E27FC236}">
                <a16:creationId xmlns:a16="http://schemas.microsoft.com/office/drawing/2014/main" id="{1268CDCB-04CC-4999-B190-D8919F51D66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CB86F-E018-4CD2-B260-4C4A3ECF72E7}"/>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366978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7DE030-5DF6-481A-BBEB-3D208D36A9E9}"/>
              </a:ext>
            </a:extLst>
          </p:cNvPr>
          <p:cNvSpPr>
            <a:spLocks noGrp="1"/>
          </p:cNvSpPr>
          <p:nvPr>
            <p:ph type="dt" sz="half" idx="10"/>
          </p:nvPr>
        </p:nvSpPr>
        <p:spPr/>
        <p:txBody>
          <a:bodyPr/>
          <a:lstStyle/>
          <a:p>
            <a:fld id="{B8256F20-3B36-40C5-A61C-D0214E2561C3}" type="datetime1">
              <a:rPr kumimoji="1" lang="ja-JP" altLang="en-US" smtClean="0"/>
              <a:t>2021/7/19</a:t>
            </a:fld>
            <a:endParaRPr kumimoji="1" lang="ja-JP" altLang="en-US"/>
          </a:p>
        </p:txBody>
      </p:sp>
      <p:sp>
        <p:nvSpPr>
          <p:cNvPr id="3" name="フッター プレースホルダー 2">
            <a:extLst>
              <a:ext uri="{FF2B5EF4-FFF2-40B4-BE49-F238E27FC236}">
                <a16:creationId xmlns:a16="http://schemas.microsoft.com/office/drawing/2014/main" id="{F0C92A67-DAF0-4475-B905-5900AEBDAA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64B117-21CF-4D33-8A76-1AC0A03E92F8}"/>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313956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4ED8C-E9E7-40DD-B135-BB96FBB335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4FF9D7-7B88-4E4F-8047-A45025667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7DA55C-A009-4317-8629-CCE6E7095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2820C4-D78C-474D-8D5C-6BCFB731B5C7}"/>
              </a:ext>
            </a:extLst>
          </p:cNvPr>
          <p:cNvSpPr>
            <a:spLocks noGrp="1"/>
          </p:cNvSpPr>
          <p:nvPr>
            <p:ph type="dt" sz="half" idx="10"/>
          </p:nvPr>
        </p:nvSpPr>
        <p:spPr/>
        <p:txBody>
          <a:bodyPr/>
          <a:lstStyle/>
          <a:p>
            <a:fld id="{2C7CA4BC-6D39-4FFA-80F7-F6FF5AF232E6}" type="datetime1">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207E8F25-9DE6-4BD5-BF7B-220D0AEBFF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ACC263-959F-4D0D-8A64-8D45C6BC0550}"/>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60474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6C041-5246-4893-A55E-8F531C879E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A4A7DF9-A3B5-4511-8E2A-A1C1C4E6E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B6C781-2699-4198-A56B-EC0B90C17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6120F8-0ED2-4633-857F-EDA11D2EEA28}"/>
              </a:ext>
            </a:extLst>
          </p:cNvPr>
          <p:cNvSpPr>
            <a:spLocks noGrp="1"/>
          </p:cNvSpPr>
          <p:nvPr>
            <p:ph type="dt" sz="half" idx="10"/>
          </p:nvPr>
        </p:nvSpPr>
        <p:spPr/>
        <p:txBody>
          <a:bodyPr/>
          <a:lstStyle/>
          <a:p>
            <a:fld id="{4716A557-7C27-48CD-858A-9C156421760C}" type="datetime1">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8DB7A662-B925-46EB-B3DA-D5C8EB506C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2E67B4-FE9D-48E4-AEF3-79BBA8AC840C}"/>
              </a:ext>
            </a:extLst>
          </p:cNvPr>
          <p:cNvSpPr>
            <a:spLocks noGrp="1"/>
          </p:cNvSpPr>
          <p:nvPr>
            <p:ph type="sldNum" sz="quarter" idx="12"/>
          </p:nvPr>
        </p:nvSpPr>
        <p:spPr/>
        <p:txBody>
          <a:body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312760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027A3F7-E4E8-4AFD-BDA3-2AF7EEA91982}"/>
              </a:ext>
            </a:extLst>
          </p:cNvPr>
          <p:cNvSpPr>
            <a:spLocks noGrp="1"/>
          </p:cNvSpPr>
          <p:nvPr>
            <p:ph type="title"/>
          </p:nvPr>
        </p:nvSpPr>
        <p:spPr>
          <a:xfrm>
            <a:off x="114992" y="0"/>
            <a:ext cx="10515600" cy="97258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B89F3D-32C5-4DF1-81C9-0C5D13AA1AEF}"/>
              </a:ext>
            </a:extLst>
          </p:cNvPr>
          <p:cNvSpPr>
            <a:spLocks noGrp="1"/>
          </p:cNvSpPr>
          <p:nvPr>
            <p:ph type="body" idx="1"/>
          </p:nvPr>
        </p:nvSpPr>
        <p:spPr>
          <a:xfrm>
            <a:off x="838200" y="1280160"/>
            <a:ext cx="10515600" cy="489680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77ECCA2-D516-41FB-A5BD-1D2E4923C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73552-18EE-4DA5-B659-C6E13F18E6B7}" type="datetime1">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E51D9706-3948-4296-BE15-EA10CC3F3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BFEBC75-DE0D-43F0-8CC4-E68B0E084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89FBF-7EBB-41A3-A361-6FC1E9DB9F54}" type="slidenum">
              <a:rPr kumimoji="1" lang="ja-JP" altLang="en-US" smtClean="0"/>
              <a:t>‹#›</a:t>
            </a:fld>
            <a:endParaRPr kumimoji="1" lang="ja-JP" altLang="en-US"/>
          </a:p>
        </p:txBody>
      </p:sp>
    </p:spTree>
    <p:extLst>
      <p:ext uri="{BB962C8B-B14F-4D97-AF65-F5344CB8AC3E}">
        <p14:creationId xmlns:p14="http://schemas.microsoft.com/office/powerpoint/2010/main" val="299319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44ABC-90F6-4DA9-81D3-6BE6E4E35CDC}"/>
              </a:ext>
            </a:extLst>
          </p:cNvPr>
          <p:cNvSpPr>
            <a:spLocks noGrp="1"/>
          </p:cNvSpPr>
          <p:nvPr>
            <p:ph type="ctrTitle"/>
          </p:nvPr>
        </p:nvSpPr>
        <p:spPr>
          <a:xfrm>
            <a:off x="1524000" y="819399"/>
            <a:ext cx="9144000" cy="2763838"/>
          </a:xfrm>
        </p:spPr>
        <p:txBody>
          <a:bodyPr>
            <a:noAutofit/>
          </a:bodyPr>
          <a:lstStyle/>
          <a:p>
            <a:pPr>
              <a:lnSpc>
                <a:spcPct val="150000"/>
              </a:lnSpc>
            </a:pPr>
            <a:r>
              <a:rPr kumimoji="1" lang="en-US" altLang="ja-JP" sz="2800" dirty="0">
                <a:latin typeface="+mn-lt"/>
                <a:cs typeface="Arial" panose="020B0604020202020204" pitchFamily="34" charset="0"/>
              </a:rPr>
              <a:t>What Regulates Growth across</a:t>
            </a:r>
            <a:br>
              <a:rPr kumimoji="1" lang="en-US" altLang="ja-JP" sz="2800" dirty="0">
                <a:latin typeface="+mn-lt"/>
                <a:cs typeface="Arial" panose="020B0604020202020204" pitchFamily="34" charset="0"/>
              </a:rPr>
            </a:br>
            <a:r>
              <a:rPr kumimoji="1" lang="en-US" altLang="ja-JP" sz="2800" dirty="0">
                <a:latin typeface="+mn-lt"/>
                <a:cs typeface="Arial" panose="020B0604020202020204" pitchFamily="34" charset="0"/>
              </a:rPr>
              <a:t>Levels of Organization?</a:t>
            </a:r>
            <a:br>
              <a:rPr kumimoji="1" lang="en-US" altLang="ja-JP" sz="2800" dirty="0">
                <a:latin typeface="+mn-lt"/>
                <a:cs typeface="Arial" panose="020B0604020202020204" pitchFamily="34" charset="0"/>
              </a:rPr>
            </a:br>
            <a:br>
              <a:rPr lang="en-US" altLang="ja-JP" sz="1800" dirty="0">
                <a:latin typeface="+mn-lt"/>
                <a:cs typeface="Arial" panose="020B0604020202020204" pitchFamily="34" charset="0"/>
              </a:rPr>
            </a:br>
            <a:r>
              <a:rPr lang="ja-JP" altLang="en-US" sz="2000" dirty="0">
                <a:latin typeface="+mn-lt"/>
                <a:cs typeface="Arial" panose="020B0604020202020204" pitchFamily="34" charset="0"/>
              </a:rPr>
              <a:t>何が様々な生物の成長を制御しているのか？</a:t>
            </a:r>
            <a:endParaRPr kumimoji="1" lang="ja-JP" altLang="en-US" sz="1800" dirty="0">
              <a:latin typeface="+mn-lt"/>
              <a:cs typeface="Arial" panose="020B0604020202020204" pitchFamily="34" charset="0"/>
            </a:endParaRPr>
          </a:p>
        </p:txBody>
      </p:sp>
      <p:sp>
        <p:nvSpPr>
          <p:cNvPr id="3" name="字幕 2">
            <a:extLst>
              <a:ext uri="{FF2B5EF4-FFF2-40B4-BE49-F238E27FC236}">
                <a16:creationId xmlns:a16="http://schemas.microsoft.com/office/drawing/2014/main" id="{8FCC0BD7-9BE9-4A60-8CCF-44E47BB3E504}"/>
              </a:ext>
            </a:extLst>
          </p:cNvPr>
          <p:cNvSpPr>
            <a:spLocks noGrp="1"/>
          </p:cNvSpPr>
          <p:nvPr>
            <p:ph type="subTitle" idx="1"/>
          </p:nvPr>
        </p:nvSpPr>
        <p:spPr>
          <a:xfrm>
            <a:off x="1140246" y="4131206"/>
            <a:ext cx="9911508" cy="2455364"/>
          </a:xfrm>
        </p:spPr>
        <p:txBody>
          <a:bodyPr>
            <a:normAutofit/>
          </a:bodyPr>
          <a:lstStyle/>
          <a:p>
            <a:pPr>
              <a:lnSpc>
                <a:spcPct val="150000"/>
              </a:lnSpc>
            </a:pPr>
            <a:r>
              <a:rPr kumimoji="1" lang="en-US" altLang="ja-JP" dirty="0"/>
              <a:t>Unsolved Problems in Ecology Ch16</a:t>
            </a:r>
          </a:p>
          <a:p>
            <a:pPr>
              <a:lnSpc>
                <a:spcPct val="150000"/>
              </a:lnSpc>
            </a:pPr>
            <a:r>
              <a:rPr kumimoji="1" lang="en-US" altLang="ja-JP" dirty="0"/>
              <a:t>Ian Hatton</a:t>
            </a:r>
            <a:endParaRPr lang="en-US" altLang="ja-JP" dirty="0"/>
          </a:p>
          <a:p>
            <a:pPr>
              <a:lnSpc>
                <a:spcPct val="150000"/>
              </a:lnSpc>
            </a:pPr>
            <a:r>
              <a:rPr lang="ja-JP" altLang="en-US" dirty="0"/>
              <a:t>担当：底魚資源部 真鍋</a:t>
            </a:r>
            <a:endParaRPr kumimoji="1" lang="ja-JP" altLang="en-US" dirty="0"/>
          </a:p>
        </p:txBody>
      </p:sp>
      <p:sp>
        <p:nvSpPr>
          <p:cNvPr id="5" name="テキスト ボックス 4">
            <a:extLst>
              <a:ext uri="{FF2B5EF4-FFF2-40B4-BE49-F238E27FC236}">
                <a16:creationId xmlns:a16="http://schemas.microsoft.com/office/drawing/2014/main" id="{E5D60512-F5DB-4C2B-BC31-C5B235F9E6CE}"/>
              </a:ext>
            </a:extLst>
          </p:cNvPr>
          <p:cNvSpPr txBox="1"/>
          <p:nvPr/>
        </p:nvSpPr>
        <p:spPr>
          <a:xfrm>
            <a:off x="9556342" y="86764"/>
            <a:ext cx="2635658" cy="369332"/>
          </a:xfrm>
          <a:prstGeom prst="rect">
            <a:avLst/>
          </a:prstGeom>
          <a:noFill/>
        </p:spPr>
        <p:txBody>
          <a:bodyPr wrap="none" rtlCol="0">
            <a:spAutoFit/>
          </a:bodyPr>
          <a:lstStyle/>
          <a:p>
            <a:r>
              <a:rPr kumimoji="1" lang="en-US" altLang="ja-JP" dirty="0"/>
              <a:t>UPE</a:t>
            </a:r>
            <a:r>
              <a:rPr kumimoji="1" lang="ja-JP" altLang="en-US" dirty="0"/>
              <a:t>輪読会 </a:t>
            </a:r>
            <a:r>
              <a:rPr kumimoji="1" lang="en-US" altLang="ja-JP" dirty="0"/>
              <a:t>07-20-2021</a:t>
            </a:r>
            <a:endParaRPr kumimoji="1" lang="ja-JP" altLang="en-US" dirty="0"/>
          </a:p>
        </p:txBody>
      </p:sp>
      <p:cxnSp>
        <p:nvCxnSpPr>
          <p:cNvPr id="7" name="直線コネクタ 6">
            <a:extLst>
              <a:ext uri="{FF2B5EF4-FFF2-40B4-BE49-F238E27FC236}">
                <a16:creationId xmlns:a16="http://schemas.microsoft.com/office/drawing/2014/main" id="{EF37B65A-AE5C-4191-AF51-17127B861697}"/>
              </a:ext>
            </a:extLst>
          </p:cNvPr>
          <p:cNvCxnSpPr/>
          <p:nvPr/>
        </p:nvCxnSpPr>
        <p:spPr>
          <a:xfrm>
            <a:off x="1395470" y="3847388"/>
            <a:ext cx="9401060" cy="0"/>
          </a:xfrm>
          <a:prstGeom prst="line">
            <a:avLst/>
          </a:prstGeom>
        </p:spPr>
        <p:style>
          <a:lnRef idx="1">
            <a:schemeClr val="dk1"/>
          </a:lnRef>
          <a:fillRef idx="0">
            <a:schemeClr val="dk1"/>
          </a:fillRef>
          <a:effectRef idx="0">
            <a:schemeClr val="dk1"/>
          </a:effectRef>
          <a:fontRef idx="minor">
            <a:schemeClr val="tx1"/>
          </a:fontRef>
        </p:style>
      </p:cxnSp>
      <p:sp>
        <p:nvSpPr>
          <p:cNvPr id="8" name="スライド番号プレースホルダー 7">
            <a:extLst>
              <a:ext uri="{FF2B5EF4-FFF2-40B4-BE49-F238E27FC236}">
                <a16:creationId xmlns:a16="http://schemas.microsoft.com/office/drawing/2014/main" id="{7A302E05-5EED-4523-A83C-B7FAD87478C5}"/>
              </a:ext>
            </a:extLst>
          </p:cNvPr>
          <p:cNvSpPr>
            <a:spLocks noGrp="1"/>
          </p:cNvSpPr>
          <p:nvPr>
            <p:ph type="sldNum" sz="quarter" idx="12"/>
          </p:nvPr>
        </p:nvSpPr>
        <p:spPr/>
        <p:txBody>
          <a:bodyPr/>
          <a:lstStyle/>
          <a:p>
            <a:fld id="{9DF89FBF-7EBB-41A3-A361-6FC1E9DB9F54}" type="slidenum">
              <a:rPr kumimoji="1" lang="ja-JP" altLang="en-US" smtClean="0"/>
              <a:t>1</a:t>
            </a:fld>
            <a:endParaRPr kumimoji="1" lang="ja-JP" altLang="en-US"/>
          </a:p>
        </p:txBody>
      </p:sp>
    </p:spTree>
    <p:extLst>
      <p:ext uri="{BB962C8B-B14F-4D97-AF65-F5344CB8AC3E}">
        <p14:creationId xmlns:p14="http://schemas.microsoft.com/office/powerpoint/2010/main" val="291664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5A8EE8-2C1D-4016-BA53-F50747BD4DF1}"/>
              </a:ext>
            </a:extLst>
          </p:cNvPr>
          <p:cNvSpPr>
            <a:spLocks noGrp="1"/>
          </p:cNvSpPr>
          <p:nvPr>
            <p:ph type="title"/>
          </p:nvPr>
        </p:nvSpPr>
        <p:spPr/>
        <p:txBody>
          <a:bodyPr/>
          <a:lstStyle/>
          <a:p>
            <a:r>
              <a:rPr kumimoji="1" lang="ja-JP" altLang="en-US" dirty="0"/>
              <a:t>スケール間の異なる中での成長</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74AF74C-E052-495F-B67F-70A016C62EFB}"/>
                  </a:ext>
                </a:extLst>
              </p:cNvPr>
              <p:cNvSpPr>
                <a:spLocks noGrp="1"/>
              </p:cNvSpPr>
              <p:nvPr>
                <p:ph idx="1"/>
              </p:nvPr>
            </p:nvSpPr>
            <p:spPr>
              <a:xfrm>
                <a:off x="838200" y="1280160"/>
                <a:ext cx="7721906" cy="4896803"/>
              </a:xfrm>
            </p:spPr>
            <p:txBody>
              <a:bodyPr/>
              <a:lstStyle/>
              <a:p>
                <a:pPr>
                  <a:lnSpc>
                    <a:spcPct val="150000"/>
                  </a:lnSpc>
                </a:pPr>
                <a:r>
                  <a:rPr kumimoji="1" lang="ja-JP" altLang="en-US" dirty="0"/>
                  <a:t>各生物の最大成長速度と最大体サイズ</a:t>
                </a:r>
                <a:r>
                  <a:rPr lang="ja-JP" altLang="en-US" dirty="0"/>
                  <a:t>をプロット</a:t>
                </a:r>
                <a:endParaRPr lang="en-US" altLang="ja-JP" dirty="0"/>
              </a:p>
              <a:p>
                <a:pPr>
                  <a:lnSpc>
                    <a:spcPct val="150000"/>
                  </a:lnSpc>
                </a:pPr>
                <a:r>
                  <a:rPr kumimoji="1" lang="ja-JP" altLang="en-US" dirty="0"/>
                  <a:t>べき乗式 </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𝑑𝑚</m:t>
                        </m:r>
                      </m:num>
                      <m:den>
                        <m:r>
                          <a:rPr kumimoji="1" lang="en-US" altLang="ja-JP" b="0" i="1" smtClean="0">
                            <a:latin typeface="Cambria Math" panose="02040503050406030204" pitchFamily="18" charset="0"/>
                          </a:rPr>
                          <m:t>𝑑𝑡</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𝑘</m:t>
                        </m:r>
                      </m:sup>
                    </m:sSup>
                  </m:oMath>
                </a14:m>
                <a:r>
                  <a:rPr kumimoji="1" lang="en-US" altLang="ja-JP" dirty="0"/>
                  <a:t> </a:t>
                </a:r>
                <a:r>
                  <a:rPr kumimoji="1" lang="ja-JP" altLang="en-US" dirty="0"/>
                  <a:t>で近似曲線を引いて解析</a:t>
                </a:r>
                <a:endParaRPr kumimoji="1" lang="en-US" altLang="ja-JP" dirty="0"/>
              </a:p>
              <a:p>
                <a:pPr>
                  <a:lnSpc>
                    <a:spcPct val="150000"/>
                  </a:lnSpc>
                </a:pPr>
                <a:r>
                  <a:rPr kumimoji="1" lang="ja-JP" altLang="en-US" dirty="0"/>
                  <a:t>異なるスケールの生物の関係ではｋは</a:t>
                </a:r>
                <a:r>
                  <a:rPr kumimoji="1" lang="en-US" altLang="ja-JP" dirty="0"/>
                  <a:t>0.72</a:t>
                </a:r>
              </a:p>
              <a:p>
                <a:pPr>
                  <a:lnSpc>
                    <a:spcPct val="150000"/>
                  </a:lnSpc>
                </a:pPr>
                <a:r>
                  <a:rPr kumimoji="1" lang="en-US" altLang="ja-JP" dirty="0"/>
                  <a:t>k</a:t>
                </a:r>
                <a:r>
                  <a:rPr kumimoji="1" lang="ja-JP" altLang="en-US" dirty="0"/>
                  <a:t>は</a:t>
                </a:r>
                <a:r>
                  <a:rPr kumimoji="1" lang="en-US" altLang="ja-JP" dirty="0"/>
                  <a:t>3/4</a:t>
                </a:r>
                <a:r>
                  <a:rPr kumimoji="1" lang="ja-JP" altLang="en-US" dirty="0"/>
                  <a:t>に近い値を示した</a:t>
                </a:r>
                <a:endParaRPr kumimoji="1" lang="en-US" altLang="ja-JP" dirty="0"/>
              </a:p>
              <a:p>
                <a:pPr>
                  <a:lnSpc>
                    <a:spcPct val="150000"/>
                  </a:lnSpc>
                </a:pPr>
                <a:endParaRPr kumimoji="1" lang="en-US" altLang="ja-JP" dirty="0"/>
              </a:p>
              <a:p>
                <a:pPr>
                  <a:lnSpc>
                    <a:spcPct val="150000"/>
                  </a:lnSpc>
                </a:pPr>
                <a:r>
                  <a:rPr kumimoji="1" lang="en-US" altLang="ja-JP" dirty="0"/>
                  <a:t>3/4</a:t>
                </a:r>
                <a:r>
                  <a:rPr kumimoji="1" lang="ja-JP" altLang="en-US" dirty="0"/>
                  <a:t>乗の法則は様々な所に存在している！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xmlns:a14="http://schemas.microsoft.com/office/drawing/2010/main" xmlns="" id="{774AF74C-E052-495F-B67F-70A016C62EFB}"/>
                  </a:ext>
                </a:extLst>
              </p:cNvPr>
              <p:cNvSpPr>
                <a:spLocks noGrp="1" noRot="1" noChangeAspect="1" noMove="1" noResize="1" noEditPoints="1" noAdjustHandles="1" noChangeArrowheads="1" noChangeShapeType="1" noTextEdit="1"/>
              </p:cNvSpPr>
              <p:nvPr>
                <p:ph idx="1"/>
              </p:nvPr>
            </p:nvSpPr>
            <p:spPr>
              <a:xfrm>
                <a:off x="838200" y="1280160"/>
                <a:ext cx="7721906" cy="4896803"/>
              </a:xfrm>
              <a:blipFill rotWithShape="0">
                <a:blip r:embed="rId2"/>
                <a:stretch>
                  <a:fillRect l="-110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8773FFF7-3ACA-47D1-AABA-A876E153D5D0}"/>
              </a:ext>
            </a:extLst>
          </p:cNvPr>
          <p:cNvPicPr>
            <a:picLocks noChangeAspect="1"/>
          </p:cNvPicPr>
          <p:nvPr/>
        </p:nvPicPr>
        <p:blipFill>
          <a:blip r:embed="rId3"/>
          <a:stretch>
            <a:fillRect/>
          </a:stretch>
        </p:blipFill>
        <p:spPr>
          <a:xfrm rot="60000">
            <a:off x="8732310" y="153375"/>
            <a:ext cx="3238952" cy="3115110"/>
          </a:xfrm>
          <a:prstGeom prst="rect">
            <a:avLst/>
          </a:prstGeom>
        </p:spPr>
      </p:pic>
      <p:pic>
        <p:nvPicPr>
          <p:cNvPr id="7" name="図 6">
            <a:extLst>
              <a:ext uri="{FF2B5EF4-FFF2-40B4-BE49-F238E27FC236}">
                <a16:creationId xmlns:a16="http://schemas.microsoft.com/office/drawing/2014/main" id="{CF690663-3280-4D4A-AA65-D417CCEBA69C}"/>
              </a:ext>
            </a:extLst>
          </p:cNvPr>
          <p:cNvPicPr>
            <a:picLocks noChangeAspect="1"/>
          </p:cNvPicPr>
          <p:nvPr/>
        </p:nvPicPr>
        <p:blipFill>
          <a:blip r:embed="rId4"/>
          <a:stretch>
            <a:fillRect/>
          </a:stretch>
        </p:blipFill>
        <p:spPr>
          <a:xfrm rot="60000">
            <a:off x="8760887" y="3449636"/>
            <a:ext cx="3210373" cy="3115110"/>
          </a:xfrm>
          <a:prstGeom prst="rect">
            <a:avLst/>
          </a:prstGeom>
        </p:spPr>
      </p:pic>
      <p:pic>
        <p:nvPicPr>
          <p:cNvPr id="9" name="図 8">
            <a:extLst>
              <a:ext uri="{FF2B5EF4-FFF2-40B4-BE49-F238E27FC236}">
                <a16:creationId xmlns:a16="http://schemas.microsoft.com/office/drawing/2014/main" id="{3FF69710-F28B-466A-9864-21D061F9040B}"/>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flipH="1">
            <a:off x="7304183" y="2549821"/>
            <a:ext cx="1826439" cy="718252"/>
          </a:xfrm>
          <a:prstGeom prst="rect">
            <a:avLst/>
          </a:prstGeom>
        </p:spPr>
      </p:pic>
      <p:sp>
        <p:nvSpPr>
          <p:cNvPr id="4" name="スライド番号プレースホルダー 3">
            <a:extLst>
              <a:ext uri="{FF2B5EF4-FFF2-40B4-BE49-F238E27FC236}">
                <a16:creationId xmlns:a16="http://schemas.microsoft.com/office/drawing/2014/main" id="{BE29DEDA-AB50-4D39-BD22-24201ED7568A}"/>
              </a:ext>
            </a:extLst>
          </p:cNvPr>
          <p:cNvSpPr>
            <a:spLocks noGrp="1"/>
          </p:cNvSpPr>
          <p:nvPr>
            <p:ph type="sldNum" sz="quarter" idx="12"/>
          </p:nvPr>
        </p:nvSpPr>
        <p:spPr/>
        <p:txBody>
          <a:bodyPr/>
          <a:lstStyle/>
          <a:p>
            <a:fld id="{9DF89FBF-7EBB-41A3-A361-6FC1E9DB9F54}" type="slidenum">
              <a:rPr kumimoji="1" lang="ja-JP" altLang="en-US" smtClean="0"/>
              <a:t>10</a:t>
            </a:fld>
            <a:endParaRPr kumimoji="1" lang="ja-JP" altLang="en-US"/>
          </a:p>
        </p:txBody>
      </p:sp>
    </p:spTree>
    <p:extLst>
      <p:ext uri="{BB962C8B-B14F-4D97-AF65-F5344CB8AC3E}">
        <p14:creationId xmlns:p14="http://schemas.microsoft.com/office/powerpoint/2010/main" val="306038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3/4</a:t>
            </a:r>
            <a:r>
              <a:rPr kumimoji="1" lang="ja-JP" altLang="en-US" dirty="0"/>
              <a:t>乗の法則の例</a:t>
            </a:r>
          </a:p>
        </p:txBody>
      </p:sp>
      <p:sp>
        <p:nvSpPr>
          <p:cNvPr id="3" name="コンテンツ プレースホルダー 2"/>
          <p:cNvSpPr>
            <a:spLocks noGrp="1"/>
          </p:cNvSpPr>
          <p:nvPr>
            <p:ph idx="1"/>
          </p:nvPr>
        </p:nvSpPr>
        <p:spPr>
          <a:xfrm>
            <a:off x="838200" y="1280160"/>
            <a:ext cx="6789914" cy="4896803"/>
          </a:xfrm>
        </p:spPr>
        <p:txBody>
          <a:bodyPr/>
          <a:lstStyle/>
          <a:p>
            <a:pPr marL="457200" indent="-457200">
              <a:lnSpc>
                <a:spcPct val="150000"/>
              </a:lnSpc>
              <a:buFont typeface="+mj-lt"/>
              <a:buAutoNum type="arabicPeriod"/>
            </a:pPr>
            <a:r>
              <a:rPr kumimoji="1" lang="ja-JP" altLang="en-US" dirty="0"/>
              <a:t>胎内成長と出生時体重・成体体重</a:t>
            </a:r>
            <a:endParaRPr kumimoji="1" lang="en-US" altLang="ja-JP" dirty="0"/>
          </a:p>
          <a:p>
            <a:pPr lvl="1">
              <a:lnSpc>
                <a:spcPct val="150000"/>
              </a:lnSpc>
            </a:pPr>
            <a:r>
              <a:rPr kumimoji="1" lang="ja-JP" altLang="en-US" dirty="0"/>
              <a:t>ゴン</a:t>
            </a:r>
            <a:r>
              <a:rPr kumimoji="1" lang="ja-JP" altLang="en-US" dirty="0" err="1"/>
              <a:t>ぺ</a:t>
            </a:r>
            <a:r>
              <a:rPr kumimoji="1" lang="ja-JP" altLang="en-US" dirty="0"/>
              <a:t>ルツ式による胎内での成長速度と出生時の体重を鳥類・哺乳類別にプロット</a:t>
            </a:r>
            <a:endParaRPr kumimoji="1" lang="en-US" altLang="ja-JP" dirty="0"/>
          </a:p>
          <a:p>
            <a:pPr lvl="1">
              <a:lnSpc>
                <a:spcPct val="150000"/>
              </a:lnSpc>
            </a:pPr>
            <a:r>
              <a:rPr lang="ja-JP" altLang="en-US" dirty="0"/>
              <a:t>様々な種の関係から、胎内成長速度は出生時体重や成体体重の</a:t>
            </a:r>
            <a:r>
              <a:rPr lang="en-US" altLang="ja-JP" dirty="0"/>
              <a:t>3/4</a:t>
            </a:r>
            <a:r>
              <a:rPr lang="ja-JP" altLang="en-US" dirty="0"/>
              <a:t>乗だった</a:t>
            </a:r>
            <a:endParaRPr lang="en-US" altLang="ja-JP" dirty="0"/>
          </a:p>
          <a:p>
            <a:pPr marL="457200" indent="-457200">
              <a:lnSpc>
                <a:spcPct val="150000"/>
              </a:lnSpc>
              <a:buFont typeface="+mj-lt"/>
              <a:buAutoNum type="arabicPeriod"/>
            </a:pPr>
            <a:r>
              <a:rPr kumimoji="1" lang="ja-JP" altLang="en-US" dirty="0"/>
              <a:t>個体の成長速度と体重</a:t>
            </a:r>
            <a:endParaRPr kumimoji="1" lang="en-US" altLang="ja-JP" dirty="0"/>
          </a:p>
          <a:p>
            <a:pPr lvl="1">
              <a:lnSpc>
                <a:spcPct val="150000"/>
              </a:lnSpc>
            </a:pPr>
            <a:r>
              <a:rPr lang="ja-JP" altLang="en-US" dirty="0"/>
              <a:t>様々な種類の生物の成長速度と体重をプロット</a:t>
            </a:r>
            <a:endParaRPr lang="en-US" altLang="ja-JP" dirty="0"/>
          </a:p>
          <a:p>
            <a:pPr lvl="1">
              <a:lnSpc>
                <a:spcPct val="150000"/>
              </a:lnSpc>
            </a:pPr>
            <a:r>
              <a:rPr lang="ja-JP" altLang="en-US" dirty="0"/>
              <a:t>関係の傾きは</a:t>
            </a:r>
            <a:r>
              <a:rPr lang="en-US" altLang="ja-JP" dirty="0"/>
              <a:t>0.35</a:t>
            </a:r>
            <a:r>
              <a:rPr lang="ja-JP" altLang="en-US" dirty="0"/>
              <a:t>から</a:t>
            </a:r>
            <a:r>
              <a:rPr lang="en-US" altLang="ja-JP" dirty="0"/>
              <a:t>0.87</a:t>
            </a:r>
            <a:r>
              <a:rPr lang="ja-JP" altLang="en-US" dirty="0"/>
              <a:t>まで</a:t>
            </a:r>
            <a:endParaRPr lang="en-US" altLang="ja-JP" dirty="0"/>
          </a:p>
          <a:p>
            <a:pPr lvl="1">
              <a:lnSpc>
                <a:spcPct val="150000"/>
              </a:lnSpc>
            </a:pPr>
            <a:r>
              <a:rPr lang="en-US" altLang="ja-JP" dirty="0"/>
              <a:t>0.7~0.8</a:t>
            </a:r>
            <a:r>
              <a:rPr lang="ja-JP" altLang="en-US" dirty="0"/>
              <a:t>あたりが多い</a:t>
            </a:r>
            <a:endParaRPr lang="en-US" altLang="ja-JP" dirty="0"/>
          </a:p>
          <a:p>
            <a:pPr marL="914400" lvl="1" indent="-457200">
              <a:lnSpc>
                <a:spcPct val="150000"/>
              </a:lnSpc>
              <a:buFont typeface="+mj-lt"/>
              <a:buAutoNum type="arabicPeriod"/>
            </a:pPr>
            <a:endParaRPr kumimoji="1" lang="en-US" altLang="ja-JP" dirty="0"/>
          </a:p>
          <a:p>
            <a:pPr marL="914400" lvl="1" indent="-457200">
              <a:lnSpc>
                <a:spcPct val="150000"/>
              </a:lnSpc>
              <a:buFont typeface="+mj-lt"/>
              <a:buAutoNum type="arabicPeriod"/>
            </a:pP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47230" y="418409"/>
            <a:ext cx="3479168" cy="2436551"/>
          </a:xfrm>
          <a:prstGeom prst="rect">
            <a:avLst/>
          </a:prstGeom>
        </p:spPr>
      </p:pic>
      <p:sp>
        <p:nvSpPr>
          <p:cNvPr id="5" name="正方形/長方形 4"/>
          <p:cNvSpPr/>
          <p:nvPr/>
        </p:nvSpPr>
        <p:spPr>
          <a:xfrm>
            <a:off x="9808014" y="2854960"/>
            <a:ext cx="2383986" cy="307777"/>
          </a:xfrm>
          <a:prstGeom prst="rect">
            <a:avLst/>
          </a:prstGeom>
        </p:spPr>
        <p:txBody>
          <a:bodyPr wrap="none">
            <a:spAutoFit/>
          </a:bodyPr>
          <a:lstStyle/>
          <a:p>
            <a:r>
              <a:rPr lang="en-US" altLang="ja-JP" sz="1400" dirty="0" err="1"/>
              <a:t>Ricklefs</a:t>
            </a:r>
            <a:r>
              <a:rPr lang="en-US" altLang="ja-JP" sz="1400" dirty="0"/>
              <a:t> (2010)</a:t>
            </a:r>
            <a:r>
              <a:rPr lang="ja-JP" altLang="en-US" sz="1400" dirty="0"/>
              <a:t> </a:t>
            </a:r>
            <a:r>
              <a:rPr lang="en-US" altLang="ja-JP" sz="1400" i="1" dirty="0" err="1"/>
              <a:t>Func</a:t>
            </a:r>
            <a:r>
              <a:rPr lang="en-US" altLang="ja-JP" sz="1400" i="1" dirty="0"/>
              <a:t>. Ecol.</a:t>
            </a:r>
            <a:endParaRPr lang="ja-JP" altLang="en-US" sz="1400" i="1" dirty="0"/>
          </a:p>
        </p:txBody>
      </p:sp>
      <p:grpSp>
        <p:nvGrpSpPr>
          <p:cNvPr id="9" name="グループ化 8"/>
          <p:cNvGrpSpPr/>
          <p:nvPr/>
        </p:nvGrpSpPr>
        <p:grpSpPr>
          <a:xfrm>
            <a:off x="7749435" y="3443350"/>
            <a:ext cx="3585614" cy="3300633"/>
            <a:chOff x="4395974" y="3217520"/>
            <a:chExt cx="3585614" cy="3300633"/>
          </a:xfrm>
        </p:grpSpPr>
        <p:pic>
          <p:nvPicPr>
            <p:cNvPr id="6" name="図 5"/>
            <p:cNvPicPr>
              <a:picLocks noChangeAspect="1"/>
            </p:cNvPicPr>
            <p:nvPr/>
          </p:nvPicPr>
          <p:blipFill>
            <a:blip r:embed="rId4"/>
            <a:stretch>
              <a:fillRect/>
            </a:stretch>
          </p:blipFill>
          <p:spPr>
            <a:xfrm>
              <a:off x="4843279" y="3217520"/>
              <a:ext cx="3138309" cy="2864368"/>
            </a:xfrm>
            <a:prstGeom prst="rect">
              <a:avLst/>
            </a:prstGeom>
          </p:spPr>
        </p:pic>
        <p:sp>
          <p:nvSpPr>
            <p:cNvPr id="7" name="テキスト ボックス 6"/>
            <p:cNvSpPr txBox="1"/>
            <p:nvPr/>
          </p:nvSpPr>
          <p:spPr>
            <a:xfrm>
              <a:off x="5372792" y="6148821"/>
              <a:ext cx="2098651" cy="369332"/>
            </a:xfrm>
            <a:prstGeom prst="rect">
              <a:avLst/>
            </a:prstGeom>
            <a:noFill/>
          </p:spPr>
          <p:txBody>
            <a:bodyPr wrap="none" rtlCol="0">
              <a:spAutoFit/>
            </a:bodyPr>
            <a:lstStyle/>
            <a:p>
              <a:r>
                <a:rPr kumimoji="1" lang="en-US" altLang="ja-JP" dirty="0"/>
                <a:t>Adult body weight</a:t>
              </a:r>
              <a:endParaRPr kumimoji="1" lang="ja-JP" altLang="en-US" dirty="0"/>
            </a:p>
          </p:txBody>
        </p:sp>
        <p:sp>
          <p:nvSpPr>
            <p:cNvPr id="8" name="テキスト ボックス 7"/>
            <p:cNvSpPr txBox="1"/>
            <p:nvPr/>
          </p:nvSpPr>
          <p:spPr>
            <a:xfrm rot="16200000">
              <a:off x="3855922" y="4294418"/>
              <a:ext cx="1449436" cy="369332"/>
            </a:xfrm>
            <a:prstGeom prst="rect">
              <a:avLst/>
            </a:prstGeom>
            <a:noFill/>
          </p:spPr>
          <p:txBody>
            <a:bodyPr wrap="none" rtlCol="0">
              <a:spAutoFit/>
            </a:bodyPr>
            <a:lstStyle/>
            <a:p>
              <a:r>
                <a:rPr kumimoji="1" lang="en-US" altLang="ja-JP" dirty="0"/>
                <a:t>Growth rate</a:t>
              </a:r>
              <a:endParaRPr kumimoji="1" lang="ja-JP" altLang="en-US" dirty="0"/>
            </a:p>
          </p:txBody>
        </p:sp>
      </p:grpSp>
      <p:sp>
        <p:nvSpPr>
          <p:cNvPr id="10" name="テキスト ボックス 9"/>
          <p:cNvSpPr txBox="1"/>
          <p:nvPr/>
        </p:nvSpPr>
        <p:spPr>
          <a:xfrm>
            <a:off x="10252045" y="6619109"/>
            <a:ext cx="1939955" cy="276999"/>
          </a:xfrm>
          <a:prstGeom prst="rect">
            <a:avLst/>
          </a:prstGeom>
          <a:noFill/>
        </p:spPr>
        <p:txBody>
          <a:bodyPr wrap="none" rtlCol="0">
            <a:spAutoFit/>
          </a:bodyPr>
          <a:lstStyle/>
          <a:p>
            <a:r>
              <a:rPr kumimoji="1" lang="en-US" altLang="ja-JP" sz="1200" dirty="0"/>
              <a:t>Case (1978) </a:t>
            </a:r>
            <a:r>
              <a:rPr kumimoji="1" lang="en-US" altLang="ja-JP" sz="1200" i="1" dirty="0"/>
              <a:t>Q. Rev. Biol.</a:t>
            </a:r>
            <a:endParaRPr kumimoji="1" lang="ja-JP" altLang="en-US" sz="1200" i="1" dirty="0"/>
          </a:p>
        </p:txBody>
      </p:sp>
      <p:sp>
        <p:nvSpPr>
          <p:cNvPr id="11" name="スライド番号プレースホルダー 10">
            <a:extLst>
              <a:ext uri="{FF2B5EF4-FFF2-40B4-BE49-F238E27FC236}">
                <a16:creationId xmlns:a16="http://schemas.microsoft.com/office/drawing/2014/main" id="{D8B8424B-CA17-4519-B1AA-7FD3A9ABBB44}"/>
              </a:ext>
            </a:extLst>
          </p:cNvPr>
          <p:cNvSpPr>
            <a:spLocks noGrp="1"/>
          </p:cNvSpPr>
          <p:nvPr>
            <p:ph type="sldNum" sz="quarter" idx="12"/>
          </p:nvPr>
        </p:nvSpPr>
        <p:spPr/>
        <p:txBody>
          <a:bodyPr/>
          <a:lstStyle/>
          <a:p>
            <a:fld id="{9DF89FBF-7EBB-41A3-A361-6FC1E9DB9F54}" type="slidenum">
              <a:rPr kumimoji="1" lang="ja-JP" altLang="en-US" smtClean="0"/>
              <a:t>11</a:t>
            </a:fld>
            <a:endParaRPr kumimoji="1" lang="ja-JP" altLang="en-US"/>
          </a:p>
        </p:txBody>
      </p:sp>
    </p:spTree>
    <p:extLst>
      <p:ext uri="{BB962C8B-B14F-4D97-AF65-F5344CB8AC3E}">
        <p14:creationId xmlns:p14="http://schemas.microsoft.com/office/powerpoint/2010/main" val="216610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3/4</a:t>
            </a:r>
            <a:r>
              <a:rPr kumimoji="1" lang="ja-JP" altLang="en-US" dirty="0"/>
              <a:t>乗の法則の例</a:t>
            </a:r>
          </a:p>
        </p:txBody>
      </p:sp>
      <p:sp>
        <p:nvSpPr>
          <p:cNvPr id="3" name="コンテンツ プレースホルダー 2"/>
          <p:cNvSpPr>
            <a:spLocks noGrp="1"/>
          </p:cNvSpPr>
          <p:nvPr>
            <p:ph idx="1"/>
          </p:nvPr>
        </p:nvSpPr>
        <p:spPr>
          <a:xfrm>
            <a:off x="838200" y="1280160"/>
            <a:ext cx="6789914" cy="4896803"/>
          </a:xfrm>
        </p:spPr>
        <p:txBody>
          <a:bodyPr/>
          <a:lstStyle/>
          <a:p>
            <a:pPr marL="457200" indent="-457200">
              <a:lnSpc>
                <a:spcPct val="150000"/>
              </a:lnSpc>
              <a:buFont typeface="+mj-lt"/>
              <a:buAutoNum type="arabicPeriod"/>
            </a:pPr>
            <a:r>
              <a:rPr kumimoji="1" lang="ja-JP" altLang="en-US" dirty="0"/>
              <a:t>胎内成長と出生時体重・成体体重</a:t>
            </a:r>
            <a:endParaRPr kumimoji="1" lang="en-US" altLang="ja-JP" dirty="0"/>
          </a:p>
          <a:p>
            <a:pPr lvl="1">
              <a:lnSpc>
                <a:spcPct val="150000"/>
              </a:lnSpc>
            </a:pPr>
            <a:r>
              <a:rPr kumimoji="1" lang="ja-JP" altLang="en-US" dirty="0"/>
              <a:t>ゴン</a:t>
            </a:r>
            <a:r>
              <a:rPr kumimoji="1" lang="ja-JP" altLang="en-US" dirty="0" err="1"/>
              <a:t>ぺ</a:t>
            </a:r>
            <a:r>
              <a:rPr kumimoji="1" lang="ja-JP" altLang="en-US" dirty="0"/>
              <a:t>ルツ式による胎内での成長速度と出生時の体重を鳥類・哺乳類別にプロット</a:t>
            </a:r>
            <a:endParaRPr kumimoji="1" lang="en-US" altLang="ja-JP" dirty="0"/>
          </a:p>
          <a:p>
            <a:pPr lvl="1">
              <a:lnSpc>
                <a:spcPct val="150000"/>
              </a:lnSpc>
            </a:pPr>
            <a:r>
              <a:rPr lang="ja-JP" altLang="en-US" dirty="0"/>
              <a:t>様々な種の関係から、胎内成長速度は出生時体重や成体体重の</a:t>
            </a:r>
            <a:r>
              <a:rPr lang="en-US" altLang="ja-JP" dirty="0"/>
              <a:t>3/4</a:t>
            </a:r>
            <a:r>
              <a:rPr lang="ja-JP" altLang="en-US" dirty="0"/>
              <a:t>乗だった</a:t>
            </a:r>
            <a:endParaRPr lang="en-US" altLang="ja-JP" dirty="0"/>
          </a:p>
          <a:p>
            <a:pPr marL="457200" indent="-457200">
              <a:lnSpc>
                <a:spcPct val="150000"/>
              </a:lnSpc>
              <a:buFont typeface="+mj-lt"/>
              <a:buAutoNum type="arabicPeriod"/>
            </a:pPr>
            <a:r>
              <a:rPr kumimoji="1" lang="ja-JP" altLang="en-US" dirty="0"/>
              <a:t>個体の成長速度と体重</a:t>
            </a:r>
            <a:endParaRPr kumimoji="1" lang="en-US" altLang="ja-JP" dirty="0"/>
          </a:p>
          <a:p>
            <a:pPr lvl="1">
              <a:lnSpc>
                <a:spcPct val="150000"/>
              </a:lnSpc>
            </a:pPr>
            <a:r>
              <a:rPr lang="ja-JP" altLang="en-US" dirty="0"/>
              <a:t>様々な種類の生物の成長速度と体重をプロット</a:t>
            </a:r>
            <a:endParaRPr lang="en-US" altLang="ja-JP" dirty="0"/>
          </a:p>
          <a:p>
            <a:pPr lvl="1">
              <a:lnSpc>
                <a:spcPct val="150000"/>
              </a:lnSpc>
            </a:pPr>
            <a:r>
              <a:rPr lang="ja-JP" altLang="en-US" dirty="0"/>
              <a:t>関係の傾きは</a:t>
            </a:r>
            <a:r>
              <a:rPr lang="en-US" altLang="ja-JP" dirty="0"/>
              <a:t>0.35</a:t>
            </a:r>
            <a:r>
              <a:rPr lang="ja-JP" altLang="en-US" dirty="0"/>
              <a:t>から</a:t>
            </a:r>
            <a:r>
              <a:rPr lang="en-US" altLang="ja-JP" dirty="0"/>
              <a:t>0.87</a:t>
            </a:r>
            <a:r>
              <a:rPr lang="ja-JP" altLang="en-US" dirty="0"/>
              <a:t>まで</a:t>
            </a:r>
            <a:endParaRPr lang="en-US" altLang="ja-JP" dirty="0"/>
          </a:p>
          <a:p>
            <a:pPr lvl="1">
              <a:lnSpc>
                <a:spcPct val="150000"/>
              </a:lnSpc>
            </a:pPr>
            <a:r>
              <a:rPr lang="en-US" altLang="ja-JP" dirty="0"/>
              <a:t>0.7~0.8</a:t>
            </a:r>
            <a:r>
              <a:rPr lang="ja-JP" altLang="en-US" dirty="0"/>
              <a:t>あたりが多い</a:t>
            </a:r>
            <a:endParaRPr lang="en-US" altLang="ja-JP" dirty="0"/>
          </a:p>
          <a:p>
            <a:pPr marL="914400" lvl="1" indent="-457200">
              <a:lnSpc>
                <a:spcPct val="150000"/>
              </a:lnSpc>
              <a:buFont typeface="+mj-lt"/>
              <a:buAutoNum type="arabicPeriod"/>
            </a:pPr>
            <a:endParaRPr kumimoji="1" lang="en-US" altLang="ja-JP" dirty="0"/>
          </a:p>
          <a:p>
            <a:pPr marL="914400" lvl="1" indent="-457200">
              <a:lnSpc>
                <a:spcPct val="150000"/>
              </a:lnSpc>
              <a:buFont typeface="+mj-lt"/>
              <a:buAutoNum type="arabicPeriod"/>
            </a:pP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47230" y="418409"/>
            <a:ext cx="3479168" cy="2436551"/>
          </a:xfrm>
          <a:prstGeom prst="rect">
            <a:avLst/>
          </a:prstGeom>
        </p:spPr>
      </p:pic>
      <p:sp>
        <p:nvSpPr>
          <p:cNvPr id="5" name="正方形/長方形 4"/>
          <p:cNvSpPr/>
          <p:nvPr/>
        </p:nvSpPr>
        <p:spPr>
          <a:xfrm>
            <a:off x="9808014" y="2854960"/>
            <a:ext cx="2383986" cy="307777"/>
          </a:xfrm>
          <a:prstGeom prst="rect">
            <a:avLst/>
          </a:prstGeom>
        </p:spPr>
        <p:txBody>
          <a:bodyPr wrap="none">
            <a:spAutoFit/>
          </a:bodyPr>
          <a:lstStyle/>
          <a:p>
            <a:r>
              <a:rPr lang="en-US" altLang="ja-JP" sz="1400" dirty="0" err="1"/>
              <a:t>Ricklefs</a:t>
            </a:r>
            <a:r>
              <a:rPr lang="en-US" altLang="ja-JP" sz="1400" dirty="0"/>
              <a:t> (2010)</a:t>
            </a:r>
            <a:r>
              <a:rPr lang="ja-JP" altLang="en-US" sz="1400" dirty="0"/>
              <a:t> </a:t>
            </a:r>
            <a:r>
              <a:rPr lang="en-US" altLang="ja-JP" sz="1400" i="1" dirty="0" err="1"/>
              <a:t>Func</a:t>
            </a:r>
            <a:r>
              <a:rPr lang="en-US" altLang="ja-JP" sz="1400" i="1" dirty="0"/>
              <a:t>. Ecol.</a:t>
            </a:r>
            <a:endParaRPr lang="ja-JP" altLang="en-US" sz="1400" i="1" dirty="0"/>
          </a:p>
        </p:txBody>
      </p:sp>
      <p:grpSp>
        <p:nvGrpSpPr>
          <p:cNvPr id="9" name="グループ化 8"/>
          <p:cNvGrpSpPr/>
          <p:nvPr/>
        </p:nvGrpSpPr>
        <p:grpSpPr>
          <a:xfrm>
            <a:off x="7749435" y="3443350"/>
            <a:ext cx="3585614" cy="3300633"/>
            <a:chOff x="4395974" y="3217520"/>
            <a:chExt cx="3585614" cy="3300633"/>
          </a:xfrm>
        </p:grpSpPr>
        <p:pic>
          <p:nvPicPr>
            <p:cNvPr id="6" name="図 5"/>
            <p:cNvPicPr>
              <a:picLocks noChangeAspect="1"/>
            </p:cNvPicPr>
            <p:nvPr/>
          </p:nvPicPr>
          <p:blipFill>
            <a:blip r:embed="rId4"/>
            <a:stretch>
              <a:fillRect/>
            </a:stretch>
          </p:blipFill>
          <p:spPr>
            <a:xfrm>
              <a:off x="4843279" y="3217520"/>
              <a:ext cx="3138309" cy="2864368"/>
            </a:xfrm>
            <a:prstGeom prst="rect">
              <a:avLst/>
            </a:prstGeom>
          </p:spPr>
        </p:pic>
        <p:sp>
          <p:nvSpPr>
            <p:cNvPr id="7" name="テキスト ボックス 6"/>
            <p:cNvSpPr txBox="1"/>
            <p:nvPr/>
          </p:nvSpPr>
          <p:spPr>
            <a:xfrm>
              <a:off x="5372792" y="6148821"/>
              <a:ext cx="2098651" cy="369332"/>
            </a:xfrm>
            <a:prstGeom prst="rect">
              <a:avLst/>
            </a:prstGeom>
            <a:noFill/>
          </p:spPr>
          <p:txBody>
            <a:bodyPr wrap="none" rtlCol="0">
              <a:spAutoFit/>
            </a:bodyPr>
            <a:lstStyle/>
            <a:p>
              <a:r>
                <a:rPr kumimoji="1" lang="en-US" altLang="ja-JP" dirty="0"/>
                <a:t>Adult body weight</a:t>
              </a:r>
              <a:endParaRPr kumimoji="1" lang="ja-JP" altLang="en-US" dirty="0"/>
            </a:p>
          </p:txBody>
        </p:sp>
        <p:sp>
          <p:nvSpPr>
            <p:cNvPr id="8" name="テキスト ボックス 7"/>
            <p:cNvSpPr txBox="1"/>
            <p:nvPr/>
          </p:nvSpPr>
          <p:spPr>
            <a:xfrm rot="16200000">
              <a:off x="3855922" y="4294418"/>
              <a:ext cx="1449436" cy="369332"/>
            </a:xfrm>
            <a:prstGeom prst="rect">
              <a:avLst/>
            </a:prstGeom>
            <a:noFill/>
          </p:spPr>
          <p:txBody>
            <a:bodyPr wrap="none" rtlCol="0">
              <a:spAutoFit/>
            </a:bodyPr>
            <a:lstStyle/>
            <a:p>
              <a:r>
                <a:rPr kumimoji="1" lang="en-US" altLang="ja-JP" dirty="0"/>
                <a:t>Growth rate</a:t>
              </a:r>
              <a:endParaRPr kumimoji="1" lang="ja-JP" altLang="en-US" dirty="0"/>
            </a:p>
          </p:txBody>
        </p:sp>
      </p:grpSp>
      <p:sp>
        <p:nvSpPr>
          <p:cNvPr id="10" name="テキスト ボックス 9"/>
          <p:cNvSpPr txBox="1"/>
          <p:nvPr/>
        </p:nvSpPr>
        <p:spPr>
          <a:xfrm>
            <a:off x="10252045" y="6619109"/>
            <a:ext cx="1939955" cy="276999"/>
          </a:xfrm>
          <a:prstGeom prst="rect">
            <a:avLst/>
          </a:prstGeom>
          <a:noFill/>
        </p:spPr>
        <p:txBody>
          <a:bodyPr wrap="none" rtlCol="0">
            <a:spAutoFit/>
          </a:bodyPr>
          <a:lstStyle/>
          <a:p>
            <a:r>
              <a:rPr kumimoji="1" lang="en-US" altLang="ja-JP" sz="1200" dirty="0"/>
              <a:t>Case (1978) </a:t>
            </a:r>
            <a:r>
              <a:rPr kumimoji="1" lang="en-US" altLang="ja-JP" sz="1200" i="1" dirty="0"/>
              <a:t>Q. Rev. Biol.</a:t>
            </a:r>
            <a:endParaRPr kumimoji="1" lang="ja-JP" altLang="en-US" sz="1200" i="1" dirty="0"/>
          </a:p>
        </p:txBody>
      </p:sp>
      <p:pic>
        <p:nvPicPr>
          <p:cNvPr id="12" name="図 11"/>
          <p:cNvPicPr>
            <a:picLocks noChangeAspect="1"/>
          </p:cNvPicPr>
          <p:nvPr/>
        </p:nvPicPr>
        <p:blipFill>
          <a:blip r:embed="rId5"/>
          <a:stretch>
            <a:fillRect/>
          </a:stretch>
        </p:blipFill>
        <p:spPr>
          <a:xfrm>
            <a:off x="7628114" y="30479"/>
            <a:ext cx="4563886" cy="3345938"/>
          </a:xfrm>
          <a:prstGeom prst="rect">
            <a:avLst/>
          </a:prstGeom>
        </p:spPr>
      </p:pic>
      <p:sp>
        <p:nvSpPr>
          <p:cNvPr id="11" name="スライド番号プレースホルダー 10">
            <a:extLst>
              <a:ext uri="{FF2B5EF4-FFF2-40B4-BE49-F238E27FC236}">
                <a16:creationId xmlns:a16="http://schemas.microsoft.com/office/drawing/2014/main" id="{9C6E5317-8FC3-4F94-9A47-90A0D6E0ED0B}"/>
              </a:ext>
            </a:extLst>
          </p:cNvPr>
          <p:cNvSpPr>
            <a:spLocks noGrp="1"/>
          </p:cNvSpPr>
          <p:nvPr>
            <p:ph type="sldNum" sz="quarter" idx="12"/>
          </p:nvPr>
        </p:nvSpPr>
        <p:spPr/>
        <p:txBody>
          <a:bodyPr/>
          <a:lstStyle/>
          <a:p>
            <a:fld id="{9DF89FBF-7EBB-41A3-A361-6FC1E9DB9F54}" type="slidenum">
              <a:rPr kumimoji="1" lang="ja-JP" altLang="en-US" smtClean="0"/>
              <a:t>12</a:t>
            </a:fld>
            <a:endParaRPr kumimoji="1" lang="ja-JP" altLang="en-US"/>
          </a:p>
        </p:txBody>
      </p:sp>
    </p:spTree>
    <p:extLst>
      <p:ext uri="{BB962C8B-B14F-4D97-AF65-F5344CB8AC3E}">
        <p14:creationId xmlns:p14="http://schemas.microsoft.com/office/powerpoint/2010/main" val="351042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乗の法則の例</a:t>
            </a:r>
            <a:endParaRPr kumimoji="1" lang="ja-JP" altLang="en-US" dirty="0"/>
          </a:p>
        </p:txBody>
      </p:sp>
      <p:sp>
        <p:nvSpPr>
          <p:cNvPr id="3" name="コンテンツ プレースホルダー 2"/>
          <p:cNvSpPr>
            <a:spLocks noGrp="1"/>
          </p:cNvSpPr>
          <p:nvPr>
            <p:ph idx="1"/>
          </p:nvPr>
        </p:nvSpPr>
        <p:spPr>
          <a:xfrm>
            <a:off x="219886" y="1057308"/>
            <a:ext cx="7015962" cy="4896803"/>
          </a:xfrm>
        </p:spPr>
        <p:txBody>
          <a:bodyPr/>
          <a:lstStyle/>
          <a:p>
            <a:pPr marL="0" indent="0">
              <a:buNone/>
            </a:pPr>
            <a:r>
              <a:rPr lang="en-US" altLang="ja-JP" dirty="0"/>
              <a:t>3.  </a:t>
            </a:r>
            <a:r>
              <a:rPr lang="ja-JP" altLang="en-US" dirty="0"/>
              <a:t>繁殖と体サイズ</a:t>
            </a:r>
            <a:endParaRPr lang="en-US" altLang="ja-JP" dirty="0"/>
          </a:p>
          <a:p>
            <a:pPr lvl="1"/>
            <a:r>
              <a:rPr kumimoji="1" lang="ja-JP" altLang="en-US" dirty="0"/>
              <a:t>個体群の成長や繁殖と体サイズには関係がある</a:t>
            </a:r>
            <a:endParaRPr kumimoji="1" lang="en-US" altLang="ja-JP" dirty="0"/>
          </a:p>
          <a:p>
            <a:pPr lvl="1"/>
            <a:r>
              <a:rPr lang="ja-JP" altLang="en-US" dirty="0"/>
              <a:t>様々な分類群の繁殖力と体サイズをプロットすると、およそ</a:t>
            </a:r>
            <a:r>
              <a:rPr lang="en-US" altLang="ja-JP" dirty="0"/>
              <a:t>3/4</a:t>
            </a:r>
            <a:r>
              <a:rPr lang="ja-JP" altLang="en-US" dirty="0"/>
              <a:t>乗の法則に近くなる</a:t>
            </a:r>
            <a:br>
              <a:rPr lang="en-US" altLang="ja-JP" dirty="0"/>
            </a:br>
            <a:r>
              <a:rPr lang="ja-JP" altLang="en-US" dirty="0"/>
              <a:t>（</a:t>
            </a:r>
            <a:r>
              <a:rPr lang="en-US" altLang="ja-JP" dirty="0"/>
              <a:t>Hatton et al. 2015)</a:t>
            </a:r>
          </a:p>
          <a:p>
            <a:pPr marL="0" indent="0">
              <a:buNone/>
            </a:pPr>
            <a:r>
              <a:rPr kumimoji="1" lang="en-US" altLang="ja-JP" dirty="0"/>
              <a:t>4.  </a:t>
            </a:r>
            <a:r>
              <a:rPr kumimoji="1" lang="ja-JP" altLang="en-US" dirty="0"/>
              <a:t>社会性昆虫のコロニー成長速度と重量</a:t>
            </a:r>
            <a:endParaRPr lang="en-US" altLang="ja-JP" dirty="0"/>
          </a:p>
          <a:p>
            <a:pPr lvl="1"/>
            <a:r>
              <a:rPr kumimoji="1" lang="ja-JP" altLang="en-US" dirty="0"/>
              <a:t>両者の関係は</a:t>
            </a:r>
            <a:r>
              <a:rPr kumimoji="1" lang="en-US" altLang="ja-JP" dirty="0"/>
              <a:t>3/4</a:t>
            </a:r>
            <a:r>
              <a:rPr kumimoji="1" lang="ja-JP" altLang="en-US" dirty="0"/>
              <a:t>乗の関係に乗る。</a:t>
            </a:r>
            <a:endParaRPr kumimoji="1" lang="en-US" altLang="ja-JP" dirty="0"/>
          </a:p>
          <a:p>
            <a:pPr lvl="1"/>
            <a:r>
              <a:rPr kumimoji="1" lang="ja-JP" altLang="en-US" dirty="0"/>
              <a:t>真社会性昆虫のコロニーを一つの大きな静物とすると生物の代謝とサイズの関係と同じ意味を持つ</a:t>
            </a:r>
            <a:endParaRPr kumimoji="1" lang="en-US" altLang="ja-JP" dirty="0"/>
          </a:p>
          <a:p>
            <a:pPr marL="914400" lvl="1" indent="-457200">
              <a:buFont typeface="+mj-lt"/>
              <a:buAutoNum type="arabicPeriod"/>
            </a:pPr>
            <a:endParaRPr kumimoji="1" lang="en-US" altLang="ja-JP" dirty="0"/>
          </a:p>
        </p:txBody>
      </p:sp>
      <p:pic>
        <p:nvPicPr>
          <p:cNvPr id="5" name="図 4"/>
          <p:cNvPicPr>
            <a:picLocks noChangeAspect="1"/>
          </p:cNvPicPr>
          <p:nvPr/>
        </p:nvPicPr>
        <p:blipFill>
          <a:blip r:embed="rId3"/>
          <a:stretch>
            <a:fillRect/>
          </a:stretch>
        </p:blipFill>
        <p:spPr>
          <a:xfrm>
            <a:off x="8475982" y="2605373"/>
            <a:ext cx="3037219" cy="3913851"/>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a:ext>
            </a:extLst>
          </a:blip>
          <a:srcRect/>
          <a:stretch/>
        </p:blipFill>
        <p:spPr>
          <a:xfrm rot="60000">
            <a:off x="7258205" y="-48520"/>
            <a:ext cx="2628947" cy="2584928"/>
          </a:xfrm>
          <a:prstGeom prst="rect">
            <a:avLst/>
          </a:prstGeom>
        </p:spPr>
      </p:pic>
      <p:pic>
        <p:nvPicPr>
          <p:cNvPr id="7" name="図 6"/>
          <p:cNvPicPr>
            <a:picLocks noChangeAspect="1"/>
          </p:cNvPicPr>
          <p:nvPr/>
        </p:nvPicPr>
        <p:blipFill>
          <a:blip r:embed="rId5"/>
          <a:stretch>
            <a:fillRect/>
          </a:stretch>
        </p:blipFill>
        <p:spPr>
          <a:xfrm rot="60000">
            <a:off x="9900867" y="0"/>
            <a:ext cx="2365453" cy="2584928"/>
          </a:xfrm>
          <a:prstGeom prst="rect">
            <a:avLst/>
          </a:prstGeom>
        </p:spPr>
      </p:pic>
      <p:pic>
        <p:nvPicPr>
          <p:cNvPr id="8" name="図 7"/>
          <p:cNvPicPr>
            <a:picLocks noChangeAspect="1"/>
          </p:cNvPicPr>
          <p:nvPr/>
        </p:nvPicPr>
        <p:blipFill>
          <a:blip r:embed="rId6"/>
          <a:stretch>
            <a:fillRect/>
          </a:stretch>
        </p:blipFill>
        <p:spPr>
          <a:xfrm>
            <a:off x="786523" y="4201054"/>
            <a:ext cx="6449325" cy="2534004"/>
          </a:xfrm>
          <a:prstGeom prst="rect">
            <a:avLst/>
          </a:prstGeom>
        </p:spPr>
      </p:pic>
      <p:sp>
        <p:nvSpPr>
          <p:cNvPr id="4" name="スライド番号プレースホルダー 3">
            <a:extLst>
              <a:ext uri="{FF2B5EF4-FFF2-40B4-BE49-F238E27FC236}">
                <a16:creationId xmlns:a16="http://schemas.microsoft.com/office/drawing/2014/main" id="{E110C0A2-0CD1-4102-9EF4-1A91C1751361}"/>
              </a:ext>
            </a:extLst>
          </p:cNvPr>
          <p:cNvSpPr>
            <a:spLocks noGrp="1"/>
          </p:cNvSpPr>
          <p:nvPr>
            <p:ph type="sldNum" sz="quarter" idx="12"/>
          </p:nvPr>
        </p:nvSpPr>
        <p:spPr/>
        <p:txBody>
          <a:bodyPr/>
          <a:lstStyle/>
          <a:p>
            <a:fld id="{9DF89FBF-7EBB-41A3-A361-6FC1E9DB9F54}" type="slidenum">
              <a:rPr kumimoji="1" lang="ja-JP" altLang="en-US" smtClean="0"/>
              <a:t>13</a:t>
            </a:fld>
            <a:endParaRPr kumimoji="1" lang="ja-JP" altLang="en-US"/>
          </a:p>
        </p:txBody>
      </p:sp>
    </p:spTree>
    <p:extLst>
      <p:ext uri="{BB962C8B-B14F-4D97-AF65-F5344CB8AC3E}">
        <p14:creationId xmlns:p14="http://schemas.microsoft.com/office/powerpoint/2010/main" val="46086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乗の法則の例</a:t>
            </a:r>
            <a:endParaRPr kumimoji="1" lang="ja-JP" altLang="en-US" dirty="0"/>
          </a:p>
        </p:txBody>
      </p:sp>
      <p:sp>
        <p:nvSpPr>
          <p:cNvPr id="3" name="コンテンツ プレースホルダー 2"/>
          <p:cNvSpPr>
            <a:spLocks noGrp="1"/>
          </p:cNvSpPr>
          <p:nvPr>
            <p:ph idx="1"/>
          </p:nvPr>
        </p:nvSpPr>
        <p:spPr/>
        <p:txBody>
          <a:bodyPr/>
          <a:lstStyle/>
          <a:p>
            <a:pPr marL="457200" indent="-457200">
              <a:buAutoNum type="arabicPeriod" startAt="5"/>
            </a:pPr>
            <a:r>
              <a:rPr lang="ja-JP" altLang="en-US" dirty="0"/>
              <a:t>群集</a:t>
            </a:r>
            <a:r>
              <a:rPr kumimoji="1" lang="ja-JP" altLang="en-US" dirty="0"/>
              <a:t>の生産力と</a:t>
            </a:r>
            <a:r>
              <a:rPr lang="ja-JP" altLang="en-US" dirty="0"/>
              <a:t>群集</a:t>
            </a:r>
            <a:r>
              <a:rPr kumimoji="1" lang="ja-JP" altLang="en-US" dirty="0"/>
              <a:t>のバイオマス</a:t>
            </a:r>
            <a:endParaRPr kumimoji="1" lang="en-US" altLang="ja-JP" dirty="0"/>
          </a:p>
          <a:p>
            <a:pPr lvl="1"/>
            <a:r>
              <a:rPr kumimoji="1" lang="ja-JP" altLang="en-US" dirty="0"/>
              <a:t>各生態系の単位面積あたりのバイオマスの変遷から生産力を算出</a:t>
            </a:r>
            <a:endParaRPr kumimoji="1" lang="en-US" altLang="ja-JP" dirty="0"/>
          </a:p>
          <a:p>
            <a:pPr lvl="1"/>
            <a:r>
              <a:rPr kumimoji="1" lang="ja-JP" altLang="en-US" dirty="0"/>
              <a:t>生物の中の</a:t>
            </a:r>
            <a:r>
              <a:rPr kumimoji="1" lang="en-US" altLang="ja-JP" dirty="0"/>
              <a:t>3/4</a:t>
            </a:r>
            <a:r>
              <a:rPr kumimoji="1" lang="ja-JP" altLang="en-US" dirty="0"/>
              <a:t>乗則としては最大スケールの関係</a:t>
            </a:r>
            <a:endParaRPr kumimoji="1" lang="en-US" altLang="ja-JP" dirty="0"/>
          </a:p>
          <a:p>
            <a:pPr lvl="1"/>
            <a:endParaRPr kumimoji="1" lang="en-US" altLang="ja-JP" dirty="0"/>
          </a:p>
          <a:p>
            <a:pPr lvl="1"/>
            <a:endParaRPr kumimoji="1" lang="ja-JP" altLang="en-US" dirty="0"/>
          </a:p>
        </p:txBody>
      </p:sp>
      <p:pic>
        <p:nvPicPr>
          <p:cNvPr id="4" name="図 3">
            <a:extLst>
              <a:ext uri="{FF2B5EF4-FFF2-40B4-BE49-F238E27FC236}">
                <a16:creationId xmlns:a16="http://schemas.microsoft.com/office/drawing/2014/main" id="{CF690663-3280-4D4A-AA65-D417CCEBA69C}"/>
              </a:ext>
            </a:extLst>
          </p:cNvPr>
          <p:cNvPicPr>
            <a:picLocks noChangeAspect="1"/>
          </p:cNvPicPr>
          <p:nvPr/>
        </p:nvPicPr>
        <p:blipFill>
          <a:blip r:embed="rId2"/>
          <a:stretch>
            <a:fillRect/>
          </a:stretch>
        </p:blipFill>
        <p:spPr>
          <a:xfrm rot="60000">
            <a:off x="7498190" y="2731811"/>
            <a:ext cx="3519128" cy="3414703"/>
          </a:xfrm>
          <a:prstGeom prst="rect">
            <a:avLst/>
          </a:prstGeom>
        </p:spPr>
      </p:pic>
      <p:sp>
        <p:nvSpPr>
          <p:cNvPr id="5" name="スライド番号プレースホルダー 4">
            <a:extLst>
              <a:ext uri="{FF2B5EF4-FFF2-40B4-BE49-F238E27FC236}">
                <a16:creationId xmlns:a16="http://schemas.microsoft.com/office/drawing/2014/main" id="{95C63039-A4B7-44F3-B200-5E2914AB1094}"/>
              </a:ext>
            </a:extLst>
          </p:cNvPr>
          <p:cNvSpPr>
            <a:spLocks noGrp="1"/>
          </p:cNvSpPr>
          <p:nvPr>
            <p:ph type="sldNum" sz="quarter" idx="12"/>
          </p:nvPr>
        </p:nvSpPr>
        <p:spPr/>
        <p:txBody>
          <a:bodyPr/>
          <a:lstStyle/>
          <a:p>
            <a:fld id="{9DF89FBF-7EBB-41A3-A361-6FC1E9DB9F54}" type="slidenum">
              <a:rPr kumimoji="1" lang="ja-JP" altLang="en-US" smtClean="0"/>
              <a:t>14</a:t>
            </a:fld>
            <a:endParaRPr kumimoji="1" lang="ja-JP" altLang="en-US"/>
          </a:p>
        </p:txBody>
      </p:sp>
    </p:spTree>
    <p:extLst>
      <p:ext uri="{BB962C8B-B14F-4D97-AF65-F5344CB8AC3E}">
        <p14:creationId xmlns:p14="http://schemas.microsoft.com/office/powerpoint/2010/main" val="51747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なぜ生物現象はべき乗則なのか</a:t>
            </a:r>
          </a:p>
        </p:txBody>
      </p:sp>
      <p:sp>
        <p:nvSpPr>
          <p:cNvPr id="3" name="コンテンツ プレースホルダー 2"/>
          <p:cNvSpPr>
            <a:spLocks noGrp="1"/>
          </p:cNvSpPr>
          <p:nvPr>
            <p:ph idx="1"/>
          </p:nvPr>
        </p:nvSpPr>
        <p:spPr>
          <a:xfrm>
            <a:off x="262466" y="972589"/>
            <a:ext cx="7718778" cy="5885411"/>
          </a:xfrm>
        </p:spPr>
        <p:txBody>
          <a:bodyPr>
            <a:normAutofit/>
          </a:bodyPr>
          <a:lstStyle/>
          <a:p>
            <a:pPr>
              <a:lnSpc>
                <a:spcPct val="160000"/>
              </a:lnSpc>
            </a:pPr>
            <a:r>
              <a:rPr kumimoji="1" lang="ja-JP" altLang="en-US" dirty="0"/>
              <a:t>べき乗則</a:t>
            </a:r>
            <a:r>
              <a:rPr kumimoji="1" lang="en-US" altLang="ja-JP" dirty="0"/>
              <a:t>×</a:t>
            </a:r>
            <a:r>
              <a:rPr kumimoji="1" lang="ja-JP" altLang="en-US" dirty="0"/>
              <a:t>べき乗則＝べき乗則</a:t>
            </a:r>
            <a:endParaRPr kumimoji="1" lang="en-US" altLang="ja-JP" dirty="0"/>
          </a:p>
          <a:p>
            <a:pPr>
              <a:lnSpc>
                <a:spcPct val="160000"/>
              </a:lnSpc>
            </a:pPr>
            <a:r>
              <a:rPr lang="ja-JP" altLang="en-US" dirty="0"/>
              <a:t>生物現象にはべき乗則が密接にかかわっている</a:t>
            </a:r>
            <a:endParaRPr lang="en-US" altLang="ja-JP" dirty="0"/>
          </a:p>
          <a:p>
            <a:pPr lvl="1">
              <a:lnSpc>
                <a:spcPct val="120000"/>
              </a:lnSpc>
            </a:pPr>
            <a:r>
              <a:rPr lang="ja-JP" altLang="en-US" dirty="0"/>
              <a:t>代謝</a:t>
            </a:r>
            <a:endParaRPr lang="en-US" altLang="ja-JP" dirty="0"/>
          </a:p>
          <a:p>
            <a:pPr lvl="1">
              <a:lnSpc>
                <a:spcPct val="120000"/>
              </a:lnSpc>
            </a:pPr>
            <a:r>
              <a:rPr lang="ja-JP" altLang="en-US" dirty="0"/>
              <a:t>生理</a:t>
            </a:r>
            <a:endParaRPr lang="en-US" altLang="ja-JP" dirty="0"/>
          </a:p>
          <a:p>
            <a:pPr lvl="1">
              <a:lnSpc>
                <a:spcPct val="120000"/>
              </a:lnSpc>
            </a:pPr>
            <a:r>
              <a:rPr lang="ja-JP" altLang="en-US" dirty="0"/>
              <a:t>形態</a:t>
            </a:r>
            <a:endParaRPr lang="en-US" altLang="ja-JP" dirty="0"/>
          </a:p>
          <a:p>
            <a:pPr lvl="1">
              <a:lnSpc>
                <a:spcPct val="120000"/>
              </a:lnSpc>
            </a:pPr>
            <a:r>
              <a:rPr lang="ja-JP" altLang="en-US" dirty="0"/>
              <a:t>成長</a:t>
            </a:r>
            <a:endParaRPr lang="en-US" altLang="ja-JP" dirty="0"/>
          </a:p>
          <a:p>
            <a:pPr lvl="1">
              <a:lnSpc>
                <a:spcPct val="120000"/>
              </a:lnSpc>
            </a:pPr>
            <a:r>
              <a:rPr lang="ja-JP" altLang="en-US" dirty="0"/>
              <a:t>繁殖</a:t>
            </a:r>
            <a:endParaRPr lang="en-US" altLang="ja-JP" dirty="0"/>
          </a:p>
          <a:p>
            <a:pPr lvl="1">
              <a:lnSpc>
                <a:spcPct val="120000"/>
              </a:lnSpc>
            </a:pPr>
            <a:r>
              <a:rPr lang="ja-JP" altLang="en-US" dirty="0"/>
              <a:t>捕食被食関係</a:t>
            </a:r>
            <a:endParaRPr lang="en-US" altLang="ja-JP" dirty="0"/>
          </a:p>
          <a:p>
            <a:pPr lvl="1">
              <a:lnSpc>
                <a:spcPct val="120000"/>
              </a:lnSpc>
            </a:pPr>
            <a:r>
              <a:rPr lang="ja-JP" altLang="en-US" dirty="0"/>
              <a:t>生息密度</a:t>
            </a:r>
            <a:endParaRPr lang="en-US" altLang="ja-JP" dirty="0"/>
          </a:p>
          <a:p>
            <a:pPr lvl="1">
              <a:lnSpc>
                <a:spcPct val="120000"/>
              </a:lnSpc>
            </a:pPr>
            <a:r>
              <a:rPr lang="ja-JP" altLang="en-US" dirty="0"/>
              <a:t>自然死亡率</a:t>
            </a:r>
            <a:endParaRPr lang="en-US" altLang="ja-JP" dirty="0"/>
          </a:p>
          <a:p>
            <a:pPr marL="0" indent="0">
              <a:lnSpc>
                <a:spcPct val="160000"/>
              </a:lnSpc>
              <a:buNone/>
            </a:pPr>
            <a:endParaRPr kumimoji="1" lang="en-US" altLang="ja-JP" dirty="0"/>
          </a:p>
        </p:txBody>
      </p:sp>
      <p:pic>
        <p:nvPicPr>
          <p:cNvPr id="17" name="図 16"/>
          <p:cNvPicPr>
            <a:picLocks noChangeAspect="1"/>
          </p:cNvPicPr>
          <p:nvPr/>
        </p:nvPicPr>
        <p:blipFill>
          <a:blip r:embed="rId3"/>
          <a:stretch>
            <a:fillRect/>
          </a:stretch>
        </p:blipFill>
        <p:spPr>
          <a:xfrm>
            <a:off x="3498980" y="2923821"/>
            <a:ext cx="3376189" cy="3177369"/>
          </a:xfrm>
          <a:prstGeom prst="rect">
            <a:avLst/>
          </a:prstGeom>
        </p:spPr>
      </p:pic>
      <p:pic>
        <p:nvPicPr>
          <p:cNvPr id="18" name="図 17"/>
          <p:cNvPicPr>
            <a:picLocks noChangeAspect="1"/>
          </p:cNvPicPr>
          <p:nvPr/>
        </p:nvPicPr>
        <p:blipFill>
          <a:blip r:embed="rId4"/>
          <a:stretch>
            <a:fillRect/>
          </a:stretch>
        </p:blipFill>
        <p:spPr>
          <a:xfrm>
            <a:off x="7504485" y="0"/>
            <a:ext cx="4687515" cy="6858000"/>
          </a:xfrm>
          <a:prstGeom prst="rect">
            <a:avLst/>
          </a:prstGeom>
        </p:spPr>
      </p:pic>
      <p:sp>
        <p:nvSpPr>
          <p:cNvPr id="4" name="スライド番号プレースホルダー 3">
            <a:extLst>
              <a:ext uri="{FF2B5EF4-FFF2-40B4-BE49-F238E27FC236}">
                <a16:creationId xmlns:a16="http://schemas.microsoft.com/office/drawing/2014/main" id="{C3B01FF6-8EF9-43FA-8306-72CCDD0EF422}"/>
              </a:ext>
            </a:extLst>
          </p:cNvPr>
          <p:cNvSpPr>
            <a:spLocks noGrp="1"/>
          </p:cNvSpPr>
          <p:nvPr>
            <p:ph type="sldNum" sz="quarter" idx="12"/>
          </p:nvPr>
        </p:nvSpPr>
        <p:spPr/>
        <p:txBody>
          <a:bodyPr/>
          <a:lstStyle/>
          <a:p>
            <a:fld id="{9DF89FBF-7EBB-41A3-A361-6FC1E9DB9F54}" type="slidenum">
              <a:rPr kumimoji="1" lang="ja-JP" altLang="en-US" smtClean="0"/>
              <a:t>15</a:t>
            </a:fld>
            <a:endParaRPr kumimoji="1" lang="ja-JP" altLang="en-US"/>
          </a:p>
        </p:txBody>
      </p:sp>
    </p:spTree>
    <p:extLst>
      <p:ext uri="{BB962C8B-B14F-4D97-AF65-F5344CB8AC3E}">
        <p14:creationId xmlns:p14="http://schemas.microsoft.com/office/powerpoint/2010/main" val="326172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べき乗成長の安定力</a:t>
            </a:r>
          </a:p>
        </p:txBody>
      </p:sp>
      <p:sp>
        <p:nvSpPr>
          <p:cNvPr id="3" name="コンテンツ プレースホルダー 2"/>
          <p:cNvSpPr>
            <a:spLocks noGrp="1"/>
          </p:cNvSpPr>
          <p:nvPr>
            <p:ph idx="1"/>
          </p:nvPr>
        </p:nvSpPr>
        <p:spPr/>
        <p:txBody>
          <a:bodyPr/>
          <a:lstStyle/>
          <a:p>
            <a:pPr>
              <a:lnSpc>
                <a:spcPct val="150000"/>
              </a:lnSpc>
            </a:pPr>
            <a:r>
              <a:rPr kumimoji="1" lang="ja-JP" altLang="en-US" dirty="0"/>
              <a:t>消費者資源モデルに関する疑問</a:t>
            </a:r>
            <a:endParaRPr kumimoji="1" lang="en-US" altLang="ja-JP" dirty="0"/>
          </a:p>
          <a:p>
            <a:pPr lvl="1">
              <a:lnSpc>
                <a:spcPct val="150000"/>
              </a:lnSpc>
            </a:pPr>
            <a:r>
              <a:rPr kumimoji="1" lang="ja-JP" altLang="en-US" dirty="0"/>
              <a:t>捕食者が「資源を使いすぎない」のはなぜか（エンリッチメントのパラドックス）</a:t>
            </a:r>
            <a:endParaRPr kumimoji="1" lang="en-US" altLang="ja-JP" dirty="0"/>
          </a:p>
          <a:p>
            <a:pPr lvl="1">
              <a:lnSpc>
                <a:spcPct val="150000"/>
              </a:lnSpc>
            </a:pPr>
            <a:r>
              <a:rPr lang="ja-JP" altLang="en-US" dirty="0"/>
              <a:t>なぜ様々な捕食者が同じ資源を利用することが出来るのか（プランクトンの同上）</a:t>
            </a:r>
            <a:endParaRPr lang="en-US" altLang="ja-JP" dirty="0"/>
          </a:p>
          <a:p>
            <a:pPr>
              <a:lnSpc>
                <a:spcPct val="150000"/>
              </a:lnSpc>
            </a:pPr>
            <a:r>
              <a:rPr lang="ja-JP" altLang="en-US" dirty="0"/>
              <a:t>生態系を保持するための機構がある？</a:t>
            </a:r>
            <a:endParaRPr lang="en-US" altLang="ja-JP" dirty="0"/>
          </a:p>
          <a:p>
            <a:pPr lvl="1">
              <a:lnSpc>
                <a:spcPct val="150000"/>
              </a:lnSpc>
            </a:pPr>
            <a:r>
              <a:rPr lang="ja-JP" altLang="en-US" dirty="0"/>
              <a:t>多様な生態系内に普遍的に存在する機構はなかなか見つからない</a:t>
            </a:r>
            <a:endParaRPr lang="en-US" altLang="ja-JP" dirty="0"/>
          </a:p>
          <a:p>
            <a:pPr>
              <a:lnSpc>
                <a:spcPct val="150000"/>
              </a:lnSpc>
            </a:pPr>
            <a:r>
              <a:rPr lang="ja-JP" altLang="en-US" dirty="0"/>
              <a:t>べき乗則な成長がカギとなるのではないか</a:t>
            </a:r>
            <a:endParaRPr lang="en-US" altLang="ja-JP" dirty="0"/>
          </a:p>
          <a:p>
            <a:pPr lvl="1">
              <a:lnSpc>
                <a:spcPct val="150000"/>
              </a:lnSpc>
            </a:pPr>
            <a:r>
              <a:rPr lang="ja-JP" altLang="en-US" dirty="0"/>
              <a:t>資源が増えすぎると成長率が低下</a:t>
            </a:r>
            <a:endParaRPr lang="en-US" altLang="ja-JP" dirty="0"/>
          </a:p>
          <a:p>
            <a:pPr lvl="1">
              <a:lnSpc>
                <a:spcPct val="150000"/>
              </a:lnSpc>
            </a:pPr>
            <a:r>
              <a:rPr lang="ja-JP" altLang="en-US" dirty="0"/>
              <a:t>いろいろと抑制しているのでは</a:t>
            </a:r>
            <a:endParaRPr lang="en-US" altLang="ja-JP" dirty="0"/>
          </a:p>
          <a:p>
            <a:pPr>
              <a:lnSpc>
                <a:spcPct val="150000"/>
              </a:lnSpc>
            </a:pPr>
            <a:endParaRPr lang="en-US" altLang="ja-JP" dirty="0"/>
          </a:p>
          <a:p>
            <a:pPr lvl="1">
              <a:lnSpc>
                <a:spcPct val="150000"/>
              </a:lnSpc>
            </a:pPr>
            <a:endParaRPr kumimoji="1" lang="en-US" altLang="ja-JP" dirty="0"/>
          </a:p>
          <a:p>
            <a:pPr lvl="1">
              <a:lnSpc>
                <a:spcPct val="150000"/>
              </a:lnSpc>
            </a:pPr>
            <a:endParaRPr kumimoji="1" lang="en-US" altLang="ja-JP" dirty="0"/>
          </a:p>
        </p:txBody>
      </p:sp>
      <p:pic>
        <p:nvPicPr>
          <p:cNvPr id="4" name="図 3">
            <a:extLst>
              <a:ext uri="{FF2B5EF4-FFF2-40B4-BE49-F238E27FC236}">
                <a16:creationId xmlns:a16="http://schemas.microsoft.com/office/drawing/2014/main" id="{3E640729-1304-4189-AF63-6A9992CF14A9}"/>
              </a:ext>
            </a:extLst>
          </p:cNvPr>
          <p:cNvPicPr>
            <a:picLocks noChangeAspect="1"/>
          </p:cNvPicPr>
          <p:nvPr/>
        </p:nvPicPr>
        <p:blipFill>
          <a:blip r:embed="rId3"/>
          <a:stretch>
            <a:fillRect/>
          </a:stretch>
        </p:blipFill>
        <p:spPr>
          <a:xfrm rot="60000">
            <a:off x="9261952" y="4142740"/>
            <a:ext cx="2773564" cy="2691263"/>
          </a:xfrm>
          <a:prstGeom prst="rect">
            <a:avLst/>
          </a:prstGeom>
        </p:spPr>
      </p:pic>
      <p:sp>
        <p:nvSpPr>
          <p:cNvPr id="5" name="スライド番号プレースホルダー 4">
            <a:extLst>
              <a:ext uri="{FF2B5EF4-FFF2-40B4-BE49-F238E27FC236}">
                <a16:creationId xmlns:a16="http://schemas.microsoft.com/office/drawing/2014/main" id="{B5449861-A1AE-4BB5-8A0C-9CDA0BA57C10}"/>
              </a:ext>
            </a:extLst>
          </p:cNvPr>
          <p:cNvSpPr>
            <a:spLocks noGrp="1"/>
          </p:cNvSpPr>
          <p:nvPr>
            <p:ph type="sldNum" sz="quarter" idx="12"/>
          </p:nvPr>
        </p:nvSpPr>
        <p:spPr/>
        <p:txBody>
          <a:bodyPr/>
          <a:lstStyle/>
          <a:p>
            <a:fld id="{9DF89FBF-7EBB-41A3-A361-6FC1E9DB9F54}" type="slidenum">
              <a:rPr kumimoji="1" lang="ja-JP" altLang="en-US" smtClean="0"/>
              <a:t>16</a:t>
            </a:fld>
            <a:endParaRPr kumimoji="1" lang="ja-JP" altLang="en-US"/>
          </a:p>
        </p:txBody>
      </p:sp>
    </p:spTree>
    <p:extLst>
      <p:ext uri="{BB962C8B-B14F-4D97-AF65-F5344CB8AC3E}">
        <p14:creationId xmlns:p14="http://schemas.microsoft.com/office/powerpoint/2010/main" val="73605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5B23F1-EB2A-47F8-AD0D-A5C2F77F641D}"/>
              </a:ext>
            </a:extLst>
          </p:cNvPr>
          <p:cNvSpPr>
            <a:spLocks noGrp="1"/>
          </p:cNvSpPr>
          <p:nvPr>
            <p:ph idx="1"/>
          </p:nvPr>
        </p:nvSpPr>
        <p:spPr>
          <a:xfrm>
            <a:off x="838200" y="972589"/>
            <a:ext cx="10515600" cy="4896803"/>
          </a:xfrm>
        </p:spPr>
        <p:txBody>
          <a:bodyPr/>
          <a:lstStyle/>
          <a:p>
            <a:r>
              <a:rPr kumimoji="1" lang="ja-JP" altLang="en-US" dirty="0"/>
              <a:t>捕食者と被食者がお互いに振動しながら増減する挙動を表すモデル</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p:sp>
        <p:nvSpPr>
          <p:cNvPr id="2" name="タイトル 1">
            <a:extLst>
              <a:ext uri="{FF2B5EF4-FFF2-40B4-BE49-F238E27FC236}">
                <a16:creationId xmlns:a16="http://schemas.microsoft.com/office/drawing/2014/main" id="{42BFF574-2986-429C-93EC-0D722D046230}"/>
              </a:ext>
            </a:extLst>
          </p:cNvPr>
          <p:cNvSpPr>
            <a:spLocks noGrp="1"/>
          </p:cNvSpPr>
          <p:nvPr>
            <p:ph type="title"/>
          </p:nvPr>
        </p:nvSpPr>
        <p:spPr/>
        <p:txBody>
          <a:bodyPr>
            <a:normAutofit/>
          </a:bodyPr>
          <a:lstStyle/>
          <a:p>
            <a:r>
              <a:rPr kumimoji="1" lang="en-US" altLang="ja-JP" dirty="0" err="1"/>
              <a:t>Lotka</a:t>
            </a:r>
            <a:r>
              <a:rPr kumimoji="1" lang="en-US" altLang="ja-JP" dirty="0"/>
              <a:t>-Volterra</a:t>
            </a:r>
            <a:r>
              <a:rPr kumimoji="1" lang="ja-JP" altLang="en-US" dirty="0"/>
              <a:t>モデルへの適応</a:t>
            </a:r>
          </a:p>
        </p:txBody>
      </p:sp>
      <p:grpSp>
        <p:nvGrpSpPr>
          <p:cNvPr id="24" name="グループ化 23">
            <a:extLst>
              <a:ext uri="{FF2B5EF4-FFF2-40B4-BE49-F238E27FC236}">
                <a16:creationId xmlns:a16="http://schemas.microsoft.com/office/drawing/2014/main" id="{CC77055A-2A45-4C72-8C21-052DDF1EBE19}"/>
              </a:ext>
            </a:extLst>
          </p:cNvPr>
          <p:cNvGrpSpPr/>
          <p:nvPr/>
        </p:nvGrpSpPr>
        <p:grpSpPr>
          <a:xfrm>
            <a:off x="1766713" y="1579490"/>
            <a:ext cx="8658573" cy="2155228"/>
            <a:chOff x="1766713" y="1821861"/>
            <a:chExt cx="8658573" cy="2155228"/>
          </a:xfrm>
        </p:grpSpPr>
        <p:sp>
          <p:nvSpPr>
            <p:cNvPr id="15" name="四角形: 角を丸くする 14">
              <a:extLst>
                <a:ext uri="{FF2B5EF4-FFF2-40B4-BE49-F238E27FC236}">
                  <a16:creationId xmlns:a16="http://schemas.microsoft.com/office/drawing/2014/main" id="{5B98C67A-0441-4DEE-BDAB-728024C127BB}"/>
                </a:ext>
              </a:extLst>
            </p:cNvPr>
            <p:cNvSpPr/>
            <p:nvPr/>
          </p:nvSpPr>
          <p:spPr>
            <a:xfrm>
              <a:off x="8845709" y="2500826"/>
              <a:ext cx="727800" cy="506776"/>
            </a:xfrm>
            <a:prstGeom prst="roundRect">
              <a:avLst/>
            </a:prstGeom>
            <a:solidFill>
              <a:schemeClr val="accent2">
                <a:lumMod val="60000"/>
                <a:lumOff val="40000"/>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C4D33E2-4BCA-440C-8396-F545E9A6AF3D}"/>
                </a:ext>
              </a:extLst>
            </p:cNvPr>
            <p:cNvSpPr/>
            <p:nvPr/>
          </p:nvSpPr>
          <p:spPr>
            <a:xfrm>
              <a:off x="7909734" y="2500826"/>
              <a:ext cx="727800" cy="506776"/>
            </a:xfrm>
            <a:prstGeom prst="roundRect">
              <a:avLst/>
            </a:prstGeom>
            <a:solidFill>
              <a:srgbClr val="5B9BD5">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FB518A7-1622-4583-8AB3-DD7615A9EC15}"/>
                </a:ext>
              </a:extLst>
            </p:cNvPr>
            <p:cNvSpPr txBox="1"/>
            <p:nvPr/>
          </p:nvSpPr>
          <p:spPr>
            <a:xfrm>
              <a:off x="7950298" y="3286012"/>
              <a:ext cx="800219" cy="58477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ja-JP" altLang="en-US" sz="1600" dirty="0"/>
                <a:t>資源の</a:t>
              </a:r>
              <a:endParaRPr lang="en-US" altLang="ja-JP" sz="1600" dirty="0"/>
            </a:p>
            <a:p>
              <a:pPr algn="ctr"/>
              <a:r>
                <a:rPr lang="ja-JP" altLang="en-US" sz="1600" dirty="0"/>
                <a:t>成長率</a:t>
              </a:r>
              <a:endParaRPr lang="en-US" altLang="ja-JP" sz="1600" dirty="0"/>
            </a:p>
          </p:txBody>
        </p:sp>
        <p:sp>
          <p:nvSpPr>
            <p:cNvPr id="18" name="テキスト ボックス 17">
              <a:extLst>
                <a:ext uri="{FF2B5EF4-FFF2-40B4-BE49-F238E27FC236}">
                  <a16:creationId xmlns:a16="http://schemas.microsoft.com/office/drawing/2014/main" id="{ACDE0EF1-D81A-4415-AAB9-37766FEF6E43}"/>
                </a:ext>
              </a:extLst>
            </p:cNvPr>
            <p:cNvSpPr txBox="1"/>
            <p:nvPr/>
          </p:nvSpPr>
          <p:spPr>
            <a:xfrm>
              <a:off x="8809499" y="3286012"/>
              <a:ext cx="800219"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ja-JP" altLang="en-US" sz="1600" dirty="0"/>
                <a:t>資源の</a:t>
              </a:r>
              <a:endParaRPr lang="en-US" altLang="ja-JP" sz="1600" dirty="0"/>
            </a:p>
            <a:p>
              <a:pPr algn="ctr"/>
              <a:r>
                <a:rPr kumimoji="1" lang="ja-JP" altLang="en-US" sz="1600" dirty="0"/>
                <a:t>被食率</a:t>
              </a:r>
            </a:p>
          </p:txBody>
        </p:sp>
        <p:sp>
          <p:nvSpPr>
            <p:cNvPr id="13" name="四角形: 角を丸くする 12">
              <a:extLst>
                <a:ext uri="{FF2B5EF4-FFF2-40B4-BE49-F238E27FC236}">
                  <a16:creationId xmlns:a16="http://schemas.microsoft.com/office/drawing/2014/main" id="{032435F6-0CE8-4C98-989F-593538C3A418}"/>
                </a:ext>
              </a:extLst>
            </p:cNvPr>
            <p:cNvSpPr/>
            <p:nvPr/>
          </p:nvSpPr>
          <p:spPr>
            <a:xfrm>
              <a:off x="4647338" y="2500827"/>
              <a:ext cx="727800" cy="506776"/>
            </a:xfrm>
            <a:prstGeom prst="roundRect">
              <a:avLst/>
            </a:prstGeom>
            <a:solidFill>
              <a:schemeClr val="accent2">
                <a:lumMod val="60000"/>
                <a:lumOff val="40000"/>
                <a:alpha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462A6EE9-4984-4066-9E9C-A226806E929D}"/>
                </a:ext>
              </a:extLst>
            </p:cNvPr>
            <p:cNvSpPr/>
            <p:nvPr/>
          </p:nvSpPr>
          <p:spPr>
            <a:xfrm>
              <a:off x="3514381" y="2500827"/>
              <a:ext cx="881349" cy="506776"/>
            </a:xfrm>
            <a:prstGeom prst="roundRect">
              <a:avLst/>
            </a:prstGeom>
            <a:solidFill>
              <a:srgbClr val="5B9BD5">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EE0A297-8430-4C30-AC27-6360A325C11C}"/>
                    </a:ext>
                  </a:extLst>
                </p:cNvPr>
                <p:cNvSpPr txBox="1"/>
                <p:nvPr/>
              </p:nvSpPr>
              <p:spPr>
                <a:xfrm>
                  <a:off x="2566929" y="2327595"/>
                  <a:ext cx="2875403" cy="793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𝑑𝐶</m:t>
                            </m:r>
                          </m:num>
                          <m:den>
                            <m:r>
                              <a:rPr lang="en-US" altLang="ja-JP" sz="2400" b="0" i="1" smtClean="0">
                                <a:latin typeface="Cambria Math" panose="02040503050406030204" pitchFamily="18" charset="0"/>
                              </a:rPr>
                              <m:t>𝑑𝑡</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𝑔𝑞𝐵𝐶</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𝑚𝐶</m:t>
                        </m:r>
                      </m:oMath>
                    </m:oMathPara>
                  </a14:m>
                  <a:endParaRPr lang="en-US" altLang="ja-JP" sz="2400" b="0" dirty="0"/>
                </a:p>
              </p:txBody>
            </p:sp>
          </mc:Choice>
          <mc:Fallback>
            <p:sp>
              <p:nvSpPr>
                <p:cNvPr id="5" name="テキスト ボックス 4">
                  <a:extLst>
                    <a:ext uri="{FF2B5EF4-FFF2-40B4-BE49-F238E27FC236}">
                      <a16:creationId xmlns:a16="http://schemas.microsoft.com/office/drawing/2014/main" id="{FEE0A297-8430-4C30-AC27-6360A325C11C}"/>
                    </a:ext>
                  </a:extLst>
                </p:cNvPr>
                <p:cNvSpPr txBox="1">
                  <a:spLocks noRot="1" noChangeAspect="1" noMove="1" noResize="1" noEditPoints="1" noAdjustHandles="1" noChangeArrowheads="1" noChangeShapeType="1" noTextEdit="1"/>
                </p:cNvSpPr>
                <p:nvPr/>
              </p:nvSpPr>
              <p:spPr>
                <a:xfrm>
                  <a:off x="2566929" y="2327595"/>
                  <a:ext cx="2875403" cy="7935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47D726F-7156-4071-8F8B-86A6585014E2}"/>
                    </a:ext>
                  </a:extLst>
                </p:cNvPr>
                <p:cNvSpPr txBox="1"/>
                <p:nvPr/>
              </p:nvSpPr>
              <p:spPr>
                <a:xfrm>
                  <a:off x="6947972" y="2327595"/>
                  <a:ext cx="2875403" cy="793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𝑑𝐵</m:t>
                            </m:r>
                          </m:num>
                          <m:den>
                            <m:r>
                              <a:rPr lang="en-US" altLang="ja-JP" sz="2400" b="0" i="1" smtClean="0">
                                <a:latin typeface="Cambria Math" panose="02040503050406030204" pitchFamily="18" charset="0"/>
                              </a:rPr>
                              <m:t>𝑑𝑡</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1" i="1" smtClean="0">
                                <a:solidFill>
                                  <a:srgbClr val="C00000"/>
                                </a:solidFill>
                                <a:latin typeface="Cambria Math" panose="02040503050406030204" pitchFamily="18" charset="0"/>
                              </a:rPr>
                              <m:t>𝒌</m:t>
                            </m:r>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𝑞𝐵𝐶</m:t>
                        </m:r>
                      </m:oMath>
                    </m:oMathPara>
                  </a14:m>
                  <a:endParaRPr lang="en-US" altLang="ja-JP" sz="2400" dirty="0"/>
                </a:p>
              </p:txBody>
            </p:sp>
          </mc:Choice>
          <mc:Fallback>
            <p:sp>
              <p:nvSpPr>
                <p:cNvPr id="7" name="テキスト ボックス 6">
                  <a:extLst>
                    <a:ext uri="{FF2B5EF4-FFF2-40B4-BE49-F238E27FC236}">
                      <a16:creationId xmlns:a16="http://schemas.microsoft.com/office/drawing/2014/main" id="{F47D726F-7156-4071-8F8B-86A6585014E2}"/>
                    </a:ext>
                  </a:extLst>
                </p:cNvPr>
                <p:cNvSpPr txBox="1">
                  <a:spLocks noRot="1" noChangeAspect="1" noMove="1" noResize="1" noEditPoints="1" noAdjustHandles="1" noChangeArrowheads="1" noChangeShapeType="1" noTextEdit="1"/>
                </p:cNvSpPr>
                <p:nvPr/>
              </p:nvSpPr>
              <p:spPr>
                <a:xfrm>
                  <a:off x="6947972" y="2327595"/>
                  <a:ext cx="2875403" cy="793551"/>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C08336B-B9C9-47F7-A042-96FBA059E260}"/>
                </a:ext>
              </a:extLst>
            </p:cNvPr>
            <p:cNvSpPr txBox="1"/>
            <p:nvPr/>
          </p:nvSpPr>
          <p:spPr>
            <a:xfrm>
              <a:off x="3319987" y="1821861"/>
              <a:ext cx="1369286" cy="461665"/>
            </a:xfrm>
            <a:prstGeom prst="rect">
              <a:avLst/>
            </a:prstGeom>
            <a:noFill/>
          </p:spPr>
          <p:txBody>
            <a:bodyPr wrap="none" rtlCol="0">
              <a:spAutoFit/>
            </a:bodyPr>
            <a:lstStyle/>
            <a:p>
              <a:r>
                <a:rPr kumimoji="1" lang="ja-JP" altLang="en-US" sz="2400" dirty="0"/>
                <a:t>捕食者</a:t>
              </a:r>
              <a:r>
                <a:rPr lang="ja-JP" altLang="en-US" sz="2400" dirty="0"/>
                <a:t> </a:t>
              </a:r>
              <a:r>
                <a:rPr lang="en-US" altLang="ja-JP" sz="2400" i="1" dirty="0">
                  <a:latin typeface="Cambria Math" panose="02040503050406030204" pitchFamily="18" charset="0"/>
                  <a:ea typeface="Cambria Math" panose="02040503050406030204" pitchFamily="18" charset="0"/>
                </a:rPr>
                <a:t>C</a:t>
              </a:r>
              <a:endParaRPr kumimoji="1" lang="en-US" altLang="ja-JP" sz="2400" i="1" dirty="0">
                <a:latin typeface="Cambria Math" panose="02040503050406030204" pitchFamily="18" charset="0"/>
                <a:ea typeface="Cambria Math" panose="02040503050406030204" pitchFamily="18" charset="0"/>
              </a:endParaRPr>
            </a:p>
          </p:txBody>
        </p:sp>
        <p:sp>
          <p:nvSpPr>
            <p:cNvPr id="9" name="テキスト ボックス 8">
              <a:extLst>
                <a:ext uri="{FF2B5EF4-FFF2-40B4-BE49-F238E27FC236}">
                  <a16:creationId xmlns:a16="http://schemas.microsoft.com/office/drawing/2014/main" id="{87896DFA-F41E-488D-8268-4ADAFF524892}"/>
                </a:ext>
              </a:extLst>
            </p:cNvPr>
            <p:cNvSpPr txBox="1"/>
            <p:nvPr/>
          </p:nvSpPr>
          <p:spPr>
            <a:xfrm>
              <a:off x="7847705" y="1821861"/>
              <a:ext cx="1075936" cy="461665"/>
            </a:xfrm>
            <a:prstGeom prst="rect">
              <a:avLst/>
            </a:prstGeom>
            <a:noFill/>
          </p:spPr>
          <p:txBody>
            <a:bodyPr wrap="none" rtlCol="0">
              <a:spAutoFit/>
            </a:bodyPr>
            <a:lstStyle/>
            <a:p>
              <a:r>
                <a:rPr kumimoji="1" lang="ja-JP" altLang="en-US" sz="2400" dirty="0"/>
                <a:t>資源 </a:t>
              </a:r>
              <a:r>
                <a:rPr kumimoji="1" lang="en-US" altLang="ja-JP" sz="2400" i="1" dirty="0">
                  <a:latin typeface="Cambria Math" panose="02040503050406030204" pitchFamily="18" charset="0"/>
                  <a:ea typeface="Cambria Math" panose="02040503050406030204" pitchFamily="18" charset="0"/>
                </a:rPr>
                <a:t>B</a:t>
              </a:r>
            </a:p>
          </p:txBody>
        </p:sp>
        <p:sp>
          <p:nvSpPr>
            <p:cNvPr id="11" name="テキスト ボックス 10">
              <a:extLst>
                <a:ext uri="{FF2B5EF4-FFF2-40B4-BE49-F238E27FC236}">
                  <a16:creationId xmlns:a16="http://schemas.microsoft.com/office/drawing/2014/main" id="{7FE7E024-FB37-4CB6-ABD7-63244B917553}"/>
                </a:ext>
              </a:extLst>
            </p:cNvPr>
            <p:cNvSpPr txBox="1"/>
            <p:nvPr/>
          </p:nvSpPr>
          <p:spPr>
            <a:xfrm>
              <a:off x="3452353" y="3286013"/>
              <a:ext cx="1005403" cy="58477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pPr algn="ctr"/>
              <a:r>
                <a:rPr lang="ja-JP" altLang="en-US" sz="1600" dirty="0"/>
                <a:t>捕食者の</a:t>
              </a:r>
              <a:endParaRPr lang="en-US" altLang="ja-JP" sz="1600" dirty="0"/>
            </a:p>
            <a:p>
              <a:pPr algn="ctr"/>
              <a:r>
                <a:rPr lang="ja-JP" altLang="en-US" sz="1600" dirty="0"/>
                <a:t>成長率</a:t>
              </a:r>
              <a:endParaRPr lang="en-US" altLang="ja-JP" sz="1600" dirty="0"/>
            </a:p>
          </p:txBody>
        </p:sp>
        <p:sp>
          <p:nvSpPr>
            <p:cNvPr id="12" name="テキスト ボックス 11">
              <a:extLst>
                <a:ext uri="{FF2B5EF4-FFF2-40B4-BE49-F238E27FC236}">
                  <a16:creationId xmlns:a16="http://schemas.microsoft.com/office/drawing/2014/main" id="{B71568C8-7615-47F3-849A-438CAFDC2FED}"/>
                </a:ext>
              </a:extLst>
            </p:cNvPr>
            <p:cNvSpPr txBox="1"/>
            <p:nvPr/>
          </p:nvSpPr>
          <p:spPr>
            <a:xfrm>
              <a:off x="4508536" y="3286014"/>
              <a:ext cx="1005403"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ja-JP" altLang="en-US" sz="1600" dirty="0"/>
                <a:t>捕食者の</a:t>
              </a:r>
              <a:endParaRPr lang="en-US" altLang="ja-JP" sz="1600" dirty="0"/>
            </a:p>
            <a:p>
              <a:pPr algn="ctr"/>
              <a:r>
                <a:rPr lang="ja-JP" altLang="en-US" sz="1600" dirty="0"/>
                <a:t>死亡率</a:t>
              </a:r>
              <a:endParaRPr kumimoji="1" lang="ja-JP" altLang="en-US" sz="1600" dirty="0"/>
            </a:p>
          </p:txBody>
        </p:sp>
        <p:sp>
          <p:nvSpPr>
            <p:cNvPr id="23" name="四角形: 角を丸くする 22">
              <a:extLst>
                <a:ext uri="{FF2B5EF4-FFF2-40B4-BE49-F238E27FC236}">
                  <a16:creationId xmlns:a16="http://schemas.microsoft.com/office/drawing/2014/main" id="{671E6814-2513-4325-9222-084EB78AB93E}"/>
                </a:ext>
              </a:extLst>
            </p:cNvPr>
            <p:cNvSpPr/>
            <p:nvPr/>
          </p:nvSpPr>
          <p:spPr>
            <a:xfrm>
              <a:off x="1766713" y="1821861"/>
              <a:ext cx="8658573" cy="2155228"/>
            </a:xfrm>
            <a:prstGeom prst="round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5" name="コンテンツ プレースホルダー 2">
            <a:extLst>
              <a:ext uri="{FF2B5EF4-FFF2-40B4-BE49-F238E27FC236}">
                <a16:creationId xmlns:a16="http://schemas.microsoft.com/office/drawing/2014/main" id="{E275343F-BBF1-4659-B0D1-42AD37C65D40}"/>
              </a:ext>
            </a:extLst>
          </p:cNvPr>
          <p:cNvSpPr txBox="1">
            <a:spLocks/>
          </p:cNvSpPr>
          <p:nvPr/>
        </p:nvSpPr>
        <p:spPr>
          <a:xfrm>
            <a:off x="470010" y="4223031"/>
            <a:ext cx="4902782" cy="2650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50000"/>
              </a:lnSpc>
              <a:buFont typeface="+mj-lt"/>
              <a:buAutoNum type="alphaUcParenR"/>
            </a:pPr>
            <a:r>
              <a:rPr lang="ja-JP" altLang="en-US" dirty="0"/>
              <a:t>通常の</a:t>
            </a:r>
            <a:r>
              <a:rPr lang="en-US" altLang="ja-JP" dirty="0"/>
              <a:t>L-V</a:t>
            </a:r>
            <a:r>
              <a:rPr lang="ja-JP" altLang="en-US" dirty="0"/>
              <a:t>モデル。振動する。</a:t>
            </a:r>
            <a:endParaRPr lang="en-US" altLang="ja-JP" dirty="0"/>
          </a:p>
          <a:p>
            <a:pPr marL="457200" indent="-457200">
              <a:lnSpc>
                <a:spcPct val="150000"/>
              </a:lnSpc>
              <a:buFont typeface="+mj-lt"/>
              <a:buAutoNum type="alphaUcParenR"/>
            </a:pPr>
            <a:r>
              <a:rPr lang="ja-JP" altLang="en-US" dirty="0"/>
              <a:t>資源が</a:t>
            </a:r>
            <a:r>
              <a:rPr lang="en-US" altLang="ja-JP" dirty="0" err="1"/>
              <a:t>Subexponential</a:t>
            </a:r>
            <a:r>
              <a:rPr lang="ja-JP" altLang="en-US" dirty="0"/>
              <a:t>に増える場合、増減を繰り返しながら定常解へおちつく</a:t>
            </a:r>
            <a:endParaRPr lang="en-US" altLang="ja-JP" dirty="0"/>
          </a:p>
          <a:p>
            <a:pPr marL="457200" indent="-457200">
              <a:lnSpc>
                <a:spcPct val="150000"/>
              </a:lnSpc>
              <a:buFont typeface="+mj-lt"/>
              <a:buAutoNum type="alphaUcParenR"/>
            </a:pPr>
            <a:endParaRPr lang="en-US" altLang="ja-JP" dirty="0"/>
          </a:p>
        </p:txBody>
      </p:sp>
      <p:pic>
        <p:nvPicPr>
          <p:cNvPr id="26" name="図 25">
            <a:extLst>
              <a:ext uri="{FF2B5EF4-FFF2-40B4-BE49-F238E27FC236}">
                <a16:creationId xmlns:a16="http://schemas.microsoft.com/office/drawing/2014/main" id="{5F40E545-68FD-4F8C-A66E-CD847B613E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a:ext>
            </a:extLst>
          </a:blip>
          <a:srcRect/>
          <a:stretch/>
        </p:blipFill>
        <p:spPr>
          <a:xfrm rot="5400000">
            <a:off x="7202387" y="1870101"/>
            <a:ext cx="2906250" cy="6842992"/>
          </a:xfrm>
          <a:prstGeom prst="rect">
            <a:avLst/>
          </a:prstGeom>
        </p:spPr>
      </p:pic>
      <p:cxnSp>
        <p:nvCxnSpPr>
          <p:cNvPr id="27" name="直線矢印コネクタ 26">
            <a:extLst>
              <a:ext uri="{FF2B5EF4-FFF2-40B4-BE49-F238E27FC236}">
                <a16:creationId xmlns:a16="http://schemas.microsoft.com/office/drawing/2014/main" id="{26A9A667-DF88-43DC-9742-024DCEC8CF95}"/>
              </a:ext>
            </a:extLst>
          </p:cNvPr>
          <p:cNvCxnSpPr/>
          <p:nvPr/>
        </p:nvCxnSpPr>
        <p:spPr>
          <a:xfrm>
            <a:off x="10193932" y="5099774"/>
            <a:ext cx="231354" cy="60592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87AB625-F085-4C49-BC74-028B7109F5D8}"/>
              </a:ext>
            </a:extLst>
          </p:cNvPr>
          <p:cNvSpPr txBox="1"/>
          <p:nvPr/>
        </p:nvSpPr>
        <p:spPr>
          <a:xfrm>
            <a:off x="9716878" y="4699663"/>
            <a:ext cx="954107" cy="400110"/>
          </a:xfrm>
          <a:prstGeom prst="rect">
            <a:avLst/>
          </a:prstGeom>
          <a:noFill/>
          <a:ln>
            <a:noFill/>
          </a:ln>
        </p:spPr>
        <p:txBody>
          <a:bodyPr wrap="none" rtlCol="0">
            <a:spAutoFit/>
          </a:bodyPr>
          <a:lstStyle/>
          <a:p>
            <a:r>
              <a:rPr kumimoji="1" lang="ja-JP" altLang="en-US" sz="2000" b="1" dirty="0">
                <a:solidFill>
                  <a:srgbClr val="C00000"/>
                </a:solidFill>
              </a:rPr>
              <a:t>定常解</a:t>
            </a:r>
          </a:p>
        </p:txBody>
      </p:sp>
      <p:sp>
        <p:nvSpPr>
          <p:cNvPr id="29" name="スライド番号プレースホルダー 28">
            <a:extLst>
              <a:ext uri="{FF2B5EF4-FFF2-40B4-BE49-F238E27FC236}">
                <a16:creationId xmlns:a16="http://schemas.microsoft.com/office/drawing/2014/main" id="{DFF4A00D-31E2-443D-879C-5F93CD38971C}"/>
              </a:ext>
            </a:extLst>
          </p:cNvPr>
          <p:cNvSpPr>
            <a:spLocks noGrp="1"/>
          </p:cNvSpPr>
          <p:nvPr>
            <p:ph type="sldNum" sz="quarter" idx="12"/>
          </p:nvPr>
        </p:nvSpPr>
        <p:spPr/>
        <p:txBody>
          <a:bodyPr/>
          <a:lstStyle/>
          <a:p>
            <a:fld id="{9DF89FBF-7EBB-41A3-A361-6FC1E9DB9F54}" type="slidenum">
              <a:rPr kumimoji="1" lang="ja-JP" altLang="en-US" smtClean="0"/>
              <a:t>17</a:t>
            </a:fld>
            <a:endParaRPr kumimoji="1" lang="ja-JP" altLang="en-US"/>
          </a:p>
        </p:txBody>
      </p:sp>
    </p:spTree>
    <p:extLst>
      <p:ext uri="{BB962C8B-B14F-4D97-AF65-F5344CB8AC3E}">
        <p14:creationId xmlns:p14="http://schemas.microsoft.com/office/powerpoint/2010/main" val="2726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485D6BF-EED6-4709-861C-F1A345CBD979}"/>
              </a:ext>
            </a:extLst>
          </p:cNvPr>
          <p:cNvSpPr>
            <a:spLocks noGrp="1"/>
          </p:cNvSpPr>
          <p:nvPr>
            <p:ph idx="1"/>
          </p:nvPr>
        </p:nvSpPr>
        <p:spPr>
          <a:xfrm>
            <a:off x="838200" y="861519"/>
            <a:ext cx="10515600" cy="4896803"/>
          </a:xfrm>
        </p:spPr>
        <p:txBody>
          <a:bodyPr/>
          <a:lstStyle/>
          <a:p>
            <a:r>
              <a:rPr lang="ja-JP" altLang="en-US" dirty="0"/>
              <a:t>べき乗則を競争モデルに適応してみる</a:t>
            </a:r>
            <a:endParaRPr kumimoji="1" lang="ja-JP" altLang="en-US" dirty="0"/>
          </a:p>
        </p:txBody>
      </p:sp>
      <p:sp>
        <p:nvSpPr>
          <p:cNvPr id="2" name="タイトル 1">
            <a:extLst>
              <a:ext uri="{FF2B5EF4-FFF2-40B4-BE49-F238E27FC236}">
                <a16:creationId xmlns:a16="http://schemas.microsoft.com/office/drawing/2014/main" id="{DF1DAF71-381E-469D-AEC5-C44B112A8A37}"/>
              </a:ext>
            </a:extLst>
          </p:cNvPr>
          <p:cNvSpPr>
            <a:spLocks noGrp="1"/>
          </p:cNvSpPr>
          <p:nvPr>
            <p:ph type="title"/>
          </p:nvPr>
        </p:nvSpPr>
        <p:spPr/>
        <p:txBody>
          <a:bodyPr/>
          <a:lstStyle/>
          <a:p>
            <a:r>
              <a:rPr kumimoji="1" lang="ja-JP" altLang="en-US" dirty="0"/>
              <a:t>競争モデルへの適応</a:t>
            </a:r>
          </a:p>
        </p:txBody>
      </p:sp>
      <p:grpSp>
        <p:nvGrpSpPr>
          <p:cNvPr id="12" name="グループ化 11">
            <a:extLst>
              <a:ext uri="{FF2B5EF4-FFF2-40B4-BE49-F238E27FC236}">
                <a16:creationId xmlns:a16="http://schemas.microsoft.com/office/drawing/2014/main" id="{2A52D901-60F6-4BB4-8113-B1318F8AAD4F}"/>
              </a:ext>
            </a:extLst>
          </p:cNvPr>
          <p:cNvGrpSpPr/>
          <p:nvPr/>
        </p:nvGrpSpPr>
        <p:grpSpPr>
          <a:xfrm>
            <a:off x="3672289" y="1423930"/>
            <a:ext cx="4847422" cy="2005070"/>
            <a:chOff x="4164376" y="1751682"/>
            <a:chExt cx="4847422" cy="2005070"/>
          </a:xfrm>
        </p:grpSpPr>
        <p:sp>
          <p:nvSpPr>
            <p:cNvPr id="5" name="四角形: 角を丸くする 4">
              <a:extLst>
                <a:ext uri="{FF2B5EF4-FFF2-40B4-BE49-F238E27FC236}">
                  <a16:creationId xmlns:a16="http://schemas.microsoft.com/office/drawing/2014/main" id="{B002A11B-3F12-4D15-A956-32A545611053}"/>
                </a:ext>
              </a:extLst>
            </p:cNvPr>
            <p:cNvSpPr/>
            <p:nvPr/>
          </p:nvSpPr>
          <p:spPr>
            <a:xfrm>
              <a:off x="6411820" y="2458049"/>
              <a:ext cx="374573" cy="41019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10EEB34-D9D4-4E95-BE70-DCCAF16088EE}"/>
                </a:ext>
              </a:extLst>
            </p:cNvPr>
            <p:cNvSpPr txBox="1"/>
            <p:nvPr/>
          </p:nvSpPr>
          <p:spPr>
            <a:xfrm>
              <a:off x="5905041" y="3085980"/>
              <a:ext cx="1299991"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ja-JP" altLang="en-US" sz="1600" dirty="0"/>
                <a:t>種 </a:t>
              </a:r>
              <a:r>
                <a:rPr lang="en-US" altLang="ja-JP" sz="1600" i="1" dirty="0" err="1">
                  <a:latin typeface="Cambria Math" panose="02040503050406030204" pitchFamily="18" charset="0"/>
                  <a:ea typeface="Cambria Math" panose="02040503050406030204" pitchFamily="18" charset="0"/>
                </a:rPr>
                <a:t>i</a:t>
              </a:r>
              <a:r>
                <a:rPr lang="en-US" altLang="ja-JP" sz="1600" i="1" dirty="0"/>
                <a:t> </a:t>
              </a:r>
              <a:r>
                <a:rPr lang="ja-JP" altLang="en-US" sz="1600" dirty="0"/>
                <a:t>の</a:t>
              </a:r>
              <a:endParaRPr lang="en-US" altLang="ja-JP" sz="1600" dirty="0"/>
            </a:p>
            <a:p>
              <a:pPr algn="ctr"/>
              <a:r>
                <a:rPr lang="ja-JP" altLang="en-US" sz="1600" dirty="0"/>
                <a:t>環境収容力</a:t>
              </a:r>
              <a:endParaRPr kumimoji="1" lang="ja-JP" altLang="en-US" sz="1600" dirty="0"/>
            </a:p>
          </p:txBody>
        </p:sp>
        <p:sp>
          <p:nvSpPr>
            <p:cNvPr id="7" name="四角形: 角を丸くする 6">
              <a:extLst>
                <a:ext uri="{FF2B5EF4-FFF2-40B4-BE49-F238E27FC236}">
                  <a16:creationId xmlns:a16="http://schemas.microsoft.com/office/drawing/2014/main" id="{14609B0A-2ADF-49BC-9693-99985F491363}"/>
                </a:ext>
              </a:extLst>
            </p:cNvPr>
            <p:cNvSpPr/>
            <p:nvPr/>
          </p:nvSpPr>
          <p:spPr>
            <a:xfrm>
              <a:off x="5284657" y="2120634"/>
              <a:ext cx="620384" cy="567481"/>
            </a:xfrm>
            <a:prstGeom prst="round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70C3100-4297-4ADC-BD0D-57663DAE9E08}"/>
                </a:ext>
              </a:extLst>
            </p:cNvPr>
            <p:cNvSpPr txBox="1"/>
            <p:nvPr/>
          </p:nvSpPr>
          <p:spPr>
            <a:xfrm>
              <a:off x="5038530" y="3085980"/>
              <a:ext cx="806931"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kumimoji="1" lang="ja-JP" altLang="en-US" sz="1600" dirty="0"/>
                <a:t>種</a:t>
              </a:r>
              <a:r>
                <a:rPr kumimoji="1" lang="en-US" altLang="ja-JP" sz="1600" i="1" dirty="0" err="1"/>
                <a:t>i</a:t>
              </a:r>
              <a:r>
                <a:rPr kumimoji="1" lang="ja-JP" altLang="en-US" sz="1600" dirty="0"/>
                <a:t>の</a:t>
              </a:r>
              <a:endParaRPr kumimoji="1" lang="en-US" altLang="ja-JP" sz="1600" dirty="0"/>
            </a:p>
            <a:p>
              <a:pPr algn="ctr"/>
              <a:r>
                <a:rPr kumimoji="1" lang="ja-JP" altLang="en-US" sz="1600" dirty="0"/>
                <a:t>成長率</a:t>
              </a:r>
            </a:p>
          </p:txBody>
        </p:sp>
        <p:sp>
          <p:nvSpPr>
            <p:cNvPr id="9" name="四角形: 角を丸くする 8">
              <a:extLst>
                <a:ext uri="{FF2B5EF4-FFF2-40B4-BE49-F238E27FC236}">
                  <a16:creationId xmlns:a16="http://schemas.microsoft.com/office/drawing/2014/main" id="{B68FEC73-1FE5-4436-958C-E6AFCA88FE31}"/>
                </a:ext>
              </a:extLst>
            </p:cNvPr>
            <p:cNvSpPr/>
            <p:nvPr/>
          </p:nvSpPr>
          <p:spPr>
            <a:xfrm>
              <a:off x="6811743" y="2458049"/>
              <a:ext cx="1449027" cy="410198"/>
            </a:xfrm>
            <a:prstGeom prst="roundRect">
              <a:avLst/>
            </a:pr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61332F7-5DC1-45B5-AB98-361FE2023748}"/>
                </a:ext>
              </a:extLst>
            </p:cNvPr>
            <p:cNvSpPr txBox="1"/>
            <p:nvPr/>
          </p:nvSpPr>
          <p:spPr>
            <a:xfrm>
              <a:off x="7264612" y="3085980"/>
              <a:ext cx="1299991"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1600" dirty="0"/>
                <a:t>種</a:t>
              </a:r>
              <a:r>
                <a:rPr kumimoji="1" lang="en-US" altLang="ja-JP" sz="1600" i="1" dirty="0"/>
                <a:t>j</a:t>
              </a:r>
              <a:r>
                <a:rPr kumimoji="1" lang="ja-JP" altLang="en-US" sz="1600" dirty="0"/>
                <a:t>の</a:t>
              </a:r>
              <a:r>
                <a:rPr lang="en-US" altLang="ja-JP" sz="1600" i="1" dirty="0" err="1"/>
                <a:t>i</a:t>
              </a:r>
              <a:r>
                <a:rPr lang="ja-JP" altLang="en-US" sz="1600" dirty="0"/>
                <a:t>に</a:t>
              </a:r>
              <a:endParaRPr lang="en-US" altLang="ja-JP" sz="1600" dirty="0"/>
            </a:p>
            <a:p>
              <a:pPr algn="ctr"/>
              <a:r>
                <a:rPr lang="ja-JP" altLang="en-US" sz="1600" dirty="0"/>
                <a:t>対する影響</a:t>
              </a:r>
              <a:endParaRPr lang="en-US" altLang="ja-JP" sz="16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6E3504C-2A34-4105-9EA8-26026B5C71AE}"/>
                    </a:ext>
                  </a:extLst>
                </p:cNvPr>
                <p:cNvSpPr txBox="1"/>
                <p:nvPr/>
              </p:nvSpPr>
              <p:spPr>
                <a:xfrm>
                  <a:off x="4382925" y="2032612"/>
                  <a:ext cx="3886833" cy="8508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𝑑𝑥</m:t>
                                </m:r>
                              </m:e>
                              <m:sub>
                                <m:r>
                                  <a:rPr kumimoji="1" lang="en-US" altLang="ja-JP" sz="2400" b="0" i="1" smtClean="0">
                                    <a:latin typeface="Cambria Math" panose="02040503050406030204" pitchFamily="18" charset="0"/>
                                  </a:rPr>
                                  <m:t>𝑖</m:t>
                                </m:r>
                              </m:sub>
                            </m:sSub>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𝑘</m:t>
                            </m:r>
                          </m:sup>
                        </m:sSubSup>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f>
                          <m:fPr>
                            <m:ctrlPr>
                              <a:rPr kumimoji="1"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𝜅</m:t>
                                </m:r>
                              </m:e>
                              <m:sub>
                                <m:r>
                                  <a:rPr kumimoji="1" lang="en-US" altLang="ja-JP" sz="2400" b="0" i="1" smtClean="0">
                                    <a:latin typeface="Cambria Math" panose="02040503050406030204" pitchFamily="18" charset="0"/>
                                  </a:rPr>
                                  <m:t>𝑖</m:t>
                                </m:r>
                              </m:sub>
                            </m:sSub>
                            <m:nary>
                              <m:naryPr>
                                <m:chr m:val="∑"/>
                                <m:limLoc m:val="subSup"/>
                                <m:ctrlPr>
                                  <a:rPr kumimoji="1" lang="en-US" altLang="ja-JP" sz="2400" b="0" i="1" smtClean="0">
                                    <a:latin typeface="Cambria Math" panose="02040503050406030204" pitchFamily="18" charset="0"/>
                                  </a:rPr>
                                </m:ctrlPr>
                              </m:naryPr>
                              <m:sub>
                                <m:r>
                                  <m:rPr>
                                    <m:brk m:alnAt="25"/>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𝑛</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e>
                                  <m:sub>
                                    <m:r>
                                      <a:rPr kumimoji="1" lang="en-US" altLang="ja-JP" sz="2400" b="0" i="1" smtClean="0">
                                        <a:latin typeface="Cambria Math" panose="02040503050406030204" pitchFamily="18" charset="0"/>
                                      </a:rPr>
                                      <m:t>𝑖𝑗</m:t>
                                    </m:r>
                                  </m:sub>
                                </m:sSub>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𝑗</m:t>
                                    </m:r>
                                  </m:sub>
                                  <m:sup>
                                    <m:r>
                                      <a:rPr kumimoji="1" lang="en-US" altLang="ja-JP" sz="2400" b="0" i="1" smtClean="0">
                                        <a:latin typeface="Cambria Math" panose="02040503050406030204" pitchFamily="18" charset="0"/>
                                      </a:rPr>
                                      <m:t>𝑘</m:t>
                                    </m:r>
                                  </m:sup>
                                </m:sSubSup>
                              </m:e>
                            </m:nary>
                          </m:den>
                        </m:f>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E6E3504C-2A34-4105-9EA8-26026B5C71AE}"/>
                    </a:ext>
                  </a:extLst>
                </p:cNvPr>
                <p:cNvSpPr txBox="1">
                  <a:spLocks noRot="1" noChangeAspect="1" noMove="1" noResize="1" noEditPoints="1" noAdjustHandles="1" noChangeArrowheads="1" noChangeShapeType="1" noTextEdit="1"/>
                </p:cNvSpPr>
                <p:nvPr/>
              </p:nvSpPr>
              <p:spPr>
                <a:xfrm>
                  <a:off x="4382925" y="2032612"/>
                  <a:ext cx="3886833" cy="850874"/>
                </a:xfrm>
                <a:prstGeom prst="rect">
                  <a:avLst/>
                </a:prstGeom>
                <a:blipFill>
                  <a:blip r:embed="rId3"/>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EF266ECF-5E9C-4FD6-A442-348465DF2398}"/>
                </a:ext>
              </a:extLst>
            </p:cNvPr>
            <p:cNvSpPr/>
            <p:nvPr/>
          </p:nvSpPr>
          <p:spPr>
            <a:xfrm>
              <a:off x="4164376" y="1751682"/>
              <a:ext cx="4847422" cy="2005070"/>
            </a:xfrm>
            <a:prstGeom prst="round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pic>
        <p:nvPicPr>
          <p:cNvPr id="16" name="図 15">
            <a:extLst>
              <a:ext uri="{FF2B5EF4-FFF2-40B4-BE49-F238E27FC236}">
                <a16:creationId xmlns:a16="http://schemas.microsoft.com/office/drawing/2014/main" id="{7C90F779-C08B-4453-8E85-42E0626C4D3F}"/>
              </a:ext>
            </a:extLst>
          </p:cNvPr>
          <p:cNvPicPr>
            <a:picLocks noChangeAspect="1"/>
          </p:cNvPicPr>
          <p:nvPr/>
        </p:nvPicPr>
        <p:blipFill>
          <a:blip r:embed="rId4"/>
          <a:stretch>
            <a:fillRect/>
          </a:stretch>
        </p:blipFill>
        <p:spPr>
          <a:xfrm>
            <a:off x="5273426" y="3693021"/>
            <a:ext cx="6840305" cy="2920237"/>
          </a:xfrm>
          <a:prstGeom prst="rect">
            <a:avLst/>
          </a:prstGeom>
        </p:spPr>
      </p:pic>
      <p:sp>
        <p:nvSpPr>
          <p:cNvPr id="17" name="コンテンツ プレースホルダー 2">
            <a:extLst>
              <a:ext uri="{FF2B5EF4-FFF2-40B4-BE49-F238E27FC236}">
                <a16:creationId xmlns:a16="http://schemas.microsoft.com/office/drawing/2014/main" id="{9E6346DB-50F3-42B8-A4BC-11404ADD0EDC}"/>
              </a:ext>
            </a:extLst>
          </p:cNvPr>
          <p:cNvSpPr txBox="1">
            <a:spLocks/>
          </p:cNvSpPr>
          <p:nvPr/>
        </p:nvSpPr>
        <p:spPr>
          <a:xfrm>
            <a:off x="178113" y="4108616"/>
            <a:ext cx="5234841" cy="26509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50000"/>
              </a:lnSpc>
              <a:buFont typeface="+mj-lt"/>
              <a:buAutoNum type="alphaUcParenR" startAt="3"/>
            </a:pPr>
            <a:r>
              <a:rPr lang="ja-JP" altLang="en-US" dirty="0"/>
              <a:t>通常の競争モデル。不安定で、</a:t>
            </a:r>
            <a:br>
              <a:rPr lang="en-US" altLang="ja-JP" dirty="0"/>
            </a:br>
            <a:r>
              <a:rPr lang="ja-JP" altLang="en-US" dirty="0"/>
              <a:t>片方の絶滅を引き起こすことも。</a:t>
            </a:r>
            <a:endParaRPr lang="en-US" altLang="ja-JP" dirty="0"/>
          </a:p>
          <a:p>
            <a:pPr marL="457200" indent="-457200">
              <a:lnSpc>
                <a:spcPct val="150000"/>
              </a:lnSpc>
              <a:buFont typeface="+mj-lt"/>
              <a:buAutoNum type="alphaUcParenR" startAt="3"/>
            </a:pPr>
            <a:r>
              <a:rPr lang="ja-JP" altLang="en-US" dirty="0"/>
              <a:t>各種が</a:t>
            </a:r>
            <a:r>
              <a:rPr lang="en-US" altLang="ja-JP" dirty="0" err="1"/>
              <a:t>Subexponential</a:t>
            </a:r>
            <a:r>
              <a:rPr lang="ja-JP" altLang="en-US" dirty="0"/>
              <a:t>に増える場合、やがて定常解に落ち着き、</a:t>
            </a:r>
            <a:br>
              <a:rPr lang="en-US" altLang="ja-JP" dirty="0"/>
            </a:br>
            <a:r>
              <a:rPr lang="ja-JP" altLang="en-US" dirty="0"/>
              <a:t>多様性が維持される。</a:t>
            </a:r>
            <a:endParaRPr lang="en-US" altLang="ja-JP" dirty="0"/>
          </a:p>
        </p:txBody>
      </p:sp>
      <p:cxnSp>
        <p:nvCxnSpPr>
          <p:cNvPr id="18" name="直線矢印コネクタ 17">
            <a:extLst>
              <a:ext uri="{FF2B5EF4-FFF2-40B4-BE49-F238E27FC236}">
                <a16:creationId xmlns:a16="http://schemas.microsoft.com/office/drawing/2014/main" id="{88944076-051A-42C2-A540-A98836275E75}"/>
              </a:ext>
            </a:extLst>
          </p:cNvPr>
          <p:cNvCxnSpPr>
            <a:cxnSpLocks/>
          </p:cNvCxnSpPr>
          <p:nvPr/>
        </p:nvCxnSpPr>
        <p:spPr>
          <a:xfrm flipV="1">
            <a:off x="8072516" y="6269546"/>
            <a:ext cx="462124" cy="241423"/>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DD3DB31-7501-423B-B400-1CA665A843FE}"/>
              </a:ext>
            </a:extLst>
          </p:cNvPr>
          <p:cNvSpPr txBox="1"/>
          <p:nvPr/>
        </p:nvSpPr>
        <p:spPr>
          <a:xfrm>
            <a:off x="7044169" y="6390257"/>
            <a:ext cx="1128585" cy="400110"/>
          </a:xfrm>
          <a:prstGeom prst="rect">
            <a:avLst/>
          </a:prstGeom>
          <a:noFill/>
          <a:ln>
            <a:noFill/>
          </a:ln>
        </p:spPr>
        <p:txBody>
          <a:bodyPr wrap="square" rtlCol="0">
            <a:spAutoFit/>
          </a:bodyPr>
          <a:lstStyle/>
          <a:p>
            <a:r>
              <a:rPr lang="ja-JP" altLang="en-US" sz="2000" b="1" dirty="0"/>
              <a:t>絶滅</a:t>
            </a:r>
            <a:r>
              <a:rPr lang="ja-JP" altLang="en-US" sz="2000" b="1" dirty="0">
                <a:solidFill>
                  <a:srgbClr val="C00000"/>
                </a:solidFill>
              </a:rPr>
              <a:t>😇</a:t>
            </a:r>
            <a:endParaRPr kumimoji="1" lang="ja-JP" altLang="en-US" sz="2000" b="1" dirty="0">
              <a:solidFill>
                <a:srgbClr val="C00000"/>
              </a:solidFill>
            </a:endParaRPr>
          </a:p>
        </p:txBody>
      </p:sp>
      <p:sp>
        <p:nvSpPr>
          <p:cNvPr id="23" name="スライド番号プレースホルダー 22">
            <a:extLst>
              <a:ext uri="{FF2B5EF4-FFF2-40B4-BE49-F238E27FC236}">
                <a16:creationId xmlns:a16="http://schemas.microsoft.com/office/drawing/2014/main" id="{003C28FE-9C1B-404A-913E-D83D2E82C686}"/>
              </a:ext>
            </a:extLst>
          </p:cNvPr>
          <p:cNvSpPr>
            <a:spLocks noGrp="1"/>
          </p:cNvSpPr>
          <p:nvPr>
            <p:ph type="sldNum" sz="quarter" idx="12"/>
          </p:nvPr>
        </p:nvSpPr>
        <p:spPr/>
        <p:txBody>
          <a:bodyPr/>
          <a:lstStyle/>
          <a:p>
            <a:fld id="{9DF89FBF-7EBB-41A3-A361-6FC1E9DB9F54}" type="slidenum">
              <a:rPr kumimoji="1" lang="ja-JP" altLang="en-US" smtClean="0"/>
              <a:t>18</a:t>
            </a:fld>
            <a:endParaRPr kumimoji="1" lang="ja-JP" altLang="en-US"/>
          </a:p>
        </p:txBody>
      </p:sp>
    </p:spTree>
    <p:extLst>
      <p:ext uri="{BB962C8B-B14F-4D97-AF65-F5344CB8AC3E}">
        <p14:creationId xmlns:p14="http://schemas.microsoft.com/office/powerpoint/2010/main" val="412634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3CADA-7E2B-48CD-98AA-8D18E68DBB00}"/>
              </a:ext>
            </a:extLst>
          </p:cNvPr>
          <p:cNvSpPr>
            <a:spLocks noGrp="1"/>
          </p:cNvSpPr>
          <p:nvPr>
            <p:ph type="title"/>
          </p:nvPr>
        </p:nvSpPr>
        <p:spPr/>
        <p:txBody>
          <a:bodyPr/>
          <a:lstStyle/>
          <a:p>
            <a:r>
              <a:rPr kumimoji="1" lang="ja-JP" altLang="en-US" dirty="0"/>
              <a:t>捕食者ー資源モデルと競争モデル</a:t>
            </a:r>
          </a:p>
        </p:txBody>
      </p:sp>
      <p:sp>
        <p:nvSpPr>
          <p:cNvPr id="3" name="コンテンツ プレースホルダー 2">
            <a:extLst>
              <a:ext uri="{FF2B5EF4-FFF2-40B4-BE49-F238E27FC236}">
                <a16:creationId xmlns:a16="http://schemas.microsoft.com/office/drawing/2014/main" id="{3EE63AF3-9A7F-40AB-8C9F-BDA351B3ECF4}"/>
              </a:ext>
            </a:extLst>
          </p:cNvPr>
          <p:cNvSpPr>
            <a:spLocks noGrp="1"/>
          </p:cNvSpPr>
          <p:nvPr>
            <p:ph idx="1"/>
          </p:nvPr>
        </p:nvSpPr>
        <p:spPr/>
        <p:txBody>
          <a:bodyPr/>
          <a:lstStyle/>
          <a:p>
            <a:pPr>
              <a:lnSpc>
                <a:spcPct val="150000"/>
              </a:lnSpc>
            </a:pPr>
            <a:r>
              <a:rPr kumimoji="1" lang="ja-JP" altLang="en-US" dirty="0"/>
              <a:t>べき乗係数を用いた</a:t>
            </a:r>
            <a:r>
              <a:rPr kumimoji="1" lang="en-US" altLang="ja-JP" dirty="0" err="1"/>
              <a:t>Lotka</a:t>
            </a:r>
            <a:r>
              <a:rPr kumimoji="1" lang="en-US" altLang="ja-JP" dirty="0"/>
              <a:t>-Volterra</a:t>
            </a:r>
            <a:r>
              <a:rPr kumimoji="1" lang="ja-JP" altLang="en-US" dirty="0"/>
              <a:t>モデル</a:t>
            </a:r>
            <a:endParaRPr kumimoji="1" lang="en-US" altLang="ja-JP" dirty="0"/>
          </a:p>
          <a:p>
            <a:pPr lvl="1">
              <a:lnSpc>
                <a:spcPct val="150000"/>
              </a:lnSpc>
            </a:pPr>
            <a:r>
              <a:rPr lang="ja-JP" altLang="en-US" dirty="0"/>
              <a:t>トップダウンとボトムアップの両方を考慮できる</a:t>
            </a:r>
            <a:endParaRPr lang="en-US" altLang="ja-JP" dirty="0"/>
          </a:p>
          <a:p>
            <a:pPr lvl="1">
              <a:lnSpc>
                <a:spcPct val="150000"/>
              </a:lnSpc>
            </a:pPr>
            <a:r>
              <a:rPr lang="ja-JP" altLang="en-US" dirty="0"/>
              <a:t>捕食者が資源を使いすぎない「エンリッチメントのパラドックス」にも対応</a:t>
            </a:r>
            <a:endParaRPr lang="en-US" altLang="ja-JP" dirty="0"/>
          </a:p>
          <a:p>
            <a:pPr>
              <a:lnSpc>
                <a:spcPct val="150000"/>
              </a:lnSpc>
            </a:pPr>
            <a:r>
              <a:rPr lang="ja-JP" altLang="en-US" dirty="0"/>
              <a:t>べき乗係数を用いた競争モデル</a:t>
            </a:r>
            <a:endParaRPr lang="en-US" altLang="ja-JP" dirty="0"/>
          </a:p>
          <a:p>
            <a:pPr lvl="1">
              <a:lnSpc>
                <a:spcPct val="150000"/>
              </a:lnSpc>
            </a:pPr>
            <a:r>
              <a:rPr lang="ja-JP" altLang="en-US" dirty="0"/>
              <a:t>最強だけが勝つわけではない</a:t>
            </a:r>
            <a:endParaRPr lang="en-US" altLang="ja-JP" dirty="0"/>
          </a:p>
          <a:p>
            <a:pPr lvl="1">
              <a:lnSpc>
                <a:spcPct val="150000"/>
              </a:lnSpc>
            </a:pPr>
            <a:r>
              <a:rPr lang="ja-JP" altLang="en-US" dirty="0"/>
              <a:t>多様な種が同時に安定して存在できる「プランクトンのパラドックス」にも対応</a:t>
            </a:r>
            <a:endParaRPr lang="en-US" altLang="ja-JP" dirty="0"/>
          </a:p>
          <a:p>
            <a:pPr lvl="1">
              <a:lnSpc>
                <a:spcPct val="150000"/>
              </a:lnSpc>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6380D03-F855-4B97-83BD-1836E7A48410}"/>
              </a:ext>
            </a:extLst>
          </p:cNvPr>
          <p:cNvSpPr>
            <a:spLocks noGrp="1"/>
          </p:cNvSpPr>
          <p:nvPr>
            <p:ph type="sldNum" sz="quarter" idx="12"/>
          </p:nvPr>
        </p:nvSpPr>
        <p:spPr/>
        <p:txBody>
          <a:bodyPr/>
          <a:lstStyle/>
          <a:p>
            <a:fld id="{9DF89FBF-7EBB-41A3-A361-6FC1E9DB9F54}" type="slidenum">
              <a:rPr kumimoji="1" lang="ja-JP" altLang="en-US" smtClean="0"/>
              <a:t>19</a:t>
            </a:fld>
            <a:endParaRPr kumimoji="1" lang="ja-JP" altLang="en-US"/>
          </a:p>
        </p:txBody>
      </p:sp>
    </p:spTree>
    <p:extLst>
      <p:ext uri="{BB962C8B-B14F-4D97-AF65-F5344CB8AC3E}">
        <p14:creationId xmlns:p14="http://schemas.microsoft.com/office/powerpoint/2010/main" val="174310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92598E-6553-4441-96E7-9C676673D87C}"/>
              </a:ext>
            </a:extLst>
          </p:cNvPr>
          <p:cNvSpPr>
            <a:spLocks noGrp="1"/>
          </p:cNvSpPr>
          <p:nvPr>
            <p:ph type="title"/>
          </p:nvPr>
        </p:nvSpPr>
        <p:spPr/>
        <p:txBody>
          <a:bodyPr/>
          <a:lstStyle/>
          <a:p>
            <a:r>
              <a:rPr kumimoji="1" lang="ja-JP" altLang="en-US" dirty="0"/>
              <a:t>本章の目的</a:t>
            </a:r>
          </a:p>
        </p:txBody>
      </p:sp>
      <p:sp>
        <p:nvSpPr>
          <p:cNvPr id="3" name="コンテンツ プレースホルダー 2">
            <a:extLst>
              <a:ext uri="{FF2B5EF4-FFF2-40B4-BE49-F238E27FC236}">
                <a16:creationId xmlns:a16="http://schemas.microsoft.com/office/drawing/2014/main" id="{1C5DADD0-1F2A-4761-8F8C-B2AB60DFEFCB}"/>
              </a:ext>
            </a:extLst>
          </p:cNvPr>
          <p:cNvSpPr>
            <a:spLocks noGrp="1"/>
          </p:cNvSpPr>
          <p:nvPr>
            <p:ph idx="1"/>
          </p:nvPr>
        </p:nvSpPr>
        <p:spPr>
          <a:xfrm>
            <a:off x="838199" y="1280160"/>
            <a:ext cx="11082051" cy="4896803"/>
          </a:xfrm>
        </p:spPr>
        <p:txBody>
          <a:bodyPr/>
          <a:lstStyle/>
          <a:p>
            <a:pPr>
              <a:lnSpc>
                <a:spcPct val="150000"/>
              </a:lnSpc>
            </a:pPr>
            <a:r>
              <a:rPr kumimoji="1" lang="ja-JP" altLang="en-US" dirty="0"/>
              <a:t>本章では成長（</a:t>
            </a:r>
            <a:r>
              <a:rPr kumimoji="1" lang="en-US" altLang="ja-JP" dirty="0"/>
              <a:t>Growth</a:t>
            </a:r>
            <a:r>
              <a:rPr kumimoji="1" lang="ja-JP" altLang="en-US" dirty="0"/>
              <a:t>）について注目</a:t>
            </a:r>
            <a:endParaRPr kumimoji="1" lang="en-US" altLang="ja-JP" dirty="0"/>
          </a:p>
          <a:p>
            <a:pPr>
              <a:lnSpc>
                <a:spcPct val="150000"/>
              </a:lnSpc>
            </a:pPr>
            <a:r>
              <a:rPr lang="ja-JP" altLang="en-US" dirty="0"/>
              <a:t>様々な分類群やスケールにおける成長を包括的にまとめて、関係性を精査</a:t>
            </a:r>
            <a:endParaRPr lang="en-US" altLang="ja-JP" dirty="0"/>
          </a:p>
          <a:p>
            <a:pPr>
              <a:lnSpc>
                <a:spcPct val="150000"/>
              </a:lnSpc>
            </a:pPr>
            <a:r>
              <a:rPr lang="ja-JP" altLang="en-US" dirty="0"/>
              <a:t>体成長にとどまらず、群集の成長や繁殖、生産量なども精査</a:t>
            </a:r>
            <a:endParaRPr lang="en-US" altLang="ja-JP" dirty="0"/>
          </a:p>
          <a:p>
            <a:pPr>
              <a:lnSpc>
                <a:spcPct val="150000"/>
              </a:lnSpc>
            </a:pPr>
            <a:r>
              <a:rPr kumimoji="1" lang="ja-JP" altLang="en-US" dirty="0"/>
              <a:t>多様な成長パターンの根底には一体何があるのか、をレビュー</a:t>
            </a:r>
          </a:p>
        </p:txBody>
      </p:sp>
      <p:sp>
        <p:nvSpPr>
          <p:cNvPr id="4" name="スライド番号プレースホルダー 3">
            <a:extLst>
              <a:ext uri="{FF2B5EF4-FFF2-40B4-BE49-F238E27FC236}">
                <a16:creationId xmlns:a16="http://schemas.microsoft.com/office/drawing/2014/main" id="{C670F197-4C76-4CD7-834C-4644E32168E6}"/>
              </a:ext>
            </a:extLst>
          </p:cNvPr>
          <p:cNvSpPr>
            <a:spLocks noGrp="1"/>
          </p:cNvSpPr>
          <p:nvPr>
            <p:ph type="sldNum" sz="quarter" idx="12"/>
          </p:nvPr>
        </p:nvSpPr>
        <p:spPr/>
        <p:txBody>
          <a:bodyPr/>
          <a:lstStyle/>
          <a:p>
            <a:fld id="{9DF89FBF-7EBB-41A3-A361-6FC1E9DB9F54}" type="slidenum">
              <a:rPr kumimoji="1" lang="ja-JP" altLang="en-US" smtClean="0"/>
              <a:t>2</a:t>
            </a:fld>
            <a:endParaRPr kumimoji="1" lang="ja-JP" altLang="en-US"/>
          </a:p>
        </p:txBody>
      </p:sp>
    </p:spTree>
    <p:extLst>
      <p:ext uri="{BB962C8B-B14F-4D97-AF65-F5344CB8AC3E}">
        <p14:creationId xmlns:p14="http://schemas.microsoft.com/office/powerpoint/2010/main" val="415793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406F4-B592-439C-A025-6AD24436C527}"/>
              </a:ext>
            </a:extLst>
          </p:cNvPr>
          <p:cNvSpPr>
            <a:spLocks noGrp="1"/>
          </p:cNvSpPr>
          <p:nvPr>
            <p:ph type="title"/>
          </p:nvPr>
        </p:nvSpPr>
        <p:spPr/>
        <p:txBody>
          <a:bodyPr/>
          <a:lstStyle/>
          <a:p>
            <a:r>
              <a:rPr kumimoji="1" lang="ja-JP" altLang="en-US" dirty="0"/>
              <a:t>まとめ～何が成長を制御しているのか？～</a:t>
            </a:r>
          </a:p>
        </p:txBody>
      </p:sp>
      <p:sp>
        <p:nvSpPr>
          <p:cNvPr id="3" name="コンテンツ プレースホルダー 2">
            <a:extLst>
              <a:ext uri="{FF2B5EF4-FFF2-40B4-BE49-F238E27FC236}">
                <a16:creationId xmlns:a16="http://schemas.microsoft.com/office/drawing/2014/main" id="{D98CE070-9A78-4C4A-AA6A-D5C8848D41DA}"/>
              </a:ext>
            </a:extLst>
          </p:cNvPr>
          <p:cNvSpPr>
            <a:spLocks noGrp="1"/>
          </p:cNvSpPr>
          <p:nvPr>
            <p:ph idx="1"/>
          </p:nvPr>
        </p:nvSpPr>
        <p:spPr>
          <a:xfrm>
            <a:off x="463625" y="1280160"/>
            <a:ext cx="8636307" cy="5440129"/>
          </a:xfrm>
        </p:spPr>
        <p:txBody>
          <a:bodyPr>
            <a:normAutofit fontScale="92500" lnSpcReduction="20000"/>
          </a:bodyPr>
          <a:lstStyle/>
          <a:p>
            <a:pPr>
              <a:lnSpc>
                <a:spcPct val="150000"/>
              </a:lnSpc>
            </a:pPr>
            <a:r>
              <a:rPr kumimoji="1" lang="ja-JP" altLang="en-US" dirty="0"/>
              <a:t>細胞から生態系まで、様々なスケールを精査した</a:t>
            </a:r>
            <a:endParaRPr kumimoji="1" lang="en-US" altLang="ja-JP" dirty="0"/>
          </a:p>
          <a:p>
            <a:pPr>
              <a:lnSpc>
                <a:spcPct val="150000"/>
              </a:lnSpc>
            </a:pPr>
            <a:r>
              <a:rPr kumimoji="1" lang="ja-JP" altLang="en-US" dirty="0"/>
              <a:t>成長は様々な要因によって制御されている</a:t>
            </a:r>
            <a:endParaRPr lang="en-US" altLang="ja-JP" dirty="0"/>
          </a:p>
          <a:p>
            <a:pPr lvl="1">
              <a:lnSpc>
                <a:spcPct val="150000"/>
              </a:lnSpc>
            </a:pPr>
            <a:r>
              <a:rPr lang="ja-JP" altLang="en-US" sz="1800" dirty="0"/>
              <a:t>環境収容力（</a:t>
            </a:r>
            <a:r>
              <a:rPr lang="en-US" altLang="ja-JP" sz="1800" dirty="0"/>
              <a:t>Logistic</a:t>
            </a:r>
            <a:r>
              <a:rPr lang="ja-JP" altLang="en-US" sz="1800" dirty="0"/>
              <a:t>）</a:t>
            </a:r>
            <a:endParaRPr lang="en-US" altLang="ja-JP" sz="1800" dirty="0"/>
          </a:p>
          <a:p>
            <a:pPr lvl="1">
              <a:lnSpc>
                <a:spcPct val="150000"/>
              </a:lnSpc>
            </a:pPr>
            <a:r>
              <a:rPr kumimoji="1" lang="ja-JP" altLang="en-US" sz="1800" dirty="0"/>
              <a:t>同化・異化速度の差（</a:t>
            </a:r>
            <a:r>
              <a:rPr kumimoji="1" lang="en-US" altLang="ja-JP" sz="1800" dirty="0"/>
              <a:t>Von </a:t>
            </a:r>
            <a:r>
              <a:rPr kumimoji="1" lang="en-US" altLang="ja-JP" sz="1800" dirty="0" err="1"/>
              <a:t>Bertalanffy</a:t>
            </a:r>
            <a:r>
              <a:rPr kumimoji="1" lang="ja-JP" altLang="en-US" sz="1800" dirty="0"/>
              <a:t>）</a:t>
            </a:r>
            <a:endParaRPr kumimoji="1" lang="en-US" altLang="ja-JP" sz="1800" dirty="0"/>
          </a:p>
          <a:p>
            <a:pPr lvl="1">
              <a:lnSpc>
                <a:spcPct val="150000"/>
              </a:lnSpc>
            </a:pPr>
            <a:r>
              <a:rPr kumimoji="1" lang="ja-JP" altLang="en-US" sz="1800" dirty="0"/>
              <a:t>内的要因による制御（</a:t>
            </a:r>
            <a:r>
              <a:rPr kumimoji="1" lang="en-US" altLang="ja-JP" sz="1800" dirty="0" err="1"/>
              <a:t>Gompertz</a:t>
            </a:r>
            <a:r>
              <a:rPr kumimoji="1" lang="ja-JP" altLang="en-US" sz="1800" dirty="0"/>
              <a:t>）</a:t>
            </a:r>
            <a:endParaRPr kumimoji="1" lang="en-US" altLang="ja-JP" sz="1800" dirty="0"/>
          </a:p>
          <a:p>
            <a:pPr lvl="1">
              <a:lnSpc>
                <a:spcPct val="150000"/>
              </a:lnSpc>
            </a:pPr>
            <a:r>
              <a:rPr kumimoji="1" lang="ja-JP" altLang="en-US" sz="1800" dirty="0"/>
              <a:t>資源の消費（</a:t>
            </a:r>
            <a:r>
              <a:rPr kumimoji="1" lang="en-US" altLang="ja-JP" sz="1800" dirty="0"/>
              <a:t>Consumer-Resource</a:t>
            </a:r>
            <a:r>
              <a:rPr kumimoji="1" lang="ja-JP" altLang="en-US" sz="1800" dirty="0"/>
              <a:t>）</a:t>
            </a:r>
            <a:endParaRPr kumimoji="1" lang="en-US" altLang="ja-JP" sz="1800" dirty="0"/>
          </a:p>
          <a:p>
            <a:pPr lvl="1">
              <a:lnSpc>
                <a:spcPct val="150000"/>
              </a:lnSpc>
            </a:pPr>
            <a:r>
              <a:rPr lang="ja-JP" altLang="en-US" sz="1800" dirty="0"/>
              <a:t>競争（</a:t>
            </a:r>
            <a:r>
              <a:rPr lang="en-US" altLang="ja-JP" sz="1800" dirty="0"/>
              <a:t>Competition)</a:t>
            </a:r>
          </a:p>
          <a:p>
            <a:pPr>
              <a:lnSpc>
                <a:spcPct val="150000"/>
              </a:lnSpc>
            </a:pPr>
            <a:r>
              <a:rPr kumimoji="1" lang="ja-JP" altLang="en-US" dirty="0"/>
              <a:t>スケールを合わせることで、多様な生物の成長は同様な</a:t>
            </a:r>
            <a:br>
              <a:rPr kumimoji="1" lang="en-US" altLang="ja-JP" dirty="0"/>
            </a:br>
            <a:r>
              <a:rPr kumimoji="1" lang="ja-JP" altLang="en-US" dirty="0"/>
              <a:t>挙動を描くことが分かった。</a:t>
            </a:r>
            <a:endParaRPr kumimoji="1" lang="en-US" altLang="ja-JP" dirty="0"/>
          </a:p>
          <a:p>
            <a:pPr>
              <a:lnSpc>
                <a:spcPct val="150000"/>
              </a:lnSpc>
            </a:pPr>
            <a:r>
              <a:rPr kumimoji="1" lang="ja-JP" altLang="en-US" dirty="0"/>
              <a:t>そのカギとなるのは</a:t>
            </a:r>
            <a:r>
              <a:rPr kumimoji="1" lang="en-US" altLang="ja-JP" dirty="0"/>
              <a:t>3/4</a:t>
            </a:r>
            <a:r>
              <a:rPr kumimoji="1" lang="ja-JP" altLang="en-US" dirty="0"/>
              <a:t>乗則である。</a:t>
            </a:r>
            <a:endParaRPr kumimoji="1" lang="en-US" altLang="ja-JP" dirty="0"/>
          </a:p>
          <a:p>
            <a:pPr>
              <a:lnSpc>
                <a:spcPct val="150000"/>
              </a:lnSpc>
            </a:pPr>
            <a:r>
              <a:rPr lang="ja-JP" altLang="en-US" dirty="0"/>
              <a:t>その要因が何か、を探ることで、今後の成長への理解が深まる</a:t>
            </a:r>
            <a:endParaRPr kumimoji="1" lang="en-US" altLang="ja-JP" dirty="0"/>
          </a:p>
        </p:txBody>
      </p:sp>
      <p:pic>
        <p:nvPicPr>
          <p:cNvPr id="1028" name="Picture 4" descr="Figure 2">
            <a:extLst>
              <a:ext uri="{FF2B5EF4-FFF2-40B4-BE49-F238E27FC236}">
                <a16:creationId xmlns:a16="http://schemas.microsoft.com/office/drawing/2014/main" id="{BC10AD8C-5A45-424E-A603-66A1D0D6BA8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77060" y="1727871"/>
            <a:ext cx="4314940" cy="432932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B97B61B-4A60-4F08-A143-165F2A5A77E8}"/>
              </a:ext>
            </a:extLst>
          </p:cNvPr>
          <p:cNvSpPr txBox="1"/>
          <p:nvPr/>
        </p:nvSpPr>
        <p:spPr>
          <a:xfrm>
            <a:off x="9381615" y="6057194"/>
            <a:ext cx="2810385" cy="307777"/>
          </a:xfrm>
          <a:prstGeom prst="rect">
            <a:avLst/>
          </a:prstGeom>
          <a:noFill/>
        </p:spPr>
        <p:txBody>
          <a:bodyPr wrap="none" rtlCol="0">
            <a:spAutoFit/>
          </a:bodyPr>
          <a:lstStyle/>
          <a:p>
            <a:r>
              <a:rPr kumimoji="1" lang="en-US" altLang="ja-JP" sz="1400" dirty="0"/>
              <a:t>West et al. (2001)</a:t>
            </a:r>
            <a:r>
              <a:rPr kumimoji="1" lang="ja-JP" altLang="en-US" sz="1400" dirty="0"/>
              <a:t> </a:t>
            </a:r>
            <a:r>
              <a:rPr kumimoji="1" lang="en-US" altLang="ja-JP" sz="1400" i="1" dirty="0"/>
              <a:t>Science</a:t>
            </a:r>
            <a:r>
              <a:rPr kumimoji="1" lang="ja-JP" altLang="en-US" sz="1400" i="1" dirty="0"/>
              <a:t> </a:t>
            </a:r>
            <a:r>
              <a:rPr kumimoji="1" lang="en-US" altLang="ja-JP" sz="1400" dirty="0"/>
              <a:t>Fig 2</a:t>
            </a:r>
            <a:endParaRPr kumimoji="1" lang="ja-JP" altLang="en-US" sz="1400" dirty="0"/>
          </a:p>
        </p:txBody>
      </p:sp>
      <p:sp>
        <p:nvSpPr>
          <p:cNvPr id="5" name="スライド番号プレースホルダー 4">
            <a:extLst>
              <a:ext uri="{FF2B5EF4-FFF2-40B4-BE49-F238E27FC236}">
                <a16:creationId xmlns:a16="http://schemas.microsoft.com/office/drawing/2014/main" id="{F9EEFE27-E450-4FAE-AD4B-B28959E5E3DE}"/>
              </a:ext>
            </a:extLst>
          </p:cNvPr>
          <p:cNvSpPr>
            <a:spLocks noGrp="1"/>
          </p:cNvSpPr>
          <p:nvPr>
            <p:ph type="sldNum" sz="quarter" idx="12"/>
          </p:nvPr>
        </p:nvSpPr>
        <p:spPr/>
        <p:txBody>
          <a:bodyPr/>
          <a:lstStyle/>
          <a:p>
            <a:fld id="{9DF89FBF-7EBB-41A3-A361-6FC1E9DB9F54}" type="slidenum">
              <a:rPr kumimoji="1" lang="ja-JP" altLang="en-US" smtClean="0"/>
              <a:t>20</a:t>
            </a:fld>
            <a:endParaRPr kumimoji="1" lang="ja-JP" altLang="en-US"/>
          </a:p>
        </p:txBody>
      </p:sp>
    </p:spTree>
    <p:extLst>
      <p:ext uri="{BB962C8B-B14F-4D97-AF65-F5344CB8AC3E}">
        <p14:creationId xmlns:p14="http://schemas.microsoft.com/office/powerpoint/2010/main" val="2834673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F33D1-57C5-4667-B50F-888B1F4212F2}"/>
              </a:ext>
            </a:extLst>
          </p:cNvPr>
          <p:cNvSpPr>
            <a:spLocks noGrp="1"/>
          </p:cNvSpPr>
          <p:nvPr>
            <p:ph type="title"/>
          </p:nvPr>
        </p:nvSpPr>
        <p:spPr/>
        <p:txBody>
          <a:bodyPr/>
          <a:lstStyle/>
          <a:p>
            <a:r>
              <a:rPr kumimoji="1" lang="ja-JP" altLang="en-US" dirty="0"/>
              <a:t>おまけ</a:t>
            </a:r>
          </a:p>
        </p:txBody>
      </p:sp>
      <p:sp>
        <p:nvSpPr>
          <p:cNvPr id="3" name="コンテンツ プレースホルダー 2">
            <a:extLst>
              <a:ext uri="{FF2B5EF4-FFF2-40B4-BE49-F238E27FC236}">
                <a16:creationId xmlns:a16="http://schemas.microsoft.com/office/drawing/2014/main" id="{596C0775-3A4C-48F8-9C68-5728D8F96EC3}"/>
              </a:ext>
            </a:extLst>
          </p:cNvPr>
          <p:cNvSpPr>
            <a:spLocks noGrp="1"/>
          </p:cNvSpPr>
          <p:nvPr>
            <p:ph idx="1"/>
          </p:nvPr>
        </p:nvSpPr>
        <p:spPr>
          <a:xfrm>
            <a:off x="838200" y="1280160"/>
            <a:ext cx="5849039" cy="4896803"/>
          </a:xfrm>
        </p:spPr>
        <p:txBody>
          <a:bodyPr/>
          <a:lstStyle/>
          <a:p>
            <a:r>
              <a:rPr kumimoji="1" lang="ja-JP" altLang="en-US" dirty="0"/>
              <a:t>様々な生物の成長を標準化した時間軸と体サイズにプロットしたもの</a:t>
            </a:r>
            <a:endParaRPr kumimoji="1" lang="en-US" altLang="ja-JP" dirty="0"/>
          </a:p>
          <a:p>
            <a:r>
              <a:rPr lang="en-US" altLang="ja-JP" dirty="0"/>
              <a:t>West et al. (2001)</a:t>
            </a:r>
            <a:r>
              <a:rPr lang="ja-JP" altLang="en-US" dirty="0"/>
              <a:t>の</a:t>
            </a:r>
            <a:r>
              <a:rPr lang="en-US" altLang="ja-JP" dirty="0"/>
              <a:t>Supp.</a:t>
            </a:r>
            <a:r>
              <a:rPr lang="ja-JP" altLang="en-US" dirty="0"/>
              <a:t>から描画</a:t>
            </a:r>
            <a:endParaRPr lang="en-US" altLang="ja-JP" dirty="0"/>
          </a:p>
          <a:p>
            <a:r>
              <a:rPr kumimoji="1" lang="en-US" altLang="ja-JP" dirty="0"/>
              <a:t>Hatton</a:t>
            </a:r>
            <a:r>
              <a:rPr kumimoji="1" lang="ja-JP" altLang="en-US" dirty="0"/>
              <a:t>はこれに何らかのデータを加えて独自に描画した</a:t>
            </a:r>
          </a:p>
        </p:txBody>
      </p:sp>
      <p:sp>
        <p:nvSpPr>
          <p:cNvPr id="4" name="スライド番号プレースホルダー 3">
            <a:extLst>
              <a:ext uri="{FF2B5EF4-FFF2-40B4-BE49-F238E27FC236}">
                <a16:creationId xmlns:a16="http://schemas.microsoft.com/office/drawing/2014/main" id="{69A23916-998F-462E-909D-582149693BC2}"/>
              </a:ext>
            </a:extLst>
          </p:cNvPr>
          <p:cNvSpPr>
            <a:spLocks noGrp="1"/>
          </p:cNvSpPr>
          <p:nvPr>
            <p:ph type="sldNum" sz="quarter" idx="12"/>
          </p:nvPr>
        </p:nvSpPr>
        <p:spPr/>
        <p:txBody>
          <a:bodyPr/>
          <a:lstStyle/>
          <a:p>
            <a:fld id="{9DF89FBF-7EBB-41A3-A361-6FC1E9DB9F54}" type="slidenum">
              <a:rPr kumimoji="1" lang="ja-JP" altLang="en-US" smtClean="0"/>
              <a:t>21</a:t>
            </a:fld>
            <a:endParaRPr kumimoji="1" lang="ja-JP" altLang="en-US"/>
          </a:p>
        </p:txBody>
      </p:sp>
      <p:grpSp>
        <p:nvGrpSpPr>
          <p:cNvPr id="5" name="グループ化 4">
            <a:extLst>
              <a:ext uri="{FF2B5EF4-FFF2-40B4-BE49-F238E27FC236}">
                <a16:creationId xmlns:a16="http://schemas.microsoft.com/office/drawing/2014/main" id="{C3622952-91BA-4852-AFCC-366A5AF767C1}"/>
              </a:ext>
            </a:extLst>
          </p:cNvPr>
          <p:cNvGrpSpPr/>
          <p:nvPr/>
        </p:nvGrpSpPr>
        <p:grpSpPr>
          <a:xfrm>
            <a:off x="6933122" y="1574688"/>
            <a:ext cx="5031355" cy="4307745"/>
            <a:chOff x="9642194" y="1581273"/>
            <a:chExt cx="3503363" cy="3314250"/>
          </a:xfrm>
        </p:grpSpPr>
        <p:pic>
          <p:nvPicPr>
            <p:cNvPr id="6" name="図 5">
              <a:extLst>
                <a:ext uri="{FF2B5EF4-FFF2-40B4-BE49-F238E27FC236}">
                  <a16:creationId xmlns:a16="http://schemas.microsoft.com/office/drawing/2014/main" id="{B18D8694-818F-41E1-8521-A1142C452B95}"/>
                </a:ext>
              </a:extLst>
            </p:cNvPr>
            <p:cNvPicPr>
              <a:picLocks noChangeAspect="1"/>
            </p:cNvPicPr>
            <p:nvPr/>
          </p:nvPicPr>
          <p:blipFill>
            <a:blip r:embed="rId2"/>
            <a:stretch>
              <a:fillRect/>
            </a:stretch>
          </p:blipFill>
          <p:spPr>
            <a:xfrm>
              <a:off x="9642194" y="1581273"/>
              <a:ext cx="3503363" cy="3096333"/>
            </a:xfrm>
            <a:prstGeom prst="rect">
              <a:avLst/>
            </a:prstGeom>
          </p:spPr>
        </p:pic>
        <p:sp>
          <p:nvSpPr>
            <p:cNvPr id="7" name="テキスト ボックス 6">
              <a:extLst>
                <a:ext uri="{FF2B5EF4-FFF2-40B4-BE49-F238E27FC236}">
                  <a16:creationId xmlns:a16="http://schemas.microsoft.com/office/drawing/2014/main" id="{528C01EE-BBB8-4B36-BDD6-B477BD6BFE28}"/>
                </a:ext>
              </a:extLst>
            </p:cNvPr>
            <p:cNvSpPr txBox="1"/>
            <p:nvPr/>
          </p:nvSpPr>
          <p:spPr>
            <a:xfrm>
              <a:off x="11227567" y="4618524"/>
              <a:ext cx="1917513" cy="276999"/>
            </a:xfrm>
            <a:prstGeom prst="rect">
              <a:avLst/>
            </a:prstGeom>
            <a:noFill/>
          </p:spPr>
          <p:txBody>
            <a:bodyPr wrap="none" rtlCol="0">
              <a:spAutoFit/>
            </a:bodyPr>
            <a:lstStyle/>
            <a:p>
              <a:r>
                <a:rPr kumimoji="1" lang="en-US" altLang="ja-JP" sz="1200" dirty="0"/>
                <a:t>West et al. (2001)</a:t>
              </a:r>
              <a:r>
                <a:rPr lang="ja-JP" altLang="en-US" sz="1200" dirty="0"/>
                <a:t> </a:t>
              </a:r>
              <a:r>
                <a:rPr lang="en-US" altLang="ja-JP" sz="1200" dirty="0"/>
                <a:t>supp.</a:t>
              </a:r>
              <a:r>
                <a:rPr lang="ja-JP" altLang="en-US" sz="1200" dirty="0"/>
                <a:t> </a:t>
              </a:r>
              <a:endParaRPr kumimoji="1" lang="ja-JP" altLang="en-US" sz="1200" dirty="0"/>
            </a:p>
          </p:txBody>
        </p:sp>
      </p:grpSp>
    </p:spTree>
    <p:extLst>
      <p:ext uri="{BB962C8B-B14F-4D97-AF65-F5344CB8AC3E}">
        <p14:creationId xmlns:p14="http://schemas.microsoft.com/office/powerpoint/2010/main" val="109470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18E26-0422-4A9F-9A7B-B5CE62BBEF6E}"/>
              </a:ext>
            </a:extLst>
          </p:cNvPr>
          <p:cNvSpPr>
            <a:spLocks noGrp="1"/>
          </p:cNvSpPr>
          <p:nvPr>
            <p:ph type="title"/>
          </p:nvPr>
        </p:nvSpPr>
        <p:spPr/>
        <p:txBody>
          <a:bodyPr/>
          <a:lstStyle/>
          <a:p>
            <a:r>
              <a:rPr kumimoji="1" lang="ja-JP" altLang="en-US" dirty="0"/>
              <a:t>著者について</a:t>
            </a:r>
          </a:p>
        </p:txBody>
      </p:sp>
      <p:sp>
        <p:nvSpPr>
          <p:cNvPr id="3" name="コンテンツ プレースホルダー 2">
            <a:extLst>
              <a:ext uri="{FF2B5EF4-FFF2-40B4-BE49-F238E27FC236}">
                <a16:creationId xmlns:a16="http://schemas.microsoft.com/office/drawing/2014/main" id="{CBAA526F-B933-4439-9328-18B398306085}"/>
              </a:ext>
            </a:extLst>
          </p:cNvPr>
          <p:cNvSpPr>
            <a:spLocks noGrp="1"/>
          </p:cNvSpPr>
          <p:nvPr>
            <p:ph idx="1"/>
          </p:nvPr>
        </p:nvSpPr>
        <p:spPr>
          <a:xfrm>
            <a:off x="838198" y="1280160"/>
            <a:ext cx="9792393" cy="4896803"/>
          </a:xfrm>
        </p:spPr>
        <p:txBody>
          <a:bodyPr>
            <a:normAutofit/>
          </a:bodyPr>
          <a:lstStyle/>
          <a:p>
            <a:pPr>
              <a:lnSpc>
                <a:spcPct val="150000"/>
              </a:lnSpc>
            </a:pPr>
            <a:r>
              <a:rPr kumimoji="1" lang="en-US" altLang="ja-JP" dirty="0"/>
              <a:t>Ian Hatton, Ph.D.</a:t>
            </a:r>
          </a:p>
          <a:p>
            <a:pPr>
              <a:lnSpc>
                <a:spcPct val="150000"/>
              </a:lnSpc>
            </a:pPr>
            <a:r>
              <a:rPr kumimoji="1" lang="en-US" altLang="ja-JP" dirty="0"/>
              <a:t>2013</a:t>
            </a:r>
            <a:r>
              <a:rPr kumimoji="1" lang="ja-JP" altLang="en-US" dirty="0"/>
              <a:t>年に</a:t>
            </a:r>
            <a:r>
              <a:rPr kumimoji="1" lang="en-US" altLang="ja-JP" dirty="0"/>
              <a:t>McGill</a:t>
            </a:r>
            <a:r>
              <a:rPr kumimoji="1" lang="ja-JP" altLang="en-US" dirty="0"/>
              <a:t>大学院卒</a:t>
            </a:r>
            <a:endParaRPr kumimoji="1" lang="en-US" altLang="ja-JP" dirty="0"/>
          </a:p>
          <a:p>
            <a:pPr>
              <a:lnSpc>
                <a:spcPct val="150000"/>
              </a:lnSpc>
            </a:pPr>
            <a:r>
              <a:rPr kumimoji="1" lang="ja-JP" altLang="en-US" dirty="0"/>
              <a:t>現在は</a:t>
            </a:r>
            <a:r>
              <a:rPr kumimoji="1" lang="en-US" altLang="ja-JP" dirty="0"/>
              <a:t>Princeton</a:t>
            </a:r>
            <a:r>
              <a:rPr kumimoji="1" lang="ja-JP" altLang="en-US" dirty="0"/>
              <a:t>らしい</a:t>
            </a:r>
            <a:endParaRPr kumimoji="1" lang="en-US" altLang="ja-JP" dirty="0"/>
          </a:p>
          <a:p>
            <a:pPr>
              <a:lnSpc>
                <a:spcPct val="150000"/>
              </a:lnSpc>
            </a:pPr>
            <a:r>
              <a:rPr kumimoji="1" lang="ja-JP" altLang="en-US" dirty="0"/>
              <a:t>専門：</a:t>
            </a:r>
            <a:r>
              <a:rPr kumimoji="1" lang="en-US" altLang="ja-JP" dirty="0"/>
              <a:t>The scaling of growth across levels of organization</a:t>
            </a:r>
          </a:p>
          <a:p>
            <a:pPr>
              <a:lnSpc>
                <a:spcPct val="150000"/>
              </a:lnSpc>
            </a:pPr>
            <a:r>
              <a:rPr lang="ja-JP" altLang="en-US" dirty="0"/>
              <a:t>様々な生態系を跨いで、小さいサイズから大きなサイズまでの研究を得意とする</a:t>
            </a:r>
            <a:endParaRPr lang="en-US" altLang="ja-JP" dirty="0"/>
          </a:p>
          <a:p>
            <a:pPr>
              <a:lnSpc>
                <a:spcPct val="150000"/>
              </a:lnSpc>
            </a:pPr>
            <a:r>
              <a:rPr kumimoji="1" lang="ja-JP" altLang="en-US" dirty="0"/>
              <a:t>アロメトリー大好きおにいさん</a:t>
            </a:r>
          </a:p>
        </p:txBody>
      </p:sp>
      <p:pic>
        <p:nvPicPr>
          <p:cNvPr id="5" name="図 4">
            <a:extLst>
              <a:ext uri="{FF2B5EF4-FFF2-40B4-BE49-F238E27FC236}">
                <a16:creationId xmlns:a16="http://schemas.microsoft.com/office/drawing/2014/main" id="{7A331E05-E508-4727-8C8C-08873B2B91FC}"/>
              </a:ext>
            </a:extLst>
          </p:cNvPr>
          <p:cNvPicPr>
            <a:picLocks noChangeAspect="1"/>
          </p:cNvPicPr>
          <p:nvPr/>
        </p:nvPicPr>
        <p:blipFill>
          <a:blip r:embed="rId2"/>
          <a:stretch>
            <a:fillRect/>
          </a:stretch>
        </p:blipFill>
        <p:spPr>
          <a:xfrm>
            <a:off x="7480452" y="0"/>
            <a:ext cx="4711547" cy="3375675"/>
          </a:xfrm>
          <a:prstGeom prst="rect">
            <a:avLst/>
          </a:prstGeom>
        </p:spPr>
      </p:pic>
      <p:sp>
        <p:nvSpPr>
          <p:cNvPr id="6" name="スライド番号プレースホルダー 5">
            <a:extLst>
              <a:ext uri="{FF2B5EF4-FFF2-40B4-BE49-F238E27FC236}">
                <a16:creationId xmlns:a16="http://schemas.microsoft.com/office/drawing/2014/main" id="{07B212B8-C72B-4785-95FB-15E520E4DD34}"/>
              </a:ext>
            </a:extLst>
          </p:cNvPr>
          <p:cNvSpPr>
            <a:spLocks noGrp="1"/>
          </p:cNvSpPr>
          <p:nvPr>
            <p:ph type="sldNum" sz="quarter" idx="12"/>
          </p:nvPr>
        </p:nvSpPr>
        <p:spPr/>
        <p:txBody>
          <a:bodyPr/>
          <a:lstStyle/>
          <a:p>
            <a:fld id="{9DF89FBF-7EBB-41A3-A361-6FC1E9DB9F54}" type="slidenum">
              <a:rPr kumimoji="1" lang="ja-JP" altLang="en-US" smtClean="0"/>
              <a:t>3</a:t>
            </a:fld>
            <a:endParaRPr kumimoji="1" lang="ja-JP" altLang="en-US"/>
          </a:p>
        </p:txBody>
      </p:sp>
    </p:spTree>
    <p:extLst>
      <p:ext uri="{BB962C8B-B14F-4D97-AF65-F5344CB8AC3E}">
        <p14:creationId xmlns:p14="http://schemas.microsoft.com/office/powerpoint/2010/main" val="226569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n Essay on the Principle of Population - Wikipedia">
            <a:extLst>
              <a:ext uri="{FF2B5EF4-FFF2-40B4-BE49-F238E27FC236}">
                <a16:creationId xmlns:a16="http://schemas.microsoft.com/office/drawing/2014/main" id="{ADE51CA1-D841-495D-9622-64583AEE254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22475" y="768199"/>
            <a:ext cx="2816234" cy="510126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1C9C2F5-2995-4365-8F41-A771CA89C464}"/>
              </a:ext>
            </a:extLst>
          </p:cNvPr>
          <p:cNvSpPr>
            <a:spLocks noGrp="1"/>
          </p:cNvSpPr>
          <p:nvPr>
            <p:ph type="title"/>
          </p:nvPr>
        </p:nvSpPr>
        <p:spPr/>
        <p:txBody>
          <a:bodyPr/>
          <a:lstStyle/>
          <a:p>
            <a:r>
              <a:rPr kumimoji="1" lang="ja-JP" altLang="en-US" dirty="0"/>
              <a:t>トマス・マルサス</a:t>
            </a:r>
            <a:r>
              <a:rPr kumimoji="1" lang="en-US" altLang="ja-JP" dirty="0"/>
              <a:t>『</a:t>
            </a:r>
            <a:r>
              <a:rPr kumimoji="1" lang="ja-JP" altLang="en-US" dirty="0"/>
              <a:t>人口論</a:t>
            </a:r>
            <a:r>
              <a:rPr kumimoji="1" lang="en-US" altLang="ja-JP" dirty="0"/>
              <a:t>』(1798)</a:t>
            </a:r>
            <a:endParaRPr kumimoji="1" lang="ja-JP" altLang="en-US" dirty="0"/>
          </a:p>
        </p:txBody>
      </p:sp>
      <p:sp>
        <p:nvSpPr>
          <p:cNvPr id="3" name="コンテンツ プレースホルダー 2">
            <a:extLst>
              <a:ext uri="{FF2B5EF4-FFF2-40B4-BE49-F238E27FC236}">
                <a16:creationId xmlns:a16="http://schemas.microsoft.com/office/drawing/2014/main" id="{AB024CEB-E691-48DE-ABA9-2C51177D964E}"/>
              </a:ext>
            </a:extLst>
          </p:cNvPr>
          <p:cNvSpPr>
            <a:spLocks noGrp="1"/>
          </p:cNvSpPr>
          <p:nvPr>
            <p:ph idx="1"/>
          </p:nvPr>
        </p:nvSpPr>
        <p:spPr>
          <a:xfrm>
            <a:off x="511599" y="1433945"/>
            <a:ext cx="8864167" cy="4896803"/>
          </a:xfrm>
        </p:spPr>
        <p:txBody>
          <a:bodyPr>
            <a:normAutofit/>
          </a:bodyPr>
          <a:lstStyle/>
          <a:p>
            <a:pPr>
              <a:lnSpc>
                <a:spcPct val="150000"/>
              </a:lnSpc>
            </a:pPr>
            <a:r>
              <a:rPr kumimoji="1" lang="ja-JP" altLang="en-US" dirty="0"/>
              <a:t>人口は制御されない限り</a:t>
            </a:r>
            <a:r>
              <a:rPr lang="ja-JP" altLang="en-US" dirty="0"/>
              <a:t>、幾何級数的に増加する</a:t>
            </a:r>
            <a:endParaRPr lang="en-US" altLang="ja-JP" dirty="0"/>
          </a:p>
          <a:p>
            <a:pPr>
              <a:lnSpc>
                <a:spcPct val="150000"/>
              </a:lnSpc>
            </a:pPr>
            <a:r>
              <a:rPr kumimoji="1" lang="ja-JP" altLang="en-US" dirty="0"/>
              <a:t>食料は算術級数的にしか増加しない</a:t>
            </a:r>
            <a:endParaRPr kumimoji="1" lang="en-US" altLang="ja-JP" dirty="0"/>
          </a:p>
          <a:p>
            <a:pPr>
              <a:lnSpc>
                <a:spcPct val="150000"/>
              </a:lnSpc>
            </a:pPr>
            <a:r>
              <a:rPr kumimoji="1" lang="ja-JP" altLang="en-US" dirty="0"/>
              <a:t>戦争や飢餓、病気等により人口は抑制されているという考え</a:t>
            </a:r>
            <a:endParaRPr kumimoji="1" lang="en-US" altLang="ja-JP" dirty="0"/>
          </a:p>
          <a:p>
            <a:pPr>
              <a:lnSpc>
                <a:spcPct val="150000"/>
              </a:lnSpc>
            </a:pPr>
            <a:r>
              <a:rPr lang="ja-JP" altLang="en-US" dirty="0"/>
              <a:t>ダーウィンの進化論にも影響</a:t>
            </a:r>
            <a:endParaRPr lang="en-US" altLang="ja-JP" dirty="0"/>
          </a:p>
          <a:p>
            <a:pPr lvl="1">
              <a:lnSpc>
                <a:spcPct val="150000"/>
              </a:lnSpc>
            </a:pPr>
            <a:r>
              <a:rPr lang="ja-JP" altLang="en-US" dirty="0"/>
              <a:t>「生存競争はマルサス主義に打ち勝つため」（</a:t>
            </a:r>
            <a:r>
              <a:rPr lang="en-US" altLang="ja-JP" dirty="0"/>
              <a:t>Darwin 1859)</a:t>
            </a:r>
          </a:p>
          <a:p>
            <a:pPr>
              <a:lnSpc>
                <a:spcPct val="150000"/>
              </a:lnSpc>
            </a:pPr>
            <a:r>
              <a:rPr lang="ja-JP" altLang="en-US" dirty="0"/>
              <a:t>果たして人口はそのように増加するのか？</a:t>
            </a:r>
            <a:endParaRPr lang="en-US" altLang="ja-JP" dirty="0"/>
          </a:p>
        </p:txBody>
      </p:sp>
      <p:sp>
        <p:nvSpPr>
          <p:cNvPr id="7" name="スライド番号プレースホルダー 6">
            <a:extLst>
              <a:ext uri="{FF2B5EF4-FFF2-40B4-BE49-F238E27FC236}">
                <a16:creationId xmlns:a16="http://schemas.microsoft.com/office/drawing/2014/main" id="{17A96229-246D-4125-880D-DCB81A764B95}"/>
              </a:ext>
            </a:extLst>
          </p:cNvPr>
          <p:cNvSpPr>
            <a:spLocks noGrp="1"/>
          </p:cNvSpPr>
          <p:nvPr>
            <p:ph type="sldNum" sz="quarter" idx="12"/>
          </p:nvPr>
        </p:nvSpPr>
        <p:spPr/>
        <p:txBody>
          <a:bodyPr/>
          <a:lstStyle/>
          <a:p>
            <a:fld id="{9DF89FBF-7EBB-41A3-A361-6FC1E9DB9F54}" type="slidenum">
              <a:rPr kumimoji="1" lang="ja-JP" altLang="en-US" smtClean="0"/>
              <a:t>4</a:t>
            </a:fld>
            <a:endParaRPr kumimoji="1" lang="ja-JP" altLang="en-US"/>
          </a:p>
        </p:txBody>
      </p:sp>
    </p:spTree>
    <p:extLst>
      <p:ext uri="{BB962C8B-B14F-4D97-AF65-F5344CB8AC3E}">
        <p14:creationId xmlns:p14="http://schemas.microsoft.com/office/powerpoint/2010/main" val="4631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BF584-ADA2-43D3-B62C-2F575FBD2C75}"/>
              </a:ext>
            </a:extLst>
          </p:cNvPr>
          <p:cNvSpPr>
            <a:spLocks noGrp="1"/>
          </p:cNvSpPr>
          <p:nvPr>
            <p:ph type="title"/>
          </p:nvPr>
        </p:nvSpPr>
        <p:spPr/>
        <p:txBody>
          <a:bodyPr/>
          <a:lstStyle/>
          <a:p>
            <a:r>
              <a:rPr kumimoji="1" lang="ja-JP" altLang="en-US" dirty="0"/>
              <a:t>生物学とべき乗則</a:t>
            </a:r>
          </a:p>
        </p:txBody>
      </p:sp>
      <p:sp>
        <p:nvSpPr>
          <p:cNvPr id="3" name="コンテンツ プレースホルダー 2">
            <a:extLst>
              <a:ext uri="{FF2B5EF4-FFF2-40B4-BE49-F238E27FC236}">
                <a16:creationId xmlns:a16="http://schemas.microsoft.com/office/drawing/2014/main" id="{6753ECC2-22AE-4585-8D59-4DDFD11EC0C5}"/>
              </a:ext>
            </a:extLst>
          </p:cNvPr>
          <p:cNvSpPr>
            <a:spLocks noGrp="1"/>
          </p:cNvSpPr>
          <p:nvPr>
            <p:ph idx="1"/>
          </p:nvPr>
        </p:nvSpPr>
        <p:spPr>
          <a:xfrm>
            <a:off x="404461" y="1323371"/>
            <a:ext cx="7199340" cy="4982874"/>
          </a:xfrm>
        </p:spPr>
        <p:txBody>
          <a:bodyPr>
            <a:normAutofit/>
          </a:bodyPr>
          <a:lstStyle/>
          <a:p>
            <a:pPr>
              <a:lnSpc>
                <a:spcPct val="150000"/>
              </a:lnSpc>
            </a:pPr>
            <a:r>
              <a:rPr kumimoji="1" lang="ja-JP" altLang="en-US" dirty="0"/>
              <a:t>生物の基礎代謝</a:t>
            </a:r>
            <a:r>
              <a:rPr lang="ja-JP" altLang="en-US" dirty="0"/>
              <a:t>率</a:t>
            </a:r>
            <a:r>
              <a:rPr kumimoji="1" lang="ja-JP" altLang="en-US" dirty="0"/>
              <a:t>は体サイズに対して両対数下で</a:t>
            </a:r>
            <a:r>
              <a:rPr kumimoji="1" lang="en-US" altLang="ja-JP" dirty="0"/>
              <a:t>3/4</a:t>
            </a:r>
            <a:r>
              <a:rPr kumimoji="1" lang="ja-JP" altLang="en-US" dirty="0"/>
              <a:t>乗の傾きを持つ </a:t>
            </a:r>
            <a:endParaRPr kumimoji="1" lang="en-US" altLang="ja-JP" dirty="0"/>
          </a:p>
          <a:p>
            <a:pPr lvl="1">
              <a:lnSpc>
                <a:spcPct val="150000"/>
              </a:lnSpc>
            </a:pPr>
            <a:r>
              <a:rPr lang="en-US" altLang="ja-JP" dirty="0" err="1"/>
              <a:t>Kleiber’s</a:t>
            </a:r>
            <a:r>
              <a:rPr lang="en-US" altLang="ja-JP" dirty="0"/>
              <a:t> law </a:t>
            </a:r>
            <a:r>
              <a:rPr kumimoji="1" lang="en-US" altLang="ja-JP" sz="1600" dirty="0"/>
              <a:t>(</a:t>
            </a:r>
            <a:r>
              <a:rPr kumimoji="1" lang="en-US" altLang="ja-JP" sz="1600" dirty="0" err="1"/>
              <a:t>Kleiber</a:t>
            </a:r>
            <a:r>
              <a:rPr kumimoji="1" lang="ja-JP" altLang="en-US" sz="1600" dirty="0"/>
              <a:t> </a:t>
            </a:r>
            <a:r>
              <a:rPr kumimoji="1" lang="en-US" altLang="ja-JP" sz="1600" dirty="0"/>
              <a:t>1932 </a:t>
            </a:r>
            <a:r>
              <a:rPr kumimoji="1" lang="en-US" altLang="ja-JP" sz="1600" i="1" dirty="0" err="1"/>
              <a:t>Hilgardia</a:t>
            </a:r>
            <a:r>
              <a:rPr kumimoji="1" lang="en-US" altLang="ja-JP" sz="1600" dirty="0"/>
              <a:t>)</a:t>
            </a:r>
            <a:endParaRPr kumimoji="1" lang="en-US" altLang="ja-JP" dirty="0"/>
          </a:p>
          <a:p>
            <a:pPr>
              <a:lnSpc>
                <a:spcPct val="150000"/>
              </a:lnSpc>
            </a:pPr>
            <a:r>
              <a:rPr lang="ja-JP" altLang="en-US" dirty="0"/>
              <a:t>様々な</a:t>
            </a:r>
            <a:r>
              <a:rPr kumimoji="1" lang="ja-JP" altLang="en-US" dirty="0"/>
              <a:t>生物現象は基礎代謝のべき乗則によって、</a:t>
            </a:r>
            <a:r>
              <a:rPr kumimoji="1" lang="en-US" altLang="ja-JP" dirty="0"/>
              <a:t>3/4</a:t>
            </a:r>
            <a:r>
              <a:rPr kumimoji="1" lang="ja-JP" altLang="en-US" dirty="0"/>
              <a:t>乗の傾きで説明される</a:t>
            </a:r>
            <a:endParaRPr kumimoji="1" lang="en-US" altLang="ja-JP" dirty="0"/>
          </a:p>
          <a:p>
            <a:pPr lvl="1">
              <a:lnSpc>
                <a:spcPct val="150000"/>
              </a:lnSpc>
            </a:pPr>
            <a:r>
              <a:rPr lang="en-US" altLang="ja-JP" dirty="0"/>
              <a:t>Metabolic Theory of</a:t>
            </a:r>
            <a:r>
              <a:rPr lang="ja-JP" altLang="en-US" dirty="0"/>
              <a:t> </a:t>
            </a:r>
            <a:r>
              <a:rPr lang="en-US" altLang="ja-JP" dirty="0"/>
              <a:t>Ecology</a:t>
            </a:r>
            <a:r>
              <a:rPr lang="ja-JP" altLang="en-US" dirty="0"/>
              <a:t> </a:t>
            </a:r>
            <a:r>
              <a:rPr lang="en-US" altLang="ja-JP" sz="1600" dirty="0"/>
              <a:t>(Brown et al. 2004</a:t>
            </a:r>
            <a:r>
              <a:rPr lang="ja-JP" altLang="en-US" sz="1600" dirty="0"/>
              <a:t> </a:t>
            </a:r>
            <a:r>
              <a:rPr lang="en-US" altLang="ja-JP" sz="1600" i="1" dirty="0"/>
              <a:t>Ecology</a:t>
            </a:r>
            <a:r>
              <a:rPr lang="en-US" altLang="ja-JP" sz="1600" dirty="0"/>
              <a:t>)</a:t>
            </a:r>
            <a:endParaRPr lang="en-US" altLang="ja-JP" dirty="0"/>
          </a:p>
          <a:p>
            <a:pPr>
              <a:lnSpc>
                <a:spcPct val="150000"/>
              </a:lnSpc>
            </a:pPr>
            <a:r>
              <a:rPr kumimoji="1" lang="ja-JP" altLang="en-US" dirty="0"/>
              <a:t>しかし生物現象の多くはまだ未解明な部分が多い</a:t>
            </a:r>
            <a:endParaRPr kumimoji="1" lang="en-US" altLang="ja-JP" dirty="0"/>
          </a:p>
          <a:p>
            <a:pPr lvl="1">
              <a:lnSpc>
                <a:spcPct val="150000"/>
              </a:lnSpc>
            </a:pPr>
            <a:r>
              <a:rPr kumimoji="1" lang="en-US" altLang="ja-JP" dirty="0"/>
              <a:t>3/4</a:t>
            </a:r>
            <a:r>
              <a:rPr kumimoji="1" lang="ja-JP" altLang="en-US" dirty="0"/>
              <a:t>乗以外の関係も多く存在</a:t>
            </a:r>
            <a:r>
              <a:rPr lang="en-US" altLang="ja-JP" dirty="0"/>
              <a:t> </a:t>
            </a:r>
            <a:r>
              <a:rPr lang="en-US" altLang="ja-JP" sz="1600" dirty="0"/>
              <a:t>(Hatton et al. 2019, </a:t>
            </a:r>
            <a:r>
              <a:rPr lang="en-US" altLang="ja-JP" sz="1600" i="1" dirty="0"/>
              <a:t>PNAS</a:t>
            </a:r>
            <a:r>
              <a:rPr lang="en-US" altLang="ja-JP" sz="1600" dirty="0"/>
              <a:t>)</a:t>
            </a:r>
          </a:p>
        </p:txBody>
      </p:sp>
      <p:grpSp>
        <p:nvGrpSpPr>
          <p:cNvPr id="19" name="グループ化 18">
            <a:extLst>
              <a:ext uri="{FF2B5EF4-FFF2-40B4-BE49-F238E27FC236}">
                <a16:creationId xmlns:a16="http://schemas.microsoft.com/office/drawing/2014/main" id="{6DFE4DE8-47A5-4014-A88E-2A657E950832}"/>
              </a:ext>
            </a:extLst>
          </p:cNvPr>
          <p:cNvGrpSpPr/>
          <p:nvPr/>
        </p:nvGrpSpPr>
        <p:grpSpPr>
          <a:xfrm>
            <a:off x="7921767" y="3429000"/>
            <a:ext cx="3506503" cy="3190461"/>
            <a:chOff x="8472227" y="2680909"/>
            <a:chExt cx="4731215" cy="3897882"/>
          </a:xfrm>
        </p:grpSpPr>
        <p:grpSp>
          <p:nvGrpSpPr>
            <p:cNvPr id="9" name="グループ化 8">
              <a:extLst>
                <a:ext uri="{FF2B5EF4-FFF2-40B4-BE49-F238E27FC236}">
                  <a16:creationId xmlns:a16="http://schemas.microsoft.com/office/drawing/2014/main" id="{52C6AA87-7DD5-454A-97C5-B59E50DC2225}"/>
                </a:ext>
              </a:extLst>
            </p:cNvPr>
            <p:cNvGrpSpPr/>
            <p:nvPr/>
          </p:nvGrpSpPr>
          <p:grpSpPr>
            <a:xfrm>
              <a:off x="8472227" y="2680909"/>
              <a:ext cx="4658414" cy="3620883"/>
              <a:chOff x="6530805" y="2062624"/>
              <a:chExt cx="4658414" cy="3620883"/>
            </a:xfrm>
          </p:grpSpPr>
          <p:pic>
            <p:nvPicPr>
              <p:cNvPr id="5" name="図 4">
                <a:extLst>
                  <a:ext uri="{FF2B5EF4-FFF2-40B4-BE49-F238E27FC236}">
                    <a16:creationId xmlns:a16="http://schemas.microsoft.com/office/drawing/2014/main" id="{BDBC33E6-5FB8-4883-9206-943172300CB8}"/>
                  </a:ext>
                </a:extLst>
              </p:cNvPr>
              <p:cNvPicPr>
                <a:picLocks noChangeAspect="1"/>
              </p:cNvPicPr>
              <p:nvPr/>
            </p:nvPicPr>
            <p:blipFill>
              <a:blip r:embed="rId3"/>
              <a:stretch>
                <a:fillRect/>
              </a:stretch>
            </p:blipFill>
            <p:spPr>
              <a:xfrm>
                <a:off x="6673739" y="2062624"/>
                <a:ext cx="4515480" cy="3515216"/>
              </a:xfrm>
              <a:prstGeom prst="rect">
                <a:avLst/>
              </a:prstGeom>
            </p:spPr>
          </p:pic>
          <p:sp>
            <p:nvSpPr>
              <p:cNvPr id="6" name="テキスト ボックス 5">
                <a:extLst>
                  <a:ext uri="{FF2B5EF4-FFF2-40B4-BE49-F238E27FC236}">
                    <a16:creationId xmlns:a16="http://schemas.microsoft.com/office/drawing/2014/main" id="{00D2A16E-7FC8-4C86-8B03-645B28CA09E0}"/>
                  </a:ext>
                </a:extLst>
              </p:cNvPr>
              <p:cNvSpPr txBox="1"/>
              <p:nvPr/>
            </p:nvSpPr>
            <p:spPr>
              <a:xfrm rot="16200000">
                <a:off x="5339133" y="3783131"/>
                <a:ext cx="2752676" cy="369331"/>
              </a:xfrm>
              <a:prstGeom prst="rect">
                <a:avLst/>
              </a:prstGeom>
              <a:solidFill>
                <a:schemeClr val="bg1"/>
              </a:solidFill>
            </p:spPr>
            <p:txBody>
              <a:bodyPr wrap="none" rtlCol="0">
                <a:spAutoFit/>
              </a:bodyPr>
              <a:lstStyle/>
              <a:p>
                <a:r>
                  <a:rPr kumimoji="1" lang="en-US" altLang="ja-JP" dirty="0"/>
                  <a:t>LN(</a:t>
                </a:r>
                <a:r>
                  <a:rPr kumimoji="1" lang="ja-JP" altLang="en-US" dirty="0"/>
                  <a:t>生物の１年の生産力</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EEE33456-A782-4E24-9102-72E081BCD8A3}"/>
                  </a:ext>
                </a:extLst>
              </p:cNvPr>
              <p:cNvSpPr txBox="1"/>
              <p:nvPr/>
            </p:nvSpPr>
            <p:spPr>
              <a:xfrm>
                <a:off x="8636977" y="5314175"/>
                <a:ext cx="1136850" cy="369332"/>
              </a:xfrm>
              <a:prstGeom prst="rect">
                <a:avLst/>
              </a:prstGeom>
              <a:solidFill>
                <a:schemeClr val="bg1"/>
              </a:solidFill>
            </p:spPr>
            <p:txBody>
              <a:bodyPr wrap="none" rtlCol="0">
                <a:spAutoFit/>
              </a:bodyPr>
              <a:lstStyle/>
              <a:p>
                <a:r>
                  <a:rPr kumimoji="1" lang="en-US" altLang="ja-JP" dirty="0"/>
                  <a:t>LN(</a:t>
                </a:r>
                <a:r>
                  <a:rPr kumimoji="1" lang="ja-JP" altLang="en-US" dirty="0"/>
                  <a:t>体重</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FED773AB-93F6-44D3-9090-F4C4F8C6AAF7}"/>
                  </a:ext>
                </a:extLst>
              </p:cNvPr>
              <p:cNvSpPr txBox="1"/>
              <p:nvPr/>
            </p:nvSpPr>
            <p:spPr>
              <a:xfrm>
                <a:off x="7331978" y="2222127"/>
                <a:ext cx="2023311" cy="369332"/>
              </a:xfrm>
              <a:prstGeom prst="rect">
                <a:avLst/>
              </a:prstGeom>
              <a:solidFill>
                <a:schemeClr val="bg1"/>
              </a:solidFill>
            </p:spPr>
            <p:txBody>
              <a:bodyPr wrap="none" rtlCol="0">
                <a:spAutoFit/>
              </a:bodyPr>
              <a:lstStyle/>
              <a:p>
                <a:r>
                  <a:rPr lang="en-US" altLang="ja-JP" dirty="0"/>
                  <a:t>y = </a:t>
                </a:r>
                <a:r>
                  <a:rPr lang="en-US" altLang="ja-JP" b="1" dirty="0">
                    <a:solidFill>
                      <a:srgbClr val="C00000"/>
                    </a:solidFill>
                  </a:rPr>
                  <a:t>0.76</a:t>
                </a:r>
                <a:r>
                  <a:rPr lang="en-US" altLang="ja-JP" dirty="0"/>
                  <a:t>x + 25.22</a:t>
                </a:r>
              </a:p>
            </p:txBody>
          </p:sp>
        </p:grpSp>
        <p:sp>
          <p:nvSpPr>
            <p:cNvPr id="17" name="テキスト ボックス 16">
              <a:extLst>
                <a:ext uri="{FF2B5EF4-FFF2-40B4-BE49-F238E27FC236}">
                  <a16:creationId xmlns:a16="http://schemas.microsoft.com/office/drawing/2014/main" id="{7E162DB6-90EF-401B-A35A-0C276A569B4E}"/>
                </a:ext>
              </a:extLst>
            </p:cNvPr>
            <p:cNvSpPr txBox="1"/>
            <p:nvPr/>
          </p:nvSpPr>
          <p:spPr>
            <a:xfrm>
              <a:off x="11075937" y="6301792"/>
              <a:ext cx="2127505" cy="276999"/>
            </a:xfrm>
            <a:prstGeom prst="rect">
              <a:avLst/>
            </a:prstGeom>
            <a:solidFill>
              <a:schemeClr val="bg1"/>
            </a:solidFill>
          </p:spPr>
          <p:txBody>
            <a:bodyPr wrap="none" rtlCol="0">
              <a:spAutoFit/>
            </a:bodyPr>
            <a:lstStyle/>
            <a:p>
              <a:r>
                <a:rPr kumimoji="1" lang="en-US" altLang="ja-JP" sz="1200" dirty="0"/>
                <a:t>Brown et al. (2004)</a:t>
              </a:r>
              <a:r>
                <a:rPr lang="en-US" altLang="ja-JP" sz="1200" dirty="0"/>
                <a:t> </a:t>
              </a:r>
              <a:r>
                <a:rPr lang="en-US" altLang="ja-JP" sz="1200" i="1" dirty="0"/>
                <a:t>Ecology</a:t>
              </a:r>
              <a:endParaRPr kumimoji="1" lang="ja-JP" altLang="en-US" sz="1200" i="1" dirty="0"/>
            </a:p>
          </p:txBody>
        </p:sp>
      </p:grpSp>
      <p:grpSp>
        <p:nvGrpSpPr>
          <p:cNvPr id="4" name="グループ化 3">
            <a:extLst>
              <a:ext uri="{FF2B5EF4-FFF2-40B4-BE49-F238E27FC236}">
                <a16:creationId xmlns:a16="http://schemas.microsoft.com/office/drawing/2014/main" id="{6401EC73-8733-4C7F-9340-69A4115BC0F4}"/>
              </a:ext>
            </a:extLst>
          </p:cNvPr>
          <p:cNvGrpSpPr/>
          <p:nvPr/>
        </p:nvGrpSpPr>
        <p:grpSpPr>
          <a:xfrm>
            <a:off x="8058631" y="255881"/>
            <a:ext cx="3711643" cy="3009183"/>
            <a:chOff x="8010829" y="339923"/>
            <a:chExt cx="3711643" cy="3009183"/>
          </a:xfrm>
        </p:grpSpPr>
        <p:grpSp>
          <p:nvGrpSpPr>
            <p:cNvPr id="20" name="グループ化 19">
              <a:extLst>
                <a:ext uri="{FF2B5EF4-FFF2-40B4-BE49-F238E27FC236}">
                  <a16:creationId xmlns:a16="http://schemas.microsoft.com/office/drawing/2014/main" id="{E1C52A66-04EE-43AA-906A-469510D5A416}"/>
                </a:ext>
              </a:extLst>
            </p:cNvPr>
            <p:cNvGrpSpPr/>
            <p:nvPr/>
          </p:nvGrpSpPr>
          <p:grpSpPr>
            <a:xfrm>
              <a:off x="8176190" y="339923"/>
              <a:ext cx="3546282" cy="3009183"/>
              <a:chOff x="2608860" y="3082820"/>
              <a:chExt cx="4778404" cy="3832147"/>
            </a:xfrm>
          </p:grpSpPr>
          <p:grpSp>
            <p:nvGrpSpPr>
              <p:cNvPr id="18" name="グループ化 17">
                <a:extLst>
                  <a:ext uri="{FF2B5EF4-FFF2-40B4-BE49-F238E27FC236}">
                    <a16:creationId xmlns:a16="http://schemas.microsoft.com/office/drawing/2014/main" id="{D46A1563-0139-404B-B189-AD03C4B6D541}"/>
                  </a:ext>
                </a:extLst>
              </p:cNvPr>
              <p:cNvGrpSpPr/>
              <p:nvPr/>
            </p:nvGrpSpPr>
            <p:grpSpPr>
              <a:xfrm>
                <a:off x="2608860" y="3082820"/>
                <a:ext cx="4039164" cy="3439005"/>
                <a:chOff x="3035259" y="2381939"/>
                <a:chExt cx="4039164" cy="3439005"/>
              </a:xfrm>
            </p:grpSpPr>
            <p:pic>
              <p:nvPicPr>
                <p:cNvPr id="13" name="図 12">
                  <a:extLst>
                    <a:ext uri="{FF2B5EF4-FFF2-40B4-BE49-F238E27FC236}">
                      <a16:creationId xmlns:a16="http://schemas.microsoft.com/office/drawing/2014/main" id="{8EC3AD60-9E73-474D-865B-5DFD795023BE}"/>
                    </a:ext>
                  </a:extLst>
                </p:cNvPr>
                <p:cNvPicPr>
                  <a:picLocks noChangeAspect="1"/>
                </p:cNvPicPr>
                <p:nvPr/>
              </p:nvPicPr>
              <p:blipFill>
                <a:blip r:embed="rId4"/>
                <a:stretch>
                  <a:fillRect/>
                </a:stretch>
              </p:blipFill>
              <p:spPr>
                <a:xfrm>
                  <a:off x="3035259" y="2381939"/>
                  <a:ext cx="4039164" cy="3439005"/>
                </a:xfrm>
                <a:prstGeom prst="rect">
                  <a:avLst/>
                </a:prstGeom>
              </p:spPr>
            </p:pic>
            <p:sp>
              <p:nvSpPr>
                <p:cNvPr id="15" name="テキスト ボックス 14">
                  <a:extLst>
                    <a:ext uri="{FF2B5EF4-FFF2-40B4-BE49-F238E27FC236}">
                      <a16:creationId xmlns:a16="http://schemas.microsoft.com/office/drawing/2014/main" id="{B5E88ADC-6FD0-42CB-B5B3-D95DA67C932A}"/>
                    </a:ext>
                  </a:extLst>
                </p:cNvPr>
                <p:cNvSpPr txBox="1"/>
                <p:nvPr/>
              </p:nvSpPr>
              <p:spPr>
                <a:xfrm>
                  <a:off x="3483530" y="2761574"/>
                  <a:ext cx="2241908" cy="470339"/>
                </a:xfrm>
                <a:prstGeom prst="rect">
                  <a:avLst/>
                </a:prstGeom>
                <a:noFill/>
              </p:spPr>
              <p:txBody>
                <a:bodyPr wrap="square">
                  <a:spAutoFit/>
                </a:bodyPr>
                <a:lstStyle/>
                <a:p>
                  <a:r>
                    <a:rPr lang="en-US" altLang="ja-JP" dirty="0"/>
                    <a:t>y = </a:t>
                  </a:r>
                  <a:r>
                    <a:rPr lang="en-US" altLang="ja-JP" b="1" dirty="0">
                      <a:solidFill>
                        <a:srgbClr val="C00000"/>
                      </a:solidFill>
                    </a:rPr>
                    <a:t>0.73</a:t>
                  </a:r>
                  <a:r>
                    <a:rPr lang="en-US" altLang="ja-JP" dirty="0"/>
                    <a:t>x</a:t>
                  </a:r>
                  <a:r>
                    <a:rPr lang="ja-JP" altLang="en-US" dirty="0"/>
                    <a:t> </a:t>
                  </a:r>
                  <a:r>
                    <a:rPr lang="en-US" altLang="ja-JP" dirty="0"/>
                    <a:t>+</a:t>
                  </a:r>
                  <a:r>
                    <a:rPr lang="ja-JP" altLang="en-US" dirty="0"/>
                    <a:t> </a:t>
                  </a:r>
                  <a:r>
                    <a:rPr lang="en-US" altLang="ja-JP" dirty="0"/>
                    <a:t>c </a:t>
                  </a:r>
                  <a:endParaRPr lang="ja-JP" altLang="en-US" dirty="0"/>
                </a:p>
              </p:txBody>
            </p:sp>
          </p:grpSp>
          <p:sp>
            <p:nvSpPr>
              <p:cNvPr id="16" name="テキスト ボックス 15">
                <a:extLst>
                  <a:ext uri="{FF2B5EF4-FFF2-40B4-BE49-F238E27FC236}">
                    <a16:creationId xmlns:a16="http://schemas.microsoft.com/office/drawing/2014/main" id="{6E7AC918-82AD-44BD-9AFA-DA86DBEF17FC}"/>
                  </a:ext>
                </a:extLst>
              </p:cNvPr>
              <p:cNvSpPr txBox="1"/>
              <p:nvPr/>
            </p:nvSpPr>
            <p:spPr>
              <a:xfrm>
                <a:off x="5513033" y="6637968"/>
                <a:ext cx="1874231" cy="276999"/>
              </a:xfrm>
              <a:prstGeom prst="rect">
                <a:avLst/>
              </a:prstGeom>
              <a:solidFill>
                <a:schemeClr val="bg1"/>
              </a:solidFill>
            </p:spPr>
            <p:txBody>
              <a:bodyPr wrap="none" rtlCol="0">
                <a:spAutoFit/>
              </a:bodyPr>
              <a:lstStyle/>
              <a:p>
                <a:r>
                  <a:rPr kumimoji="1" lang="en-US" altLang="ja-JP" sz="1200" dirty="0" err="1"/>
                  <a:t>Kleiber</a:t>
                </a:r>
                <a:r>
                  <a:rPr kumimoji="1" lang="en-US" altLang="ja-JP" sz="1200" dirty="0"/>
                  <a:t> (1932)</a:t>
                </a:r>
                <a:r>
                  <a:rPr kumimoji="1" lang="ja-JP" altLang="en-US" sz="1200" dirty="0"/>
                  <a:t> </a:t>
                </a:r>
                <a:r>
                  <a:rPr kumimoji="1" lang="en-US" altLang="ja-JP" sz="1200" i="1" dirty="0" err="1"/>
                  <a:t>Hilgardia</a:t>
                </a:r>
                <a:endParaRPr kumimoji="1" lang="ja-JP" altLang="en-US" sz="1200" i="1" dirty="0"/>
              </a:p>
            </p:txBody>
          </p:sp>
        </p:grpSp>
        <p:sp>
          <p:nvSpPr>
            <p:cNvPr id="21" name="テキスト ボックス 20">
              <a:extLst>
                <a:ext uri="{FF2B5EF4-FFF2-40B4-BE49-F238E27FC236}">
                  <a16:creationId xmlns:a16="http://schemas.microsoft.com/office/drawing/2014/main" id="{AF1FA238-FA62-4E97-8BBB-50EFD8E8D914}"/>
                </a:ext>
              </a:extLst>
            </p:cNvPr>
            <p:cNvSpPr txBox="1"/>
            <p:nvPr/>
          </p:nvSpPr>
          <p:spPr>
            <a:xfrm rot="16200000">
              <a:off x="7526081" y="1530678"/>
              <a:ext cx="1338828" cy="369332"/>
            </a:xfrm>
            <a:prstGeom prst="rect">
              <a:avLst/>
            </a:prstGeom>
            <a:solidFill>
              <a:schemeClr val="bg1"/>
            </a:solidFill>
          </p:spPr>
          <p:txBody>
            <a:bodyPr wrap="none" rtlCol="0">
              <a:spAutoFit/>
            </a:bodyPr>
            <a:lstStyle/>
            <a:p>
              <a:r>
                <a:rPr kumimoji="1" lang="ja-JP" altLang="en-US" dirty="0"/>
                <a:t>基礎代謝率</a:t>
              </a:r>
            </a:p>
          </p:txBody>
        </p:sp>
        <p:sp>
          <p:nvSpPr>
            <p:cNvPr id="22" name="テキスト ボックス 21">
              <a:extLst>
                <a:ext uri="{FF2B5EF4-FFF2-40B4-BE49-F238E27FC236}">
                  <a16:creationId xmlns:a16="http://schemas.microsoft.com/office/drawing/2014/main" id="{61DB63A8-8539-429B-A980-EFA9E6E155F6}"/>
                </a:ext>
              </a:extLst>
            </p:cNvPr>
            <p:cNvSpPr txBox="1"/>
            <p:nvPr/>
          </p:nvSpPr>
          <p:spPr>
            <a:xfrm>
              <a:off x="9429695" y="2915164"/>
              <a:ext cx="646331" cy="369332"/>
            </a:xfrm>
            <a:prstGeom prst="rect">
              <a:avLst/>
            </a:prstGeom>
            <a:solidFill>
              <a:schemeClr val="bg1"/>
            </a:solidFill>
          </p:spPr>
          <p:txBody>
            <a:bodyPr wrap="none" rtlCol="0">
              <a:spAutoFit/>
            </a:bodyPr>
            <a:lstStyle/>
            <a:p>
              <a:r>
                <a:rPr kumimoji="1" lang="ja-JP" altLang="en-US" dirty="0"/>
                <a:t>体重</a:t>
              </a:r>
            </a:p>
          </p:txBody>
        </p:sp>
      </p:grpSp>
      <p:sp>
        <p:nvSpPr>
          <p:cNvPr id="10" name="スライド番号プレースホルダー 9">
            <a:extLst>
              <a:ext uri="{FF2B5EF4-FFF2-40B4-BE49-F238E27FC236}">
                <a16:creationId xmlns:a16="http://schemas.microsoft.com/office/drawing/2014/main" id="{24B10C09-6351-46FA-9693-57619CD18727}"/>
              </a:ext>
            </a:extLst>
          </p:cNvPr>
          <p:cNvSpPr>
            <a:spLocks noGrp="1"/>
          </p:cNvSpPr>
          <p:nvPr>
            <p:ph type="sldNum" sz="quarter" idx="12"/>
          </p:nvPr>
        </p:nvSpPr>
        <p:spPr/>
        <p:txBody>
          <a:bodyPr/>
          <a:lstStyle/>
          <a:p>
            <a:fld id="{9DF89FBF-7EBB-41A3-A361-6FC1E9DB9F54}" type="slidenum">
              <a:rPr kumimoji="1" lang="ja-JP" altLang="en-US" smtClean="0"/>
              <a:t>5</a:t>
            </a:fld>
            <a:endParaRPr kumimoji="1" lang="ja-JP" altLang="en-US"/>
          </a:p>
        </p:txBody>
      </p:sp>
    </p:spTree>
    <p:extLst>
      <p:ext uri="{BB962C8B-B14F-4D97-AF65-F5344CB8AC3E}">
        <p14:creationId xmlns:p14="http://schemas.microsoft.com/office/powerpoint/2010/main" val="271337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49CA39-00D6-4F20-ABAA-DF61C4862C1A}"/>
              </a:ext>
            </a:extLst>
          </p:cNvPr>
          <p:cNvSpPr>
            <a:spLocks noGrp="1"/>
          </p:cNvSpPr>
          <p:nvPr>
            <p:ph type="title"/>
          </p:nvPr>
        </p:nvSpPr>
        <p:spPr/>
        <p:txBody>
          <a:bodyPr/>
          <a:lstStyle/>
          <a:p>
            <a:r>
              <a:rPr kumimoji="1" lang="ja-JP" altLang="en-US" dirty="0"/>
              <a:t>生物成長に関する二分性</a:t>
            </a:r>
          </a:p>
        </p:txBody>
      </p:sp>
      <p:sp>
        <p:nvSpPr>
          <p:cNvPr id="3" name="コンテンツ プレースホルダー 2">
            <a:extLst>
              <a:ext uri="{FF2B5EF4-FFF2-40B4-BE49-F238E27FC236}">
                <a16:creationId xmlns:a16="http://schemas.microsoft.com/office/drawing/2014/main" id="{14E32CC0-8886-4837-84CF-6A7EC51A4DA7}"/>
              </a:ext>
            </a:extLst>
          </p:cNvPr>
          <p:cNvSpPr>
            <a:spLocks noGrp="1"/>
          </p:cNvSpPr>
          <p:nvPr>
            <p:ph idx="1"/>
          </p:nvPr>
        </p:nvSpPr>
        <p:spPr>
          <a:xfrm>
            <a:off x="838200" y="972590"/>
            <a:ext cx="10515600" cy="5695630"/>
          </a:xfrm>
        </p:spPr>
        <p:txBody>
          <a:bodyPr>
            <a:normAutofit lnSpcReduction="10000"/>
          </a:bodyPr>
          <a:lstStyle/>
          <a:p>
            <a:pPr marL="457200" indent="-457200">
              <a:lnSpc>
                <a:spcPct val="150000"/>
              </a:lnSpc>
              <a:buFont typeface="+mj-lt"/>
              <a:buAutoNum type="arabicPeriod"/>
            </a:pPr>
            <a:r>
              <a:rPr kumimoji="1" lang="ja-JP" altLang="en-US" dirty="0"/>
              <a:t>密度依存 </a:t>
            </a:r>
            <a:r>
              <a:rPr kumimoji="1" lang="en-US" altLang="ja-JP" dirty="0"/>
              <a:t>vs </a:t>
            </a:r>
            <a:r>
              <a:rPr kumimoji="1" lang="ja-JP" altLang="en-US" dirty="0"/>
              <a:t>密度非依存</a:t>
            </a:r>
            <a:endParaRPr kumimoji="1" lang="en-US" altLang="ja-JP" dirty="0"/>
          </a:p>
          <a:p>
            <a:pPr lvl="1">
              <a:lnSpc>
                <a:spcPct val="150000"/>
              </a:lnSpc>
              <a:buFont typeface="游ゴシック" panose="020B0400000000000000" pitchFamily="34" charset="-128"/>
              <a:buChar char="→"/>
            </a:pPr>
            <a:r>
              <a:rPr lang="ja-JP" altLang="en-US" dirty="0"/>
              <a:t> 集団の成長は密度依存による内的なものか、密度非依存の環境要因によるものか</a:t>
            </a:r>
            <a:endParaRPr lang="en-US" altLang="ja-JP" dirty="0"/>
          </a:p>
          <a:p>
            <a:pPr marL="457200" indent="-457200">
              <a:lnSpc>
                <a:spcPct val="150000"/>
              </a:lnSpc>
              <a:buFont typeface="+mj-lt"/>
              <a:buAutoNum type="arabicPeriod"/>
            </a:pPr>
            <a:r>
              <a:rPr kumimoji="1" lang="ja-JP" altLang="en-US" dirty="0"/>
              <a:t>集団 </a:t>
            </a:r>
            <a:r>
              <a:rPr kumimoji="1" lang="en-US" altLang="ja-JP" dirty="0"/>
              <a:t>vs </a:t>
            </a:r>
            <a:r>
              <a:rPr kumimoji="1" lang="ja-JP" altLang="en-US" dirty="0"/>
              <a:t>個に対する選択</a:t>
            </a:r>
            <a:endParaRPr kumimoji="1" lang="en-US" altLang="ja-JP" dirty="0"/>
          </a:p>
          <a:p>
            <a:pPr lvl="1">
              <a:lnSpc>
                <a:spcPct val="150000"/>
              </a:lnSpc>
              <a:buFont typeface="游ゴシック" panose="020B0400000000000000" pitchFamily="34" charset="-128"/>
              <a:buChar char="→"/>
            </a:pPr>
            <a:r>
              <a:rPr lang="ja-JP" altLang="en-US" dirty="0"/>
              <a:t> 集団の利益のために個が犠牲になるのか、個の選択が集団に対する選択に勝るのか</a:t>
            </a:r>
            <a:endParaRPr kumimoji="1" lang="en-US" altLang="ja-JP" dirty="0"/>
          </a:p>
          <a:p>
            <a:pPr marL="457200" indent="-457200">
              <a:lnSpc>
                <a:spcPct val="150000"/>
              </a:lnSpc>
              <a:buFont typeface="+mj-lt"/>
              <a:buAutoNum type="arabicPeriod"/>
            </a:pPr>
            <a:r>
              <a:rPr kumimoji="1" lang="ja-JP" altLang="en-US" dirty="0"/>
              <a:t>トップダウン </a:t>
            </a:r>
            <a:r>
              <a:rPr kumimoji="1" lang="en-US" altLang="ja-JP" dirty="0"/>
              <a:t>vs</a:t>
            </a:r>
            <a:r>
              <a:rPr lang="ja-JP" altLang="en-US" dirty="0"/>
              <a:t> ボトムアップ</a:t>
            </a:r>
            <a:endParaRPr lang="en-US" altLang="ja-JP" dirty="0"/>
          </a:p>
          <a:p>
            <a:pPr lvl="1">
              <a:lnSpc>
                <a:spcPct val="150000"/>
              </a:lnSpc>
              <a:buFont typeface="游ゴシック" panose="020B0400000000000000" pitchFamily="34" charset="-128"/>
              <a:buChar char="→"/>
            </a:pPr>
            <a:r>
              <a:rPr lang="en-US" altLang="ja-JP" dirty="0"/>
              <a:t> </a:t>
            </a:r>
            <a:r>
              <a:rPr lang="ja-JP" altLang="en-US" dirty="0"/>
              <a:t>食物網は捕食者等によるトップダウンなのか、生産者によるボトムアップなのか</a:t>
            </a:r>
            <a:endParaRPr lang="en-US" altLang="ja-JP" dirty="0"/>
          </a:p>
          <a:p>
            <a:pPr marL="457200" indent="-457200">
              <a:lnSpc>
                <a:spcPct val="150000"/>
              </a:lnSpc>
              <a:buFont typeface="+mj-lt"/>
              <a:buAutoNum type="arabicPeriod"/>
            </a:pPr>
            <a:r>
              <a:rPr kumimoji="1" lang="ja-JP" altLang="en-US" dirty="0"/>
              <a:t>エコシステムの概念</a:t>
            </a:r>
            <a:endParaRPr kumimoji="1" lang="en-US" altLang="ja-JP" dirty="0"/>
          </a:p>
          <a:p>
            <a:pPr lvl="1">
              <a:lnSpc>
                <a:spcPct val="150000"/>
              </a:lnSpc>
              <a:buFont typeface="游ゴシック" panose="020B0400000000000000" pitchFamily="34" charset="-128"/>
              <a:buChar char="→"/>
            </a:pPr>
            <a:r>
              <a:rPr kumimoji="1" lang="en-US" altLang="ja-JP" dirty="0"/>
              <a:t> </a:t>
            </a:r>
            <a:r>
              <a:rPr kumimoji="1" lang="ja-JP" altLang="en-US" dirty="0"/>
              <a:t>生態系は１つの単位なのか、様々な要素の集合体なのか</a:t>
            </a:r>
            <a:endParaRPr kumimoji="1" lang="en-US" altLang="ja-JP" dirty="0"/>
          </a:p>
          <a:p>
            <a:pPr marL="457200" indent="-457200">
              <a:lnSpc>
                <a:spcPct val="150000"/>
              </a:lnSpc>
              <a:buFont typeface="+mj-lt"/>
              <a:buAutoNum type="arabicPeriod"/>
            </a:pPr>
            <a:r>
              <a:rPr lang="ja-JP" altLang="en-US" dirty="0"/>
              <a:t>ガイア理論🌏</a:t>
            </a:r>
            <a:endParaRPr lang="en-US" altLang="ja-JP" dirty="0"/>
          </a:p>
          <a:p>
            <a:pPr lvl="1">
              <a:lnSpc>
                <a:spcPct val="150000"/>
              </a:lnSpc>
              <a:buFont typeface="游ゴシック" panose="020B0400000000000000" pitchFamily="34" charset="-128"/>
              <a:buChar char="→"/>
            </a:pPr>
            <a:r>
              <a:rPr lang="ja-JP" altLang="en-US" dirty="0"/>
              <a:t>地球と生物が環境の恒常性を維持しているか、環境と生物は別物なのか</a:t>
            </a:r>
            <a:endParaRPr kumimoji="1" lang="en-US" altLang="ja-JP" dirty="0"/>
          </a:p>
        </p:txBody>
      </p:sp>
      <p:pic>
        <p:nvPicPr>
          <p:cNvPr id="5" name="図 4" descr="Web サイト が含まれている画像&#10;&#10;自動的に生成された説明">
            <a:extLst>
              <a:ext uri="{FF2B5EF4-FFF2-40B4-BE49-F238E27FC236}">
                <a16:creationId xmlns:a16="http://schemas.microsoft.com/office/drawing/2014/main" id="{12B534BC-D296-4D57-A4B7-8A60D9BE1510}"/>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0166744" y="4445818"/>
            <a:ext cx="1910264" cy="2337758"/>
          </a:xfrm>
          <a:prstGeom prst="rect">
            <a:avLst/>
          </a:prstGeom>
        </p:spPr>
      </p:pic>
      <p:sp>
        <p:nvSpPr>
          <p:cNvPr id="4" name="スライド番号プレースホルダー 3">
            <a:extLst>
              <a:ext uri="{FF2B5EF4-FFF2-40B4-BE49-F238E27FC236}">
                <a16:creationId xmlns:a16="http://schemas.microsoft.com/office/drawing/2014/main" id="{F10857A9-07D9-422C-8CC9-99F0A9F364CB}"/>
              </a:ext>
            </a:extLst>
          </p:cNvPr>
          <p:cNvSpPr>
            <a:spLocks noGrp="1"/>
          </p:cNvSpPr>
          <p:nvPr>
            <p:ph type="sldNum" sz="quarter" idx="12"/>
          </p:nvPr>
        </p:nvSpPr>
        <p:spPr/>
        <p:txBody>
          <a:bodyPr/>
          <a:lstStyle/>
          <a:p>
            <a:fld id="{9DF89FBF-7EBB-41A3-A361-6FC1E9DB9F54}" type="slidenum">
              <a:rPr kumimoji="1" lang="ja-JP" altLang="en-US" smtClean="0"/>
              <a:t>6</a:t>
            </a:fld>
            <a:endParaRPr kumimoji="1" lang="ja-JP" altLang="en-US"/>
          </a:p>
        </p:txBody>
      </p:sp>
    </p:spTree>
    <p:extLst>
      <p:ext uri="{BB962C8B-B14F-4D97-AF65-F5344CB8AC3E}">
        <p14:creationId xmlns:p14="http://schemas.microsoft.com/office/powerpoint/2010/main" val="48017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EBEB5-912C-40B9-9AAC-08F7ECD775A7}"/>
              </a:ext>
            </a:extLst>
          </p:cNvPr>
          <p:cNvSpPr>
            <a:spLocks noGrp="1"/>
          </p:cNvSpPr>
          <p:nvPr>
            <p:ph type="title"/>
          </p:nvPr>
        </p:nvSpPr>
        <p:spPr/>
        <p:txBody>
          <a:bodyPr/>
          <a:lstStyle/>
          <a:p>
            <a:r>
              <a:rPr kumimoji="1" lang="ja-JP" altLang="en-US" dirty="0"/>
              <a:t>生物成長のパラドックス</a:t>
            </a:r>
          </a:p>
        </p:txBody>
      </p:sp>
      <p:sp>
        <p:nvSpPr>
          <p:cNvPr id="3" name="コンテンツ プレースホルダー 2">
            <a:extLst>
              <a:ext uri="{FF2B5EF4-FFF2-40B4-BE49-F238E27FC236}">
                <a16:creationId xmlns:a16="http://schemas.microsoft.com/office/drawing/2014/main" id="{8797CBB2-6654-4A6F-B634-E3E3B308B8FF}"/>
              </a:ext>
            </a:extLst>
          </p:cNvPr>
          <p:cNvSpPr>
            <a:spLocks noGrp="1"/>
          </p:cNvSpPr>
          <p:nvPr>
            <p:ph idx="1"/>
          </p:nvPr>
        </p:nvSpPr>
        <p:spPr/>
        <p:txBody>
          <a:bodyPr/>
          <a:lstStyle/>
          <a:p>
            <a:pPr>
              <a:lnSpc>
                <a:spcPct val="150000"/>
              </a:lnSpc>
            </a:pPr>
            <a:r>
              <a:rPr kumimoji="1" lang="ja-JP" altLang="en-US" dirty="0"/>
              <a:t>生物界には数理モデルでは説明できないパラドックスが存在していた。</a:t>
            </a:r>
            <a:endParaRPr kumimoji="1" lang="en-US" altLang="ja-JP" dirty="0"/>
          </a:p>
          <a:p>
            <a:pPr>
              <a:lnSpc>
                <a:spcPct val="150000"/>
              </a:lnSpc>
            </a:pPr>
            <a:r>
              <a:rPr kumimoji="1" lang="ja-JP" altLang="en-US" dirty="0"/>
              <a:t>エンリッチメントのパラドックス🍺</a:t>
            </a:r>
            <a:endParaRPr kumimoji="1" lang="en-US" altLang="ja-JP" dirty="0"/>
          </a:p>
          <a:p>
            <a:pPr lvl="1">
              <a:lnSpc>
                <a:spcPct val="150000"/>
              </a:lnSpc>
              <a:buFont typeface="游ゴシック" panose="020B0400000000000000" pitchFamily="34" charset="-128"/>
              <a:buChar char="→"/>
            </a:pPr>
            <a:r>
              <a:rPr lang="ja-JP" altLang="en-US" dirty="0"/>
              <a:t> 大雨や栄養流入など、環境に大きな変化があっても生物群集はそこに持続する。</a:t>
            </a:r>
            <a:endParaRPr lang="en-US" altLang="ja-JP" dirty="0"/>
          </a:p>
          <a:p>
            <a:pPr lvl="1">
              <a:lnSpc>
                <a:spcPct val="150000"/>
              </a:lnSpc>
              <a:buFont typeface="游ゴシック" panose="020B0400000000000000" pitchFamily="34" charset="-128"/>
              <a:buChar char="→"/>
            </a:pPr>
            <a:r>
              <a:rPr kumimoji="1" lang="ja-JP" altLang="en-US" dirty="0"/>
              <a:t> 初期の消費者ー資源モデル（</a:t>
            </a:r>
            <a:r>
              <a:rPr kumimoji="1" lang="en-US" altLang="ja-JP" dirty="0"/>
              <a:t>Consumer-resource</a:t>
            </a:r>
            <a:r>
              <a:rPr kumimoji="1" lang="ja-JP" altLang="en-US" dirty="0"/>
              <a:t> </a:t>
            </a:r>
            <a:r>
              <a:rPr kumimoji="1" lang="en-US" altLang="ja-JP" dirty="0"/>
              <a:t>model</a:t>
            </a:r>
            <a:r>
              <a:rPr kumimoji="1" lang="ja-JP" altLang="en-US" dirty="0"/>
              <a:t>）では一時的な資源の増加は高次捕食者の量を増やし、不安定なシステムを作り出していた。</a:t>
            </a:r>
            <a:endParaRPr kumimoji="1" lang="en-US" altLang="ja-JP" dirty="0"/>
          </a:p>
          <a:p>
            <a:pPr>
              <a:lnSpc>
                <a:spcPct val="150000"/>
              </a:lnSpc>
            </a:pPr>
            <a:r>
              <a:rPr lang="ja-JP" altLang="en-US" dirty="0"/>
              <a:t>プランクトンのパラドックス🦐</a:t>
            </a:r>
            <a:endParaRPr lang="en-US" altLang="ja-JP" dirty="0"/>
          </a:p>
          <a:p>
            <a:pPr lvl="1">
              <a:lnSpc>
                <a:spcPct val="150000"/>
              </a:lnSpc>
              <a:buFont typeface="游ゴシック" panose="020B0400000000000000" pitchFamily="34" charset="-128"/>
              <a:buChar char="→"/>
            </a:pPr>
            <a:r>
              <a:rPr lang="ja-JP" altLang="en-US" dirty="0"/>
              <a:t> 限定される資源を使う生物にも、大きな多様性が存在している。</a:t>
            </a:r>
            <a:endParaRPr lang="en-US" altLang="ja-JP" dirty="0"/>
          </a:p>
          <a:p>
            <a:pPr lvl="1">
              <a:lnSpc>
                <a:spcPct val="150000"/>
              </a:lnSpc>
              <a:buFont typeface="游ゴシック" panose="020B0400000000000000" pitchFamily="34" charset="-128"/>
              <a:buChar char="→"/>
            </a:pPr>
            <a:r>
              <a:rPr lang="ja-JP" altLang="en-US" dirty="0"/>
              <a:t> 初期の競争モデルでは、自然淘汰により強き者のみが生き残るはずだった。</a:t>
            </a:r>
            <a:endParaRPr lang="en-US" altLang="ja-JP" dirty="0"/>
          </a:p>
          <a:p>
            <a:pPr>
              <a:lnSpc>
                <a:spcPct val="150000"/>
              </a:lnSpc>
            </a:pPr>
            <a:endParaRPr lang="en-US" altLang="ja-JP" dirty="0"/>
          </a:p>
        </p:txBody>
      </p:sp>
      <p:sp>
        <p:nvSpPr>
          <p:cNvPr id="4" name="スライド番号プレースホルダー 3">
            <a:extLst>
              <a:ext uri="{FF2B5EF4-FFF2-40B4-BE49-F238E27FC236}">
                <a16:creationId xmlns:a16="http://schemas.microsoft.com/office/drawing/2014/main" id="{D1786754-E2B8-4106-B4E3-06E2890EC7C1}"/>
              </a:ext>
            </a:extLst>
          </p:cNvPr>
          <p:cNvSpPr>
            <a:spLocks noGrp="1"/>
          </p:cNvSpPr>
          <p:nvPr>
            <p:ph type="sldNum" sz="quarter" idx="12"/>
          </p:nvPr>
        </p:nvSpPr>
        <p:spPr/>
        <p:txBody>
          <a:bodyPr/>
          <a:lstStyle/>
          <a:p>
            <a:fld id="{9DF89FBF-7EBB-41A3-A361-6FC1E9DB9F54}" type="slidenum">
              <a:rPr kumimoji="1" lang="ja-JP" altLang="en-US" smtClean="0"/>
              <a:t>7</a:t>
            </a:fld>
            <a:endParaRPr kumimoji="1" lang="ja-JP" altLang="en-US"/>
          </a:p>
        </p:txBody>
      </p:sp>
    </p:spTree>
    <p:extLst>
      <p:ext uri="{BB962C8B-B14F-4D97-AF65-F5344CB8AC3E}">
        <p14:creationId xmlns:p14="http://schemas.microsoft.com/office/powerpoint/2010/main" val="86868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27782-88BD-4F79-B8EE-EEEB22B229EC}"/>
              </a:ext>
            </a:extLst>
          </p:cNvPr>
          <p:cNvSpPr>
            <a:spLocks noGrp="1"/>
          </p:cNvSpPr>
          <p:nvPr>
            <p:ph type="title"/>
          </p:nvPr>
        </p:nvSpPr>
        <p:spPr/>
        <p:txBody>
          <a:bodyPr/>
          <a:lstStyle/>
          <a:p>
            <a:r>
              <a:rPr kumimoji="1" lang="ja-JP" altLang="en-US" dirty="0"/>
              <a:t>生物成長の共通性</a:t>
            </a:r>
          </a:p>
        </p:txBody>
      </p:sp>
      <p:sp>
        <p:nvSpPr>
          <p:cNvPr id="3" name="コンテンツ プレースホルダー 2">
            <a:extLst>
              <a:ext uri="{FF2B5EF4-FFF2-40B4-BE49-F238E27FC236}">
                <a16:creationId xmlns:a16="http://schemas.microsoft.com/office/drawing/2014/main" id="{82EABBC7-9D9B-41CE-9E5C-87052A36F9B7}"/>
              </a:ext>
            </a:extLst>
          </p:cNvPr>
          <p:cNvSpPr>
            <a:spLocks noGrp="1"/>
          </p:cNvSpPr>
          <p:nvPr>
            <p:ph idx="1"/>
          </p:nvPr>
        </p:nvSpPr>
        <p:spPr>
          <a:xfrm>
            <a:off x="273807" y="1280159"/>
            <a:ext cx="8415969" cy="4896803"/>
          </a:xfrm>
        </p:spPr>
        <p:txBody>
          <a:bodyPr>
            <a:normAutofit/>
          </a:bodyPr>
          <a:lstStyle/>
          <a:p>
            <a:pPr>
              <a:lnSpc>
                <a:spcPct val="150000"/>
              </a:lnSpc>
            </a:pPr>
            <a:r>
              <a:rPr lang="ja-JP" altLang="en-US" dirty="0"/>
              <a:t>多くの生物成長は両対数下でシグモイド曲線を描く</a:t>
            </a:r>
            <a:endParaRPr lang="en-US" altLang="ja-JP" dirty="0"/>
          </a:p>
          <a:p>
            <a:pPr>
              <a:lnSpc>
                <a:spcPct val="150000"/>
              </a:lnSpc>
            </a:pPr>
            <a:r>
              <a:rPr lang="ja-JP" altLang="en-US" dirty="0"/>
              <a:t>時間軸と体サイズ軸を標準化した結果、１つの成長曲線の挙動に集約された</a:t>
            </a:r>
            <a:endParaRPr lang="en-US" altLang="ja-JP" dirty="0"/>
          </a:p>
          <a:p>
            <a:pPr lvl="1">
              <a:lnSpc>
                <a:spcPct val="150000"/>
              </a:lnSpc>
            </a:pPr>
            <a:r>
              <a:rPr lang="ja-JP" altLang="en-US" dirty="0"/>
              <a:t>体サイズが大きくなると、成長速度は低下する</a:t>
            </a:r>
            <a:endParaRPr lang="en-US" altLang="ja-JP" dirty="0"/>
          </a:p>
          <a:p>
            <a:pPr>
              <a:lnSpc>
                <a:spcPct val="150000"/>
              </a:lnSpc>
            </a:pPr>
            <a:r>
              <a:rPr lang="ja-JP" altLang="en-US" dirty="0"/>
              <a:t>このような生物成長は以下の式などで表すことが出来る</a:t>
            </a:r>
            <a:endParaRPr lang="en-US" altLang="ja-JP" dirty="0"/>
          </a:p>
          <a:p>
            <a:pPr lvl="1">
              <a:lnSpc>
                <a:spcPct val="150000"/>
              </a:lnSpc>
            </a:pPr>
            <a:r>
              <a:rPr lang="en-US" altLang="ja-JP" dirty="0"/>
              <a:t>Logistic</a:t>
            </a:r>
            <a:r>
              <a:rPr lang="ja-JP" altLang="en-US" dirty="0"/>
              <a:t>式</a:t>
            </a:r>
            <a:endParaRPr lang="en-US" altLang="ja-JP" dirty="0"/>
          </a:p>
          <a:p>
            <a:pPr lvl="1">
              <a:lnSpc>
                <a:spcPct val="150000"/>
              </a:lnSpc>
            </a:pPr>
            <a:r>
              <a:rPr kumimoji="1" lang="en-US" altLang="ja-JP" dirty="0"/>
              <a:t>Von </a:t>
            </a:r>
            <a:r>
              <a:rPr kumimoji="1" lang="en-US" altLang="ja-JP" dirty="0" err="1"/>
              <a:t>Bertalanffy</a:t>
            </a:r>
            <a:r>
              <a:rPr kumimoji="1" lang="ja-JP" altLang="en-US" dirty="0"/>
              <a:t>式</a:t>
            </a:r>
            <a:endParaRPr kumimoji="1" lang="en-US" altLang="ja-JP" dirty="0"/>
          </a:p>
          <a:p>
            <a:pPr lvl="1">
              <a:lnSpc>
                <a:spcPct val="150000"/>
              </a:lnSpc>
            </a:pPr>
            <a:r>
              <a:rPr lang="en-US" altLang="ja-JP" dirty="0" err="1"/>
              <a:t>Gompertz</a:t>
            </a:r>
            <a:r>
              <a:rPr lang="ja-JP" altLang="en-US" dirty="0"/>
              <a:t>式</a:t>
            </a:r>
            <a:endParaRPr lang="en-US" altLang="ja-JP" dirty="0"/>
          </a:p>
        </p:txBody>
      </p:sp>
      <p:pic>
        <p:nvPicPr>
          <p:cNvPr id="5" name="図 4">
            <a:extLst>
              <a:ext uri="{FF2B5EF4-FFF2-40B4-BE49-F238E27FC236}">
                <a16:creationId xmlns:a16="http://schemas.microsoft.com/office/drawing/2014/main" id="{071A6B72-76E6-4F22-9A23-377DEF81DA1A}"/>
              </a:ext>
            </a:extLst>
          </p:cNvPr>
          <p:cNvPicPr>
            <a:picLocks noChangeAspect="1"/>
          </p:cNvPicPr>
          <p:nvPr/>
        </p:nvPicPr>
        <p:blipFill>
          <a:blip r:embed="rId2"/>
          <a:stretch>
            <a:fillRect/>
          </a:stretch>
        </p:blipFill>
        <p:spPr>
          <a:xfrm>
            <a:off x="8715013" y="0"/>
            <a:ext cx="3361995" cy="3567832"/>
          </a:xfrm>
          <a:prstGeom prst="rect">
            <a:avLst/>
          </a:prstGeom>
        </p:spPr>
      </p:pic>
      <p:pic>
        <p:nvPicPr>
          <p:cNvPr id="12" name="図 11">
            <a:extLst>
              <a:ext uri="{FF2B5EF4-FFF2-40B4-BE49-F238E27FC236}">
                <a16:creationId xmlns:a16="http://schemas.microsoft.com/office/drawing/2014/main" id="{47714EF8-E0F6-44EB-BB2A-5D687C2A0020}"/>
              </a:ext>
            </a:extLst>
          </p:cNvPr>
          <p:cNvPicPr>
            <a:picLocks noChangeAspect="1"/>
          </p:cNvPicPr>
          <p:nvPr/>
        </p:nvPicPr>
        <p:blipFill>
          <a:blip r:embed="rId3"/>
          <a:stretch>
            <a:fillRect/>
          </a:stretch>
        </p:blipFill>
        <p:spPr>
          <a:xfrm>
            <a:off x="8846006" y="3476271"/>
            <a:ext cx="3231002" cy="3275263"/>
          </a:xfrm>
          <a:prstGeom prst="rect">
            <a:avLst/>
          </a:prstGeom>
        </p:spPr>
      </p:pic>
      <p:sp>
        <p:nvSpPr>
          <p:cNvPr id="4" name="スライド番号プレースホルダー 3">
            <a:extLst>
              <a:ext uri="{FF2B5EF4-FFF2-40B4-BE49-F238E27FC236}">
                <a16:creationId xmlns:a16="http://schemas.microsoft.com/office/drawing/2014/main" id="{6AE044BE-B52F-4EF5-9A65-122486939807}"/>
              </a:ext>
            </a:extLst>
          </p:cNvPr>
          <p:cNvSpPr>
            <a:spLocks noGrp="1"/>
          </p:cNvSpPr>
          <p:nvPr>
            <p:ph type="sldNum" sz="quarter" idx="12"/>
          </p:nvPr>
        </p:nvSpPr>
        <p:spPr/>
        <p:txBody>
          <a:bodyPr/>
          <a:lstStyle/>
          <a:p>
            <a:fld id="{9DF89FBF-7EBB-41A3-A361-6FC1E9DB9F54}" type="slidenum">
              <a:rPr kumimoji="1" lang="ja-JP" altLang="en-US" smtClean="0"/>
              <a:t>8</a:t>
            </a:fld>
            <a:endParaRPr kumimoji="1" lang="ja-JP" altLang="en-US"/>
          </a:p>
        </p:txBody>
      </p:sp>
    </p:spTree>
    <p:extLst>
      <p:ext uri="{BB962C8B-B14F-4D97-AF65-F5344CB8AC3E}">
        <p14:creationId xmlns:p14="http://schemas.microsoft.com/office/powerpoint/2010/main" val="38249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47385-AD90-478D-9778-69E459C7401A}"/>
              </a:ext>
            </a:extLst>
          </p:cNvPr>
          <p:cNvSpPr>
            <a:spLocks noGrp="1"/>
          </p:cNvSpPr>
          <p:nvPr>
            <p:ph type="title"/>
          </p:nvPr>
        </p:nvSpPr>
        <p:spPr/>
        <p:txBody>
          <a:bodyPr/>
          <a:lstStyle/>
          <a:p>
            <a:r>
              <a:rPr kumimoji="1" lang="ja-JP" altLang="en-US" dirty="0"/>
              <a:t>代表的な成長式の説明</a:t>
            </a:r>
          </a:p>
        </p:txBody>
      </p:sp>
      <p:sp>
        <p:nvSpPr>
          <p:cNvPr id="3" name="コンテンツ プレースホルダー 2">
            <a:extLst>
              <a:ext uri="{FF2B5EF4-FFF2-40B4-BE49-F238E27FC236}">
                <a16:creationId xmlns:a16="http://schemas.microsoft.com/office/drawing/2014/main" id="{EB4463D8-0FA8-497D-979F-55ABD6E69459}"/>
              </a:ext>
            </a:extLst>
          </p:cNvPr>
          <p:cNvSpPr>
            <a:spLocks noGrp="1"/>
          </p:cNvSpPr>
          <p:nvPr>
            <p:ph idx="1"/>
          </p:nvPr>
        </p:nvSpPr>
        <p:spPr>
          <a:xfrm>
            <a:off x="838200" y="972590"/>
            <a:ext cx="10515600" cy="5769734"/>
          </a:xfrm>
        </p:spPr>
        <p:txBody>
          <a:bodyPr>
            <a:normAutofit fontScale="92500" lnSpcReduction="10000"/>
          </a:bodyPr>
          <a:lstStyle/>
          <a:p>
            <a:pPr>
              <a:lnSpc>
                <a:spcPct val="150000"/>
              </a:lnSpc>
            </a:pPr>
            <a:r>
              <a:rPr kumimoji="1" lang="en-US" altLang="ja-JP" dirty="0"/>
              <a:t>Logistic</a:t>
            </a:r>
            <a:r>
              <a:rPr kumimoji="1" lang="ja-JP" altLang="en-US" dirty="0"/>
              <a:t>式</a:t>
            </a:r>
            <a:endParaRPr kumimoji="1" lang="en-US" altLang="ja-JP" dirty="0"/>
          </a:p>
          <a:p>
            <a:pPr lvl="1">
              <a:lnSpc>
                <a:spcPct val="150000"/>
              </a:lnSpc>
            </a:pPr>
            <a:r>
              <a:rPr kumimoji="1" lang="ja-JP" altLang="en-US" dirty="0"/>
              <a:t>個体群や集団の成長で使われる</a:t>
            </a:r>
            <a:endParaRPr kumimoji="1" lang="en-US" altLang="ja-JP" dirty="0"/>
          </a:p>
          <a:p>
            <a:pPr lvl="1">
              <a:lnSpc>
                <a:spcPct val="150000"/>
              </a:lnSpc>
            </a:pPr>
            <a:r>
              <a:rPr lang="ja-JP" altLang="en-US" b="1" dirty="0"/>
              <a:t>環境収容力（外的要因）によって成長速度が減少する</a:t>
            </a:r>
            <a:endParaRPr lang="en-US" altLang="ja-JP" b="1" dirty="0"/>
          </a:p>
          <a:p>
            <a:pPr>
              <a:lnSpc>
                <a:spcPct val="150000"/>
              </a:lnSpc>
            </a:pPr>
            <a:r>
              <a:rPr lang="en-US" altLang="ja-JP" dirty="0"/>
              <a:t>Von Bertalanffy</a:t>
            </a:r>
            <a:r>
              <a:rPr lang="ja-JP" altLang="en-US" dirty="0"/>
              <a:t>式</a:t>
            </a:r>
            <a:endParaRPr lang="en-US" altLang="ja-JP" dirty="0"/>
          </a:p>
          <a:p>
            <a:pPr lvl="1">
              <a:lnSpc>
                <a:spcPct val="150000"/>
              </a:lnSpc>
            </a:pPr>
            <a:r>
              <a:rPr lang="ja-JP" altLang="en-US" dirty="0"/>
              <a:t>生物個体成長や生理学の分野で使われる</a:t>
            </a:r>
            <a:endParaRPr lang="en-US" altLang="ja-JP" dirty="0"/>
          </a:p>
          <a:p>
            <a:pPr lvl="1">
              <a:lnSpc>
                <a:spcPct val="150000"/>
              </a:lnSpc>
            </a:pPr>
            <a:r>
              <a:rPr lang="ja-JP" altLang="en-US" b="1" dirty="0"/>
              <a:t>体サイズの増加と共に成長速度が減少する</a:t>
            </a:r>
            <a:endParaRPr lang="en-US" altLang="ja-JP" b="1" dirty="0"/>
          </a:p>
          <a:p>
            <a:pPr>
              <a:lnSpc>
                <a:spcPct val="150000"/>
              </a:lnSpc>
            </a:pPr>
            <a:r>
              <a:rPr lang="en-US" altLang="ja-JP" dirty="0"/>
              <a:t>Gompertz</a:t>
            </a:r>
            <a:r>
              <a:rPr lang="ja-JP" altLang="en-US" dirty="0"/>
              <a:t>式</a:t>
            </a:r>
            <a:endParaRPr lang="en-US" altLang="ja-JP" dirty="0"/>
          </a:p>
          <a:p>
            <a:pPr lvl="1">
              <a:lnSpc>
                <a:spcPct val="150000"/>
              </a:lnSpc>
            </a:pPr>
            <a:r>
              <a:rPr lang="ja-JP" altLang="en-US" dirty="0"/>
              <a:t>腫瘍学など、癌の成長を描く分野で使われる</a:t>
            </a:r>
            <a:endParaRPr lang="en-US" altLang="ja-JP" dirty="0"/>
          </a:p>
          <a:p>
            <a:pPr lvl="1">
              <a:lnSpc>
                <a:spcPct val="150000"/>
              </a:lnSpc>
            </a:pPr>
            <a:r>
              <a:rPr lang="ja-JP" altLang="en-US" dirty="0"/>
              <a:t>指数関数的な成長速度の増加の後、指数関数的に成長速度は低下する</a:t>
            </a:r>
            <a:endParaRPr lang="en-US" altLang="ja-JP" dirty="0"/>
          </a:p>
          <a:p>
            <a:pPr lvl="1">
              <a:lnSpc>
                <a:spcPct val="150000"/>
              </a:lnSpc>
            </a:pPr>
            <a:r>
              <a:rPr lang="ja-JP" altLang="en-US" b="1" dirty="0"/>
              <a:t>内的要因によって成長速度が減少する</a:t>
            </a:r>
            <a:endParaRPr lang="en-US" altLang="ja-JP" b="1" dirty="0"/>
          </a:p>
          <a:p>
            <a:pPr>
              <a:lnSpc>
                <a:spcPct val="150000"/>
              </a:lnSpc>
            </a:pPr>
            <a:r>
              <a:rPr lang="ja-JP" altLang="en-US" dirty="0"/>
              <a:t>成長速度の減少の要因はそれぞれで異なる！</a:t>
            </a:r>
            <a:endParaRPr lang="en-US" altLang="ja-JP" dirty="0"/>
          </a:p>
          <a:p>
            <a:pPr lvl="1">
              <a:lnSpc>
                <a:spcPct val="150000"/>
              </a:lnSpc>
            </a:pPr>
            <a:endParaRPr lang="en-US" altLang="ja-JP" dirty="0"/>
          </a:p>
        </p:txBody>
      </p:sp>
      <p:sp>
        <p:nvSpPr>
          <p:cNvPr id="4" name="スライド番号プレースホルダー 3">
            <a:extLst>
              <a:ext uri="{FF2B5EF4-FFF2-40B4-BE49-F238E27FC236}">
                <a16:creationId xmlns:a16="http://schemas.microsoft.com/office/drawing/2014/main" id="{EC22B1C7-CC11-4777-8302-7781B2BCC825}"/>
              </a:ext>
            </a:extLst>
          </p:cNvPr>
          <p:cNvSpPr>
            <a:spLocks noGrp="1"/>
          </p:cNvSpPr>
          <p:nvPr>
            <p:ph type="sldNum" sz="quarter" idx="12"/>
          </p:nvPr>
        </p:nvSpPr>
        <p:spPr/>
        <p:txBody>
          <a:bodyPr/>
          <a:lstStyle/>
          <a:p>
            <a:fld id="{9DF89FBF-7EBB-41A3-A361-6FC1E9DB9F54}" type="slidenum">
              <a:rPr kumimoji="1" lang="ja-JP" altLang="en-US" smtClean="0"/>
              <a:t>9</a:t>
            </a:fld>
            <a:endParaRPr kumimoji="1" lang="ja-JP" altLang="en-US"/>
          </a:p>
        </p:txBody>
      </p:sp>
    </p:spTree>
    <p:extLst>
      <p:ext uri="{BB962C8B-B14F-4D97-AF65-F5344CB8AC3E}">
        <p14:creationId xmlns:p14="http://schemas.microsoft.com/office/powerpoint/2010/main" val="19521811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1944</Words>
  <Application>Microsoft Office PowerPoint</Application>
  <PresentationFormat>ワイド画面</PresentationFormat>
  <Paragraphs>246</Paragraphs>
  <Slides>21</Slides>
  <Notes>10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Light</vt:lpstr>
      <vt:lpstr>Arial</vt:lpstr>
      <vt:lpstr>Cambria Math</vt:lpstr>
      <vt:lpstr>Office テーマ</vt:lpstr>
      <vt:lpstr>What Regulates Growth across Levels of Organization?  何が様々な生物の成長を制御しているのか？</vt:lpstr>
      <vt:lpstr>本章の目的</vt:lpstr>
      <vt:lpstr>著者について</vt:lpstr>
      <vt:lpstr>トマス・マルサス『人口論』(1798)</vt:lpstr>
      <vt:lpstr>生物学とべき乗則</vt:lpstr>
      <vt:lpstr>生物成長に関する二分性</vt:lpstr>
      <vt:lpstr>生物成長のパラドックス</vt:lpstr>
      <vt:lpstr>生物成長の共通性</vt:lpstr>
      <vt:lpstr>代表的な成長式の説明</vt:lpstr>
      <vt:lpstr>スケール間の異なる中での成長</vt:lpstr>
      <vt:lpstr>3/4乗の法則の例</vt:lpstr>
      <vt:lpstr>3/4乗の法則の例</vt:lpstr>
      <vt:lpstr>3/4乗の法則の例</vt:lpstr>
      <vt:lpstr>3/4乗の法則の例</vt:lpstr>
      <vt:lpstr>なぜ生物現象はべき乗則なのか</vt:lpstr>
      <vt:lpstr>べき乗成長の安定力</vt:lpstr>
      <vt:lpstr>Lotka-Volterraモデルへの適応</vt:lpstr>
      <vt:lpstr>競争モデルへの適応</vt:lpstr>
      <vt:lpstr>捕食者ー資源モデルと競争モデル</vt:lpstr>
      <vt:lpstr>まとめ～何が成長を制御しているのか？～</vt:lpstr>
      <vt:lpstr>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Regulates Growth across Levels of Organization?  何が成長を制御しているのか？</dc:title>
  <dc:creator>真鍋 明弘</dc:creator>
  <cp:lastModifiedBy>Manabe Akihiro</cp:lastModifiedBy>
  <cp:revision>26</cp:revision>
  <dcterms:created xsi:type="dcterms:W3CDTF">2021-07-16T06:10:08Z</dcterms:created>
  <dcterms:modified xsi:type="dcterms:W3CDTF">2021-07-19T08:07:44Z</dcterms:modified>
</cp:coreProperties>
</file>