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61" r:id="rId4"/>
    <p:sldId id="257" r:id="rId5"/>
    <p:sldId id="267" r:id="rId6"/>
    <p:sldId id="268" r:id="rId7"/>
    <p:sldId id="269" r:id="rId8"/>
    <p:sldId id="270" r:id="rId9"/>
    <p:sldId id="272" r:id="rId10"/>
    <p:sldId id="27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9999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255" autoAdjust="0"/>
  </p:normalViewPr>
  <p:slideViewPr>
    <p:cSldViewPr snapToGrid="0">
      <p:cViewPr varScale="1">
        <p:scale>
          <a:sx n="95" d="100"/>
          <a:sy n="95" d="100"/>
        </p:scale>
        <p:origin x="20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5A5D2-1FB4-4CD5-A872-4DF108F1EA3C}" type="datetimeFigureOut">
              <a:rPr kumimoji="1" lang="ja-JP" altLang="en-US" smtClean="0"/>
              <a:t>2021/4/22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21582-0744-41BF-AEDC-579D869D1A17}" type="slidenum">
              <a:rPr kumimoji="1" lang="ja-JP" altLang="en-US" smtClean="0"/>
              <a:t>‹#›</a:t>
            </a:fld>
            <a:endParaRPr kumimoji="1" lang="ja-JP" altLang="en-US"/>
          </a:p>
        </p:txBody>
      </p:sp>
    </p:spTree>
    <p:extLst>
      <p:ext uri="{BB962C8B-B14F-4D97-AF65-F5344CB8AC3E}">
        <p14:creationId xmlns:p14="http://schemas.microsoft.com/office/powerpoint/2010/main" val="17301732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p>
          <a:p>
            <a:pPr marL="0" indent="0">
              <a:buFont typeface="Wingdings" panose="05000000000000000000" pitchFamily="2" charset="2"/>
              <a:buNone/>
            </a:pPr>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4</a:t>
            </a:fld>
            <a:endParaRPr kumimoji="1" lang="ja-JP" altLang="en-US"/>
          </a:p>
        </p:txBody>
      </p:sp>
    </p:spTree>
    <p:extLst>
      <p:ext uri="{BB962C8B-B14F-4D97-AF65-F5344CB8AC3E}">
        <p14:creationId xmlns:p14="http://schemas.microsoft.com/office/powerpoint/2010/main" val="415432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5</a:t>
            </a:fld>
            <a:endParaRPr kumimoji="1" lang="ja-JP" altLang="en-US"/>
          </a:p>
        </p:txBody>
      </p:sp>
    </p:spTree>
    <p:extLst>
      <p:ext uri="{BB962C8B-B14F-4D97-AF65-F5344CB8AC3E}">
        <p14:creationId xmlns:p14="http://schemas.microsoft.com/office/powerpoint/2010/main" val="323076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6</a:t>
            </a:fld>
            <a:endParaRPr kumimoji="1" lang="ja-JP" altLang="en-US"/>
          </a:p>
        </p:txBody>
      </p:sp>
    </p:spTree>
    <p:extLst>
      <p:ext uri="{BB962C8B-B14F-4D97-AF65-F5344CB8AC3E}">
        <p14:creationId xmlns:p14="http://schemas.microsoft.com/office/powerpoint/2010/main" val="2410717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7</a:t>
            </a:fld>
            <a:endParaRPr kumimoji="1" lang="ja-JP" altLang="en-US"/>
          </a:p>
        </p:txBody>
      </p:sp>
    </p:spTree>
    <p:extLst>
      <p:ext uri="{BB962C8B-B14F-4D97-AF65-F5344CB8AC3E}">
        <p14:creationId xmlns:p14="http://schemas.microsoft.com/office/powerpoint/2010/main" val="173907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solidFill>
                <a:srgbClr val="00B0F0"/>
              </a:solidFill>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8</a:t>
            </a:fld>
            <a:endParaRPr kumimoji="1" lang="ja-JP" altLang="en-US"/>
          </a:p>
        </p:txBody>
      </p:sp>
    </p:spTree>
    <p:extLst>
      <p:ext uri="{BB962C8B-B14F-4D97-AF65-F5344CB8AC3E}">
        <p14:creationId xmlns:p14="http://schemas.microsoft.com/office/powerpoint/2010/main" val="363937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332986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227574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49360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110066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100456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169091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97390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98179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63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153554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30905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4036620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9D14F7F2-A814-4255-A12E-4594F1131084}"/>
              </a:ext>
            </a:extLst>
          </p:cNvPr>
          <p:cNvSpPr/>
          <p:nvPr/>
        </p:nvSpPr>
        <p:spPr>
          <a:xfrm>
            <a:off x="-138420" y="1434517"/>
            <a:ext cx="9420837" cy="3120705"/>
          </a:xfrm>
          <a:prstGeom prst="rect">
            <a:avLst/>
          </a:prstGeom>
          <a:gradFill>
            <a:gsLst>
              <a:gs pos="0">
                <a:srgbClr val="0070C0"/>
              </a:gs>
              <a:gs pos="100000">
                <a:srgbClr val="E6E6E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C964149-4340-400E-84D2-C86E862A7F65}"/>
              </a:ext>
            </a:extLst>
          </p:cNvPr>
          <p:cNvSpPr>
            <a:spLocks noGrp="1"/>
          </p:cNvSpPr>
          <p:nvPr>
            <p:ph type="ctrTitle"/>
          </p:nvPr>
        </p:nvSpPr>
        <p:spPr>
          <a:xfrm>
            <a:off x="641234" y="1434517"/>
            <a:ext cx="7861532" cy="2922734"/>
          </a:xfrm>
        </p:spPr>
        <p:txBody>
          <a:bodyPr>
            <a:normAutofit/>
          </a:bodyPr>
          <a:lstStyle/>
          <a:p>
            <a:r>
              <a:rPr lang="en-US" altLang="ja-JP" dirty="0"/>
              <a:t>How will organisms respond to complex, novel environments?</a:t>
            </a:r>
            <a:endParaRPr kumimoji="1" lang="ja-JP" altLang="en-US" dirty="0"/>
          </a:p>
        </p:txBody>
      </p:sp>
      <p:sp>
        <p:nvSpPr>
          <p:cNvPr id="3" name="字幕 2">
            <a:extLst>
              <a:ext uri="{FF2B5EF4-FFF2-40B4-BE49-F238E27FC236}">
                <a16:creationId xmlns:a16="http://schemas.microsoft.com/office/drawing/2014/main" id="{FF3617C1-C547-4743-B670-9DAB6429667A}"/>
              </a:ext>
            </a:extLst>
          </p:cNvPr>
          <p:cNvSpPr>
            <a:spLocks noGrp="1"/>
          </p:cNvSpPr>
          <p:nvPr>
            <p:ph type="subTitle" idx="1"/>
          </p:nvPr>
        </p:nvSpPr>
        <p:spPr>
          <a:xfrm>
            <a:off x="1142998" y="5423483"/>
            <a:ext cx="6858000" cy="951283"/>
          </a:xfrm>
        </p:spPr>
        <p:txBody>
          <a:bodyPr/>
          <a:lstStyle/>
          <a:p>
            <a:r>
              <a:rPr kumimoji="1" lang="ja-JP" altLang="en-US" dirty="0"/>
              <a:t>広域性資源部　外洋資源グループ</a:t>
            </a:r>
            <a:endParaRPr kumimoji="1" lang="en-US" altLang="ja-JP" dirty="0"/>
          </a:p>
          <a:p>
            <a:r>
              <a:rPr kumimoji="1" lang="ja-JP" altLang="en-US" dirty="0"/>
              <a:t>大澤　祐美子</a:t>
            </a:r>
          </a:p>
        </p:txBody>
      </p:sp>
      <p:sp>
        <p:nvSpPr>
          <p:cNvPr id="4" name="タイトル 1">
            <a:extLst>
              <a:ext uri="{FF2B5EF4-FFF2-40B4-BE49-F238E27FC236}">
                <a16:creationId xmlns:a16="http://schemas.microsoft.com/office/drawing/2014/main" id="{7EFF449B-5070-4490-B0B4-4C2B38073E5C}"/>
              </a:ext>
            </a:extLst>
          </p:cNvPr>
          <p:cNvSpPr txBox="1">
            <a:spLocks/>
          </p:cNvSpPr>
          <p:nvPr/>
        </p:nvSpPr>
        <p:spPr>
          <a:xfrm>
            <a:off x="1371600" y="-62049"/>
            <a:ext cx="7772400" cy="934504"/>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r">
              <a:lnSpc>
                <a:spcPct val="160000"/>
              </a:lnSpc>
            </a:pPr>
            <a:r>
              <a:rPr lang="en-US" altLang="ja-JP" sz="2400" dirty="0"/>
              <a:t>2021.04.22</a:t>
            </a:r>
          </a:p>
          <a:p>
            <a:pPr algn="r">
              <a:lnSpc>
                <a:spcPct val="160000"/>
              </a:lnSpc>
            </a:pPr>
            <a:r>
              <a:rPr lang="ja-JP" altLang="en-US" sz="2400" dirty="0"/>
              <a:t>輪読会 </a:t>
            </a:r>
            <a:r>
              <a:rPr lang="en-US" altLang="ja-JP" sz="2400" dirty="0"/>
              <a:t>at </a:t>
            </a:r>
            <a:r>
              <a:rPr lang="ja-JP" altLang="en-US" sz="2400" dirty="0"/>
              <a:t>水研機構</a:t>
            </a:r>
            <a:endParaRPr lang="en-US" altLang="ja-JP" sz="2400" dirty="0"/>
          </a:p>
        </p:txBody>
      </p:sp>
    </p:spTree>
    <p:extLst>
      <p:ext uri="{BB962C8B-B14F-4D97-AF65-F5344CB8AC3E}">
        <p14:creationId xmlns:p14="http://schemas.microsoft.com/office/powerpoint/2010/main" val="84749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8605C5E-CEC3-4E31-A70E-BE215CDF3FA7}"/>
              </a:ext>
            </a:extLst>
          </p:cNvPr>
          <p:cNvPicPr>
            <a:picLocks noChangeAspect="1"/>
          </p:cNvPicPr>
          <p:nvPr/>
        </p:nvPicPr>
        <p:blipFill>
          <a:blip r:embed="rId2"/>
          <a:stretch>
            <a:fillRect/>
          </a:stretch>
        </p:blipFill>
        <p:spPr>
          <a:xfrm>
            <a:off x="4889174" y="2348867"/>
            <a:ext cx="4144295" cy="4394990"/>
          </a:xfrm>
          <a:prstGeom prst="rect">
            <a:avLst/>
          </a:prstGeom>
        </p:spPr>
      </p:pic>
      <p:pic>
        <p:nvPicPr>
          <p:cNvPr id="7" name="図 6">
            <a:extLst>
              <a:ext uri="{FF2B5EF4-FFF2-40B4-BE49-F238E27FC236}">
                <a16:creationId xmlns:a16="http://schemas.microsoft.com/office/drawing/2014/main" id="{4A34509F-CD30-4962-9D99-80B2224C85AF}"/>
              </a:ext>
            </a:extLst>
          </p:cNvPr>
          <p:cNvPicPr>
            <a:picLocks noChangeAspect="1"/>
          </p:cNvPicPr>
          <p:nvPr/>
        </p:nvPicPr>
        <p:blipFill>
          <a:blip r:embed="rId3"/>
          <a:stretch>
            <a:fillRect/>
          </a:stretch>
        </p:blipFill>
        <p:spPr>
          <a:xfrm>
            <a:off x="658167" y="114143"/>
            <a:ext cx="7827666" cy="2490297"/>
          </a:xfrm>
          <a:prstGeom prst="rect">
            <a:avLst/>
          </a:prstGeom>
          <a:solidFill>
            <a:schemeClr val="bg1"/>
          </a:solidFill>
          <a:ln>
            <a:noFill/>
          </a:ln>
        </p:spPr>
      </p:pic>
      <p:pic>
        <p:nvPicPr>
          <p:cNvPr id="9" name="図 8">
            <a:extLst>
              <a:ext uri="{FF2B5EF4-FFF2-40B4-BE49-F238E27FC236}">
                <a16:creationId xmlns:a16="http://schemas.microsoft.com/office/drawing/2014/main" id="{0104E7C3-6C41-494C-B275-99F10B8DA98D}"/>
              </a:ext>
            </a:extLst>
          </p:cNvPr>
          <p:cNvPicPr>
            <a:picLocks noChangeAspect="1"/>
          </p:cNvPicPr>
          <p:nvPr/>
        </p:nvPicPr>
        <p:blipFill>
          <a:blip r:embed="rId4"/>
          <a:stretch>
            <a:fillRect/>
          </a:stretch>
        </p:blipFill>
        <p:spPr>
          <a:xfrm>
            <a:off x="200966" y="2604440"/>
            <a:ext cx="4596135" cy="3169898"/>
          </a:xfrm>
          <a:prstGeom prst="rect">
            <a:avLst/>
          </a:prstGeom>
        </p:spPr>
      </p:pic>
    </p:spTree>
    <p:extLst>
      <p:ext uri="{BB962C8B-B14F-4D97-AF65-F5344CB8AC3E}">
        <p14:creationId xmlns:p14="http://schemas.microsoft.com/office/powerpoint/2010/main" val="393450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1F832C7-FA5B-470C-80B2-681A42085058}"/>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タイトル 1">
            <a:extLst>
              <a:ext uri="{FF2B5EF4-FFF2-40B4-BE49-F238E27FC236}">
                <a16:creationId xmlns:a16="http://schemas.microsoft.com/office/drawing/2014/main" id="{2A43253D-3108-4801-A10C-DD1F9A98CDC8}"/>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64" name="正方形/長方形 63">
            <a:extLst>
              <a:ext uri="{FF2B5EF4-FFF2-40B4-BE49-F238E27FC236}">
                <a16:creationId xmlns:a16="http://schemas.microsoft.com/office/drawing/2014/main" id="{3B770CFA-7F07-4B0D-A041-ED71156ED888}"/>
              </a:ext>
            </a:extLst>
          </p:cNvPr>
          <p:cNvSpPr/>
          <p:nvPr/>
        </p:nvSpPr>
        <p:spPr>
          <a:xfrm>
            <a:off x="2579896" y="506823"/>
            <a:ext cx="3729945" cy="512817"/>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四角形: 角を丸くする 119">
            <a:extLst>
              <a:ext uri="{FF2B5EF4-FFF2-40B4-BE49-F238E27FC236}">
                <a16:creationId xmlns:a16="http://schemas.microsoft.com/office/drawing/2014/main" id="{4DDE4427-1BBA-4360-83C5-EE007D2E0E72}"/>
              </a:ext>
            </a:extLst>
          </p:cNvPr>
          <p:cNvSpPr/>
          <p:nvPr/>
        </p:nvSpPr>
        <p:spPr>
          <a:xfrm>
            <a:off x="460931" y="3625915"/>
            <a:ext cx="2754639" cy="269620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20">
            <a:extLst>
              <a:ext uri="{FF2B5EF4-FFF2-40B4-BE49-F238E27FC236}">
                <a16:creationId xmlns:a16="http://schemas.microsoft.com/office/drawing/2014/main" id="{5FAEC9B5-B389-408F-866B-72216371DF78}"/>
              </a:ext>
            </a:extLst>
          </p:cNvPr>
          <p:cNvSpPr txBox="1"/>
          <p:nvPr/>
        </p:nvSpPr>
        <p:spPr>
          <a:xfrm>
            <a:off x="1229746" y="3202714"/>
            <a:ext cx="1398190" cy="461665"/>
          </a:xfrm>
          <a:prstGeom prst="rect">
            <a:avLst/>
          </a:prstGeom>
          <a:noFill/>
        </p:spPr>
        <p:txBody>
          <a:bodyPr wrap="square" rtlCol="0">
            <a:spAutoFit/>
          </a:bodyPr>
          <a:lstStyle/>
          <a:p>
            <a:pPr algn="ctr"/>
            <a:r>
              <a:rPr kumimoji="1" lang="ja-JP" altLang="en-US" sz="2400" b="1" dirty="0">
                <a:solidFill>
                  <a:schemeClr val="accent1"/>
                </a:solidFill>
              </a:rPr>
              <a:t>個体群 </a:t>
            </a:r>
            <a:r>
              <a:rPr kumimoji="1" lang="en-US" altLang="ja-JP" sz="2400" b="1" dirty="0">
                <a:solidFill>
                  <a:schemeClr val="accent1"/>
                </a:solidFill>
              </a:rPr>
              <a:t>A</a:t>
            </a:r>
            <a:r>
              <a:rPr kumimoji="1" lang="ja-JP" altLang="en-US" sz="2400" b="1" dirty="0">
                <a:solidFill>
                  <a:schemeClr val="accent1"/>
                </a:solidFill>
              </a:rPr>
              <a:t> </a:t>
            </a:r>
          </a:p>
        </p:txBody>
      </p:sp>
      <p:sp>
        <p:nvSpPr>
          <p:cNvPr id="122" name="スマイル 121">
            <a:extLst>
              <a:ext uri="{FF2B5EF4-FFF2-40B4-BE49-F238E27FC236}">
                <a16:creationId xmlns:a16="http://schemas.microsoft.com/office/drawing/2014/main" id="{2D179413-D644-4DA1-B9CC-1CB505F2B421}"/>
              </a:ext>
            </a:extLst>
          </p:cNvPr>
          <p:cNvSpPr/>
          <p:nvPr/>
        </p:nvSpPr>
        <p:spPr>
          <a:xfrm>
            <a:off x="584278" y="4595261"/>
            <a:ext cx="365760" cy="357362"/>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スマイル 122">
            <a:extLst>
              <a:ext uri="{FF2B5EF4-FFF2-40B4-BE49-F238E27FC236}">
                <a16:creationId xmlns:a16="http://schemas.microsoft.com/office/drawing/2014/main" id="{A810122E-9C6A-4F5F-A614-50ED28F0FFA2}"/>
              </a:ext>
            </a:extLst>
          </p:cNvPr>
          <p:cNvSpPr/>
          <p:nvPr/>
        </p:nvSpPr>
        <p:spPr>
          <a:xfrm>
            <a:off x="2786466" y="4890544"/>
            <a:ext cx="317964" cy="50647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スマイル 123">
            <a:extLst>
              <a:ext uri="{FF2B5EF4-FFF2-40B4-BE49-F238E27FC236}">
                <a16:creationId xmlns:a16="http://schemas.microsoft.com/office/drawing/2014/main" id="{C7297A67-46AE-4F5A-9B59-BAD89D5A4CCF}"/>
              </a:ext>
            </a:extLst>
          </p:cNvPr>
          <p:cNvSpPr/>
          <p:nvPr/>
        </p:nvSpPr>
        <p:spPr>
          <a:xfrm>
            <a:off x="1916742" y="5877078"/>
            <a:ext cx="502918" cy="146231"/>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スマイル 124">
            <a:extLst>
              <a:ext uri="{FF2B5EF4-FFF2-40B4-BE49-F238E27FC236}">
                <a16:creationId xmlns:a16="http://schemas.microsoft.com/office/drawing/2014/main" id="{077AD48D-8296-4970-B95A-7D7A64B392FA}"/>
              </a:ext>
            </a:extLst>
          </p:cNvPr>
          <p:cNvSpPr/>
          <p:nvPr/>
        </p:nvSpPr>
        <p:spPr>
          <a:xfrm>
            <a:off x="994239" y="5950194"/>
            <a:ext cx="205740" cy="23567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四角形: 角を丸くする 125">
            <a:extLst>
              <a:ext uri="{FF2B5EF4-FFF2-40B4-BE49-F238E27FC236}">
                <a16:creationId xmlns:a16="http://schemas.microsoft.com/office/drawing/2014/main" id="{960DD9CB-8D30-40BD-98E7-14E93E9400A1}"/>
              </a:ext>
            </a:extLst>
          </p:cNvPr>
          <p:cNvSpPr/>
          <p:nvPr/>
        </p:nvSpPr>
        <p:spPr>
          <a:xfrm>
            <a:off x="3438491" y="4521863"/>
            <a:ext cx="1937105" cy="1164148"/>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スマイル 126">
            <a:extLst>
              <a:ext uri="{FF2B5EF4-FFF2-40B4-BE49-F238E27FC236}">
                <a16:creationId xmlns:a16="http://schemas.microsoft.com/office/drawing/2014/main" id="{ABACD9A3-4CA0-4446-B8A6-4A417784AF14}"/>
              </a:ext>
            </a:extLst>
          </p:cNvPr>
          <p:cNvSpPr/>
          <p:nvPr/>
        </p:nvSpPr>
        <p:spPr>
          <a:xfrm>
            <a:off x="3624855" y="4782926"/>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スマイル 127">
            <a:extLst>
              <a:ext uri="{FF2B5EF4-FFF2-40B4-BE49-F238E27FC236}">
                <a16:creationId xmlns:a16="http://schemas.microsoft.com/office/drawing/2014/main" id="{AE1BF9BF-8738-45BA-B6E7-DC5BD8024894}"/>
              </a:ext>
            </a:extLst>
          </p:cNvPr>
          <p:cNvSpPr/>
          <p:nvPr/>
        </p:nvSpPr>
        <p:spPr>
          <a:xfrm>
            <a:off x="3829788" y="5416601"/>
            <a:ext cx="502918" cy="14623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スマイル 128">
            <a:extLst>
              <a:ext uri="{FF2B5EF4-FFF2-40B4-BE49-F238E27FC236}">
                <a16:creationId xmlns:a16="http://schemas.microsoft.com/office/drawing/2014/main" id="{132BA22D-DB0F-413A-A1B1-B4F964683D1C}"/>
              </a:ext>
            </a:extLst>
          </p:cNvPr>
          <p:cNvSpPr/>
          <p:nvPr/>
        </p:nvSpPr>
        <p:spPr>
          <a:xfrm>
            <a:off x="4594692" y="5063178"/>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四角形: 角を丸くする 129">
            <a:extLst>
              <a:ext uri="{FF2B5EF4-FFF2-40B4-BE49-F238E27FC236}">
                <a16:creationId xmlns:a16="http://schemas.microsoft.com/office/drawing/2014/main" id="{3ADD56D9-C521-45F5-A6AD-2C3C90C0BB35}"/>
              </a:ext>
            </a:extLst>
          </p:cNvPr>
          <p:cNvSpPr/>
          <p:nvPr/>
        </p:nvSpPr>
        <p:spPr>
          <a:xfrm>
            <a:off x="6078937" y="4210033"/>
            <a:ext cx="1937105" cy="164414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スマイル 130">
            <a:extLst>
              <a:ext uri="{FF2B5EF4-FFF2-40B4-BE49-F238E27FC236}">
                <a16:creationId xmlns:a16="http://schemas.microsoft.com/office/drawing/2014/main" id="{68931B6B-1F53-43C7-933E-F9BA685CCC9B}"/>
              </a:ext>
            </a:extLst>
          </p:cNvPr>
          <p:cNvSpPr/>
          <p:nvPr/>
        </p:nvSpPr>
        <p:spPr>
          <a:xfrm>
            <a:off x="6973152" y="5378289"/>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スマイル 131">
            <a:extLst>
              <a:ext uri="{FF2B5EF4-FFF2-40B4-BE49-F238E27FC236}">
                <a16:creationId xmlns:a16="http://schemas.microsoft.com/office/drawing/2014/main" id="{95400FFE-4E47-4D22-AC8A-F8B47F8C2326}"/>
              </a:ext>
            </a:extLst>
          </p:cNvPr>
          <p:cNvSpPr/>
          <p:nvPr/>
        </p:nvSpPr>
        <p:spPr>
          <a:xfrm>
            <a:off x="7761729" y="5378289"/>
            <a:ext cx="175871" cy="357362"/>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スマイル 132">
            <a:extLst>
              <a:ext uri="{FF2B5EF4-FFF2-40B4-BE49-F238E27FC236}">
                <a16:creationId xmlns:a16="http://schemas.microsoft.com/office/drawing/2014/main" id="{03B28C8A-851C-4318-AE3C-3C3152CB4983}"/>
              </a:ext>
            </a:extLst>
          </p:cNvPr>
          <p:cNvSpPr/>
          <p:nvPr/>
        </p:nvSpPr>
        <p:spPr>
          <a:xfrm>
            <a:off x="6400457" y="5361810"/>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スマイル 133">
            <a:extLst>
              <a:ext uri="{FF2B5EF4-FFF2-40B4-BE49-F238E27FC236}">
                <a16:creationId xmlns:a16="http://schemas.microsoft.com/office/drawing/2014/main" id="{FACFE6A1-53EC-4A9C-AA44-8C5E1B2C3DF9}"/>
              </a:ext>
            </a:extLst>
          </p:cNvPr>
          <p:cNvSpPr/>
          <p:nvPr/>
        </p:nvSpPr>
        <p:spPr>
          <a:xfrm>
            <a:off x="6768518" y="4626044"/>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スマイル 134">
            <a:extLst>
              <a:ext uri="{FF2B5EF4-FFF2-40B4-BE49-F238E27FC236}">
                <a16:creationId xmlns:a16="http://schemas.microsoft.com/office/drawing/2014/main" id="{9B094680-EF0C-4DCF-8E84-28298D442753}"/>
              </a:ext>
            </a:extLst>
          </p:cNvPr>
          <p:cNvSpPr/>
          <p:nvPr/>
        </p:nvSpPr>
        <p:spPr>
          <a:xfrm>
            <a:off x="6319733" y="4538256"/>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スマイル 135">
            <a:extLst>
              <a:ext uri="{FF2B5EF4-FFF2-40B4-BE49-F238E27FC236}">
                <a16:creationId xmlns:a16="http://schemas.microsoft.com/office/drawing/2014/main" id="{1ADD5289-7293-44CD-8C79-9AA7128F5E4A}"/>
              </a:ext>
            </a:extLst>
          </p:cNvPr>
          <p:cNvSpPr/>
          <p:nvPr/>
        </p:nvSpPr>
        <p:spPr>
          <a:xfrm>
            <a:off x="7395708" y="5479648"/>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スマイル 136">
            <a:extLst>
              <a:ext uri="{FF2B5EF4-FFF2-40B4-BE49-F238E27FC236}">
                <a16:creationId xmlns:a16="http://schemas.microsoft.com/office/drawing/2014/main" id="{2987A703-081C-4544-83CC-66268CA818A4}"/>
              </a:ext>
            </a:extLst>
          </p:cNvPr>
          <p:cNvSpPr/>
          <p:nvPr/>
        </p:nvSpPr>
        <p:spPr>
          <a:xfrm>
            <a:off x="7445890" y="4671993"/>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a:extLst>
              <a:ext uri="{FF2B5EF4-FFF2-40B4-BE49-F238E27FC236}">
                <a16:creationId xmlns:a16="http://schemas.microsoft.com/office/drawing/2014/main" id="{1200A130-D6EA-4948-98D4-D59D7EC183DE}"/>
              </a:ext>
            </a:extLst>
          </p:cNvPr>
          <p:cNvSpPr txBox="1"/>
          <p:nvPr/>
        </p:nvSpPr>
        <p:spPr>
          <a:xfrm>
            <a:off x="3838175" y="3960109"/>
            <a:ext cx="1398190" cy="461665"/>
          </a:xfrm>
          <a:prstGeom prst="rect">
            <a:avLst/>
          </a:prstGeom>
          <a:noFill/>
        </p:spPr>
        <p:txBody>
          <a:bodyPr wrap="square" rtlCol="0">
            <a:spAutoFit/>
          </a:bodyPr>
          <a:lstStyle/>
          <a:p>
            <a:pPr algn="ctr"/>
            <a:r>
              <a:rPr kumimoji="1" lang="ja-JP" altLang="en-US" sz="2400" b="1" dirty="0">
                <a:solidFill>
                  <a:srgbClr val="00B050"/>
                </a:solidFill>
              </a:rPr>
              <a:t>個体群 </a:t>
            </a:r>
            <a:r>
              <a:rPr kumimoji="1" lang="en-US" altLang="ja-JP" sz="2400" b="1" dirty="0">
                <a:solidFill>
                  <a:srgbClr val="00B050"/>
                </a:solidFill>
              </a:rPr>
              <a:t>B</a:t>
            </a:r>
            <a:endParaRPr kumimoji="1" lang="ja-JP" altLang="en-US" sz="2400" b="1" dirty="0">
              <a:solidFill>
                <a:srgbClr val="00B050"/>
              </a:solidFill>
            </a:endParaRPr>
          </a:p>
        </p:txBody>
      </p:sp>
      <p:sp>
        <p:nvSpPr>
          <p:cNvPr id="141" name="スマイル 140">
            <a:extLst>
              <a:ext uri="{FF2B5EF4-FFF2-40B4-BE49-F238E27FC236}">
                <a16:creationId xmlns:a16="http://schemas.microsoft.com/office/drawing/2014/main" id="{4B308231-16FD-463E-9D5E-A9C89F43C129}"/>
              </a:ext>
            </a:extLst>
          </p:cNvPr>
          <p:cNvSpPr/>
          <p:nvPr/>
        </p:nvSpPr>
        <p:spPr>
          <a:xfrm>
            <a:off x="1517557" y="3892633"/>
            <a:ext cx="689957" cy="67702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テキスト ボックス 141">
            <a:extLst>
              <a:ext uri="{FF2B5EF4-FFF2-40B4-BE49-F238E27FC236}">
                <a16:creationId xmlns:a16="http://schemas.microsoft.com/office/drawing/2014/main" id="{801AECEF-40DD-4C96-A15B-464CC4E1CE04}"/>
              </a:ext>
            </a:extLst>
          </p:cNvPr>
          <p:cNvSpPr txBox="1"/>
          <p:nvPr/>
        </p:nvSpPr>
        <p:spPr>
          <a:xfrm>
            <a:off x="6351728" y="3749937"/>
            <a:ext cx="1398190" cy="461665"/>
          </a:xfrm>
          <a:prstGeom prst="rect">
            <a:avLst/>
          </a:prstGeom>
          <a:noFill/>
        </p:spPr>
        <p:txBody>
          <a:bodyPr wrap="square" rtlCol="0">
            <a:spAutoFit/>
          </a:bodyPr>
          <a:lstStyle/>
          <a:p>
            <a:pPr algn="ctr"/>
            <a:r>
              <a:rPr kumimoji="1" lang="ja-JP" altLang="en-US" sz="2400" b="1" dirty="0">
                <a:solidFill>
                  <a:schemeClr val="accent2">
                    <a:lumMod val="75000"/>
                  </a:schemeClr>
                </a:solidFill>
              </a:rPr>
              <a:t>個体群 </a:t>
            </a:r>
            <a:r>
              <a:rPr kumimoji="1" lang="en-US" altLang="ja-JP" sz="2400" b="1" dirty="0">
                <a:solidFill>
                  <a:schemeClr val="accent2">
                    <a:lumMod val="75000"/>
                  </a:schemeClr>
                </a:solidFill>
              </a:rPr>
              <a:t>C</a:t>
            </a:r>
            <a:endParaRPr kumimoji="1" lang="ja-JP" altLang="en-US" sz="2400" b="1" dirty="0">
              <a:solidFill>
                <a:schemeClr val="accent2">
                  <a:lumMod val="75000"/>
                </a:schemeClr>
              </a:solidFill>
            </a:endParaRPr>
          </a:p>
        </p:txBody>
      </p:sp>
      <p:sp>
        <p:nvSpPr>
          <p:cNvPr id="145" name="テキスト ボックス 144">
            <a:extLst>
              <a:ext uri="{FF2B5EF4-FFF2-40B4-BE49-F238E27FC236}">
                <a16:creationId xmlns:a16="http://schemas.microsoft.com/office/drawing/2014/main" id="{7FBF9242-6BA9-4E7C-8C6E-696E8213F71A}"/>
              </a:ext>
            </a:extLst>
          </p:cNvPr>
          <p:cNvSpPr txBox="1"/>
          <p:nvPr/>
        </p:nvSpPr>
        <p:spPr>
          <a:xfrm>
            <a:off x="1165355" y="4656709"/>
            <a:ext cx="1398190" cy="461665"/>
          </a:xfrm>
          <a:prstGeom prst="rect">
            <a:avLst/>
          </a:prstGeom>
          <a:noFill/>
        </p:spPr>
        <p:txBody>
          <a:bodyPr wrap="square" rtlCol="0">
            <a:spAutoFit/>
          </a:bodyPr>
          <a:lstStyle/>
          <a:p>
            <a:pPr algn="ctr"/>
            <a:r>
              <a:rPr kumimoji="1" lang="ja-JP" altLang="en-US" sz="2400" b="1" dirty="0"/>
              <a:t>個体</a:t>
            </a:r>
          </a:p>
        </p:txBody>
      </p:sp>
      <p:sp>
        <p:nvSpPr>
          <p:cNvPr id="23" name="正方形/長方形 22">
            <a:extLst>
              <a:ext uri="{FF2B5EF4-FFF2-40B4-BE49-F238E27FC236}">
                <a16:creationId xmlns:a16="http://schemas.microsoft.com/office/drawing/2014/main" id="{47D0A6FB-FBE5-483A-96F1-E78A2983C912}"/>
              </a:ext>
            </a:extLst>
          </p:cNvPr>
          <p:cNvSpPr/>
          <p:nvPr/>
        </p:nvSpPr>
        <p:spPr>
          <a:xfrm>
            <a:off x="84503" y="2102904"/>
            <a:ext cx="8822379" cy="46377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26BE982-C85C-4075-A618-BA925379AC72}"/>
              </a:ext>
            </a:extLst>
          </p:cNvPr>
          <p:cNvSpPr txBox="1"/>
          <p:nvPr/>
        </p:nvSpPr>
        <p:spPr>
          <a:xfrm>
            <a:off x="3770537" y="3655720"/>
            <a:ext cx="914400" cy="2215991"/>
          </a:xfrm>
          <a:prstGeom prst="rect">
            <a:avLst/>
          </a:prstGeom>
          <a:noFill/>
        </p:spPr>
        <p:txBody>
          <a:bodyPr wrap="square" rtlCol="0">
            <a:spAutoFit/>
          </a:bodyPr>
          <a:lstStyle/>
          <a:p>
            <a:r>
              <a:rPr kumimoji="1" lang="en-US" altLang="ja-JP" sz="13800" dirty="0">
                <a:solidFill>
                  <a:srgbClr val="FF0000"/>
                </a:solidFill>
              </a:rPr>
              <a:t>?</a:t>
            </a:r>
            <a:endParaRPr kumimoji="1" lang="ja-JP" altLang="en-US" sz="13800" dirty="0">
              <a:solidFill>
                <a:srgbClr val="FF0000"/>
              </a:solidFill>
            </a:endParaRPr>
          </a:p>
        </p:txBody>
      </p:sp>
      <p:sp>
        <p:nvSpPr>
          <p:cNvPr id="138" name="正方形/長方形 137">
            <a:extLst>
              <a:ext uri="{FF2B5EF4-FFF2-40B4-BE49-F238E27FC236}">
                <a16:creationId xmlns:a16="http://schemas.microsoft.com/office/drawing/2014/main" id="{D75C819F-8FA6-4CC2-8EED-8E5779A8BA1F}"/>
              </a:ext>
            </a:extLst>
          </p:cNvPr>
          <p:cNvSpPr/>
          <p:nvPr/>
        </p:nvSpPr>
        <p:spPr>
          <a:xfrm>
            <a:off x="361169" y="3077203"/>
            <a:ext cx="8275123" cy="34606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テキスト ボックス 138">
            <a:extLst>
              <a:ext uri="{FF2B5EF4-FFF2-40B4-BE49-F238E27FC236}">
                <a16:creationId xmlns:a16="http://schemas.microsoft.com/office/drawing/2014/main" id="{7C0BE0AB-AA80-480B-9F2C-CC8045919ADF}"/>
              </a:ext>
            </a:extLst>
          </p:cNvPr>
          <p:cNvSpPr txBox="1"/>
          <p:nvPr/>
        </p:nvSpPr>
        <p:spPr>
          <a:xfrm>
            <a:off x="4430633" y="2784223"/>
            <a:ext cx="881149" cy="584775"/>
          </a:xfrm>
          <a:prstGeom prst="rect">
            <a:avLst/>
          </a:prstGeom>
          <a:solidFill>
            <a:schemeClr val="bg1"/>
          </a:solidFill>
        </p:spPr>
        <p:txBody>
          <a:bodyPr wrap="square" rtlCol="0">
            <a:spAutoFit/>
          </a:bodyPr>
          <a:lstStyle/>
          <a:p>
            <a:pPr algn="ctr"/>
            <a:r>
              <a:rPr kumimoji="1" lang="ja-JP" altLang="en-US" sz="3200" b="1" dirty="0">
                <a:solidFill>
                  <a:srgbClr val="7030A0"/>
                </a:solidFill>
              </a:rPr>
              <a:t>種</a:t>
            </a:r>
          </a:p>
        </p:txBody>
      </p:sp>
      <p:sp>
        <p:nvSpPr>
          <p:cNvPr id="119" name="矢印: 上 118">
            <a:extLst>
              <a:ext uri="{FF2B5EF4-FFF2-40B4-BE49-F238E27FC236}">
                <a16:creationId xmlns:a16="http://schemas.microsoft.com/office/drawing/2014/main" id="{0C7215F7-BEC1-4C00-B55F-22E9A1EFBE9F}"/>
              </a:ext>
            </a:extLst>
          </p:cNvPr>
          <p:cNvSpPr/>
          <p:nvPr/>
        </p:nvSpPr>
        <p:spPr>
          <a:xfrm>
            <a:off x="4624401" y="1058040"/>
            <a:ext cx="493612" cy="169842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495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23" grpId="0" animBg="1"/>
      <p:bldP spid="24" grpId="0"/>
      <p:bldP spid="1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1F832C7-FA5B-470C-80B2-681A42085058}"/>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ABF8A55-06BD-43D7-9102-AC097654AE5F}"/>
              </a:ext>
            </a:extLst>
          </p:cNvPr>
          <p:cNvGrpSpPr/>
          <p:nvPr/>
        </p:nvGrpSpPr>
        <p:grpSpPr>
          <a:xfrm>
            <a:off x="4023753" y="1359529"/>
            <a:ext cx="3085626" cy="1258923"/>
            <a:chOff x="366362" y="2830924"/>
            <a:chExt cx="3085626" cy="1258923"/>
          </a:xfrm>
        </p:grpSpPr>
        <p:sp>
          <p:nvSpPr>
            <p:cNvPr id="44" name="吹き出し: 角を丸めた四角形 43">
              <a:extLst>
                <a:ext uri="{FF2B5EF4-FFF2-40B4-BE49-F238E27FC236}">
                  <a16:creationId xmlns:a16="http://schemas.microsoft.com/office/drawing/2014/main" id="{FE307FFB-21BB-4B0A-8A47-5DCE9565F289}"/>
                </a:ext>
              </a:extLst>
            </p:cNvPr>
            <p:cNvSpPr/>
            <p:nvPr/>
          </p:nvSpPr>
          <p:spPr>
            <a:xfrm>
              <a:off x="399064" y="2830924"/>
              <a:ext cx="3019567" cy="1258923"/>
            </a:xfrm>
            <a:prstGeom prst="wedgeRoundRectCallout">
              <a:avLst>
                <a:gd name="adj1" fmla="val -67564"/>
                <a:gd name="adj2" fmla="val -10257"/>
                <a:gd name="adj3" fmla="val 16667"/>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20956696-9071-4D3D-B232-B6757822CC6D}"/>
                </a:ext>
              </a:extLst>
            </p:cNvPr>
            <p:cNvSpPr txBox="1"/>
            <p:nvPr/>
          </p:nvSpPr>
          <p:spPr>
            <a:xfrm>
              <a:off x="366362" y="3464962"/>
              <a:ext cx="3022972" cy="461665"/>
            </a:xfrm>
            <a:prstGeom prst="rect">
              <a:avLst/>
            </a:prstGeom>
            <a:noFill/>
          </p:spPr>
          <p:txBody>
            <a:bodyPr wrap="square" rtlCol="0">
              <a:spAutoFit/>
            </a:bodyPr>
            <a:lstStyle/>
            <a:p>
              <a:pPr algn="ctr"/>
              <a:r>
                <a:rPr kumimoji="1" lang="ja-JP" altLang="en-US" sz="2400" b="1" u="sng" dirty="0">
                  <a:solidFill>
                    <a:srgbClr val="FF0000"/>
                  </a:solidFill>
                </a:rPr>
                <a:t>異なる適応性</a:t>
              </a:r>
            </a:p>
          </p:txBody>
        </p:sp>
        <p:sp>
          <p:nvSpPr>
            <p:cNvPr id="46" name="テキスト ボックス 45">
              <a:extLst>
                <a:ext uri="{FF2B5EF4-FFF2-40B4-BE49-F238E27FC236}">
                  <a16:creationId xmlns:a16="http://schemas.microsoft.com/office/drawing/2014/main" id="{434D6318-CA84-4E9B-85B4-C6D00F5558C4}"/>
                </a:ext>
              </a:extLst>
            </p:cNvPr>
            <p:cNvSpPr txBox="1"/>
            <p:nvPr/>
          </p:nvSpPr>
          <p:spPr>
            <a:xfrm>
              <a:off x="432421" y="2970078"/>
              <a:ext cx="3019567" cy="461665"/>
            </a:xfrm>
            <a:prstGeom prst="rect">
              <a:avLst/>
            </a:prstGeom>
            <a:noFill/>
          </p:spPr>
          <p:txBody>
            <a:bodyPr wrap="square" rtlCol="0">
              <a:spAutoFit/>
            </a:bodyPr>
            <a:lstStyle/>
            <a:p>
              <a:pPr algn="ctr"/>
              <a:r>
                <a:rPr kumimoji="1" lang="en-US" altLang="ja-JP" sz="2400" b="1" dirty="0">
                  <a:solidFill>
                    <a:srgbClr val="FF0000"/>
                  </a:solidFill>
                </a:rPr>
                <a:t>key </a:t>
              </a:r>
              <a:r>
                <a:rPr kumimoji="1" lang="ja-JP" altLang="en-US" sz="2400" b="1" dirty="0">
                  <a:solidFill>
                    <a:srgbClr val="FF0000"/>
                  </a:solidFill>
                </a:rPr>
                <a:t>②</a:t>
              </a:r>
            </a:p>
          </p:txBody>
        </p:sp>
      </p:grpSp>
      <p:sp>
        <p:nvSpPr>
          <p:cNvPr id="48" name="タイトル 1">
            <a:extLst>
              <a:ext uri="{FF2B5EF4-FFF2-40B4-BE49-F238E27FC236}">
                <a16:creationId xmlns:a16="http://schemas.microsoft.com/office/drawing/2014/main" id="{614DF0F3-171C-497A-A504-E416F69DB978}"/>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49" name="正方形/長方形 48">
            <a:extLst>
              <a:ext uri="{FF2B5EF4-FFF2-40B4-BE49-F238E27FC236}">
                <a16:creationId xmlns:a16="http://schemas.microsoft.com/office/drawing/2014/main" id="{8EC3A98D-FF94-4C1F-97BD-D83226334F13}"/>
              </a:ext>
            </a:extLst>
          </p:cNvPr>
          <p:cNvSpPr/>
          <p:nvPr/>
        </p:nvSpPr>
        <p:spPr>
          <a:xfrm>
            <a:off x="2579896" y="506823"/>
            <a:ext cx="3729945" cy="512817"/>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四角形: 角を丸くする 110">
            <a:extLst>
              <a:ext uri="{FF2B5EF4-FFF2-40B4-BE49-F238E27FC236}">
                <a16:creationId xmlns:a16="http://schemas.microsoft.com/office/drawing/2014/main" id="{D76BF8C5-5C24-4CF9-9914-90038CAB82BF}"/>
              </a:ext>
            </a:extLst>
          </p:cNvPr>
          <p:cNvSpPr/>
          <p:nvPr/>
        </p:nvSpPr>
        <p:spPr>
          <a:xfrm>
            <a:off x="460931" y="3625915"/>
            <a:ext cx="2754639" cy="269620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B128D0D1-2A46-483A-AFC8-5D40DD7CD9F1}"/>
              </a:ext>
            </a:extLst>
          </p:cNvPr>
          <p:cNvSpPr txBox="1"/>
          <p:nvPr/>
        </p:nvSpPr>
        <p:spPr>
          <a:xfrm>
            <a:off x="1229746" y="3202714"/>
            <a:ext cx="1398190" cy="461665"/>
          </a:xfrm>
          <a:prstGeom prst="rect">
            <a:avLst/>
          </a:prstGeom>
          <a:noFill/>
        </p:spPr>
        <p:txBody>
          <a:bodyPr wrap="square" rtlCol="0">
            <a:spAutoFit/>
          </a:bodyPr>
          <a:lstStyle/>
          <a:p>
            <a:pPr algn="ctr"/>
            <a:r>
              <a:rPr kumimoji="1" lang="ja-JP" altLang="en-US" sz="2400" b="1" dirty="0">
                <a:solidFill>
                  <a:schemeClr val="accent1"/>
                </a:solidFill>
              </a:rPr>
              <a:t>個体群 </a:t>
            </a:r>
            <a:r>
              <a:rPr kumimoji="1" lang="en-US" altLang="ja-JP" sz="2400" b="1" dirty="0">
                <a:solidFill>
                  <a:schemeClr val="accent1"/>
                </a:solidFill>
              </a:rPr>
              <a:t>A</a:t>
            </a:r>
            <a:r>
              <a:rPr kumimoji="1" lang="ja-JP" altLang="en-US" sz="2400" b="1" dirty="0">
                <a:solidFill>
                  <a:schemeClr val="accent1"/>
                </a:solidFill>
              </a:rPr>
              <a:t> </a:t>
            </a:r>
          </a:p>
        </p:txBody>
      </p:sp>
      <p:sp>
        <p:nvSpPr>
          <p:cNvPr id="113" name="スマイル 112">
            <a:extLst>
              <a:ext uri="{FF2B5EF4-FFF2-40B4-BE49-F238E27FC236}">
                <a16:creationId xmlns:a16="http://schemas.microsoft.com/office/drawing/2014/main" id="{01F5A6A1-68D4-4EEC-ADEF-F0A9C74B0247}"/>
              </a:ext>
            </a:extLst>
          </p:cNvPr>
          <p:cNvSpPr/>
          <p:nvPr/>
        </p:nvSpPr>
        <p:spPr>
          <a:xfrm>
            <a:off x="584278" y="4595261"/>
            <a:ext cx="365760" cy="357362"/>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スマイル 113">
            <a:extLst>
              <a:ext uri="{FF2B5EF4-FFF2-40B4-BE49-F238E27FC236}">
                <a16:creationId xmlns:a16="http://schemas.microsoft.com/office/drawing/2014/main" id="{A3C05BF0-9949-4839-B3EE-F982D390A209}"/>
              </a:ext>
            </a:extLst>
          </p:cNvPr>
          <p:cNvSpPr/>
          <p:nvPr/>
        </p:nvSpPr>
        <p:spPr>
          <a:xfrm>
            <a:off x="2786466" y="4890544"/>
            <a:ext cx="317964" cy="50647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スマイル 114">
            <a:extLst>
              <a:ext uri="{FF2B5EF4-FFF2-40B4-BE49-F238E27FC236}">
                <a16:creationId xmlns:a16="http://schemas.microsoft.com/office/drawing/2014/main" id="{C9FD295B-CEBB-415D-A8FF-099EEA0B5989}"/>
              </a:ext>
            </a:extLst>
          </p:cNvPr>
          <p:cNvSpPr/>
          <p:nvPr/>
        </p:nvSpPr>
        <p:spPr>
          <a:xfrm>
            <a:off x="1916742" y="5877078"/>
            <a:ext cx="502918" cy="146231"/>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スマイル 115">
            <a:extLst>
              <a:ext uri="{FF2B5EF4-FFF2-40B4-BE49-F238E27FC236}">
                <a16:creationId xmlns:a16="http://schemas.microsoft.com/office/drawing/2014/main" id="{1A209EAD-D01A-4B51-9CB6-6CBB82E96F56}"/>
              </a:ext>
            </a:extLst>
          </p:cNvPr>
          <p:cNvSpPr/>
          <p:nvPr/>
        </p:nvSpPr>
        <p:spPr>
          <a:xfrm>
            <a:off x="994239" y="5950194"/>
            <a:ext cx="205740" cy="23567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69F5884D-AFB9-4A1A-836A-C8820CA9B71F}"/>
              </a:ext>
            </a:extLst>
          </p:cNvPr>
          <p:cNvSpPr/>
          <p:nvPr/>
        </p:nvSpPr>
        <p:spPr>
          <a:xfrm>
            <a:off x="3438491" y="4521863"/>
            <a:ext cx="1937105" cy="1164148"/>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スマイル 117">
            <a:extLst>
              <a:ext uri="{FF2B5EF4-FFF2-40B4-BE49-F238E27FC236}">
                <a16:creationId xmlns:a16="http://schemas.microsoft.com/office/drawing/2014/main" id="{78F1D447-429A-4271-A7DB-206B8585C2F4}"/>
              </a:ext>
            </a:extLst>
          </p:cNvPr>
          <p:cNvSpPr/>
          <p:nvPr/>
        </p:nvSpPr>
        <p:spPr>
          <a:xfrm>
            <a:off x="3624855" y="4782926"/>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スマイル 118">
            <a:extLst>
              <a:ext uri="{FF2B5EF4-FFF2-40B4-BE49-F238E27FC236}">
                <a16:creationId xmlns:a16="http://schemas.microsoft.com/office/drawing/2014/main" id="{B156A69C-2661-42FA-822A-E5CE8432AE0A}"/>
              </a:ext>
            </a:extLst>
          </p:cNvPr>
          <p:cNvSpPr/>
          <p:nvPr/>
        </p:nvSpPr>
        <p:spPr>
          <a:xfrm>
            <a:off x="3829788" y="5416601"/>
            <a:ext cx="502918" cy="14623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スマイル 120">
            <a:extLst>
              <a:ext uri="{FF2B5EF4-FFF2-40B4-BE49-F238E27FC236}">
                <a16:creationId xmlns:a16="http://schemas.microsoft.com/office/drawing/2014/main" id="{02BA6F21-E73F-4CD6-8093-C4F6CF53F149}"/>
              </a:ext>
            </a:extLst>
          </p:cNvPr>
          <p:cNvSpPr/>
          <p:nvPr/>
        </p:nvSpPr>
        <p:spPr>
          <a:xfrm>
            <a:off x="4594692" y="5063178"/>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四角形: 角を丸くする 121">
            <a:extLst>
              <a:ext uri="{FF2B5EF4-FFF2-40B4-BE49-F238E27FC236}">
                <a16:creationId xmlns:a16="http://schemas.microsoft.com/office/drawing/2014/main" id="{31AC702F-94D0-4812-9A4B-043958BA9388}"/>
              </a:ext>
            </a:extLst>
          </p:cNvPr>
          <p:cNvSpPr/>
          <p:nvPr/>
        </p:nvSpPr>
        <p:spPr>
          <a:xfrm>
            <a:off x="6078937" y="4210033"/>
            <a:ext cx="1937105" cy="164414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スマイル 122">
            <a:extLst>
              <a:ext uri="{FF2B5EF4-FFF2-40B4-BE49-F238E27FC236}">
                <a16:creationId xmlns:a16="http://schemas.microsoft.com/office/drawing/2014/main" id="{02429C48-0205-4DEB-AD65-148C46075EDF}"/>
              </a:ext>
            </a:extLst>
          </p:cNvPr>
          <p:cNvSpPr/>
          <p:nvPr/>
        </p:nvSpPr>
        <p:spPr>
          <a:xfrm>
            <a:off x="6973152" y="5378289"/>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スマイル 123">
            <a:extLst>
              <a:ext uri="{FF2B5EF4-FFF2-40B4-BE49-F238E27FC236}">
                <a16:creationId xmlns:a16="http://schemas.microsoft.com/office/drawing/2014/main" id="{9EA22E58-5545-4B3A-9F43-AECDF1D6D120}"/>
              </a:ext>
            </a:extLst>
          </p:cNvPr>
          <p:cNvSpPr/>
          <p:nvPr/>
        </p:nvSpPr>
        <p:spPr>
          <a:xfrm>
            <a:off x="7761729" y="5378289"/>
            <a:ext cx="175871" cy="357362"/>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スマイル 124">
            <a:extLst>
              <a:ext uri="{FF2B5EF4-FFF2-40B4-BE49-F238E27FC236}">
                <a16:creationId xmlns:a16="http://schemas.microsoft.com/office/drawing/2014/main" id="{A245BB26-5F98-48AE-A7C5-CEA9EBBC3FC0}"/>
              </a:ext>
            </a:extLst>
          </p:cNvPr>
          <p:cNvSpPr/>
          <p:nvPr/>
        </p:nvSpPr>
        <p:spPr>
          <a:xfrm>
            <a:off x="6400457" y="5361810"/>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スマイル 125">
            <a:extLst>
              <a:ext uri="{FF2B5EF4-FFF2-40B4-BE49-F238E27FC236}">
                <a16:creationId xmlns:a16="http://schemas.microsoft.com/office/drawing/2014/main" id="{FF0E0CA3-5B67-415A-BFE5-7E78CBE5CD23}"/>
              </a:ext>
            </a:extLst>
          </p:cNvPr>
          <p:cNvSpPr/>
          <p:nvPr/>
        </p:nvSpPr>
        <p:spPr>
          <a:xfrm>
            <a:off x="6768518" y="4626044"/>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スマイル 126">
            <a:extLst>
              <a:ext uri="{FF2B5EF4-FFF2-40B4-BE49-F238E27FC236}">
                <a16:creationId xmlns:a16="http://schemas.microsoft.com/office/drawing/2014/main" id="{2FD7519B-DD0C-4480-91A0-B225B9C57F4A}"/>
              </a:ext>
            </a:extLst>
          </p:cNvPr>
          <p:cNvSpPr/>
          <p:nvPr/>
        </p:nvSpPr>
        <p:spPr>
          <a:xfrm>
            <a:off x="6319733" y="4538256"/>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スマイル 127">
            <a:extLst>
              <a:ext uri="{FF2B5EF4-FFF2-40B4-BE49-F238E27FC236}">
                <a16:creationId xmlns:a16="http://schemas.microsoft.com/office/drawing/2014/main" id="{4F5B87EB-56FB-4677-95B3-00179EA65F93}"/>
              </a:ext>
            </a:extLst>
          </p:cNvPr>
          <p:cNvSpPr/>
          <p:nvPr/>
        </p:nvSpPr>
        <p:spPr>
          <a:xfrm>
            <a:off x="7395708" y="5479648"/>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スマイル 128">
            <a:extLst>
              <a:ext uri="{FF2B5EF4-FFF2-40B4-BE49-F238E27FC236}">
                <a16:creationId xmlns:a16="http://schemas.microsoft.com/office/drawing/2014/main" id="{2E4C48ED-7AC8-4E7C-B7E7-BF30F3940C24}"/>
              </a:ext>
            </a:extLst>
          </p:cNvPr>
          <p:cNvSpPr/>
          <p:nvPr/>
        </p:nvSpPr>
        <p:spPr>
          <a:xfrm>
            <a:off x="7445890" y="4671993"/>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32A22BD-D31A-4EC9-B62A-9E0A50DC77B1}"/>
              </a:ext>
            </a:extLst>
          </p:cNvPr>
          <p:cNvSpPr/>
          <p:nvPr/>
        </p:nvSpPr>
        <p:spPr>
          <a:xfrm>
            <a:off x="361169" y="3077203"/>
            <a:ext cx="8275123" cy="34606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7EEE84A4-38E1-4305-B94E-AAAF8E0978E1}"/>
              </a:ext>
            </a:extLst>
          </p:cNvPr>
          <p:cNvSpPr txBox="1"/>
          <p:nvPr/>
        </p:nvSpPr>
        <p:spPr>
          <a:xfrm>
            <a:off x="4430633" y="2784223"/>
            <a:ext cx="881149" cy="584775"/>
          </a:xfrm>
          <a:prstGeom prst="rect">
            <a:avLst/>
          </a:prstGeom>
          <a:solidFill>
            <a:schemeClr val="bg1"/>
          </a:solidFill>
        </p:spPr>
        <p:txBody>
          <a:bodyPr wrap="square" rtlCol="0">
            <a:spAutoFit/>
          </a:bodyPr>
          <a:lstStyle/>
          <a:p>
            <a:pPr algn="ctr"/>
            <a:r>
              <a:rPr kumimoji="1" lang="ja-JP" altLang="en-US" sz="3200" b="1" dirty="0">
                <a:solidFill>
                  <a:srgbClr val="7030A0"/>
                </a:solidFill>
              </a:rPr>
              <a:t>種</a:t>
            </a:r>
          </a:p>
        </p:txBody>
      </p:sp>
      <p:sp>
        <p:nvSpPr>
          <p:cNvPr id="147" name="テキスト ボックス 146">
            <a:extLst>
              <a:ext uri="{FF2B5EF4-FFF2-40B4-BE49-F238E27FC236}">
                <a16:creationId xmlns:a16="http://schemas.microsoft.com/office/drawing/2014/main" id="{83FE647B-1298-4DB0-946A-16335687F3ED}"/>
              </a:ext>
            </a:extLst>
          </p:cNvPr>
          <p:cNvSpPr txBox="1"/>
          <p:nvPr/>
        </p:nvSpPr>
        <p:spPr>
          <a:xfrm>
            <a:off x="3838175" y="3960109"/>
            <a:ext cx="1398190" cy="461665"/>
          </a:xfrm>
          <a:prstGeom prst="rect">
            <a:avLst/>
          </a:prstGeom>
          <a:noFill/>
        </p:spPr>
        <p:txBody>
          <a:bodyPr wrap="square" rtlCol="0">
            <a:spAutoFit/>
          </a:bodyPr>
          <a:lstStyle/>
          <a:p>
            <a:pPr algn="ctr"/>
            <a:r>
              <a:rPr kumimoji="1" lang="ja-JP" altLang="en-US" sz="2400" b="1" dirty="0">
                <a:solidFill>
                  <a:srgbClr val="00B050"/>
                </a:solidFill>
              </a:rPr>
              <a:t>個体群 </a:t>
            </a:r>
            <a:r>
              <a:rPr kumimoji="1" lang="en-US" altLang="ja-JP" sz="2400" b="1" dirty="0">
                <a:solidFill>
                  <a:srgbClr val="00B050"/>
                </a:solidFill>
              </a:rPr>
              <a:t>B</a:t>
            </a:r>
            <a:endParaRPr kumimoji="1" lang="ja-JP" altLang="en-US" sz="2400" b="1" dirty="0">
              <a:solidFill>
                <a:srgbClr val="00B050"/>
              </a:solidFill>
            </a:endParaRPr>
          </a:p>
        </p:txBody>
      </p:sp>
      <p:sp>
        <p:nvSpPr>
          <p:cNvPr id="154" name="スマイル 153">
            <a:extLst>
              <a:ext uri="{FF2B5EF4-FFF2-40B4-BE49-F238E27FC236}">
                <a16:creationId xmlns:a16="http://schemas.microsoft.com/office/drawing/2014/main" id="{BAC2D9A6-4CDA-4ADF-B830-88F01CC4C4F6}"/>
              </a:ext>
            </a:extLst>
          </p:cNvPr>
          <p:cNvSpPr/>
          <p:nvPr/>
        </p:nvSpPr>
        <p:spPr>
          <a:xfrm>
            <a:off x="1517557" y="3892633"/>
            <a:ext cx="689957" cy="67702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テキスト ボックス 159">
            <a:extLst>
              <a:ext uri="{FF2B5EF4-FFF2-40B4-BE49-F238E27FC236}">
                <a16:creationId xmlns:a16="http://schemas.microsoft.com/office/drawing/2014/main" id="{23C0BC03-1870-4E3D-B248-8F42BC665F0E}"/>
              </a:ext>
            </a:extLst>
          </p:cNvPr>
          <p:cNvSpPr txBox="1"/>
          <p:nvPr/>
        </p:nvSpPr>
        <p:spPr>
          <a:xfrm>
            <a:off x="6351728" y="3749937"/>
            <a:ext cx="1398190" cy="461665"/>
          </a:xfrm>
          <a:prstGeom prst="rect">
            <a:avLst/>
          </a:prstGeom>
          <a:noFill/>
        </p:spPr>
        <p:txBody>
          <a:bodyPr wrap="square" rtlCol="0">
            <a:spAutoFit/>
          </a:bodyPr>
          <a:lstStyle/>
          <a:p>
            <a:pPr algn="ctr"/>
            <a:r>
              <a:rPr kumimoji="1" lang="ja-JP" altLang="en-US" sz="2400" b="1" dirty="0">
                <a:solidFill>
                  <a:schemeClr val="accent2">
                    <a:lumMod val="75000"/>
                  </a:schemeClr>
                </a:solidFill>
              </a:rPr>
              <a:t>個体群 </a:t>
            </a:r>
            <a:r>
              <a:rPr kumimoji="1" lang="en-US" altLang="ja-JP" sz="2400" b="1" dirty="0">
                <a:solidFill>
                  <a:schemeClr val="accent2">
                    <a:lumMod val="75000"/>
                  </a:schemeClr>
                </a:solidFill>
              </a:rPr>
              <a:t>C</a:t>
            </a:r>
            <a:endParaRPr kumimoji="1" lang="ja-JP" altLang="en-US" sz="2400" b="1" dirty="0">
              <a:solidFill>
                <a:schemeClr val="accent2">
                  <a:lumMod val="75000"/>
                </a:schemeClr>
              </a:solidFill>
            </a:endParaRPr>
          </a:p>
        </p:txBody>
      </p:sp>
      <p:sp>
        <p:nvSpPr>
          <p:cNvPr id="8" name="矢印: 上 7">
            <a:extLst>
              <a:ext uri="{FF2B5EF4-FFF2-40B4-BE49-F238E27FC236}">
                <a16:creationId xmlns:a16="http://schemas.microsoft.com/office/drawing/2014/main" id="{51CC5BAF-9050-46A3-9E58-D13100E3126E}"/>
              </a:ext>
            </a:extLst>
          </p:cNvPr>
          <p:cNvSpPr/>
          <p:nvPr/>
        </p:nvSpPr>
        <p:spPr>
          <a:xfrm rot="1004963">
            <a:off x="3000091" y="1064136"/>
            <a:ext cx="493612" cy="276022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CCB0D31F-9BF7-41F0-B0C4-4D9BCF5BBCD8}"/>
              </a:ext>
            </a:extLst>
          </p:cNvPr>
          <p:cNvSpPr txBox="1"/>
          <p:nvPr/>
        </p:nvSpPr>
        <p:spPr>
          <a:xfrm>
            <a:off x="818564" y="4592923"/>
            <a:ext cx="2122367" cy="830997"/>
          </a:xfrm>
          <a:prstGeom prst="rect">
            <a:avLst/>
          </a:prstGeom>
          <a:noFill/>
        </p:spPr>
        <p:txBody>
          <a:bodyPr wrap="square" rtlCol="0">
            <a:spAutoFit/>
          </a:bodyPr>
          <a:lstStyle/>
          <a:p>
            <a:pPr algn="ctr"/>
            <a:r>
              <a:rPr kumimoji="1" lang="en-US" altLang="ja-JP" sz="2400" b="1" dirty="0">
                <a:solidFill>
                  <a:srgbClr val="FF0000"/>
                </a:solidFill>
              </a:rPr>
              <a:t>key </a:t>
            </a:r>
            <a:r>
              <a:rPr kumimoji="1" lang="ja-JP" altLang="en-US" sz="2400" b="1" dirty="0">
                <a:solidFill>
                  <a:srgbClr val="FF0000"/>
                </a:solidFill>
              </a:rPr>
              <a:t>①</a:t>
            </a:r>
            <a:endParaRPr kumimoji="1" lang="en-US" altLang="ja-JP" sz="2400" b="1" dirty="0">
              <a:solidFill>
                <a:srgbClr val="FF0000"/>
              </a:solidFill>
            </a:endParaRPr>
          </a:p>
          <a:p>
            <a:pPr algn="ctr"/>
            <a:r>
              <a:rPr kumimoji="1" lang="ja-JP" altLang="en-US" sz="2400" b="1" dirty="0">
                <a:solidFill>
                  <a:srgbClr val="FF0000"/>
                </a:solidFill>
              </a:rPr>
              <a:t>個体の特性</a:t>
            </a:r>
            <a:endParaRPr kumimoji="1" lang="en-US" altLang="ja-JP" sz="2400" b="1" dirty="0">
              <a:solidFill>
                <a:srgbClr val="FF0000"/>
              </a:solidFill>
            </a:endParaRPr>
          </a:p>
        </p:txBody>
      </p:sp>
      <p:sp>
        <p:nvSpPr>
          <p:cNvPr id="164" name="正方形/長方形 163">
            <a:extLst>
              <a:ext uri="{FF2B5EF4-FFF2-40B4-BE49-F238E27FC236}">
                <a16:creationId xmlns:a16="http://schemas.microsoft.com/office/drawing/2014/main" id="{AF839926-FE28-4A54-B087-3E80EFEA2177}"/>
              </a:ext>
            </a:extLst>
          </p:cNvPr>
          <p:cNvSpPr/>
          <p:nvPr/>
        </p:nvSpPr>
        <p:spPr>
          <a:xfrm>
            <a:off x="1048113" y="3825246"/>
            <a:ext cx="1674699" cy="1678903"/>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131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9BAF8E68-C889-40EA-8080-074567C1B252}"/>
              </a:ext>
            </a:extLst>
          </p:cNvPr>
          <p:cNvSpPr txBox="1">
            <a:spLocks/>
          </p:cNvSpPr>
          <p:nvPr/>
        </p:nvSpPr>
        <p:spPr>
          <a:xfrm>
            <a:off x="774740" y="2876235"/>
            <a:ext cx="7034328" cy="81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t>或る一つの遺伝子型が様々な環境に応じて生じ得る表現型の幅・種類・規格</a:t>
            </a:r>
            <a:endParaRPr lang="en-US" altLang="ja-JP" sz="2400" dirty="0"/>
          </a:p>
        </p:txBody>
      </p:sp>
      <p:sp>
        <p:nvSpPr>
          <p:cNvPr id="7" name="コンテンツ プレースホルダー 2">
            <a:extLst>
              <a:ext uri="{FF2B5EF4-FFF2-40B4-BE49-F238E27FC236}">
                <a16:creationId xmlns:a16="http://schemas.microsoft.com/office/drawing/2014/main" id="{B27B2501-5A44-4037-93C2-FD8019A9B4D6}"/>
              </a:ext>
            </a:extLst>
          </p:cNvPr>
          <p:cNvSpPr txBox="1">
            <a:spLocks/>
          </p:cNvSpPr>
          <p:nvPr/>
        </p:nvSpPr>
        <p:spPr>
          <a:xfrm>
            <a:off x="1425388" y="3908249"/>
            <a:ext cx="5849875"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200" dirty="0">
                <a:solidFill>
                  <a:srgbClr val="FF0000"/>
                </a:solidFill>
              </a:rPr>
              <a:t>その反応が </a:t>
            </a:r>
            <a:r>
              <a:rPr lang="en-US" altLang="ja-JP" sz="2200" dirty="0">
                <a:solidFill>
                  <a:srgbClr val="FF0000"/>
                </a:solidFill>
              </a:rPr>
              <a:t>“</a:t>
            </a:r>
            <a:r>
              <a:rPr lang="ja-JP" altLang="en-US" sz="2200" dirty="0">
                <a:solidFill>
                  <a:srgbClr val="FF0000"/>
                </a:solidFill>
              </a:rPr>
              <a:t>適応的</a:t>
            </a:r>
            <a:r>
              <a:rPr lang="en-US" altLang="ja-JP" sz="2200" dirty="0">
                <a:solidFill>
                  <a:srgbClr val="FF0000"/>
                </a:solidFill>
              </a:rPr>
              <a:t>” </a:t>
            </a:r>
            <a:r>
              <a:rPr lang="ja-JP" altLang="en-US" sz="2200" dirty="0">
                <a:solidFill>
                  <a:srgbClr val="FF0000"/>
                </a:solidFill>
              </a:rPr>
              <a:t>かどうかは別問題</a:t>
            </a:r>
            <a:endParaRPr lang="en-US" altLang="ja-JP" sz="2200" dirty="0">
              <a:solidFill>
                <a:srgbClr val="FF0000"/>
              </a:solidFill>
            </a:endParaRPr>
          </a:p>
        </p:txBody>
      </p:sp>
      <p:sp>
        <p:nvSpPr>
          <p:cNvPr id="12" name="コンテンツ プレースホルダー 2">
            <a:extLst>
              <a:ext uri="{FF2B5EF4-FFF2-40B4-BE49-F238E27FC236}">
                <a16:creationId xmlns:a16="http://schemas.microsoft.com/office/drawing/2014/main" id="{4C2A5225-04ED-4A2C-9B6A-05D0C68D1FEA}"/>
              </a:ext>
            </a:extLst>
          </p:cNvPr>
          <p:cNvSpPr txBox="1">
            <a:spLocks/>
          </p:cNvSpPr>
          <p:nvPr/>
        </p:nvSpPr>
        <p:spPr>
          <a:xfrm>
            <a:off x="1425388" y="4384313"/>
            <a:ext cx="7348869" cy="1154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200" dirty="0">
                <a:solidFill>
                  <a:srgbClr val="FF0000"/>
                </a:solidFill>
              </a:rPr>
              <a:t>生物の進化の過程で経験したことのない “新たな” 環境下では</a:t>
            </a:r>
            <a:r>
              <a:rPr lang="en-US" altLang="ja-JP" sz="2200" dirty="0">
                <a:solidFill>
                  <a:srgbClr val="FF0000"/>
                </a:solidFill>
              </a:rPr>
              <a:t>, </a:t>
            </a:r>
            <a:r>
              <a:rPr lang="ja-JP" altLang="en-US" sz="2200" dirty="0">
                <a:solidFill>
                  <a:srgbClr val="FF0000"/>
                </a:solidFill>
              </a:rPr>
              <a:t>その環境に応じた反応規格が形成されておらず、</a:t>
            </a:r>
            <a:r>
              <a:rPr lang="en-US" altLang="ja-JP" sz="2200" dirty="0">
                <a:solidFill>
                  <a:srgbClr val="FF0000"/>
                </a:solidFill>
              </a:rPr>
              <a:t>“</a:t>
            </a:r>
            <a:r>
              <a:rPr lang="ja-JP" altLang="en-US" sz="2200" dirty="0">
                <a:solidFill>
                  <a:srgbClr val="FF0000"/>
                </a:solidFill>
              </a:rPr>
              <a:t>適応的</a:t>
            </a:r>
            <a:r>
              <a:rPr lang="en-US" altLang="ja-JP" sz="2200" dirty="0">
                <a:solidFill>
                  <a:srgbClr val="FF0000"/>
                </a:solidFill>
              </a:rPr>
              <a:t>” </a:t>
            </a:r>
            <a:r>
              <a:rPr lang="ja-JP" altLang="en-US" sz="2200" dirty="0">
                <a:solidFill>
                  <a:srgbClr val="FF0000"/>
                </a:solidFill>
              </a:rPr>
              <a:t>な可塑的な応答は生じにくい</a:t>
            </a:r>
            <a:endParaRPr lang="en-US" altLang="ja-JP" sz="2200" dirty="0">
              <a:solidFill>
                <a:srgbClr val="FF0000"/>
              </a:solidFill>
            </a:endParaRPr>
          </a:p>
        </p:txBody>
      </p:sp>
      <p:sp>
        <p:nvSpPr>
          <p:cNvPr id="17" name="正方形/長方形 16">
            <a:extLst>
              <a:ext uri="{FF2B5EF4-FFF2-40B4-BE49-F238E27FC236}">
                <a16:creationId xmlns:a16="http://schemas.microsoft.com/office/drawing/2014/main" id="{12F97935-3E5F-49FC-9524-D176948E39B8}"/>
              </a:ext>
            </a:extLst>
          </p:cNvPr>
          <p:cNvSpPr/>
          <p:nvPr/>
        </p:nvSpPr>
        <p:spPr>
          <a:xfrm>
            <a:off x="336587" y="3939603"/>
            <a:ext cx="8470826" cy="2086662"/>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FC36786-CEB3-4287-A02A-5DD0956F8C0C}"/>
              </a:ext>
            </a:extLst>
          </p:cNvPr>
          <p:cNvSpPr>
            <a:spLocks noGrp="1"/>
          </p:cNvSpPr>
          <p:nvPr>
            <p:ph type="title"/>
          </p:nvPr>
        </p:nvSpPr>
        <p:spPr>
          <a:xfrm>
            <a:off x="369743" y="1267411"/>
            <a:ext cx="8235254" cy="935198"/>
          </a:xfrm>
          <a:ln w="25400">
            <a:solidFill>
              <a:schemeClr val="accent1">
                <a:shade val="50000"/>
              </a:schemeClr>
            </a:solidFill>
          </a:ln>
        </p:spPr>
        <p:txBody>
          <a:bodyPr>
            <a:noAutofit/>
          </a:bodyPr>
          <a:lstStyle/>
          <a:p>
            <a:pPr>
              <a:spcBef>
                <a:spcPts val="1200"/>
              </a:spcBef>
            </a:pPr>
            <a:r>
              <a:rPr kumimoji="1" lang="ja-JP" altLang="en-US" sz="2400" dirty="0"/>
              <a:t>個体はいつ自らの行動・生理・形態を</a:t>
            </a:r>
            <a:r>
              <a:rPr lang="ja-JP" altLang="en-US" sz="2400" dirty="0"/>
              <a:t>新たな環境に対して</a:t>
            </a:r>
            <a:r>
              <a:rPr kumimoji="1" lang="ja-JP" altLang="en-US" sz="2400" dirty="0"/>
              <a:t>発展</a:t>
            </a:r>
            <a:r>
              <a:rPr lang="ja-JP" altLang="en-US" sz="2400" dirty="0"/>
              <a:t>し、適応するのか</a:t>
            </a:r>
            <a:r>
              <a:rPr kumimoji="1" lang="ja-JP" altLang="en-US" sz="2400" dirty="0"/>
              <a:t>？</a:t>
            </a:r>
          </a:p>
        </p:txBody>
      </p:sp>
      <p:sp>
        <p:nvSpPr>
          <p:cNvPr id="3" name="コンテンツ プレースホルダー 2">
            <a:extLst>
              <a:ext uri="{FF2B5EF4-FFF2-40B4-BE49-F238E27FC236}">
                <a16:creationId xmlns:a16="http://schemas.microsoft.com/office/drawing/2014/main" id="{111A5B69-4B89-4031-A0FC-3202C7BA4315}"/>
              </a:ext>
            </a:extLst>
          </p:cNvPr>
          <p:cNvSpPr>
            <a:spLocks noGrp="1"/>
          </p:cNvSpPr>
          <p:nvPr>
            <p:ph idx="1"/>
          </p:nvPr>
        </p:nvSpPr>
        <p:spPr>
          <a:xfrm>
            <a:off x="348554" y="2394171"/>
            <a:ext cx="7886700" cy="560933"/>
          </a:xfrm>
        </p:spPr>
        <p:txBody>
          <a:bodyPr/>
          <a:lstStyle/>
          <a:p>
            <a:pPr marL="0" indent="0">
              <a:buNone/>
            </a:pPr>
            <a:r>
              <a:rPr lang="en-US" altLang="ja-JP" b="1" u="sng" dirty="0"/>
              <a:t>Reaction norms</a:t>
            </a:r>
            <a:r>
              <a:rPr lang="en-US" altLang="ja-JP" b="1" dirty="0"/>
              <a:t> </a:t>
            </a:r>
            <a:r>
              <a:rPr lang="en-US" altLang="ja-JP" dirty="0"/>
              <a:t>(</a:t>
            </a:r>
            <a:r>
              <a:rPr lang="ja-JP" altLang="en-US" dirty="0"/>
              <a:t>反応規格・反応基準</a:t>
            </a:r>
            <a:r>
              <a:rPr lang="en-US" altLang="ja-JP" dirty="0"/>
              <a:t>)</a:t>
            </a:r>
          </a:p>
        </p:txBody>
      </p:sp>
      <p:sp>
        <p:nvSpPr>
          <p:cNvPr id="4" name="正方形/長方形 3">
            <a:extLst>
              <a:ext uri="{FF2B5EF4-FFF2-40B4-BE49-F238E27FC236}">
                <a16:creationId xmlns:a16="http://schemas.microsoft.com/office/drawing/2014/main" id="{D097E40C-D8F0-4618-BB56-026F200B42D5}"/>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4C2641-1AC8-4E42-9141-37749B5904CF}"/>
              </a:ext>
            </a:extLst>
          </p:cNvPr>
          <p:cNvSpPr/>
          <p:nvPr/>
        </p:nvSpPr>
        <p:spPr>
          <a:xfrm>
            <a:off x="2590800" y="519953"/>
            <a:ext cx="3720353" cy="5109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40B4884E-B995-4A4B-9278-379AAC5E4BB2}"/>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grpSp>
        <p:nvGrpSpPr>
          <p:cNvPr id="16" name="グループ化 15">
            <a:extLst>
              <a:ext uri="{FF2B5EF4-FFF2-40B4-BE49-F238E27FC236}">
                <a16:creationId xmlns:a16="http://schemas.microsoft.com/office/drawing/2014/main" id="{F0266D48-7B74-44C2-AAB2-36E70A4B8354}"/>
              </a:ext>
            </a:extLst>
          </p:cNvPr>
          <p:cNvGrpSpPr/>
          <p:nvPr/>
        </p:nvGrpSpPr>
        <p:grpSpPr>
          <a:xfrm>
            <a:off x="266833" y="1318870"/>
            <a:ext cx="8507424" cy="775885"/>
            <a:chOff x="318288" y="3319000"/>
            <a:chExt cx="8507424" cy="775885"/>
          </a:xfrm>
        </p:grpSpPr>
        <p:sp>
          <p:nvSpPr>
            <p:cNvPr id="9" name="吹き出し: 角を丸めた四角形 8">
              <a:extLst>
                <a:ext uri="{FF2B5EF4-FFF2-40B4-BE49-F238E27FC236}">
                  <a16:creationId xmlns:a16="http://schemas.microsoft.com/office/drawing/2014/main" id="{6481D655-C545-44D5-BCA7-76ECAC8D0789}"/>
                </a:ext>
              </a:extLst>
            </p:cNvPr>
            <p:cNvSpPr/>
            <p:nvPr/>
          </p:nvSpPr>
          <p:spPr>
            <a:xfrm>
              <a:off x="318288" y="3319000"/>
              <a:ext cx="8507424" cy="741444"/>
            </a:xfrm>
            <a:prstGeom prst="wedgeRoundRectCallout">
              <a:avLst>
                <a:gd name="adj1" fmla="val -15435"/>
                <a:gd name="adj2" fmla="val -95466"/>
                <a:gd name="adj3" fmla="val 16667"/>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コンテンツ プレースホルダー 2">
              <a:extLst>
                <a:ext uri="{FF2B5EF4-FFF2-40B4-BE49-F238E27FC236}">
                  <a16:creationId xmlns:a16="http://schemas.microsoft.com/office/drawing/2014/main" id="{047692DF-2FCD-40B5-B538-9F660E2375C0}"/>
                </a:ext>
              </a:extLst>
            </p:cNvPr>
            <p:cNvSpPr txBox="1">
              <a:spLocks/>
            </p:cNvSpPr>
            <p:nvPr/>
          </p:nvSpPr>
          <p:spPr>
            <a:xfrm>
              <a:off x="369743" y="3494956"/>
              <a:ext cx="8404514" cy="5999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t>種の進化の歴史の中でまれにしか生じなかった環境</a:t>
              </a:r>
              <a:endParaRPr lang="en-US" altLang="ja-JP" dirty="0"/>
            </a:p>
          </p:txBody>
        </p:sp>
      </p:grpSp>
      <p:sp>
        <p:nvSpPr>
          <p:cNvPr id="14" name="コンテンツ プレースホルダー 2">
            <a:extLst>
              <a:ext uri="{FF2B5EF4-FFF2-40B4-BE49-F238E27FC236}">
                <a16:creationId xmlns:a16="http://schemas.microsoft.com/office/drawing/2014/main" id="{5B4413EC-5953-4A7F-A2A3-445588703EBD}"/>
              </a:ext>
            </a:extLst>
          </p:cNvPr>
          <p:cNvSpPr txBox="1">
            <a:spLocks/>
          </p:cNvSpPr>
          <p:nvPr/>
        </p:nvSpPr>
        <p:spPr>
          <a:xfrm>
            <a:off x="436248" y="4057955"/>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a:pPr>
            <a:r>
              <a:rPr lang="ja-JP" altLang="en-US" sz="2200" b="1" dirty="0">
                <a:solidFill>
                  <a:srgbClr val="0070C0"/>
                </a:solidFill>
              </a:rPr>
              <a:t>反応規格の </a:t>
            </a:r>
            <a:r>
              <a:rPr lang="en-US" altLang="ja-JP" sz="2200" b="1" dirty="0">
                <a:solidFill>
                  <a:srgbClr val="0070C0"/>
                </a:solidFill>
              </a:rPr>
              <a:t>“</a:t>
            </a:r>
            <a:r>
              <a:rPr lang="ja-JP" altLang="en-US" sz="2200" b="1" dirty="0">
                <a:solidFill>
                  <a:srgbClr val="0070C0"/>
                </a:solidFill>
              </a:rPr>
              <a:t>強化</a:t>
            </a:r>
            <a:r>
              <a:rPr lang="en-US" altLang="ja-JP" sz="2200" b="1" dirty="0">
                <a:solidFill>
                  <a:srgbClr val="0070C0"/>
                </a:solidFill>
              </a:rPr>
              <a:t>”</a:t>
            </a:r>
            <a:r>
              <a:rPr lang="ja-JP" altLang="en-US" sz="2200" b="1" dirty="0">
                <a:solidFill>
                  <a:srgbClr val="0070C0"/>
                </a:solidFill>
              </a:rPr>
              <a:t>・</a:t>
            </a:r>
            <a:r>
              <a:rPr lang="en-US" altLang="ja-JP" sz="2200" b="1" dirty="0">
                <a:solidFill>
                  <a:srgbClr val="0070C0"/>
                </a:solidFill>
              </a:rPr>
              <a:t> ”</a:t>
            </a:r>
            <a:r>
              <a:rPr lang="ja-JP" altLang="en-US" sz="2200" b="1" dirty="0">
                <a:solidFill>
                  <a:srgbClr val="0070C0"/>
                </a:solidFill>
              </a:rPr>
              <a:t>拡張</a:t>
            </a:r>
            <a:r>
              <a:rPr lang="en-US" altLang="ja-JP" sz="2200" b="1" dirty="0">
                <a:solidFill>
                  <a:srgbClr val="0070C0"/>
                </a:solidFill>
              </a:rPr>
              <a:t>”</a:t>
            </a:r>
            <a:r>
              <a:rPr lang="ja-JP" altLang="en-US" sz="2200" b="1" dirty="0">
                <a:solidFill>
                  <a:srgbClr val="0070C0"/>
                </a:solidFill>
              </a:rPr>
              <a:t>　</a:t>
            </a:r>
            <a:r>
              <a:rPr lang="en-US" altLang="ja-JP" sz="2000" dirty="0">
                <a:solidFill>
                  <a:srgbClr val="0070C0"/>
                </a:solidFill>
              </a:rPr>
              <a:t>(</a:t>
            </a:r>
            <a:r>
              <a:rPr lang="ja-JP" altLang="en-US" sz="2000" dirty="0">
                <a:solidFill>
                  <a:srgbClr val="0070C0"/>
                </a:solidFill>
              </a:rPr>
              <a:t>例</a:t>
            </a:r>
            <a:r>
              <a:rPr lang="en-US" altLang="ja-JP" sz="2000" dirty="0">
                <a:solidFill>
                  <a:srgbClr val="0070C0"/>
                </a:solidFill>
              </a:rPr>
              <a:t>)</a:t>
            </a:r>
            <a:r>
              <a:rPr lang="ja-JP" altLang="en-US" sz="2000" dirty="0">
                <a:solidFill>
                  <a:srgbClr val="0070C0"/>
                </a:solidFill>
              </a:rPr>
              <a:t> 気温に対する反応</a:t>
            </a:r>
            <a:endParaRPr lang="en-US" altLang="ja-JP" sz="2400" dirty="0">
              <a:solidFill>
                <a:srgbClr val="0070C0"/>
              </a:solidFill>
            </a:endParaRPr>
          </a:p>
          <a:p>
            <a:pPr marL="457200" indent="-457200">
              <a:buFont typeface="+mj-lt"/>
              <a:buAutoNum type="arabicPeriod"/>
            </a:pPr>
            <a:endParaRPr lang="en-US" altLang="ja-JP" sz="2200" b="1" dirty="0">
              <a:solidFill>
                <a:srgbClr val="0070C0"/>
              </a:solidFill>
            </a:endParaRPr>
          </a:p>
        </p:txBody>
      </p:sp>
      <p:sp>
        <p:nvSpPr>
          <p:cNvPr id="15" name="コンテンツ プレースホルダー 2">
            <a:extLst>
              <a:ext uri="{FF2B5EF4-FFF2-40B4-BE49-F238E27FC236}">
                <a16:creationId xmlns:a16="http://schemas.microsoft.com/office/drawing/2014/main" id="{7A63DED9-D411-48D9-869C-10DA45EDE468}"/>
              </a:ext>
            </a:extLst>
          </p:cNvPr>
          <p:cNvSpPr txBox="1">
            <a:spLocks/>
          </p:cNvSpPr>
          <p:nvPr/>
        </p:nvSpPr>
        <p:spPr>
          <a:xfrm>
            <a:off x="953757" y="4447371"/>
            <a:ext cx="7170173" cy="54292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 反応規格の </a:t>
            </a:r>
            <a:r>
              <a:rPr lang="en-US" altLang="ja-JP" sz="2000" dirty="0"/>
              <a:t>“</a:t>
            </a:r>
            <a:r>
              <a:rPr lang="ja-JP" altLang="en-US" sz="2000" dirty="0"/>
              <a:t>余白</a:t>
            </a:r>
            <a:r>
              <a:rPr lang="en-US" altLang="ja-JP" sz="2000" dirty="0"/>
              <a:t>” : </a:t>
            </a:r>
            <a:r>
              <a:rPr lang="ja-JP" altLang="en-US" sz="2000" dirty="0"/>
              <a:t>進化の過程で生じてきた環境変動に起因？</a:t>
            </a:r>
            <a:endParaRPr lang="en-US" altLang="ja-JP" sz="2000" dirty="0"/>
          </a:p>
        </p:txBody>
      </p:sp>
      <p:sp>
        <p:nvSpPr>
          <p:cNvPr id="18" name="コンテンツ プレースホルダー 2">
            <a:extLst>
              <a:ext uri="{FF2B5EF4-FFF2-40B4-BE49-F238E27FC236}">
                <a16:creationId xmlns:a16="http://schemas.microsoft.com/office/drawing/2014/main" id="{23D5E859-D93D-440E-8E28-3D2EE5C46754}"/>
              </a:ext>
            </a:extLst>
          </p:cNvPr>
          <p:cNvSpPr txBox="1">
            <a:spLocks/>
          </p:cNvSpPr>
          <p:nvPr/>
        </p:nvSpPr>
        <p:spPr>
          <a:xfrm>
            <a:off x="455979" y="4850385"/>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2"/>
            </a:pPr>
            <a:r>
              <a:rPr lang="en-US" altLang="ja-JP" sz="2200" b="1" dirty="0">
                <a:solidFill>
                  <a:srgbClr val="0070C0"/>
                </a:solidFill>
              </a:rPr>
              <a:t>“</a:t>
            </a:r>
            <a:r>
              <a:rPr lang="ja-JP" altLang="en-US" sz="2200" b="1" dirty="0">
                <a:solidFill>
                  <a:srgbClr val="0070C0"/>
                </a:solidFill>
              </a:rPr>
              <a:t>多目的</a:t>
            </a:r>
            <a:r>
              <a:rPr lang="en-US" altLang="ja-JP" sz="2200" b="1" dirty="0">
                <a:solidFill>
                  <a:srgbClr val="0070C0"/>
                </a:solidFill>
              </a:rPr>
              <a:t>” </a:t>
            </a:r>
            <a:r>
              <a:rPr lang="ja-JP" altLang="en-US" sz="2200" b="1" dirty="0">
                <a:solidFill>
                  <a:srgbClr val="0070C0"/>
                </a:solidFill>
              </a:rPr>
              <a:t>な形質　</a:t>
            </a:r>
            <a:r>
              <a:rPr lang="en-US" altLang="ja-JP" sz="2000" dirty="0">
                <a:solidFill>
                  <a:srgbClr val="0070C0"/>
                </a:solidFill>
              </a:rPr>
              <a:t>(</a:t>
            </a:r>
            <a:r>
              <a:rPr lang="ja-JP" altLang="en-US" sz="2000" dirty="0">
                <a:solidFill>
                  <a:srgbClr val="0070C0"/>
                </a:solidFill>
              </a:rPr>
              <a:t>例</a:t>
            </a:r>
            <a:r>
              <a:rPr lang="en-US" altLang="ja-JP" sz="2000" dirty="0">
                <a:solidFill>
                  <a:srgbClr val="0070C0"/>
                </a:solidFill>
              </a:rPr>
              <a:t>)</a:t>
            </a:r>
            <a:r>
              <a:rPr lang="ja-JP" altLang="en-US" sz="2000" dirty="0">
                <a:solidFill>
                  <a:srgbClr val="0070C0"/>
                </a:solidFill>
              </a:rPr>
              <a:t> 毒物に対する交差耐性</a:t>
            </a:r>
            <a:endParaRPr lang="en-US" altLang="ja-JP" sz="2400" dirty="0">
              <a:solidFill>
                <a:srgbClr val="0070C0"/>
              </a:solidFill>
            </a:endParaRPr>
          </a:p>
          <a:p>
            <a:pPr marL="457200" indent="-457200">
              <a:buFont typeface="+mj-lt"/>
              <a:buAutoNum type="arabicPeriod" startAt="2"/>
            </a:pPr>
            <a:endParaRPr lang="en-US" altLang="ja-JP" sz="2200" b="1" dirty="0">
              <a:solidFill>
                <a:srgbClr val="0070C0"/>
              </a:solidFill>
            </a:endParaRPr>
          </a:p>
        </p:txBody>
      </p:sp>
      <p:sp>
        <p:nvSpPr>
          <p:cNvPr id="19" name="正方形/長方形 18">
            <a:extLst>
              <a:ext uri="{FF2B5EF4-FFF2-40B4-BE49-F238E27FC236}">
                <a16:creationId xmlns:a16="http://schemas.microsoft.com/office/drawing/2014/main" id="{63478F3D-8869-4C2E-A8CF-88620DDE6D68}"/>
              </a:ext>
            </a:extLst>
          </p:cNvPr>
          <p:cNvSpPr/>
          <p:nvPr/>
        </p:nvSpPr>
        <p:spPr>
          <a:xfrm>
            <a:off x="6586845" y="7540"/>
            <a:ext cx="1648410" cy="573197"/>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上カーブ 20">
            <a:extLst>
              <a:ext uri="{FF2B5EF4-FFF2-40B4-BE49-F238E27FC236}">
                <a16:creationId xmlns:a16="http://schemas.microsoft.com/office/drawing/2014/main" id="{9374FE68-62FB-42D6-B0A5-5048E79746DC}"/>
              </a:ext>
            </a:extLst>
          </p:cNvPr>
          <p:cNvSpPr/>
          <p:nvPr/>
        </p:nvSpPr>
        <p:spPr>
          <a:xfrm rot="16200000">
            <a:off x="6472836" y="2083799"/>
            <a:ext cx="4381152" cy="762033"/>
          </a:xfrm>
          <a:prstGeom prst="curvedUpArrow">
            <a:avLst>
              <a:gd name="adj1" fmla="val 13338"/>
              <a:gd name="adj2" fmla="val 50000"/>
              <a:gd name="adj3" fmla="val 2500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コンテンツ プレースホルダー 2">
            <a:extLst>
              <a:ext uri="{FF2B5EF4-FFF2-40B4-BE49-F238E27FC236}">
                <a16:creationId xmlns:a16="http://schemas.microsoft.com/office/drawing/2014/main" id="{915B2620-B105-4CA6-9567-2343CDE94500}"/>
              </a:ext>
            </a:extLst>
          </p:cNvPr>
          <p:cNvSpPr txBox="1">
            <a:spLocks/>
          </p:cNvSpPr>
          <p:nvPr/>
        </p:nvSpPr>
        <p:spPr>
          <a:xfrm>
            <a:off x="7922983" y="3934092"/>
            <a:ext cx="843887" cy="2212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9600" dirty="0">
                <a:solidFill>
                  <a:srgbClr val="0070C0"/>
                </a:solidFill>
              </a:rPr>
              <a:t>}</a:t>
            </a:r>
          </a:p>
        </p:txBody>
      </p:sp>
      <p:sp>
        <p:nvSpPr>
          <p:cNvPr id="24" name="コンテンツ プレースホルダー 2">
            <a:extLst>
              <a:ext uri="{FF2B5EF4-FFF2-40B4-BE49-F238E27FC236}">
                <a16:creationId xmlns:a16="http://schemas.microsoft.com/office/drawing/2014/main" id="{45D26C92-C651-4D0B-80B7-1B02A7F83D9F}"/>
              </a:ext>
            </a:extLst>
          </p:cNvPr>
          <p:cNvSpPr txBox="1">
            <a:spLocks/>
          </p:cNvSpPr>
          <p:nvPr/>
        </p:nvSpPr>
        <p:spPr>
          <a:xfrm>
            <a:off x="8314413" y="1992317"/>
            <a:ext cx="843887" cy="2212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9600" dirty="0">
                <a:solidFill>
                  <a:srgbClr val="FF0000"/>
                </a:solidFill>
              </a:rPr>
              <a:t>?</a:t>
            </a:r>
          </a:p>
        </p:txBody>
      </p:sp>
      <p:sp>
        <p:nvSpPr>
          <p:cNvPr id="25" name="吹き出し: 角を丸めた四角形 24">
            <a:extLst>
              <a:ext uri="{FF2B5EF4-FFF2-40B4-BE49-F238E27FC236}">
                <a16:creationId xmlns:a16="http://schemas.microsoft.com/office/drawing/2014/main" id="{FEF35414-644D-4087-8D9F-2C1F655E185A}"/>
              </a:ext>
            </a:extLst>
          </p:cNvPr>
          <p:cNvSpPr/>
          <p:nvPr/>
        </p:nvSpPr>
        <p:spPr>
          <a:xfrm>
            <a:off x="2909515" y="2333309"/>
            <a:ext cx="5136215" cy="1229488"/>
          </a:xfrm>
          <a:prstGeom prst="wedgeRoundRectCallout">
            <a:avLst>
              <a:gd name="adj1" fmla="val 57976"/>
              <a:gd name="adj2" fmla="val -13744"/>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コンテンツ プレースホルダー 2">
            <a:extLst>
              <a:ext uri="{FF2B5EF4-FFF2-40B4-BE49-F238E27FC236}">
                <a16:creationId xmlns:a16="http://schemas.microsoft.com/office/drawing/2014/main" id="{DD9D7AD2-7CEE-4AA3-BBAF-08108C21E597}"/>
              </a:ext>
            </a:extLst>
          </p:cNvPr>
          <p:cNvSpPr txBox="1">
            <a:spLocks/>
          </p:cNvSpPr>
          <p:nvPr/>
        </p:nvSpPr>
        <p:spPr>
          <a:xfrm>
            <a:off x="2990198" y="2465698"/>
            <a:ext cx="4915779" cy="1017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200" b="1" dirty="0">
                <a:solidFill>
                  <a:srgbClr val="FF0000"/>
                </a:solidFill>
              </a:rPr>
              <a:t>多次元的な環境の変化や新規の環境ストレスに対する反応規格の適応的意義はなぞ</a:t>
            </a:r>
            <a:endParaRPr lang="en-US" altLang="ja-JP" sz="2200" b="1" dirty="0">
              <a:solidFill>
                <a:srgbClr val="FF0000"/>
              </a:solidFill>
            </a:endParaRPr>
          </a:p>
        </p:txBody>
      </p:sp>
      <p:sp>
        <p:nvSpPr>
          <p:cNvPr id="28" name="コンテンツ プレースホルダー 2">
            <a:extLst>
              <a:ext uri="{FF2B5EF4-FFF2-40B4-BE49-F238E27FC236}">
                <a16:creationId xmlns:a16="http://schemas.microsoft.com/office/drawing/2014/main" id="{1BCCC8AD-CA3E-4994-95B2-670F9C7968C0}"/>
              </a:ext>
            </a:extLst>
          </p:cNvPr>
          <p:cNvSpPr txBox="1">
            <a:spLocks/>
          </p:cNvSpPr>
          <p:nvPr/>
        </p:nvSpPr>
        <p:spPr>
          <a:xfrm>
            <a:off x="473328" y="5503074"/>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3"/>
            </a:pPr>
            <a:r>
              <a:rPr lang="ja-JP" altLang="en-US" sz="2200" b="1" dirty="0">
                <a:solidFill>
                  <a:srgbClr val="0070C0"/>
                </a:solidFill>
              </a:rPr>
              <a:t>非適応的な可塑性形質</a:t>
            </a:r>
            <a:endParaRPr lang="en-US" altLang="ja-JP" sz="2400" dirty="0">
              <a:solidFill>
                <a:srgbClr val="0070C0"/>
              </a:solidFill>
            </a:endParaRPr>
          </a:p>
          <a:p>
            <a:pPr marL="457200" indent="-457200">
              <a:buFont typeface="+mj-lt"/>
              <a:buAutoNum type="arabicPeriod" startAt="3"/>
            </a:pPr>
            <a:endParaRPr lang="en-US" altLang="ja-JP" sz="2200" b="1" dirty="0">
              <a:solidFill>
                <a:srgbClr val="0070C0"/>
              </a:solidFill>
            </a:endParaRPr>
          </a:p>
        </p:txBody>
      </p:sp>
    </p:spTree>
    <p:extLst>
      <p:ext uri="{BB962C8B-B14F-4D97-AF65-F5344CB8AC3E}">
        <p14:creationId xmlns:p14="http://schemas.microsoft.com/office/powerpoint/2010/main" val="331472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8" grpId="0" animBg="1"/>
      <p:bldP spid="14" grpId="0"/>
      <p:bldP spid="15" grpId="0"/>
      <p:bldP spid="18" grpId="0"/>
      <p:bldP spid="19" grpId="0" animBg="1"/>
      <p:bldP spid="21" grpId="0" animBg="1"/>
      <p:bldP spid="22" grpId="0"/>
      <p:bldP spid="24" grpId="0"/>
      <p:bldP spid="25" grpId="0" animBg="1"/>
      <p:bldP spid="26"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9BAF8E68-C889-40EA-8080-074567C1B252}"/>
              </a:ext>
            </a:extLst>
          </p:cNvPr>
          <p:cNvSpPr txBox="1">
            <a:spLocks/>
          </p:cNvSpPr>
          <p:nvPr/>
        </p:nvSpPr>
        <p:spPr>
          <a:xfrm>
            <a:off x="693019" y="1715255"/>
            <a:ext cx="7034328" cy="81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t>或る一つの遺伝子型が様々な環境に応じて生じ得る表現型の幅・種類・規格</a:t>
            </a:r>
            <a:endParaRPr lang="en-US" altLang="ja-JP" sz="2400" dirty="0"/>
          </a:p>
        </p:txBody>
      </p:sp>
      <p:sp>
        <p:nvSpPr>
          <p:cNvPr id="7" name="コンテンツ プレースホルダー 2">
            <a:extLst>
              <a:ext uri="{FF2B5EF4-FFF2-40B4-BE49-F238E27FC236}">
                <a16:creationId xmlns:a16="http://schemas.microsoft.com/office/drawing/2014/main" id="{B27B2501-5A44-4037-93C2-FD8019A9B4D6}"/>
              </a:ext>
            </a:extLst>
          </p:cNvPr>
          <p:cNvSpPr txBox="1">
            <a:spLocks/>
          </p:cNvSpPr>
          <p:nvPr/>
        </p:nvSpPr>
        <p:spPr>
          <a:xfrm>
            <a:off x="1343667" y="2516160"/>
            <a:ext cx="5849875"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200" dirty="0">
                <a:solidFill>
                  <a:srgbClr val="FF0000"/>
                </a:solidFill>
              </a:rPr>
              <a:t>その反応が </a:t>
            </a:r>
            <a:r>
              <a:rPr lang="en-US" altLang="ja-JP" sz="2200" dirty="0">
                <a:solidFill>
                  <a:srgbClr val="FF0000"/>
                </a:solidFill>
              </a:rPr>
              <a:t>“</a:t>
            </a:r>
            <a:r>
              <a:rPr lang="ja-JP" altLang="en-US" sz="2200" dirty="0">
                <a:solidFill>
                  <a:srgbClr val="FF0000"/>
                </a:solidFill>
              </a:rPr>
              <a:t>適応的</a:t>
            </a:r>
            <a:r>
              <a:rPr lang="en-US" altLang="ja-JP" sz="2200" dirty="0">
                <a:solidFill>
                  <a:srgbClr val="FF0000"/>
                </a:solidFill>
              </a:rPr>
              <a:t>” </a:t>
            </a:r>
            <a:r>
              <a:rPr lang="ja-JP" altLang="en-US" sz="2200" dirty="0">
                <a:solidFill>
                  <a:srgbClr val="FF0000"/>
                </a:solidFill>
              </a:rPr>
              <a:t>かどうかは別問題</a:t>
            </a:r>
            <a:endParaRPr lang="en-US" altLang="ja-JP" sz="2200" dirty="0">
              <a:solidFill>
                <a:srgbClr val="FF0000"/>
              </a:solidFill>
            </a:endParaRPr>
          </a:p>
        </p:txBody>
      </p:sp>
      <p:sp>
        <p:nvSpPr>
          <p:cNvPr id="12" name="コンテンツ プレースホルダー 2">
            <a:extLst>
              <a:ext uri="{FF2B5EF4-FFF2-40B4-BE49-F238E27FC236}">
                <a16:creationId xmlns:a16="http://schemas.microsoft.com/office/drawing/2014/main" id="{4C2A5225-04ED-4A2C-9B6A-05D0C68D1FEA}"/>
              </a:ext>
            </a:extLst>
          </p:cNvPr>
          <p:cNvSpPr txBox="1">
            <a:spLocks/>
          </p:cNvSpPr>
          <p:nvPr/>
        </p:nvSpPr>
        <p:spPr>
          <a:xfrm>
            <a:off x="1343667" y="2992224"/>
            <a:ext cx="7348869" cy="1154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200" dirty="0">
                <a:solidFill>
                  <a:srgbClr val="FF0000"/>
                </a:solidFill>
              </a:rPr>
              <a:t>生物の進化の過程で経験したことのない “新たな” 環境下では</a:t>
            </a:r>
            <a:r>
              <a:rPr lang="en-US" altLang="ja-JP" sz="2200" dirty="0">
                <a:solidFill>
                  <a:srgbClr val="FF0000"/>
                </a:solidFill>
              </a:rPr>
              <a:t>, </a:t>
            </a:r>
            <a:r>
              <a:rPr lang="ja-JP" altLang="en-US" sz="2200" dirty="0">
                <a:solidFill>
                  <a:srgbClr val="FF0000"/>
                </a:solidFill>
              </a:rPr>
              <a:t>その環境に応じた反応規格が形成されておらず、</a:t>
            </a:r>
            <a:r>
              <a:rPr lang="en-US" altLang="ja-JP" sz="2200" dirty="0">
                <a:solidFill>
                  <a:srgbClr val="FF0000"/>
                </a:solidFill>
              </a:rPr>
              <a:t>“</a:t>
            </a:r>
            <a:r>
              <a:rPr lang="ja-JP" altLang="en-US" sz="2200" dirty="0">
                <a:solidFill>
                  <a:srgbClr val="FF0000"/>
                </a:solidFill>
              </a:rPr>
              <a:t>適応的</a:t>
            </a:r>
            <a:r>
              <a:rPr lang="en-US" altLang="ja-JP" sz="2200" dirty="0">
                <a:solidFill>
                  <a:srgbClr val="FF0000"/>
                </a:solidFill>
              </a:rPr>
              <a:t>” </a:t>
            </a:r>
            <a:r>
              <a:rPr lang="ja-JP" altLang="en-US" sz="2200" dirty="0">
                <a:solidFill>
                  <a:srgbClr val="FF0000"/>
                </a:solidFill>
              </a:rPr>
              <a:t>な可塑的な応答は生じにくい</a:t>
            </a:r>
            <a:endParaRPr lang="en-US" altLang="ja-JP" sz="2200" dirty="0">
              <a:solidFill>
                <a:srgbClr val="FF0000"/>
              </a:solidFill>
            </a:endParaRPr>
          </a:p>
        </p:txBody>
      </p:sp>
      <p:sp>
        <p:nvSpPr>
          <p:cNvPr id="17" name="正方形/長方形 16">
            <a:extLst>
              <a:ext uri="{FF2B5EF4-FFF2-40B4-BE49-F238E27FC236}">
                <a16:creationId xmlns:a16="http://schemas.microsoft.com/office/drawing/2014/main" id="{12F97935-3E5F-49FC-9524-D176948E39B8}"/>
              </a:ext>
            </a:extLst>
          </p:cNvPr>
          <p:cNvSpPr/>
          <p:nvPr/>
        </p:nvSpPr>
        <p:spPr>
          <a:xfrm>
            <a:off x="297588" y="1776748"/>
            <a:ext cx="8470826" cy="2086662"/>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111A5B69-4B89-4031-A0FC-3202C7BA4315}"/>
              </a:ext>
            </a:extLst>
          </p:cNvPr>
          <p:cNvSpPr>
            <a:spLocks noGrp="1"/>
          </p:cNvSpPr>
          <p:nvPr>
            <p:ph idx="1"/>
          </p:nvPr>
        </p:nvSpPr>
        <p:spPr>
          <a:xfrm>
            <a:off x="266833" y="1233191"/>
            <a:ext cx="7886700" cy="560933"/>
          </a:xfrm>
        </p:spPr>
        <p:txBody>
          <a:bodyPr/>
          <a:lstStyle/>
          <a:p>
            <a:pPr marL="0" indent="0">
              <a:buNone/>
            </a:pPr>
            <a:r>
              <a:rPr lang="en-US" altLang="ja-JP" b="1" u="sng" dirty="0"/>
              <a:t>Reaction norms</a:t>
            </a:r>
            <a:r>
              <a:rPr lang="en-US" altLang="ja-JP" b="1" dirty="0"/>
              <a:t> </a:t>
            </a:r>
            <a:r>
              <a:rPr lang="en-US" altLang="ja-JP" dirty="0"/>
              <a:t>(</a:t>
            </a:r>
            <a:r>
              <a:rPr lang="ja-JP" altLang="en-US" dirty="0"/>
              <a:t>反応規格・反応基準</a:t>
            </a:r>
            <a:r>
              <a:rPr lang="en-US" altLang="ja-JP" dirty="0"/>
              <a:t>)</a:t>
            </a:r>
          </a:p>
        </p:txBody>
      </p:sp>
      <p:sp>
        <p:nvSpPr>
          <p:cNvPr id="4" name="正方形/長方形 3">
            <a:extLst>
              <a:ext uri="{FF2B5EF4-FFF2-40B4-BE49-F238E27FC236}">
                <a16:creationId xmlns:a16="http://schemas.microsoft.com/office/drawing/2014/main" id="{D097E40C-D8F0-4618-BB56-026F200B42D5}"/>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4C2641-1AC8-4E42-9141-37749B5904CF}"/>
              </a:ext>
            </a:extLst>
          </p:cNvPr>
          <p:cNvSpPr/>
          <p:nvPr/>
        </p:nvSpPr>
        <p:spPr>
          <a:xfrm>
            <a:off x="2590800" y="519953"/>
            <a:ext cx="3720353" cy="5109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5B4413EC-5953-4A7F-A2A3-445588703EBD}"/>
              </a:ext>
            </a:extLst>
          </p:cNvPr>
          <p:cNvSpPr txBox="1">
            <a:spLocks/>
          </p:cNvSpPr>
          <p:nvPr/>
        </p:nvSpPr>
        <p:spPr>
          <a:xfrm>
            <a:off x="397249" y="1895100"/>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a:pPr>
            <a:r>
              <a:rPr lang="ja-JP" altLang="en-US" sz="2200" b="1" dirty="0">
                <a:solidFill>
                  <a:srgbClr val="0070C0"/>
                </a:solidFill>
              </a:rPr>
              <a:t>反応規格の </a:t>
            </a:r>
            <a:r>
              <a:rPr lang="en-US" altLang="ja-JP" sz="2200" b="1" dirty="0">
                <a:solidFill>
                  <a:srgbClr val="0070C0"/>
                </a:solidFill>
              </a:rPr>
              <a:t>“</a:t>
            </a:r>
            <a:r>
              <a:rPr lang="ja-JP" altLang="en-US" sz="2200" b="1" dirty="0">
                <a:solidFill>
                  <a:srgbClr val="0070C0"/>
                </a:solidFill>
              </a:rPr>
              <a:t>強化</a:t>
            </a:r>
            <a:r>
              <a:rPr lang="en-US" altLang="ja-JP" sz="2200" b="1" dirty="0">
                <a:solidFill>
                  <a:srgbClr val="0070C0"/>
                </a:solidFill>
              </a:rPr>
              <a:t>”</a:t>
            </a:r>
            <a:r>
              <a:rPr lang="ja-JP" altLang="en-US" sz="2200" b="1" dirty="0">
                <a:solidFill>
                  <a:srgbClr val="0070C0"/>
                </a:solidFill>
              </a:rPr>
              <a:t>・</a:t>
            </a:r>
            <a:r>
              <a:rPr lang="en-US" altLang="ja-JP" sz="2200" b="1" dirty="0">
                <a:solidFill>
                  <a:srgbClr val="0070C0"/>
                </a:solidFill>
              </a:rPr>
              <a:t> ”</a:t>
            </a:r>
            <a:r>
              <a:rPr lang="ja-JP" altLang="en-US" sz="2200" b="1" dirty="0">
                <a:solidFill>
                  <a:srgbClr val="0070C0"/>
                </a:solidFill>
              </a:rPr>
              <a:t>拡張</a:t>
            </a:r>
            <a:r>
              <a:rPr lang="en-US" altLang="ja-JP" sz="2200" b="1" dirty="0">
                <a:solidFill>
                  <a:srgbClr val="0070C0"/>
                </a:solidFill>
              </a:rPr>
              <a:t>”</a:t>
            </a:r>
            <a:r>
              <a:rPr lang="ja-JP" altLang="en-US" sz="2200" b="1" dirty="0">
                <a:solidFill>
                  <a:srgbClr val="0070C0"/>
                </a:solidFill>
              </a:rPr>
              <a:t>　</a:t>
            </a:r>
            <a:r>
              <a:rPr lang="en-US" altLang="ja-JP" sz="2000" dirty="0">
                <a:solidFill>
                  <a:srgbClr val="0070C0"/>
                </a:solidFill>
              </a:rPr>
              <a:t>(</a:t>
            </a:r>
            <a:r>
              <a:rPr lang="ja-JP" altLang="en-US" sz="2000" dirty="0">
                <a:solidFill>
                  <a:srgbClr val="0070C0"/>
                </a:solidFill>
              </a:rPr>
              <a:t>例</a:t>
            </a:r>
            <a:r>
              <a:rPr lang="en-US" altLang="ja-JP" sz="2000" dirty="0">
                <a:solidFill>
                  <a:srgbClr val="0070C0"/>
                </a:solidFill>
              </a:rPr>
              <a:t>)</a:t>
            </a:r>
            <a:r>
              <a:rPr lang="ja-JP" altLang="en-US" sz="2000" dirty="0">
                <a:solidFill>
                  <a:srgbClr val="0070C0"/>
                </a:solidFill>
              </a:rPr>
              <a:t> 気温に対する反応</a:t>
            </a:r>
            <a:endParaRPr lang="en-US" altLang="ja-JP" sz="2400" dirty="0">
              <a:solidFill>
                <a:srgbClr val="0070C0"/>
              </a:solidFill>
            </a:endParaRPr>
          </a:p>
          <a:p>
            <a:pPr marL="457200" indent="-457200">
              <a:buFont typeface="+mj-lt"/>
              <a:buAutoNum type="arabicPeriod"/>
            </a:pPr>
            <a:endParaRPr lang="en-US" altLang="ja-JP" sz="2200" b="1" dirty="0">
              <a:solidFill>
                <a:srgbClr val="0070C0"/>
              </a:solidFill>
            </a:endParaRPr>
          </a:p>
        </p:txBody>
      </p:sp>
      <p:sp>
        <p:nvSpPr>
          <p:cNvPr id="15" name="コンテンツ プレースホルダー 2">
            <a:extLst>
              <a:ext uri="{FF2B5EF4-FFF2-40B4-BE49-F238E27FC236}">
                <a16:creationId xmlns:a16="http://schemas.microsoft.com/office/drawing/2014/main" id="{7A63DED9-D411-48D9-869C-10DA45EDE468}"/>
              </a:ext>
            </a:extLst>
          </p:cNvPr>
          <p:cNvSpPr txBox="1">
            <a:spLocks/>
          </p:cNvSpPr>
          <p:nvPr/>
        </p:nvSpPr>
        <p:spPr>
          <a:xfrm>
            <a:off x="914758" y="2284516"/>
            <a:ext cx="7170173" cy="54292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 反応規格の </a:t>
            </a:r>
            <a:r>
              <a:rPr lang="en-US" altLang="ja-JP" sz="2000" dirty="0"/>
              <a:t>“</a:t>
            </a:r>
            <a:r>
              <a:rPr lang="ja-JP" altLang="en-US" sz="2000" dirty="0"/>
              <a:t>余白</a:t>
            </a:r>
            <a:r>
              <a:rPr lang="en-US" altLang="ja-JP" sz="2000" dirty="0"/>
              <a:t>” : </a:t>
            </a:r>
            <a:r>
              <a:rPr lang="ja-JP" altLang="en-US" sz="2000" dirty="0"/>
              <a:t>進化の過程で生じてきた環境変動に起因？</a:t>
            </a:r>
            <a:endParaRPr lang="en-US" altLang="ja-JP" sz="2000" dirty="0"/>
          </a:p>
        </p:txBody>
      </p:sp>
      <p:sp>
        <p:nvSpPr>
          <p:cNvPr id="18" name="コンテンツ プレースホルダー 2">
            <a:extLst>
              <a:ext uri="{FF2B5EF4-FFF2-40B4-BE49-F238E27FC236}">
                <a16:creationId xmlns:a16="http://schemas.microsoft.com/office/drawing/2014/main" id="{23D5E859-D93D-440E-8E28-3D2EE5C46754}"/>
              </a:ext>
            </a:extLst>
          </p:cNvPr>
          <p:cNvSpPr txBox="1">
            <a:spLocks/>
          </p:cNvSpPr>
          <p:nvPr/>
        </p:nvSpPr>
        <p:spPr>
          <a:xfrm>
            <a:off x="416980" y="2687530"/>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2"/>
            </a:pPr>
            <a:r>
              <a:rPr lang="en-US" altLang="ja-JP" sz="2200" b="1" dirty="0">
                <a:solidFill>
                  <a:srgbClr val="0070C0"/>
                </a:solidFill>
              </a:rPr>
              <a:t>“</a:t>
            </a:r>
            <a:r>
              <a:rPr lang="ja-JP" altLang="en-US" sz="2200" b="1" dirty="0">
                <a:solidFill>
                  <a:srgbClr val="0070C0"/>
                </a:solidFill>
              </a:rPr>
              <a:t>多目的</a:t>
            </a:r>
            <a:r>
              <a:rPr lang="en-US" altLang="ja-JP" sz="2200" b="1" dirty="0">
                <a:solidFill>
                  <a:srgbClr val="0070C0"/>
                </a:solidFill>
              </a:rPr>
              <a:t>” </a:t>
            </a:r>
            <a:r>
              <a:rPr lang="ja-JP" altLang="en-US" sz="2200" b="1" dirty="0">
                <a:solidFill>
                  <a:srgbClr val="0070C0"/>
                </a:solidFill>
              </a:rPr>
              <a:t>な形質　</a:t>
            </a:r>
            <a:r>
              <a:rPr lang="en-US" altLang="ja-JP" sz="2000" dirty="0">
                <a:solidFill>
                  <a:srgbClr val="0070C0"/>
                </a:solidFill>
              </a:rPr>
              <a:t>(</a:t>
            </a:r>
            <a:r>
              <a:rPr lang="ja-JP" altLang="en-US" sz="2000" dirty="0">
                <a:solidFill>
                  <a:srgbClr val="0070C0"/>
                </a:solidFill>
              </a:rPr>
              <a:t>例</a:t>
            </a:r>
            <a:r>
              <a:rPr lang="en-US" altLang="ja-JP" sz="2000" dirty="0">
                <a:solidFill>
                  <a:srgbClr val="0070C0"/>
                </a:solidFill>
              </a:rPr>
              <a:t>)</a:t>
            </a:r>
            <a:r>
              <a:rPr lang="ja-JP" altLang="en-US" sz="2000" dirty="0">
                <a:solidFill>
                  <a:srgbClr val="0070C0"/>
                </a:solidFill>
              </a:rPr>
              <a:t> 毒物に対する交差耐性</a:t>
            </a:r>
            <a:endParaRPr lang="en-US" altLang="ja-JP" sz="2400" dirty="0">
              <a:solidFill>
                <a:srgbClr val="0070C0"/>
              </a:solidFill>
            </a:endParaRPr>
          </a:p>
          <a:p>
            <a:pPr marL="457200" indent="-457200">
              <a:buFont typeface="+mj-lt"/>
              <a:buAutoNum type="arabicPeriod" startAt="2"/>
            </a:pPr>
            <a:endParaRPr lang="en-US" altLang="ja-JP" sz="2200" b="1" dirty="0">
              <a:solidFill>
                <a:srgbClr val="0070C0"/>
              </a:solidFill>
            </a:endParaRPr>
          </a:p>
        </p:txBody>
      </p:sp>
      <p:sp>
        <p:nvSpPr>
          <p:cNvPr id="28" name="コンテンツ プレースホルダー 2">
            <a:extLst>
              <a:ext uri="{FF2B5EF4-FFF2-40B4-BE49-F238E27FC236}">
                <a16:creationId xmlns:a16="http://schemas.microsoft.com/office/drawing/2014/main" id="{1BCCC8AD-CA3E-4994-95B2-670F9C7968C0}"/>
              </a:ext>
            </a:extLst>
          </p:cNvPr>
          <p:cNvSpPr txBox="1">
            <a:spLocks/>
          </p:cNvSpPr>
          <p:nvPr/>
        </p:nvSpPr>
        <p:spPr>
          <a:xfrm>
            <a:off x="434329" y="3340219"/>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3"/>
            </a:pPr>
            <a:r>
              <a:rPr lang="ja-JP" altLang="en-US" sz="2200" b="1" dirty="0">
                <a:solidFill>
                  <a:srgbClr val="0070C0"/>
                </a:solidFill>
              </a:rPr>
              <a:t>非適応的な可塑性形質</a:t>
            </a:r>
            <a:endParaRPr lang="en-US" altLang="ja-JP" sz="2400" dirty="0">
              <a:solidFill>
                <a:srgbClr val="0070C0"/>
              </a:solidFill>
            </a:endParaRPr>
          </a:p>
          <a:p>
            <a:pPr marL="457200" indent="-457200">
              <a:buFont typeface="+mj-lt"/>
              <a:buAutoNum type="arabicPeriod" startAt="3"/>
            </a:pPr>
            <a:endParaRPr lang="en-US" altLang="ja-JP" sz="2200" b="1" dirty="0">
              <a:solidFill>
                <a:srgbClr val="0070C0"/>
              </a:solidFill>
            </a:endParaRPr>
          </a:p>
        </p:txBody>
      </p:sp>
      <p:sp>
        <p:nvSpPr>
          <p:cNvPr id="27" name="正方形/長方形 26">
            <a:extLst>
              <a:ext uri="{FF2B5EF4-FFF2-40B4-BE49-F238E27FC236}">
                <a16:creationId xmlns:a16="http://schemas.microsoft.com/office/drawing/2014/main" id="{1588D2A3-E1A6-4EF7-8E80-619F2B985ABB}"/>
              </a:ext>
            </a:extLst>
          </p:cNvPr>
          <p:cNvSpPr/>
          <p:nvPr/>
        </p:nvSpPr>
        <p:spPr>
          <a:xfrm>
            <a:off x="6627840" y="-29464"/>
            <a:ext cx="1648410" cy="573197"/>
          </a:xfrm>
          <a:prstGeom prst="rect">
            <a:avLst/>
          </a:prstGeom>
          <a:solidFill>
            <a:srgbClr val="FFFF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40B4884E-B995-4A4B-9278-379AAC5E4BB2}"/>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37" name="コンテンツ プレースホルダー 2">
            <a:extLst>
              <a:ext uri="{FF2B5EF4-FFF2-40B4-BE49-F238E27FC236}">
                <a16:creationId xmlns:a16="http://schemas.microsoft.com/office/drawing/2014/main" id="{BF622434-D910-44F2-9167-EA4EF6450A1A}"/>
              </a:ext>
            </a:extLst>
          </p:cNvPr>
          <p:cNvSpPr txBox="1">
            <a:spLocks/>
          </p:cNvSpPr>
          <p:nvPr/>
        </p:nvSpPr>
        <p:spPr>
          <a:xfrm>
            <a:off x="266833" y="4186100"/>
            <a:ext cx="7886700" cy="560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b="1" u="sng" dirty="0"/>
              <a:t>Developmental selection</a:t>
            </a:r>
            <a:endParaRPr lang="en-US" altLang="ja-JP" u="sng" dirty="0"/>
          </a:p>
        </p:txBody>
      </p:sp>
      <p:sp>
        <p:nvSpPr>
          <p:cNvPr id="38" name="コンテンツ プレースホルダー 2">
            <a:extLst>
              <a:ext uri="{FF2B5EF4-FFF2-40B4-BE49-F238E27FC236}">
                <a16:creationId xmlns:a16="http://schemas.microsoft.com/office/drawing/2014/main" id="{283881B2-18A0-4BB8-9E15-024CB0452C85}"/>
              </a:ext>
            </a:extLst>
          </p:cNvPr>
          <p:cNvSpPr txBox="1">
            <a:spLocks/>
          </p:cNvSpPr>
          <p:nvPr/>
        </p:nvSpPr>
        <p:spPr>
          <a:xfrm>
            <a:off x="671829" y="4747033"/>
            <a:ext cx="8205337" cy="81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en-US" altLang="ja-JP" sz="2400" dirty="0"/>
              <a:t> </a:t>
            </a:r>
            <a:r>
              <a:rPr lang="ja-JP" altLang="en-US" sz="2400" dirty="0"/>
              <a:t>個体の発生・成長過程で形態や形質が環境に対応して随時 </a:t>
            </a:r>
            <a:r>
              <a:rPr lang="en-US" altLang="ja-JP" sz="2400" dirty="0"/>
              <a:t>“</a:t>
            </a:r>
            <a:r>
              <a:rPr lang="ja-JP" altLang="en-US" sz="2400" dirty="0"/>
              <a:t>変化</a:t>
            </a:r>
            <a:r>
              <a:rPr lang="en-US" altLang="ja-JP" sz="2400" dirty="0"/>
              <a:t>” </a:t>
            </a:r>
            <a:r>
              <a:rPr lang="ja-JP" altLang="en-US" sz="2400" dirty="0"/>
              <a:t>し、</a:t>
            </a:r>
            <a:r>
              <a:rPr lang="en-US" altLang="ja-JP" sz="2400" dirty="0"/>
              <a:t>“</a:t>
            </a:r>
            <a:r>
              <a:rPr lang="ja-JP" altLang="en-US" sz="2400" dirty="0"/>
              <a:t>強化</a:t>
            </a:r>
            <a:r>
              <a:rPr lang="en-US" altLang="ja-JP" sz="2400" dirty="0"/>
              <a:t>” </a:t>
            </a:r>
            <a:r>
              <a:rPr lang="ja-JP" altLang="en-US" sz="2400" dirty="0"/>
              <a:t>されて適応的な形質が選択される</a:t>
            </a:r>
            <a:endParaRPr lang="en-US" altLang="ja-JP" sz="2400" dirty="0"/>
          </a:p>
        </p:txBody>
      </p:sp>
      <p:sp>
        <p:nvSpPr>
          <p:cNvPr id="39" name="星: 5 pt 38">
            <a:extLst>
              <a:ext uri="{FF2B5EF4-FFF2-40B4-BE49-F238E27FC236}">
                <a16:creationId xmlns:a16="http://schemas.microsoft.com/office/drawing/2014/main" id="{AD2ED7FC-155C-4E19-BB32-6BC4DBA31449}"/>
              </a:ext>
            </a:extLst>
          </p:cNvPr>
          <p:cNvSpPr/>
          <p:nvPr/>
        </p:nvSpPr>
        <p:spPr>
          <a:xfrm>
            <a:off x="94312" y="3878870"/>
            <a:ext cx="338470" cy="346868"/>
          </a:xfrm>
          <a:prstGeom prst="star5">
            <a:avLst/>
          </a:prstGeom>
          <a:solidFill>
            <a:srgbClr val="FFFF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コンテンツ プレースホルダー 2">
            <a:extLst>
              <a:ext uri="{FF2B5EF4-FFF2-40B4-BE49-F238E27FC236}">
                <a16:creationId xmlns:a16="http://schemas.microsoft.com/office/drawing/2014/main" id="{82B73A3E-1060-4767-985E-EE264B17BC12}"/>
              </a:ext>
            </a:extLst>
          </p:cNvPr>
          <p:cNvSpPr txBox="1">
            <a:spLocks/>
          </p:cNvSpPr>
          <p:nvPr/>
        </p:nvSpPr>
        <p:spPr>
          <a:xfrm>
            <a:off x="925648" y="5502840"/>
            <a:ext cx="5849875"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400" dirty="0">
                <a:solidFill>
                  <a:srgbClr val="FF0000"/>
                </a:solidFill>
              </a:rPr>
              <a:t>Trial-and-error</a:t>
            </a:r>
            <a:r>
              <a:rPr lang="ja-JP" altLang="en-US" sz="2400" dirty="0">
                <a:solidFill>
                  <a:srgbClr val="FF0000"/>
                </a:solidFill>
              </a:rPr>
              <a:t> の過程で生じるコスト</a:t>
            </a:r>
            <a:endParaRPr lang="en-US" altLang="ja-JP" sz="3200" dirty="0">
              <a:solidFill>
                <a:srgbClr val="FF0000"/>
              </a:solidFill>
            </a:endParaRPr>
          </a:p>
        </p:txBody>
      </p:sp>
      <p:sp>
        <p:nvSpPr>
          <p:cNvPr id="41" name="コンテンツ プレースホルダー 2">
            <a:extLst>
              <a:ext uri="{FF2B5EF4-FFF2-40B4-BE49-F238E27FC236}">
                <a16:creationId xmlns:a16="http://schemas.microsoft.com/office/drawing/2014/main" id="{822AA155-41CD-4649-8F35-2B4D5F599FDA}"/>
              </a:ext>
            </a:extLst>
          </p:cNvPr>
          <p:cNvSpPr txBox="1">
            <a:spLocks/>
          </p:cNvSpPr>
          <p:nvPr/>
        </p:nvSpPr>
        <p:spPr>
          <a:xfrm>
            <a:off x="1238807" y="5945757"/>
            <a:ext cx="5223555" cy="877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000" dirty="0">
                <a:solidFill>
                  <a:srgbClr val="FF0000"/>
                </a:solidFill>
              </a:rPr>
              <a:t>時間的・エネルギー的コスト</a:t>
            </a:r>
            <a:endParaRPr lang="en-US" altLang="ja-JP" sz="2000" dirty="0">
              <a:solidFill>
                <a:srgbClr val="FF0000"/>
              </a:solidFill>
            </a:endParaRPr>
          </a:p>
          <a:p>
            <a:pPr>
              <a:buFont typeface="Wingdings" panose="05000000000000000000" pitchFamily="2" charset="2"/>
              <a:buChar char="Ø"/>
            </a:pPr>
            <a:r>
              <a:rPr lang="ja-JP" altLang="en-US" sz="2000" dirty="0">
                <a:solidFill>
                  <a:srgbClr val="FF0000"/>
                </a:solidFill>
              </a:rPr>
              <a:t>エラーによるパフォーマンスの低下</a:t>
            </a:r>
            <a:endParaRPr lang="en-US" altLang="ja-JP" sz="2000" dirty="0">
              <a:solidFill>
                <a:srgbClr val="FF0000"/>
              </a:solidFill>
            </a:endParaRPr>
          </a:p>
        </p:txBody>
      </p:sp>
      <p:sp>
        <p:nvSpPr>
          <p:cNvPr id="42" name="吹き出し: 角を丸めた四角形 41">
            <a:extLst>
              <a:ext uri="{FF2B5EF4-FFF2-40B4-BE49-F238E27FC236}">
                <a16:creationId xmlns:a16="http://schemas.microsoft.com/office/drawing/2014/main" id="{F1D81912-52CC-4644-BF12-BDDADAD7D04C}"/>
              </a:ext>
            </a:extLst>
          </p:cNvPr>
          <p:cNvSpPr/>
          <p:nvPr/>
        </p:nvSpPr>
        <p:spPr>
          <a:xfrm>
            <a:off x="4220633" y="1127773"/>
            <a:ext cx="4647442" cy="4224971"/>
          </a:xfrm>
          <a:prstGeom prst="wedgeRoundRectCallout">
            <a:avLst>
              <a:gd name="adj1" fmla="val 800"/>
              <a:gd name="adj2" fmla="val 55767"/>
              <a:gd name="adj3" fmla="val 16667"/>
            </a:avLst>
          </a:prstGeom>
          <a:solidFill>
            <a:schemeClr val="accent2">
              <a:lumMod val="20000"/>
              <a:lumOff val="80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a:extLst>
              <a:ext uri="{FF2B5EF4-FFF2-40B4-BE49-F238E27FC236}">
                <a16:creationId xmlns:a16="http://schemas.microsoft.com/office/drawing/2014/main" id="{7B33984C-811A-44F4-BC48-4CE40702F0FC}"/>
              </a:ext>
            </a:extLst>
          </p:cNvPr>
          <p:cNvPicPr>
            <a:picLocks noChangeAspect="1"/>
          </p:cNvPicPr>
          <p:nvPr/>
        </p:nvPicPr>
        <p:blipFill rotWithShape="1">
          <a:blip r:embed="rId3"/>
          <a:srcRect l="6505"/>
          <a:stretch/>
        </p:blipFill>
        <p:spPr>
          <a:xfrm>
            <a:off x="4448563" y="1336873"/>
            <a:ext cx="4266231" cy="3419679"/>
          </a:xfrm>
          <a:prstGeom prst="rect">
            <a:avLst/>
          </a:prstGeom>
        </p:spPr>
      </p:pic>
      <p:sp>
        <p:nvSpPr>
          <p:cNvPr id="44" name="テキスト ボックス 43">
            <a:extLst>
              <a:ext uri="{FF2B5EF4-FFF2-40B4-BE49-F238E27FC236}">
                <a16:creationId xmlns:a16="http://schemas.microsoft.com/office/drawing/2014/main" id="{A9CEA353-70BF-4145-AE66-A991A0F7B7FF}"/>
              </a:ext>
            </a:extLst>
          </p:cNvPr>
          <p:cNvSpPr txBox="1"/>
          <p:nvPr/>
        </p:nvSpPr>
        <p:spPr>
          <a:xfrm>
            <a:off x="4448563" y="4764176"/>
            <a:ext cx="4313558" cy="738664"/>
          </a:xfrm>
          <a:prstGeom prst="rect">
            <a:avLst/>
          </a:prstGeom>
          <a:noFill/>
        </p:spPr>
        <p:txBody>
          <a:bodyPr wrap="square" rtlCol="0">
            <a:spAutoFit/>
          </a:bodyPr>
          <a:lstStyle/>
          <a:p>
            <a:r>
              <a:rPr kumimoji="1" lang="ja-JP" altLang="en-US" sz="1400" dirty="0"/>
              <a:t>図</a:t>
            </a:r>
            <a:r>
              <a:rPr kumimoji="1" lang="en-US" altLang="ja-JP" sz="1400" dirty="0"/>
              <a:t>: Change in performance over time for genotypes that differ in phenotype sampling (from Shell-Rood (2012))</a:t>
            </a:r>
            <a:endParaRPr kumimoji="1" lang="ja-JP" altLang="en-US" sz="1400" dirty="0"/>
          </a:p>
          <a:p>
            <a:endParaRPr kumimoji="1" lang="ja-JP" altLang="en-US" sz="1400" dirty="0"/>
          </a:p>
        </p:txBody>
      </p:sp>
      <p:grpSp>
        <p:nvGrpSpPr>
          <p:cNvPr id="45" name="グループ化 44">
            <a:extLst>
              <a:ext uri="{FF2B5EF4-FFF2-40B4-BE49-F238E27FC236}">
                <a16:creationId xmlns:a16="http://schemas.microsoft.com/office/drawing/2014/main" id="{9BAB03DD-2BAD-4AA3-BCE3-94F49B663110}"/>
              </a:ext>
            </a:extLst>
          </p:cNvPr>
          <p:cNvGrpSpPr/>
          <p:nvPr/>
        </p:nvGrpSpPr>
        <p:grpSpPr>
          <a:xfrm>
            <a:off x="4802004" y="1350144"/>
            <a:ext cx="2307968" cy="3043468"/>
            <a:chOff x="4840811" y="1323834"/>
            <a:chExt cx="2307968" cy="3043468"/>
          </a:xfrm>
        </p:grpSpPr>
        <p:sp>
          <p:nvSpPr>
            <p:cNvPr id="46" name="正方形/長方形 45">
              <a:extLst>
                <a:ext uri="{FF2B5EF4-FFF2-40B4-BE49-F238E27FC236}">
                  <a16:creationId xmlns:a16="http://schemas.microsoft.com/office/drawing/2014/main" id="{860A952A-929E-4786-BCF2-E5F4A5C30E96}"/>
                </a:ext>
              </a:extLst>
            </p:cNvPr>
            <p:cNvSpPr/>
            <p:nvPr/>
          </p:nvSpPr>
          <p:spPr>
            <a:xfrm>
              <a:off x="4913753" y="1338172"/>
              <a:ext cx="2121147" cy="302913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コンテンツ プレースホルダー 2">
              <a:extLst>
                <a:ext uri="{FF2B5EF4-FFF2-40B4-BE49-F238E27FC236}">
                  <a16:creationId xmlns:a16="http://schemas.microsoft.com/office/drawing/2014/main" id="{18004D58-8F4D-4B4B-BB18-E34798D29C4E}"/>
                </a:ext>
              </a:extLst>
            </p:cNvPr>
            <p:cNvSpPr txBox="1">
              <a:spLocks/>
            </p:cNvSpPr>
            <p:nvPr/>
          </p:nvSpPr>
          <p:spPr>
            <a:xfrm>
              <a:off x="4974452" y="1323834"/>
              <a:ext cx="1972155" cy="877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solidFill>
                    <a:srgbClr val="FF0000"/>
                  </a:solidFill>
                </a:rPr>
                <a:t>Low performance in early stage</a:t>
              </a:r>
            </a:p>
          </p:txBody>
        </p:sp>
        <p:sp>
          <p:nvSpPr>
            <p:cNvPr id="48" name="コンテンツ プレースホルダー 2">
              <a:extLst>
                <a:ext uri="{FF2B5EF4-FFF2-40B4-BE49-F238E27FC236}">
                  <a16:creationId xmlns:a16="http://schemas.microsoft.com/office/drawing/2014/main" id="{8775E03A-0D77-4384-ADF5-3AE8C3A6C05C}"/>
                </a:ext>
              </a:extLst>
            </p:cNvPr>
            <p:cNvSpPr txBox="1">
              <a:spLocks/>
            </p:cNvSpPr>
            <p:nvPr/>
          </p:nvSpPr>
          <p:spPr>
            <a:xfrm>
              <a:off x="4840811" y="1860815"/>
              <a:ext cx="2307968" cy="617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solidFill>
                    <a:srgbClr val="FF0000"/>
                  </a:solidFill>
                </a:rPr>
                <a:t>(“cost of being naïve”)</a:t>
              </a:r>
              <a:endParaRPr lang="en-US" altLang="ja-JP" dirty="0">
                <a:solidFill>
                  <a:srgbClr val="FF0000"/>
                </a:solidFill>
              </a:endParaRPr>
            </a:p>
          </p:txBody>
        </p:sp>
      </p:grpSp>
      <p:cxnSp>
        <p:nvCxnSpPr>
          <p:cNvPr id="49" name="直線矢印コネクタ 48">
            <a:extLst>
              <a:ext uri="{FF2B5EF4-FFF2-40B4-BE49-F238E27FC236}">
                <a16:creationId xmlns:a16="http://schemas.microsoft.com/office/drawing/2014/main" id="{04B4774A-4E56-4E04-BE35-A7C407DF3A46}"/>
              </a:ext>
            </a:extLst>
          </p:cNvPr>
          <p:cNvCxnSpPr>
            <a:cxnSpLocks/>
          </p:cNvCxnSpPr>
          <p:nvPr/>
        </p:nvCxnSpPr>
        <p:spPr>
          <a:xfrm flipV="1">
            <a:off x="7204675" y="2710207"/>
            <a:ext cx="0" cy="337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A564FE31-16ED-457C-A10D-DA578D8A7572}"/>
              </a:ext>
            </a:extLst>
          </p:cNvPr>
          <p:cNvCxnSpPr>
            <a:cxnSpLocks/>
          </p:cNvCxnSpPr>
          <p:nvPr/>
        </p:nvCxnSpPr>
        <p:spPr>
          <a:xfrm flipV="1">
            <a:off x="7770261" y="2026910"/>
            <a:ext cx="0" cy="337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754EC691-834C-4CA1-986D-9CBB7F87391D}"/>
              </a:ext>
            </a:extLst>
          </p:cNvPr>
          <p:cNvCxnSpPr>
            <a:cxnSpLocks/>
          </p:cNvCxnSpPr>
          <p:nvPr/>
        </p:nvCxnSpPr>
        <p:spPr>
          <a:xfrm flipV="1">
            <a:off x="7625015" y="2166697"/>
            <a:ext cx="0" cy="337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D5116F2F-2666-4FE4-9F2B-8F45D225E143}"/>
              </a:ext>
            </a:extLst>
          </p:cNvPr>
          <p:cNvCxnSpPr>
            <a:cxnSpLocks/>
          </p:cNvCxnSpPr>
          <p:nvPr/>
        </p:nvCxnSpPr>
        <p:spPr>
          <a:xfrm flipV="1">
            <a:off x="7481580" y="2251641"/>
            <a:ext cx="0" cy="337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3" name="コンテンツ プレースホルダー 2">
            <a:extLst>
              <a:ext uri="{FF2B5EF4-FFF2-40B4-BE49-F238E27FC236}">
                <a16:creationId xmlns:a16="http://schemas.microsoft.com/office/drawing/2014/main" id="{40E5E594-7448-4204-A0B1-D5A1A019547A}"/>
              </a:ext>
            </a:extLst>
          </p:cNvPr>
          <p:cNvSpPr txBox="1">
            <a:spLocks/>
          </p:cNvSpPr>
          <p:nvPr/>
        </p:nvSpPr>
        <p:spPr>
          <a:xfrm>
            <a:off x="6431923" y="3642468"/>
            <a:ext cx="2190622" cy="653233"/>
          </a:xfrm>
          <a:prstGeom prst="rect">
            <a:avLst/>
          </a:prstGeom>
          <a:solidFill>
            <a:schemeClr val="bg1"/>
          </a:solidFill>
          <a:ln w="25400">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000" b="1" dirty="0">
                <a:solidFill>
                  <a:srgbClr val="FF0000"/>
                </a:solidFill>
              </a:rPr>
              <a:t>K </a:t>
            </a:r>
            <a:r>
              <a:rPr lang="ja-JP" altLang="en-US" sz="2000" b="1" dirty="0">
                <a:solidFill>
                  <a:srgbClr val="FF0000"/>
                </a:solidFill>
              </a:rPr>
              <a:t>戦略への選択圧が高まる</a:t>
            </a:r>
            <a:r>
              <a:rPr lang="en-US" altLang="ja-JP" sz="2000" b="1" dirty="0">
                <a:solidFill>
                  <a:srgbClr val="FF0000"/>
                </a:solidFill>
              </a:rPr>
              <a:t>?</a:t>
            </a:r>
          </a:p>
        </p:txBody>
      </p:sp>
    </p:spTree>
    <p:extLst>
      <p:ext uri="{BB962C8B-B14F-4D97-AF65-F5344CB8AC3E}">
        <p14:creationId xmlns:p14="http://schemas.microsoft.com/office/powerpoint/2010/main" val="39533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2" grpId="0" animBg="1"/>
      <p:bldP spid="44" grpId="0"/>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正方形/長方形 65">
            <a:extLst>
              <a:ext uri="{FF2B5EF4-FFF2-40B4-BE49-F238E27FC236}">
                <a16:creationId xmlns:a16="http://schemas.microsoft.com/office/drawing/2014/main" id="{0CB59DDB-C266-4129-B49C-CC167D29638B}"/>
              </a:ext>
            </a:extLst>
          </p:cNvPr>
          <p:cNvSpPr/>
          <p:nvPr/>
        </p:nvSpPr>
        <p:spPr>
          <a:xfrm>
            <a:off x="3796631" y="1494922"/>
            <a:ext cx="3970187" cy="34600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四角形: 角を丸くする 72">
            <a:extLst>
              <a:ext uri="{FF2B5EF4-FFF2-40B4-BE49-F238E27FC236}">
                <a16:creationId xmlns:a16="http://schemas.microsoft.com/office/drawing/2014/main" id="{656A6248-5E56-455E-A14C-DF784610ADCD}"/>
              </a:ext>
            </a:extLst>
          </p:cNvPr>
          <p:cNvSpPr/>
          <p:nvPr/>
        </p:nvSpPr>
        <p:spPr>
          <a:xfrm>
            <a:off x="4444369" y="2732733"/>
            <a:ext cx="2754639" cy="2030957"/>
          </a:xfrm>
          <a:prstGeom prst="round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スマイル 73">
            <a:extLst>
              <a:ext uri="{FF2B5EF4-FFF2-40B4-BE49-F238E27FC236}">
                <a16:creationId xmlns:a16="http://schemas.microsoft.com/office/drawing/2014/main" id="{FE844C25-DDB4-4E50-A8E7-D17602BB455D}"/>
              </a:ext>
            </a:extLst>
          </p:cNvPr>
          <p:cNvSpPr/>
          <p:nvPr/>
        </p:nvSpPr>
        <p:spPr>
          <a:xfrm>
            <a:off x="4834627" y="3229328"/>
            <a:ext cx="365760" cy="357362"/>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スマイル 74">
            <a:extLst>
              <a:ext uri="{FF2B5EF4-FFF2-40B4-BE49-F238E27FC236}">
                <a16:creationId xmlns:a16="http://schemas.microsoft.com/office/drawing/2014/main" id="{951FCFB6-A570-42A6-8D4F-BAF0BF3D8924}"/>
              </a:ext>
            </a:extLst>
          </p:cNvPr>
          <p:cNvSpPr/>
          <p:nvPr/>
        </p:nvSpPr>
        <p:spPr>
          <a:xfrm>
            <a:off x="6516643" y="3407220"/>
            <a:ext cx="317964" cy="50647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スマイル 75">
            <a:extLst>
              <a:ext uri="{FF2B5EF4-FFF2-40B4-BE49-F238E27FC236}">
                <a16:creationId xmlns:a16="http://schemas.microsoft.com/office/drawing/2014/main" id="{7037C688-29F1-49A8-BAF1-E47AF3178E63}"/>
              </a:ext>
            </a:extLst>
          </p:cNvPr>
          <p:cNvSpPr/>
          <p:nvPr/>
        </p:nvSpPr>
        <p:spPr>
          <a:xfrm>
            <a:off x="5422583" y="3336175"/>
            <a:ext cx="689957" cy="67702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スマイル 76">
            <a:extLst>
              <a:ext uri="{FF2B5EF4-FFF2-40B4-BE49-F238E27FC236}">
                <a16:creationId xmlns:a16="http://schemas.microsoft.com/office/drawing/2014/main" id="{9E41D1D0-1D5E-4917-9868-635E8C69F07A}"/>
              </a:ext>
            </a:extLst>
          </p:cNvPr>
          <p:cNvSpPr/>
          <p:nvPr/>
        </p:nvSpPr>
        <p:spPr>
          <a:xfrm>
            <a:off x="5853273" y="4411813"/>
            <a:ext cx="502918" cy="146231"/>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スマイル 77">
            <a:extLst>
              <a:ext uri="{FF2B5EF4-FFF2-40B4-BE49-F238E27FC236}">
                <a16:creationId xmlns:a16="http://schemas.microsoft.com/office/drawing/2014/main" id="{08F0F433-AC26-4E57-B42A-FAD639B7066D}"/>
              </a:ext>
            </a:extLst>
          </p:cNvPr>
          <p:cNvSpPr/>
          <p:nvPr/>
        </p:nvSpPr>
        <p:spPr>
          <a:xfrm>
            <a:off x="5196753" y="4430519"/>
            <a:ext cx="205740" cy="23567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4D829CC-D3FA-4C4E-8713-87EC91F59835}"/>
              </a:ext>
            </a:extLst>
          </p:cNvPr>
          <p:cNvSpPr txBox="1"/>
          <p:nvPr/>
        </p:nvSpPr>
        <p:spPr>
          <a:xfrm>
            <a:off x="5605413" y="2850246"/>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80" name="テキスト ボックス 79">
            <a:extLst>
              <a:ext uri="{FF2B5EF4-FFF2-40B4-BE49-F238E27FC236}">
                <a16:creationId xmlns:a16="http://schemas.microsoft.com/office/drawing/2014/main" id="{5869545E-5424-47A3-86CA-A4248BCEF7F9}"/>
              </a:ext>
            </a:extLst>
          </p:cNvPr>
          <p:cNvSpPr txBox="1"/>
          <p:nvPr/>
        </p:nvSpPr>
        <p:spPr>
          <a:xfrm>
            <a:off x="5306762" y="4027864"/>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81" name="テキスト ボックス 80">
            <a:extLst>
              <a:ext uri="{FF2B5EF4-FFF2-40B4-BE49-F238E27FC236}">
                <a16:creationId xmlns:a16="http://schemas.microsoft.com/office/drawing/2014/main" id="{437DFA9C-A5BA-46D9-8D99-78E21E608312}"/>
              </a:ext>
            </a:extLst>
          </p:cNvPr>
          <p:cNvSpPr txBox="1"/>
          <p:nvPr/>
        </p:nvSpPr>
        <p:spPr>
          <a:xfrm>
            <a:off x="4877219" y="2755410"/>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82" name="テキスト ボックス 81">
            <a:extLst>
              <a:ext uri="{FF2B5EF4-FFF2-40B4-BE49-F238E27FC236}">
                <a16:creationId xmlns:a16="http://schemas.microsoft.com/office/drawing/2014/main" id="{B59C8BCF-279C-48B5-B034-B33F780CD8EE}"/>
              </a:ext>
            </a:extLst>
          </p:cNvPr>
          <p:cNvSpPr txBox="1"/>
          <p:nvPr/>
        </p:nvSpPr>
        <p:spPr>
          <a:xfrm>
            <a:off x="6516643" y="2907544"/>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83" name="テキスト ボックス 82">
            <a:extLst>
              <a:ext uri="{FF2B5EF4-FFF2-40B4-BE49-F238E27FC236}">
                <a16:creationId xmlns:a16="http://schemas.microsoft.com/office/drawing/2014/main" id="{D0D01628-4C30-42E9-91D9-EFDD814B7541}"/>
              </a:ext>
            </a:extLst>
          </p:cNvPr>
          <p:cNvSpPr txBox="1"/>
          <p:nvPr/>
        </p:nvSpPr>
        <p:spPr>
          <a:xfrm>
            <a:off x="4825724" y="1863976"/>
            <a:ext cx="1792761" cy="523220"/>
          </a:xfrm>
          <a:prstGeom prst="rect">
            <a:avLst/>
          </a:prstGeom>
          <a:noFill/>
        </p:spPr>
        <p:txBody>
          <a:bodyPr wrap="square" rtlCol="0">
            <a:spAutoFit/>
          </a:bodyPr>
          <a:lstStyle/>
          <a:p>
            <a:pPr algn="ctr"/>
            <a:r>
              <a:rPr kumimoji="1" lang="ja-JP" altLang="en-US" sz="2800" b="1" dirty="0"/>
              <a:t>個体群</a:t>
            </a:r>
          </a:p>
        </p:txBody>
      </p:sp>
      <p:sp>
        <p:nvSpPr>
          <p:cNvPr id="100" name="テキスト ボックス 99">
            <a:extLst>
              <a:ext uri="{FF2B5EF4-FFF2-40B4-BE49-F238E27FC236}">
                <a16:creationId xmlns:a16="http://schemas.microsoft.com/office/drawing/2014/main" id="{B7F3A5AA-A59C-464C-9013-6937DF1E1530}"/>
              </a:ext>
            </a:extLst>
          </p:cNvPr>
          <p:cNvSpPr txBox="1"/>
          <p:nvPr/>
        </p:nvSpPr>
        <p:spPr>
          <a:xfrm>
            <a:off x="6084094" y="3912418"/>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119" name="矢印: 上 118">
            <a:extLst>
              <a:ext uri="{FF2B5EF4-FFF2-40B4-BE49-F238E27FC236}">
                <a16:creationId xmlns:a16="http://schemas.microsoft.com/office/drawing/2014/main" id="{12FE949F-CD7E-46F7-9697-DA5F2204E8B8}"/>
              </a:ext>
            </a:extLst>
          </p:cNvPr>
          <p:cNvSpPr/>
          <p:nvPr/>
        </p:nvSpPr>
        <p:spPr>
          <a:xfrm rot="1136888">
            <a:off x="5169600" y="2316501"/>
            <a:ext cx="625300" cy="648118"/>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63AE8C2A-5E2A-4FFC-9440-1B2EAD0792C4}"/>
              </a:ext>
            </a:extLst>
          </p:cNvPr>
          <p:cNvSpPr/>
          <p:nvPr/>
        </p:nvSpPr>
        <p:spPr>
          <a:xfrm rot="19894094">
            <a:off x="6148554" y="2317477"/>
            <a:ext cx="295434" cy="80784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6" name="グループ化 125">
            <a:extLst>
              <a:ext uri="{FF2B5EF4-FFF2-40B4-BE49-F238E27FC236}">
                <a16:creationId xmlns:a16="http://schemas.microsoft.com/office/drawing/2014/main" id="{7D801B38-389E-4BBF-91A5-38445625DBEC}"/>
              </a:ext>
            </a:extLst>
          </p:cNvPr>
          <p:cNvGrpSpPr/>
          <p:nvPr/>
        </p:nvGrpSpPr>
        <p:grpSpPr>
          <a:xfrm>
            <a:off x="4983305" y="5067637"/>
            <a:ext cx="3956064" cy="1662903"/>
            <a:chOff x="4983305" y="5067637"/>
            <a:chExt cx="3956064" cy="1662903"/>
          </a:xfrm>
          <a:solidFill>
            <a:srgbClr val="00B0F0"/>
          </a:solidFill>
        </p:grpSpPr>
        <p:sp>
          <p:nvSpPr>
            <p:cNvPr id="124" name="吹き出し: 円形 123">
              <a:extLst>
                <a:ext uri="{FF2B5EF4-FFF2-40B4-BE49-F238E27FC236}">
                  <a16:creationId xmlns:a16="http://schemas.microsoft.com/office/drawing/2014/main" id="{8678D86C-59E9-43C0-8A5C-A5E6E3DEFFDB}"/>
                </a:ext>
              </a:extLst>
            </p:cNvPr>
            <p:cNvSpPr/>
            <p:nvPr/>
          </p:nvSpPr>
          <p:spPr>
            <a:xfrm>
              <a:off x="4983305" y="5079438"/>
              <a:ext cx="3932019" cy="1651102"/>
            </a:xfrm>
            <a:prstGeom prst="wedgeEllipseCallout">
              <a:avLst>
                <a:gd name="adj1" fmla="val -6984"/>
                <a:gd name="adj2" fmla="val -118183"/>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吹き出し: 円形 124">
              <a:extLst>
                <a:ext uri="{FF2B5EF4-FFF2-40B4-BE49-F238E27FC236}">
                  <a16:creationId xmlns:a16="http://schemas.microsoft.com/office/drawing/2014/main" id="{C8B390CD-7A34-44AB-881A-0E55040F63BF}"/>
                </a:ext>
              </a:extLst>
            </p:cNvPr>
            <p:cNvSpPr/>
            <p:nvPr/>
          </p:nvSpPr>
          <p:spPr>
            <a:xfrm>
              <a:off x="5007350" y="5067637"/>
              <a:ext cx="3932019" cy="1651102"/>
            </a:xfrm>
            <a:prstGeom prst="wedgeEllipseCallout">
              <a:avLst>
                <a:gd name="adj1" fmla="val -18742"/>
                <a:gd name="adj2" fmla="val -76492"/>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a:extLst>
              <a:ext uri="{FF2B5EF4-FFF2-40B4-BE49-F238E27FC236}">
                <a16:creationId xmlns:a16="http://schemas.microsoft.com/office/drawing/2014/main" id="{0AE44BAF-E206-4A34-A022-56D947AC3E77}"/>
              </a:ext>
            </a:extLst>
          </p:cNvPr>
          <p:cNvSpPr/>
          <p:nvPr/>
        </p:nvSpPr>
        <p:spPr>
          <a:xfrm>
            <a:off x="92467" y="1494923"/>
            <a:ext cx="2663751" cy="215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566E459-F385-4363-9E6B-D5731FB4C1BA}"/>
              </a:ext>
            </a:extLst>
          </p:cNvPr>
          <p:cNvSpPr/>
          <p:nvPr/>
        </p:nvSpPr>
        <p:spPr>
          <a:xfrm>
            <a:off x="371646" y="1944182"/>
            <a:ext cx="1975611" cy="1316524"/>
          </a:xfrm>
          <a:prstGeom prst="roundRect">
            <a:avLst/>
          </a:prstGeom>
          <a:pattFill prst="pct70">
            <a:fgClr>
              <a:schemeClr val="accent1">
                <a:lumMod val="20000"/>
                <a:lumOff val="80000"/>
              </a:schemeClr>
            </a:fgClr>
            <a:bgClr>
              <a:schemeClr val="bg1"/>
            </a:bgClr>
          </a:patt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スマイル 20">
            <a:extLst>
              <a:ext uri="{FF2B5EF4-FFF2-40B4-BE49-F238E27FC236}">
                <a16:creationId xmlns:a16="http://schemas.microsoft.com/office/drawing/2014/main" id="{01C6359B-D1C4-468D-9ECA-5116213F19D8}"/>
              </a:ext>
            </a:extLst>
          </p:cNvPr>
          <p:cNvSpPr/>
          <p:nvPr/>
        </p:nvSpPr>
        <p:spPr>
          <a:xfrm>
            <a:off x="426916" y="2197516"/>
            <a:ext cx="342930" cy="320467"/>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スマイル 25">
            <a:extLst>
              <a:ext uri="{FF2B5EF4-FFF2-40B4-BE49-F238E27FC236}">
                <a16:creationId xmlns:a16="http://schemas.microsoft.com/office/drawing/2014/main" id="{9CC086E6-737A-4024-A26C-D11B5F988CC6}"/>
              </a:ext>
            </a:extLst>
          </p:cNvPr>
          <p:cNvSpPr/>
          <p:nvPr/>
        </p:nvSpPr>
        <p:spPr>
          <a:xfrm>
            <a:off x="1779048" y="2187052"/>
            <a:ext cx="230517" cy="436653"/>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スマイル 26">
            <a:extLst>
              <a:ext uri="{FF2B5EF4-FFF2-40B4-BE49-F238E27FC236}">
                <a16:creationId xmlns:a16="http://schemas.microsoft.com/office/drawing/2014/main" id="{DBA93723-4F40-44EA-ABCA-FF88A11E3526}"/>
              </a:ext>
            </a:extLst>
          </p:cNvPr>
          <p:cNvSpPr/>
          <p:nvPr/>
        </p:nvSpPr>
        <p:spPr>
          <a:xfrm>
            <a:off x="1009205" y="2273889"/>
            <a:ext cx="505411" cy="532687"/>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スマイル 27">
            <a:extLst>
              <a:ext uri="{FF2B5EF4-FFF2-40B4-BE49-F238E27FC236}">
                <a16:creationId xmlns:a16="http://schemas.microsoft.com/office/drawing/2014/main" id="{137A5A80-C084-42D4-A24C-52CE2D602835}"/>
              </a:ext>
            </a:extLst>
          </p:cNvPr>
          <p:cNvSpPr/>
          <p:nvPr/>
        </p:nvSpPr>
        <p:spPr>
          <a:xfrm>
            <a:off x="1919861" y="2806576"/>
            <a:ext cx="362237" cy="99633"/>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a:extLst>
              <a:ext uri="{FF2B5EF4-FFF2-40B4-BE49-F238E27FC236}">
                <a16:creationId xmlns:a16="http://schemas.microsoft.com/office/drawing/2014/main" id="{34AD03FD-01C5-40A2-B372-F800D500AB49}"/>
              </a:ext>
            </a:extLst>
          </p:cNvPr>
          <p:cNvSpPr/>
          <p:nvPr/>
        </p:nvSpPr>
        <p:spPr>
          <a:xfrm>
            <a:off x="523632" y="2694974"/>
            <a:ext cx="205740" cy="235675"/>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EEC2C538-F316-4116-A472-F9030424B57F}"/>
              </a:ext>
            </a:extLst>
          </p:cNvPr>
          <p:cNvSpPr txBox="1"/>
          <p:nvPr/>
        </p:nvSpPr>
        <p:spPr>
          <a:xfrm>
            <a:off x="-285908" y="1112875"/>
            <a:ext cx="3417933" cy="400110"/>
          </a:xfrm>
          <a:prstGeom prst="rect">
            <a:avLst/>
          </a:prstGeom>
          <a:noFill/>
        </p:spPr>
        <p:txBody>
          <a:bodyPr wrap="square" rtlCol="0">
            <a:spAutoFit/>
          </a:bodyPr>
          <a:lstStyle/>
          <a:p>
            <a:pPr algn="ctr"/>
            <a:r>
              <a:rPr kumimoji="1" lang="en-US" altLang="ja-JP" sz="2000" b="1" dirty="0">
                <a:solidFill>
                  <a:srgbClr val="0070C0"/>
                </a:solidFill>
              </a:rPr>
              <a:t>original environment</a:t>
            </a:r>
            <a:endParaRPr kumimoji="1" lang="ja-JP" altLang="en-US" sz="2000" b="1" dirty="0">
              <a:solidFill>
                <a:srgbClr val="0070C0"/>
              </a:solidFill>
            </a:endParaRPr>
          </a:p>
        </p:txBody>
      </p:sp>
      <p:sp>
        <p:nvSpPr>
          <p:cNvPr id="68" name="テキスト ボックス 67">
            <a:extLst>
              <a:ext uri="{FF2B5EF4-FFF2-40B4-BE49-F238E27FC236}">
                <a16:creationId xmlns:a16="http://schemas.microsoft.com/office/drawing/2014/main" id="{78EE9A49-2B4B-4B28-A630-9EB1D9DCABD5}"/>
              </a:ext>
            </a:extLst>
          </p:cNvPr>
          <p:cNvSpPr txBox="1"/>
          <p:nvPr/>
        </p:nvSpPr>
        <p:spPr>
          <a:xfrm>
            <a:off x="4286016" y="1117298"/>
            <a:ext cx="3071342" cy="400110"/>
          </a:xfrm>
          <a:prstGeom prst="rect">
            <a:avLst/>
          </a:prstGeom>
          <a:noFill/>
        </p:spPr>
        <p:txBody>
          <a:bodyPr wrap="square" rtlCol="0">
            <a:spAutoFit/>
          </a:bodyPr>
          <a:lstStyle/>
          <a:p>
            <a:pPr algn="ctr"/>
            <a:r>
              <a:rPr kumimoji="1" lang="en-US" altLang="ja-JP" sz="2000" b="1" dirty="0"/>
              <a:t>novel environment</a:t>
            </a:r>
            <a:endParaRPr kumimoji="1" lang="ja-JP" altLang="en-US" sz="2000" b="1" dirty="0"/>
          </a:p>
        </p:txBody>
      </p:sp>
      <p:sp>
        <p:nvSpPr>
          <p:cNvPr id="5" name="矢印: 下カーブ 4">
            <a:extLst>
              <a:ext uri="{FF2B5EF4-FFF2-40B4-BE49-F238E27FC236}">
                <a16:creationId xmlns:a16="http://schemas.microsoft.com/office/drawing/2014/main" id="{4DAD0E12-2A8B-4EB2-B79B-7E78DBC13DCB}"/>
              </a:ext>
            </a:extLst>
          </p:cNvPr>
          <p:cNvSpPr/>
          <p:nvPr/>
        </p:nvSpPr>
        <p:spPr>
          <a:xfrm rot="1135699">
            <a:off x="2257830" y="1701754"/>
            <a:ext cx="2748222" cy="750516"/>
          </a:xfrm>
          <a:prstGeom prst="curvedDownArrow">
            <a:avLst/>
          </a:prstGeom>
          <a:gradFill>
            <a:gsLst>
              <a:gs pos="0">
                <a:srgbClr val="0070C0"/>
              </a:gs>
              <a:gs pos="100000">
                <a:schemeClr val="bg1"/>
              </a:gs>
            </a:gsLst>
            <a:lin ang="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コンテンツ プレースホルダー 2">
            <a:extLst>
              <a:ext uri="{FF2B5EF4-FFF2-40B4-BE49-F238E27FC236}">
                <a16:creationId xmlns:a16="http://schemas.microsoft.com/office/drawing/2014/main" id="{384B9663-6454-4DAC-88C8-F6617FDA8C7D}"/>
              </a:ext>
            </a:extLst>
          </p:cNvPr>
          <p:cNvSpPr txBox="1">
            <a:spLocks/>
          </p:cNvSpPr>
          <p:nvPr/>
        </p:nvSpPr>
        <p:spPr>
          <a:xfrm>
            <a:off x="5326179" y="5300318"/>
            <a:ext cx="3246025" cy="5609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b="1" u="sng" dirty="0">
                <a:solidFill>
                  <a:schemeClr val="accent5">
                    <a:lumMod val="50000"/>
                  </a:schemeClr>
                </a:solidFill>
              </a:rPr>
              <a:t>Reaction norms</a:t>
            </a:r>
            <a:endParaRPr lang="en-US" altLang="ja-JP" dirty="0">
              <a:solidFill>
                <a:schemeClr val="accent5">
                  <a:lumMod val="50000"/>
                </a:schemeClr>
              </a:solidFill>
            </a:endParaRPr>
          </a:p>
        </p:txBody>
      </p:sp>
      <p:sp>
        <p:nvSpPr>
          <p:cNvPr id="98" name="コンテンツ プレースホルダー 2">
            <a:extLst>
              <a:ext uri="{FF2B5EF4-FFF2-40B4-BE49-F238E27FC236}">
                <a16:creationId xmlns:a16="http://schemas.microsoft.com/office/drawing/2014/main" id="{2CF315A5-232B-4DA8-965D-B1F7F2AC5BDE}"/>
              </a:ext>
            </a:extLst>
          </p:cNvPr>
          <p:cNvSpPr txBox="1">
            <a:spLocks/>
          </p:cNvSpPr>
          <p:nvPr/>
        </p:nvSpPr>
        <p:spPr>
          <a:xfrm>
            <a:off x="5524964" y="5846252"/>
            <a:ext cx="3172739"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b="1" dirty="0">
                <a:solidFill>
                  <a:schemeClr val="accent5">
                    <a:lumMod val="50000"/>
                  </a:schemeClr>
                </a:solidFill>
              </a:rPr>
              <a:t>非適応的な可塑性形質</a:t>
            </a:r>
            <a:endParaRPr lang="en-US" altLang="ja-JP" sz="2400" dirty="0">
              <a:solidFill>
                <a:schemeClr val="accent5">
                  <a:lumMod val="50000"/>
                </a:schemeClr>
              </a:solidFill>
            </a:endParaRPr>
          </a:p>
          <a:p>
            <a:pPr marL="457200" indent="-457200">
              <a:buFont typeface="+mj-lt"/>
              <a:buAutoNum type="arabicPeriod" startAt="3"/>
            </a:pPr>
            <a:endParaRPr lang="en-US" altLang="ja-JP" sz="2200" b="1" dirty="0">
              <a:solidFill>
                <a:schemeClr val="accent5">
                  <a:lumMod val="50000"/>
                </a:schemeClr>
              </a:solidFill>
            </a:endParaRPr>
          </a:p>
        </p:txBody>
      </p:sp>
      <p:sp>
        <p:nvSpPr>
          <p:cNvPr id="121" name="吹き出し: 円形 120">
            <a:extLst>
              <a:ext uri="{FF2B5EF4-FFF2-40B4-BE49-F238E27FC236}">
                <a16:creationId xmlns:a16="http://schemas.microsoft.com/office/drawing/2014/main" id="{F23F0AC0-E9A6-4E3E-8D75-6536971E24AF}"/>
              </a:ext>
            </a:extLst>
          </p:cNvPr>
          <p:cNvSpPr/>
          <p:nvPr/>
        </p:nvSpPr>
        <p:spPr>
          <a:xfrm>
            <a:off x="54065" y="3576504"/>
            <a:ext cx="3932019" cy="3134283"/>
          </a:xfrm>
          <a:prstGeom prst="wedgeEllipseCallout">
            <a:avLst>
              <a:gd name="adj1" fmla="val 74278"/>
              <a:gd name="adj2" fmla="val -5157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吹き出し: 円形 121">
            <a:extLst>
              <a:ext uri="{FF2B5EF4-FFF2-40B4-BE49-F238E27FC236}">
                <a16:creationId xmlns:a16="http://schemas.microsoft.com/office/drawing/2014/main" id="{087FCB04-1E0E-4F4A-9796-BC84F7640B64}"/>
              </a:ext>
            </a:extLst>
          </p:cNvPr>
          <p:cNvSpPr/>
          <p:nvPr/>
        </p:nvSpPr>
        <p:spPr>
          <a:xfrm>
            <a:off x="55698" y="3604645"/>
            <a:ext cx="3932019" cy="3134283"/>
          </a:xfrm>
          <a:prstGeom prst="wedgeEllipseCallout">
            <a:avLst>
              <a:gd name="adj1" fmla="val 81072"/>
              <a:gd name="adj2" fmla="val -1879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吹き出し: 円形 122">
            <a:extLst>
              <a:ext uri="{FF2B5EF4-FFF2-40B4-BE49-F238E27FC236}">
                <a16:creationId xmlns:a16="http://schemas.microsoft.com/office/drawing/2014/main" id="{7ED52F27-A872-4D3E-B54B-81A181D74B51}"/>
              </a:ext>
            </a:extLst>
          </p:cNvPr>
          <p:cNvSpPr/>
          <p:nvPr/>
        </p:nvSpPr>
        <p:spPr>
          <a:xfrm>
            <a:off x="74377" y="3613876"/>
            <a:ext cx="3932019" cy="3134283"/>
          </a:xfrm>
          <a:prstGeom prst="wedgeEllipseCallout">
            <a:avLst>
              <a:gd name="adj1" fmla="val 89434"/>
              <a:gd name="adj2" fmla="val -40756"/>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5" name="図 84">
            <a:extLst>
              <a:ext uri="{FF2B5EF4-FFF2-40B4-BE49-F238E27FC236}">
                <a16:creationId xmlns:a16="http://schemas.microsoft.com/office/drawing/2014/main" id="{612D20BE-79EE-43A8-9D32-CF45DD7B13BB}"/>
              </a:ext>
            </a:extLst>
          </p:cNvPr>
          <p:cNvPicPr>
            <a:picLocks noChangeAspect="1"/>
          </p:cNvPicPr>
          <p:nvPr/>
        </p:nvPicPr>
        <p:blipFill rotWithShape="1">
          <a:blip r:embed="rId3"/>
          <a:srcRect l="6505"/>
          <a:stretch/>
        </p:blipFill>
        <p:spPr>
          <a:xfrm>
            <a:off x="897156" y="4520173"/>
            <a:ext cx="2317413" cy="1857567"/>
          </a:xfrm>
          <a:prstGeom prst="rect">
            <a:avLst/>
          </a:prstGeom>
        </p:spPr>
      </p:pic>
      <p:sp>
        <p:nvSpPr>
          <p:cNvPr id="91" name="コンテンツ プレースホルダー 2">
            <a:extLst>
              <a:ext uri="{FF2B5EF4-FFF2-40B4-BE49-F238E27FC236}">
                <a16:creationId xmlns:a16="http://schemas.microsoft.com/office/drawing/2014/main" id="{E4046649-E57B-4EFF-B893-2A862C901C96}"/>
              </a:ext>
            </a:extLst>
          </p:cNvPr>
          <p:cNvSpPr txBox="1">
            <a:spLocks/>
          </p:cNvSpPr>
          <p:nvPr/>
        </p:nvSpPr>
        <p:spPr>
          <a:xfrm>
            <a:off x="457076" y="4104946"/>
            <a:ext cx="3777046" cy="560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u="sng" dirty="0">
                <a:solidFill>
                  <a:srgbClr val="C00000"/>
                </a:solidFill>
              </a:rPr>
              <a:t>Developmental selection</a:t>
            </a:r>
            <a:endParaRPr lang="en-US" altLang="ja-JP" sz="2400" u="sng" dirty="0">
              <a:solidFill>
                <a:srgbClr val="C00000"/>
              </a:solidFill>
            </a:endParaRPr>
          </a:p>
        </p:txBody>
      </p:sp>
      <p:sp>
        <p:nvSpPr>
          <p:cNvPr id="127" name="正方形/長方形 126">
            <a:extLst>
              <a:ext uri="{FF2B5EF4-FFF2-40B4-BE49-F238E27FC236}">
                <a16:creationId xmlns:a16="http://schemas.microsoft.com/office/drawing/2014/main" id="{0FB0147E-C3E8-48B0-B7B8-F3F89785FB7E}"/>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2CA2ECDF-8F9C-4962-92A1-17400C28F554}"/>
              </a:ext>
            </a:extLst>
          </p:cNvPr>
          <p:cNvSpPr/>
          <p:nvPr/>
        </p:nvSpPr>
        <p:spPr>
          <a:xfrm>
            <a:off x="2590800" y="519953"/>
            <a:ext cx="3720353" cy="5109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A324DDB3-AD71-478A-A2AC-D253F712AE61}"/>
              </a:ext>
            </a:extLst>
          </p:cNvPr>
          <p:cNvSpPr/>
          <p:nvPr/>
        </p:nvSpPr>
        <p:spPr>
          <a:xfrm>
            <a:off x="6627840" y="-29464"/>
            <a:ext cx="1648410" cy="573197"/>
          </a:xfrm>
          <a:prstGeom prst="rect">
            <a:avLst/>
          </a:prstGeom>
          <a:solidFill>
            <a:srgbClr val="FFFF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タイトル 1">
            <a:extLst>
              <a:ext uri="{FF2B5EF4-FFF2-40B4-BE49-F238E27FC236}">
                <a16:creationId xmlns:a16="http://schemas.microsoft.com/office/drawing/2014/main" id="{58289523-81ED-4DF8-BADA-5DBBC674CE84}"/>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Tree>
    <p:extLst>
      <p:ext uri="{BB962C8B-B14F-4D97-AF65-F5344CB8AC3E}">
        <p14:creationId xmlns:p14="http://schemas.microsoft.com/office/powerpoint/2010/main" val="132781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8566E459-F385-4363-9E6B-D5731FB4C1BA}"/>
              </a:ext>
            </a:extLst>
          </p:cNvPr>
          <p:cNvSpPr/>
          <p:nvPr/>
        </p:nvSpPr>
        <p:spPr>
          <a:xfrm>
            <a:off x="460931" y="3851944"/>
            <a:ext cx="2754639" cy="269620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C2FE339F-D83B-4093-8E00-14B81E227398}"/>
              </a:ext>
            </a:extLst>
          </p:cNvPr>
          <p:cNvSpPr txBox="1"/>
          <p:nvPr/>
        </p:nvSpPr>
        <p:spPr>
          <a:xfrm>
            <a:off x="1608771" y="3375881"/>
            <a:ext cx="1398190" cy="461665"/>
          </a:xfrm>
          <a:prstGeom prst="rect">
            <a:avLst/>
          </a:prstGeom>
          <a:noFill/>
        </p:spPr>
        <p:txBody>
          <a:bodyPr wrap="square" rtlCol="0">
            <a:spAutoFit/>
          </a:bodyPr>
          <a:lstStyle/>
          <a:p>
            <a:pPr algn="ctr"/>
            <a:r>
              <a:rPr kumimoji="1" lang="ja-JP" altLang="en-US" sz="2400" b="1" dirty="0">
                <a:solidFill>
                  <a:schemeClr val="accent1"/>
                </a:solidFill>
              </a:rPr>
              <a:t>個体群 </a:t>
            </a:r>
            <a:r>
              <a:rPr kumimoji="1" lang="en-US" altLang="ja-JP" sz="2400" b="1" dirty="0">
                <a:solidFill>
                  <a:schemeClr val="accent1"/>
                </a:solidFill>
              </a:rPr>
              <a:t>A</a:t>
            </a:r>
            <a:r>
              <a:rPr kumimoji="1" lang="ja-JP" altLang="en-US" sz="2400" b="1" dirty="0">
                <a:solidFill>
                  <a:schemeClr val="accent1"/>
                </a:solidFill>
              </a:rPr>
              <a:t> </a:t>
            </a:r>
          </a:p>
        </p:txBody>
      </p:sp>
      <p:sp>
        <p:nvSpPr>
          <p:cNvPr id="21" name="スマイル 20">
            <a:extLst>
              <a:ext uri="{FF2B5EF4-FFF2-40B4-BE49-F238E27FC236}">
                <a16:creationId xmlns:a16="http://schemas.microsoft.com/office/drawing/2014/main" id="{01C6359B-D1C4-468D-9ECA-5116213F19D8}"/>
              </a:ext>
            </a:extLst>
          </p:cNvPr>
          <p:cNvSpPr/>
          <p:nvPr/>
        </p:nvSpPr>
        <p:spPr>
          <a:xfrm>
            <a:off x="584278" y="4821290"/>
            <a:ext cx="365760" cy="357362"/>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スマイル 25">
            <a:extLst>
              <a:ext uri="{FF2B5EF4-FFF2-40B4-BE49-F238E27FC236}">
                <a16:creationId xmlns:a16="http://schemas.microsoft.com/office/drawing/2014/main" id="{9CC086E6-737A-4024-A26C-D11B5F988CC6}"/>
              </a:ext>
            </a:extLst>
          </p:cNvPr>
          <p:cNvSpPr/>
          <p:nvPr/>
        </p:nvSpPr>
        <p:spPr>
          <a:xfrm>
            <a:off x="2786466" y="5116573"/>
            <a:ext cx="317964" cy="50647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スマイル 27">
            <a:extLst>
              <a:ext uri="{FF2B5EF4-FFF2-40B4-BE49-F238E27FC236}">
                <a16:creationId xmlns:a16="http://schemas.microsoft.com/office/drawing/2014/main" id="{137A5A80-C084-42D4-A24C-52CE2D602835}"/>
              </a:ext>
            </a:extLst>
          </p:cNvPr>
          <p:cNvSpPr/>
          <p:nvPr/>
        </p:nvSpPr>
        <p:spPr>
          <a:xfrm>
            <a:off x="1916742" y="6103107"/>
            <a:ext cx="502918" cy="146231"/>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a:extLst>
              <a:ext uri="{FF2B5EF4-FFF2-40B4-BE49-F238E27FC236}">
                <a16:creationId xmlns:a16="http://schemas.microsoft.com/office/drawing/2014/main" id="{34AD03FD-01C5-40A2-B372-F800D500AB49}"/>
              </a:ext>
            </a:extLst>
          </p:cNvPr>
          <p:cNvSpPr/>
          <p:nvPr/>
        </p:nvSpPr>
        <p:spPr>
          <a:xfrm>
            <a:off x="994239" y="6176223"/>
            <a:ext cx="205740" cy="23567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7185E900-FC25-440F-8022-2DF6E3D361DE}"/>
              </a:ext>
            </a:extLst>
          </p:cNvPr>
          <p:cNvSpPr/>
          <p:nvPr/>
        </p:nvSpPr>
        <p:spPr>
          <a:xfrm>
            <a:off x="3438491" y="4747892"/>
            <a:ext cx="1937105" cy="1164148"/>
          </a:xfrm>
          <a:prstGeom prst="roundRect">
            <a:avLst/>
          </a:prstGeom>
          <a:solidFill>
            <a:schemeClr val="accent6">
              <a:lumMod val="20000"/>
              <a:lumOff val="8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スマイル 53">
            <a:extLst>
              <a:ext uri="{FF2B5EF4-FFF2-40B4-BE49-F238E27FC236}">
                <a16:creationId xmlns:a16="http://schemas.microsoft.com/office/drawing/2014/main" id="{2A8FE25B-3B62-4B05-A36B-65135828A869}"/>
              </a:ext>
            </a:extLst>
          </p:cNvPr>
          <p:cNvSpPr/>
          <p:nvPr/>
        </p:nvSpPr>
        <p:spPr>
          <a:xfrm>
            <a:off x="3624855" y="5008955"/>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スマイル 54">
            <a:extLst>
              <a:ext uri="{FF2B5EF4-FFF2-40B4-BE49-F238E27FC236}">
                <a16:creationId xmlns:a16="http://schemas.microsoft.com/office/drawing/2014/main" id="{63B19948-146B-4052-95AA-643C2C214E37}"/>
              </a:ext>
            </a:extLst>
          </p:cNvPr>
          <p:cNvSpPr/>
          <p:nvPr/>
        </p:nvSpPr>
        <p:spPr>
          <a:xfrm>
            <a:off x="3829788" y="5642630"/>
            <a:ext cx="502918" cy="14623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E7106F3-BC93-487A-9FE9-C038F3A0F590}"/>
              </a:ext>
            </a:extLst>
          </p:cNvPr>
          <p:cNvSpPr txBox="1"/>
          <p:nvPr/>
        </p:nvSpPr>
        <p:spPr>
          <a:xfrm>
            <a:off x="1559406" y="5432729"/>
            <a:ext cx="796416" cy="400110"/>
          </a:xfrm>
          <a:prstGeom prst="rect">
            <a:avLst/>
          </a:prstGeom>
          <a:noFill/>
        </p:spPr>
        <p:txBody>
          <a:bodyPr wrap="square" rtlCol="0">
            <a:spAutoFit/>
          </a:bodyPr>
          <a:lstStyle/>
          <a:p>
            <a:r>
              <a:rPr kumimoji="1" lang="ja-JP" altLang="en-US" sz="2000" b="1" dirty="0"/>
              <a:t>個体</a:t>
            </a:r>
          </a:p>
        </p:txBody>
      </p:sp>
      <p:sp>
        <p:nvSpPr>
          <p:cNvPr id="34" name="スマイル 33">
            <a:extLst>
              <a:ext uri="{FF2B5EF4-FFF2-40B4-BE49-F238E27FC236}">
                <a16:creationId xmlns:a16="http://schemas.microsoft.com/office/drawing/2014/main" id="{B24F07AF-EA58-4329-A688-09DF662E0DFD}"/>
              </a:ext>
            </a:extLst>
          </p:cNvPr>
          <p:cNvSpPr/>
          <p:nvPr/>
        </p:nvSpPr>
        <p:spPr>
          <a:xfrm>
            <a:off x="4594692" y="5289207"/>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3720833-CB6B-485D-A87E-2CD40E493E47}"/>
              </a:ext>
            </a:extLst>
          </p:cNvPr>
          <p:cNvSpPr/>
          <p:nvPr/>
        </p:nvSpPr>
        <p:spPr>
          <a:xfrm>
            <a:off x="6078937" y="4436062"/>
            <a:ext cx="1937105" cy="1644143"/>
          </a:xfrm>
          <a:prstGeom prst="roundRect">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スマイル 51">
            <a:extLst>
              <a:ext uri="{FF2B5EF4-FFF2-40B4-BE49-F238E27FC236}">
                <a16:creationId xmlns:a16="http://schemas.microsoft.com/office/drawing/2014/main" id="{4792841D-9F90-45BA-9619-982ADA40D21E}"/>
              </a:ext>
            </a:extLst>
          </p:cNvPr>
          <p:cNvSpPr/>
          <p:nvPr/>
        </p:nvSpPr>
        <p:spPr>
          <a:xfrm>
            <a:off x="6973152" y="5604318"/>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スマイル 52">
            <a:extLst>
              <a:ext uri="{FF2B5EF4-FFF2-40B4-BE49-F238E27FC236}">
                <a16:creationId xmlns:a16="http://schemas.microsoft.com/office/drawing/2014/main" id="{D3A80E05-F79B-4B5D-AEBC-DEE6870A3883}"/>
              </a:ext>
            </a:extLst>
          </p:cNvPr>
          <p:cNvSpPr/>
          <p:nvPr/>
        </p:nvSpPr>
        <p:spPr>
          <a:xfrm>
            <a:off x="7761729" y="5604318"/>
            <a:ext cx="175871" cy="357362"/>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スマイル 55">
            <a:extLst>
              <a:ext uri="{FF2B5EF4-FFF2-40B4-BE49-F238E27FC236}">
                <a16:creationId xmlns:a16="http://schemas.microsoft.com/office/drawing/2014/main" id="{98370D73-4E54-4C34-9CF3-7C9F86506D5D}"/>
              </a:ext>
            </a:extLst>
          </p:cNvPr>
          <p:cNvSpPr/>
          <p:nvPr/>
        </p:nvSpPr>
        <p:spPr>
          <a:xfrm>
            <a:off x="6400457" y="5587839"/>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マイル 37">
            <a:extLst>
              <a:ext uri="{FF2B5EF4-FFF2-40B4-BE49-F238E27FC236}">
                <a16:creationId xmlns:a16="http://schemas.microsoft.com/office/drawing/2014/main" id="{6C9208C3-98BE-4F45-995D-E56C0A3C7C0F}"/>
              </a:ext>
            </a:extLst>
          </p:cNvPr>
          <p:cNvSpPr/>
          <p:nvPr/>
        </p:nvSpPr>
        <p:spPr>
          <a:xfrm>
            <a:off x="6768518" y="4852073"/>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スマイル 38">
            <a:extLst>
              <a:ext uri="{FF2B5EF4-FFF2-40B4-BE49-F238E27FC236}">
                <a16:creationId xmlns:a16="http://schemas.microsoft.com/office/drawing/2014/main" id="{99F7FE89-7A36-4AC1-8361-8F45A82D8693}"/>
              </a:ext>
            </a:extLst>
          </p:cNvPr>
          <p:cNvSpPr/>
          <p:nvPr/>
        </p:nvSpPr>
        <p:spPr>
          <a:xfrm>
            <a:off x="6319733" y="4764285"/>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スマイル 39">
            <a:extLst>
              <a:ext uri="{FF2B5EF4-FFF2-40B4-BE49-F238E27FC236}">
                <a16:creationId xmlns:a16="http://schemas.microsoft.com/office/drawing/2014/main" id="{36595608-B6D9-4C94-A461-F032A05883BE}"/>
              </a:ext>
            </a:extLst>
          </p:cNvPr>
          <p:cNvSpPr/>
          <p:nvPr/>
        </p:nvSpPr>
        <p:spPr>
          <a:xfrm>
            <a:off x="7395708" y="5705677"/>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スマイル 40">
            <a:extLst>
              <a:ext uri="{FF2B5EF4-FFF2-40B4-BE49-F238E27FC236}">
                <a16:creationId xmlns:a16="http://schemas.microsoft.com/office/drawing/2014/main" id="{661F128B-459B-4C27-A702-8C17769C71A7}"/>
              </a:ext>
            </a:extLst>
          </p:cNvPr>
          <p:cNvSpPr/>
          <p:nvPr/>
        </p:nvSpPr>
        <p:spPr>
          <a:xfrm>
            <a:off x="7445890" y="4898022"/>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D0AF6BE5-1C51-4296-93D9-4A54D4E0C022}"/>
              </a:ext>
            </a:extLst>
          </p:cNvPr>
          <p:cNvSpPr/>
          <p:nvPr/>
        </p:nvSpPr>
        <p:spPr>
          <a:xfrm>
            <a:off x="361169" y="3303232"/>
            <a:ext cx="8275123" cy="34606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B640DF0B-93CB-44A4-A5CA-F683A5E1A9AA}"/>
              </a:ext>
            </a:extLst>
          </p:cNvPr>
          <p:cNvSpPr txBox="1"/>
          <p:nvPr/>
        </p:nvSpPr>
        <p:spPr>
          <a:xfrm>
            <a:off x="4430633" y="3010252"/>
            <a:ext cx="881149" cy="584775"/>
          </a:xfrm>
          <a:prstGeom prst="rect">
            <a:avLst/>
          </a:prstGeom>
          <a:solidFill>
            <a:schemeClr val="bg1"/>
          </a:solidFill>
        </p:spPr>
        <p:txBody>
          <a:bodyPr wrap="square" rtlCol="0">
            <a:spAutoFit/>
          </a:bodyPr>
          <a:lstStyle/>
          <a:p>
            <a:pPr algn="ctr"/>
            <a:r>
              <a:rPr kumimoji="1" lang="ja-JP" altLang="en-US" sz="3200" b="1" dirty="0">
                <a:solidFill>
                  <a:srgbClr val="7030A0"/>
                </a:solidFill>
              </a:rPr>
              <a:t>種</a:t>
            </a:r>
          </a:p>
        </p:txBody>
      </p:sp>
      <p:sp>
        <p:nvSpPr>
          <p:cNvPr id="57" name="テキスト ボックス 56">
            <a:extLst>
              <a:ext uri="{FF2B5EF4-FFF2-40B4-BE49-F238E27FC236}">
                <a16:creationId xmlns:a16="http://schemas.microsoft.com/office/drawing/2014/main" id="{022FA4A2-7193-4CD1-BF2C-91687380BAE0}"/>
              </a:ext>
            </a:extLst>
          </p:cNvPr>
          <p:cNvSpPr txBox="1"/>
          <p:nvPr/>
        </p:nvSpPr>
        <p:spPr>
          <a:xfrm>
            <a:off x="2015657" y="4297486"/>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59" name="テキスト ボックス 58">
            <a:extLst>
              <a:ext uri="{FF2B5EF4-FFF2-40B4-BE49-F238E27FC236}">
                <a16:creationId xmlns:a16="http://schemas.microsoft.com/office/drawing/2014/main" id="{C8544979-13B3-4291-9A70-4C013A03B443}"/>
              </a:ext>
            </a:extLst>
          </p:cNvPr>
          <p:cNvSpPr txBox="1"/>
          <p:nvPr/>
        </p:nvSpPr>
        <p:spPr>
          <a:xfrm>
            <a:off x="1071462" y="5783135"/>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0" name="テキスト ボックス 59">
            <a:extLst>
              <a:ext uri="{FF2B5EF4-FFF2-40B4-BE49-F238E27FC236}">
                <a16:creationId xmlns:a16="http://schemas.microsoft.com/office/drawing/2014/main" id="{EAF60D17-4044-4322-9B14-3AAE6FAE23FB}"/>
              </a:ext>
            </a:extLst>
          </p:cNvPr>
          <p:cNvSpPr txBox="1"/>
          <p:nvPr/>
        </p:nvSpPr>
        <p:spPr>
          <a:xfrm>
            <a:off x="857606" y="4499041"/>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1" name="テキスト ボックス 60">
            <a:extLst>
              <a:ext uri="{FF2B5EF4-FFF2-40B4-BE49-F238E27FC236}">
                <a16:creationId xmlns:a16="http://schemas.microsoft.com/office/drawing/2014/main" id="{9EAFD19D-E5BB-4071-BBA5-EA4CBD605217}"/>
              </a:ext>
            </a:extLst>
          </p:cNvPr>
          <p:cNvSpPr txBox="1"/>
          <p:nvPr/>
        </p:nvSpPr>
        <p:spPr>
          <a:xfrm>
            <a:off x="2620957" y="4785035"/>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62" name="テキスト ボックス 61">
            <a:extLst>
              <a:ext uri="{FF2B5EF4-FFF2-40B4-BE49-F238E27FC236}">
                <a16:creationId xmlns:a16="http://schemas.microsoft.com/office/drawing/2014/main" id="{BF7424D3-09BB-4769-A8C7-F5EF62A6559A}"/>
              </a:ext>
            </a:extLst>
          </p:cNvPr>
          <p:cNvSpPr txBox="1"/>
          <p:nvPr/>
        </p:nvSpPr>
        <p:spPr>
          <a:xfrm>
            <a:off x="2064481" y="5656049"/>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63" name="テキスト ボックス 62">
            <a:extLst>
              <a:ext uri="{FF2B5EF4-FFF2-40B4-BE49-F238E27FC236}">
                <a16:creationId xmlns:a16="http://schemas.microsoft.com/office/drawing/2014/main" id="{11DF86BB-2972-4D9D-A1FD-64E96E7F04CE}"/>
              </a:ext>
            </a:extLst>
          </p:cNvPr>
          <p:cNvSpPr txBox="1"/>
          <p:nvPr/>
        </p:nvSpPr>
        <p:spPr>
          <a:xfrm>
            <a:off x="3414620" y="4723494"/>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4" name="テキスト ボックス 63">
            <a:extLst>
              <a:ext uri="{FF2B5EF4-FFF2-40B4-BE49-F238E27FC236}">
                <a16:creationId xmlns:a16="http://schemas.microsoft.com/office/drawing/2014/main" id="{A115550F-BA06-459D-9744-D5A939797782}"/>
              </a:ext>
            </a:extLst>
          </p:cNvPr>
          <p:cNvSpPr txBox="1"/>
          <p:nvPr/>
        </p:nvSpPr>
        <p:spPr>
          <a:xfrm>
            <a:off x="4925824" y="4990096"/>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65" name="テキスト ボックス 64">
            <a:extLst>
              <a:ext uri="{FF2B5EF4-FFF2-40B4-BE49-F238E27FC236}">
                <a16:creationId xmlns:a16="http://schemas.microsoft.com/office/drawing/2014/main" id="{2890EA48-517F-40C1-9224-624B39DA6B4A}"/>
              </a:ext>
            </a:extLst>
          </p:cNvPr>
          <p:cNvSpPr txBox="1"/>
          <p:nvPr/>
        </p:nvSpPr>
        <p:spPr>
          <a:xfrm>
            <a:off x="4214359" y="5205365"/>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6" name="テキスト ボックス 65">
            <a:extLst>
              <a:ext uri="{FF2B5EF4-FFF2-40B4-BE49-F238E27FC236}">
                <a16:creationId xmlns:a16="http://schemas.microsoft.com/office/drawing/2014/main" id="{27490CBE-71F7-4F13-8CDE-4E30F54C2368}"/>
              </a:ext>
            </a:extLst>
          </p:cNvPr>
          <p:cNvSpPr txBox="1"/>
          <p:nvPr/>
        </p:nvSpPr>
        <p:spPr>
          <a:xfrm>
            <a:off x="6083628" y="4522813"/>
            <a:ext cx="648995"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7" name="テキスト ボックス 66">
            <a:extLst>
              <a:ext uri="{FF2B5EF4-FFF2-40B4-BE49-F238E27FC236}">
                <a16:creationId xmlns:a16="http://schemas.microsoft.com/office/drawing/2014/main" id="{852970DB-553F-4B25-81F7-78FC5D5DBE31}"/>
              </a:ext>
            </a:extLst>
          </p:cNvPr>
          <p:cNvSpPr txBox="1"/>
          <p:nvPr/>
        </p:nvSpPr>
        <p:spPr>
          <a:xfrm>
            <a:off x="6112373" y="5301509"/>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8" name="テキスト ボックス 67">
            <a:extLst>
              <a:ext uri="{FF2B5EF4-FFF2-40B4-BE49-F238E27FC236}">
                <a16:creationId xmlns:a16="http://schemas.microsoft.com/office/drawing/2014/main" id="{C9EBDA97-A881-4A19-B14D-B8273CDF149F}"/>
              </a:ext>
            </a:extLst>
          </p:cNvPr>
          <p:cNvSpPr txBox="1"/>
          <p:nvPr/>
        </p:nvSpPr>
        <p:spPr>
          <a:xfrm>
            <a:off x="6678450" y="5338420"/>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9" name="テキスト ボックス 68">
            <a:extLst>
              <a:ext uri="{FF2B5EF4-FFF2-40B4-BE49-F238E27FC236}">
                <a16:creationId xmlns:a16="http://schemas.microsoft.com/office/drawing/2014/main" id="{1C22319A-212E-48AE-9072-01A0A1CAB08E}"/>
              </a:ext>
            </a:extLst>
          </p:cNvPr>
          <p:cNvSpPr txBox="1"/>
          <p:nvPr/>
        </p:nvSpPr>
        <p:spPr>
          <a:xfrm>
            <a:off x="6883000" y="4670054"/>
            <a:ext cx="648995"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70" name="テキスト ボックス 69">
            <a:extLst>
              <a:ext uri="{FF2B5EF4-FFF2-40B4-BE49-F238E27FC236}">
                <a16:creationId xmlns:a16="http://schemas.microsoft.com/office/drawing/2014/main" id="{07318AD7-5C34-4716-804E-4361BF0D0778}"/>
              </a:ext>
            </a:extLst>
          </p:cNvPr>
          <p:cNvSpPr txBox="1"/>
          <p:nvPr/>
        </p:nvSpPr>
        <p:spPr>
          <a:xfrm>
            <a:off x="7704340" y="5141342"/>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71" name="テキスト ボックス 70">
            <a:extLst>
              <a:ext uri="{FF2B5EF4-FFF2-40B4-BE49-F238E27FC236}">
                <a16:creationId xmlns:a16="http://schemas.microsoft.com/office/drawing/2014/main" id="{410CD641-4044-4CFA-81D7-F673F3FEC334}"/>
              </a:ext>
            </a:extLst>
          </p:cNvPr>
          <p:cNvSpPr txBox="1"/>
          <p:nvPr/>
        </p:nvSpPr>
        <p:spPr>
          <a:xfrm>
            <a:off x="7136941" y="5375734"/>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72" name="テキスト ボックス 71">
            <a:extLst>
              <a:ext uri="{FF2B5EF4-FFF2-40B4-BE49-F238E27FC236}">
                <a16:creationId xmlns:a16="http://schemas.microsoft.com/office/drawing/2014/main" id="{B4756338-CB23-4B00-A79D-0A591A65AB3F}"/>
              </a:ext>
            </a:extLst>
          </p:cNvPr>
          <p:cNvSpPr txBox="1"/>
          <p:nvPr/>
        </p:nvSpPr>
        <p:spPr>
          <a:xfrm>
            <a:off x="7200070" y="4620590"/>
            <a:ext cx="648995"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75" name="テキスト ボックス 74">
            <a:extLst>
              <a:ext uri="{FF2B5EF4-FFF2-40B4-BE49-F238E27FC236}">
                <a16:creationId xmlns:a16="http://schemas.microsoft.com/office/drawing/2014/main" id="{0BF47147-111A-4768-A18D-C6BE6299933A}"/>
              </a:ext>
            </a:extLst>
          </p:cNvPr>
          <p:cNvSpPr txBox="1"/>
          <p:nvPr/>
        </p:nvSpPr>
        <p:spPr>
          <a:xfrm>
            <a:off x="3838175" y="4186138"/>
            <a:ext cx="1398190" cy="461665"/>
          </a:xfrm>
          <a:prstGeom prst="rect">
            <a:avLst/>
          </a:prstGeom>
          <a:noFill/>
        </p:spPr>
        <p:txBody>
          <a:bodyPr wrap="square" rtlCol="0">
            <a:spAutoFit/>
          </a:bodyPr>
          <a:lstStyle/>
          <a:p>
            <a:pPr algn="ctr"/>
            <a:r>
              <a:rPr kumimoji="1" lang="ja-JP" altLang="en-US" sz="2400" b="1" dirty="0">
                <a:solidFill>
                  <a:srgbClr val="00B050"/>
                </a:solidFill>
              </a:rPr>
              <a:t>個体群 </a:t>
            </a:r>
            <a:r>
              <a:rPr kumimoji="1" lang="en-US" altLang="ja-JP" sz="2400" b="1" dirty="0">
                <a:solidFill>
                  <a:srgbClr val="00B050"/>
                </a:solidFill>
              </a:rPr>
              <a:t>B</a:t>
            </a:r>
            <a:endParaRPr kumimoji="1" lang="ja-JP" altLang="en-US" sz="2400" b="1" dirty="0">
              <a:solidFill>
                <a:srgbClr val="00B050"/>
              </a:solidFill>
            </a:endParaRPr>
          </a:p>
        </p:txBody>
      </p:sp>
      <p:sp>
        <p:nvSpPr>
          <p:cNvPr id="79" name="正方形/長方形 78">
            <a:extLst>
              <a:ext uri="{FF2B5EF4-FFF2-40B4-BE49-F238E27FC236}">
                <a16:creationId xmlns:a16="http://schemas.microsoft.com/office/drawing/2014/main" id="{3ACFF788-5B6C-42DE-9246-50D77E485E03}"/>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163F19C-11FF-4BEB-B438-56F6EDD42F0A}"/>
              </a:ext>
            </a:extLst>
          </p:cNvPr>
          <p:cNvSpPr/>
          <p:nvPr/>
        </p:nvSpPr>
        <p:spPr>
          <a:xfrm>
            <a:off x="2590800" y="519953"/>
            <a:ext cx="3720353" cy="5109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1">
            <a:extLst>
              <a:ext uri="{FF2B5EF4-FFF2-40B4-BE49-F238E27FC236}">
                <a16:creationId xmlns:a16="http://schemas.microsoft.com/office/drawing/2014/main" id="{4496B1AF-7E5F-4949-B176-DF0E30865101}"/>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2" name="矢印: 上 1">
            <a:extLst>
              <a:ext uri="{FF2B5EF4-FFF2-40B4-BE49-F238E27FC236}">
                <a16:creationId xmlns:a16="http://schemas.microsoft.com/office/drawing/2014/main" id="{13F6D85F-DD35-4F77-9808-12E14D23970A}"/>
              </a:ext>
            </a:extLst>
          </p:cNvPr>
          <p:cNvSpPr/>
          <p:nvPr/>
        </p:nvSpPr>
        <p:spPr>
          <a:xfrm rot="5006100">
            <a:off x="3549448" y="2643049"/>
            <a:ext cx="426878" cy="16008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上 77">
            <a:extLst>
              <a:ext uri="{FF2B5EF4-FFF2-40B4-BE49-F238E27FC236}">
                <a16:creationId xmlns:a16="http://schemas.microsoft.com/office/drawing/2014/main" id="{D9B74A28-9F28-4872-A76C-B40220D253F6}"/>
              </a:ext>
            </a:extLst>
          </p:cNvPr>
          <p:cNvSpPr/>
          <p:nvPr/>
        </p:nvSpPr>
        <p:spPr>
          <a:xfrm rot="1150358">
            <a:off x="4558940" y="3536425"/>
            <a:ext cx="426878" cy="655305"/>
          </a:xfrm>
          <a:prstGeom prst="upArrow">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矢印: 上 88">
            <a:extLst>
              <a:ext uri="{FF2B5EF4-FFF2-40B4-BE49-F238E27FC236}">
                <a16:creationId xmlns:a16="http://schemas.microsoft.com/office/drawing/2014/main" id="{1D660379-A486-4F5B-BD48-448A5B20D0FB}"/>
              </a:ext>
            </a:extLst>
          </p:cNvPr>
          <p:cNvSpPr/>
          <p:nvPr/>
        </p:nvSpPr>
        <p:spPr>
          <a:xfrm>
            <a:off x="4556928" y="1002823"/>
            <a:ext cx="607270" cy="20322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CCCBEA9-2321-4CB2-91CA-50856D672376}"/>
              </a:ext>
            </a:extLst>
          </p:cNvPr>
          <p:cNvCxnSpPr>
            <a:cxnSpLocks/>
          </p:cNvCxnSpPr>
          <p:nvPr/>
        </p:nvCxnSpPr>
        <p:spPr>
          <a:xfrm flipV="1">
            <a:off x="1956123" y="3768881"/>
            <a:ext cx="150587" cy="851709"/>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7DF802D-0C35-454C-9425-9B592E54A510}"/>
              </a:ext>
            </a:extLst>
          </p:cNvPr>
          <p:cNvCxnSpPr>
            <a:cxnSpLocks/>
          </p:cNvCxnSpPr>
          <p:nvPr/>
        </p:nvCxnSpPr>
        <p:spPr>
          <a:xfrm flipV="1">
            <a:off x="1050513" y="3757108"/>
            <a:ext cx="783828" cy="734735"/>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A2133BAA-9D7C-4721-AE55-6CB289A967F3}"/>
              </a:ext>
            </a:extLst>
          </p:cNvPr>
          <p:cNvCxnSpPr>
            <a:cxnSpLocks/>
          </p:cNvCxnSpPr>
          <p:nvPr/>
        </p:nvCxnSpPr>
        <p:spPr>
          <a:xfrm flipV="1">
            <a:off x="1208053" y="3807956"/>
            <a:ext cx="693711" cy="2020806"/>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sp>
        <p:nvSpPr>
          <p:cNvPr id="27" name="スマイル 26">
            <a:extLst>
              <a:ext uri="{FF2B5EF4-FFF2-40B4-BE49-F238E27FC236}">
                <a16:creationId xmlns:a16="http://schemas.microsoft.com/office/drawing/2014/main" id="{DBA93723-4F40-44EA-ABCA-FF88A11E3526}"/>
              </a:ext>
            </a:extLst>
          </p:cNvPr>
          <p:cNvSpPr/>
          <p:nvPr/>
        </p:nvSpPr>
        <p:spPr>
          <a:xfrm>
            <a:off x="1571763" y="4722675"/>
            <a:ext cx="689957" cy="67702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BB9EB549-732C-41AB-8E32-42B41A63774D}"/>
              </a:ext>
            </a:extLst>
          </p:cNvPr>
          <p:cNvCxnSpPr>
            <a:cxnSpLocks/>
          </p:cNvCxnSpPr>
          <p:nvPr/>
        </p:nvCxnSpPr>
        <p:spPr>
          <a:xfrm flipV="1">
            <a:off x="3990300" y="4527455"/>
            <a:ext cx="118817" cy="458951"/>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D80EFE7D-E453-4CE1-B6F5-27D81A9110ED}"/>
              </a:ext>
            </a:extLst>
          </p:cNvPr>
          <p:cNvCxnSpPr>
            <a:cxnSpLocks/>
          </p:cNvCxnSpPr>
          <p:nvPr/>
        </p:nvCxnSpPr>
        <p:spPr>
          <a:xfrm flipV="1">
            <a:off x="4192289" y="4571234"/>
            <a:ext cx="111703" cy="1040267"/>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8B394792-486A-4C24-BF86-46BFBD574EA5}"/>
              </a:ext>
            </a:extLst>
          </p:cNvPr>
          <p:cNvCxnSpPr>
            <a:cxnSpLocks/>
          </p:cNvCxnSpPr>
          <p:nvPr/>
        </p:nvCxnSpPr>
        <p:spPr>
          <a:xfrm flipH="1" flipV="1">
            <a:off x="4670779" y="4584734"/>
            <a:ext cx="148445" cy="655081"/>
          </a:xfrm>
          <a:prstGeom prst="straightConnector1">
            <a:avLst/>
          </a:prstGeom>
          <a:ln w="63500">
            <a:solidFill>
              <a:srgbClr val="00B0F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8377B6B5-8B01-4316-88FD-E50728687DE0}"/>
              </a:ext>
            </a:extLst>
          </p:cNvPr>
          <p:cNvCxnSpPr>
            <a:cxnSpLocks/>
          </p:cNvCxnSpPr>
          <p:nvPr/>
        </p:nvCxnSpPr>
        <p:spPr>
          <a:xfrm flipH="1" flipV="1">
            <a:off x="2655562" y="3790527"/>
            <a:ext cx="322493" cy="1184817"/>
          </a:xfrm>
          <a:prstGeom prst="straightConnector1">
            <a:avLst/>
          </a:prstGeom>
          <a:ln w="63500">
            <a:solidFill>
              <a:srgbClr val="00B0F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18C06953-90BF-4F11-997E-59EE884767D7}"/>
              </a:ext>
            </a:extLst>
          </p:cNvPr>
          <p:cNvCxnSpPr>
            <a:cxnSpLocks/>
          </p:cNvCxnSpPr>
          <p:nvPr/>
        </p:nvCxnSpPr>
        <p:spPr>
          <a:xfrm flipV="1">
            <a:off x="2309655" y="3807389"/>
            <a:ext cx="123279" cy="1986075"/>
          </a:xfrm>
          <a:prstGeom prst="straightConnector1">
            <a:avLst/>
          </a:prstGeom>
          <a:ln w="63500">
            <a:solidFill>
              <a:srgbClr val="00B0F0">
                <a:alpha val="44000"/>
              </a:srgbClr>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2CD1D219-F5FB-49C7-A75B-0271A2241385}"/>
              </a:ext>
            </a:extLst>
          </p:cNvPr>
          <p:cNvSpPr txBox="1"/>
          <p:nvPr/>
        </p:nvSpPr>
        <p:spPr>
          <a:xfrm>
            <a:off x="6351728" y="3975966"/>
            <a:ext cx="1398190" cy="461665"/>
          </a:xfrm>
          <a:prstGeom prst="rect">
            <a:avLst/>
          </a:prstGeom>
          <a:noFill/>
        </p:spPr>
        <p:txBody>
          <a:bodyPr wrap="square" rtlCol="0">
            <a:spAutoFit/>
          </a:bodyPr>
          <a:lstStyle/>
          <a:p>
            <a:pPr algn="ctr"/>
            <a:r>
              <a:rPr kumimoji="1" lang="ja-JP" altLang="en-US" sz="2400" b="1" dirty="0">
                <a:solidFill>
                  <a:schemeClr val="accent2">
                    <a:lumMod val="75000"/>
                  </a:schemeClr>
                </a:solidFill>
              </a:rPr>
              <a:t>個体群 </a:t>
            </a:r>
            <a:r>
              <a:rPr kumimoji="1" lang="en-US" altLang="ja-JP" sz="2400" b="1" dirty="0">
                <a:solidFill>
                  <a:schemeClr val="accent2">
                    <a:lumMod val="75000"/>
                  </a:schemeClr>
                </a:solidFill>
              </a:rPr>
              <a:t>C</a:t>
            </a:r>
            <a:endParaRPr kumimoji="1" lang="ja-JP" altLang="en-US" sz="2400" b="1" dirty="0">
              <a:solidFill>
                <a:schemeClr val="accent2">
                  <a:lumMod val="75000"/>
                </a:schemeClr>
              </a:solidFill>
            </a:endParaRPr>
          </a:p>
        </p:txBody>
      </p:sp>
      <p:sp>
        <p:nvSpPr>
          <p:cNvPr id="98" name="矢印: 上 97">
            <a:extLst>
              <a:ext uri="{FF2B5EF4-FFF2-40B4-BE49-F238E27FC236}">
                <a16:creationId xmlns:a16="http://schemas.microsoft.com/office/drawing/2014/main" id="{8BD89005-8948-4BF1-9925-C1AE878770B4}"/>
              </a:ext>
            </a:extLst>
          </p:cNvPr>
          <p:cNvSpPr/>
          <p:nvPr/>
        </p:nvSpPr>
        <p:spPr>
          <a:xfrm rot="18119838">
            <a:off x="5550691" y="3122268"/>
            <a:ext cx="502771" cy="1264643"/>
          </a:xfrm>
          <a:prstGeom prst="up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吹き出し: 角を丸めた四角形 99">
            <a:extLst>
              <a:ext uri="{FF2B5EF4-FFF2-40B4-BE49-F238E27FC236}">
                <a16:creationId xmlns:a16="http://schemas.microsoft.com/office/drawing/2014/main" id="{B19D04A5-C137-4F11-B778-459CAF001902}"/>
              </a:ext>
            </a:extLst>
          </p:cNvPr>
          <p:cNvSpPr/>
          <p:nvPr/>
        </p:nvSpPr>
        <p:spPr>
          <a:xfrm>
            <a:off x="76653" y="1138549"/>
            <a:ext cx="4346302" cy="2088992"/>
          </a:xfrm>
          <a:prstGeom prst="wedgeRoundRectCallout">
            <a:avLst>
              <a:gd name="adj1" fmla="val 40392"/>
              <a:gd name="adj2" fmla="val 58955"/>
              <a:gd name="adj3" fmla="val 16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370E7C07-3F69-4C02-93F9-DA7AE8C3A8AE}"/>
              </a:ext>
            </a:extLst>
          </p:cNvPr>
          <p:cNvSpPr txBox="1">
            <a:spLocks/>
          </p:cNvSpPr>
          <p:nvPr/>
        </p:nvSpPr>
        <p:spPr>
          <a:xfrm>
            <a:off x="213254" y="1155059"/>
            <a:ext cx="3777046" cy="560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b="1" u="sng" dirty="0">
                <a:solidFill>
                  <a:srgbClr val="C00000"/>
                </a:solidFill>
              </a:rPr>
              <a:t>Developmental selection</a:t>
            </a:r>
            <a:endParaRPr lang="en-US" altLang="ja-JP" sz="2000" u="sng" dirty="0">
              <a:solidFill>
                <a:srgbClr val="C00000"/>
              </a:solidFill>
            </a:endParaRPr>
          </a:p>
        </p:txBody>
      </p:sp>
      <p:sp>
        <p:nvSpPr>
          <p:cNvPr id="105" name="吹き出し: 角を丸めた四角形 104">
            <a:extLst>
              <a:ext uri="{FF2B5EF4-FFF2-40B4-BE49-F238E27FC236}">
                <a16:creationId xmlns:a16="http://schemas.microsoft.com/office/drawing/2014/main" id="{2C0633DA-152A-4185-AE8C-9E026225C4B8}"/>
              </a:ext>
            </a:extLst>
          </p:cNvPr>
          <p:cNvSpPr/>
          <p:nvPr/>
        </p:nvSpPr>
        <p:spPr>
          <a:xfrm>
            <a:off x="5240881" y="1397610"/>
            <a:ext cx="3796129" cy="1637438"/>
          </a:xfrm>
          <a:prstGeom prst="wedgeRoundRectCallout">
            <a:avLst>
              <a:gd name="adj1" fmla="val -36504"/>
              <a:gd name="adj2" fmla="val 88875"/>
              <a:gd name="adj3" fmla="val 16667"/>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コンテンツ プレースホルダー 2">
            <a:extLst>
              <a:ext uri="{FF2B5EF4-FFF2-40B4-BE49-F238E27FC236}">
                <a16:creationId xmlns:a16="http://schemas.microsoft.com/office/drawing/2014/main" id="{5A452482-9D6E-467D-96B8-FA485D12A2BF}"/>
              </a:ext>
            </a:extLst>
          </p:cNvPr>
          <p:cNvSpPr txBox="1">
            <a:spLocks/>
          </p:cNvSpPr>
          <p:nvPr/>
        </p:nvSpPr>
        <p:spPr>
          <a:xfrm>
            <a:off x="5379607" y="1482956"/>
            <a:ext cx="3626616" cy="7814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000" b="1" u="sng" dirty="0">
                <a:solidFill>
                  <a:schemeClr val="accent5">
                    <a:lumMod val="50000"/>
                  </a:schemeClr>
                </a:solidFill>
              </a:rPr>
              <a:t>Reaction norms </a:t>
            </a:r>
            <a:r>
              <a:rPr lang="en-US" altLang="ja-JP" sz="2000" b="1" dirty="0">
                <a:solidFill>
                  <a:schemeClr val="accent5">
                    <a:lumMod val="50000"/>
                  </a:schemeClr>
                </a:solidFill>
              </a:rPr>
              <a:t>(nonadaptive forms)</a:t>
            </a:r>
            <a:endParaRPr lang="en-US" altLang="ja-JP" sz="2000" dirty="0">
              <a:solidFill>
                <a:schemeClr val="accent5">
                  <a:lumMod val="50000"/>
                </a:schemeClr>
              </a:solidFill>
            </a:endParaRPr>
          </a:p>
        </p:txBody>
      </p:sp>
      <p:sp>
        <p:nvSpPr>
          <p:cNvPr id="107" name="コンテンツ プレースホルダー 2">
            <a:extLst>
              <a:ext uri="{FF2B5EF4-FFF2-40B4-BE49-F238E27FC236}">
                <a16:creationId xmlns:a16="http://schemas.microsoft.com/office/drawing/2014/main" id="{4B2D2D2B-F277-4A71-A829-B359E33D1CFF}"/>
              </a:ext>
            </a:extLst>
          </p:cNvPr>
          <p:cNvSpPr txBox="1">
            <a:spLocks/>
          </p:cNvSpPr>
          <p:nvPr/>
        </p:nvSpPr>
        <p:spPr>
          <a:xfrm>
            <a:off x="204747" y="1581141"/>
            <a:ext cx="4113946" cy="149515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000" dirty="0">
                <a:solidFill>
                  <a:srgbClr val="C00000"/>
                </a:solidFill>
              </a:rPr>
              <a:t>新たな</a:t>
            </a:r>
            <a:r>
              <a:rPr lang="en-US" altLang="ja-JP" sz="2000" dirty="0">
                <a:solidFill>
                  <a:srgbClr val="C00000"/>
                </a:solidFill>
              </a:rPr>
              <a:t> selective peak </a:t>
            </a:r>
            <a:r>
              <a:rPr lang="ja-JP" altLang="en-US" sz="2000" dirty="0">
                <a:solidFill>
                  <a:srgbClr val="C00000"/>
                </a:solidFill>
              </a:rPr>
              <a:t>へのシフト</a:t>
            </a:r>
            <a:r>
              <a:rPr lang="en-US" altLang="ja-JP" sz="2000" dirty="0">
                <a:solidFill>
                  <a:srgbClr val="C00000"/>
                </a:solidFill>
              </a:rPr>
              <a:t>.</a:t>
            </a:r>
          </a:p>
          <a:p>
            <a:pPr>
              <a:buFont typeface="Wingdings" panose="05000000000000000000" pitchFamily="2" charset="2"/>
              <a:buChar char="Ø"/>
            </a:pPr>
            <a:r>
              <a:rPr lang="ja-JP" altLang="en-US" sz="2000" dirty="0">
                <a:solidFill>
                  <a:srgbClr val="C00000"/>
                </a:solidFill>
              </a:rPr>
              <a:t>選択圧の低下</a:t>
            </a:r>
            <a:r>
              <a:rPr lang="en-US" altLang="ja-JP" sz="2000" dirty="0">
                <a:solidFill>
                  <a:srgbClr val="C00000"/>
                </a:solidFill>
              </a:rPr>
              <a:t>.</a:t>
            </a:r>
          </a:p>
          <a:p>
            <a:pPr>
              <a:buFont typeface="Wingdings" panose="05000000000000000000" pitchFamily="2" charset="2"/>
              <a:buChar char="Ø"/>
            </a:pPr>
            <a:r>
              <a:rPr lang="ja-JP" altLang="en-US" sz="2000" dirty="0">
                <a:solidFill>
                  <a:srgbClr val="C00000"/>
                </a:solidFill>
              </a:rPr>
              <a:t>遺伝的多様性による進化の促進</a:t>
            </a:r>
            <a:r>
              <a:rPr lang="en-US" altLang="ja-JP" sz="2000" dirty="0">
                <a:solidFill>
                  <a:srgbClr val="C00000"/>
                </a:solidFill>
              </a:rPr>
              <a:t>. </a:t>
            </a:r>
          </a:p>
          <a:p>
            <a:pPr>
              <a:buFont typeface="Wingdings" panose="05000000000000000000" pitchFamily="2" charset="2"/>
              <a:buChar char="Ø"/>
            </a:pPr>
            <a:r>
              <a:rPr lang="ja-JP" altLang="en-US" sz="2000" dirty="0">
                <a:solidFill>
                  <a:srgbClr val="C00000"/>
                </a:solidFill>
              </a:rPr>
              <a:t>急速な環境変化に対して脆弱</a:t>
            </a:r>
            <a:r>
              <a:rPr lang="en-US" altLang="ja-JP" sz="2000" dirty="0">
                <a:solidFill>
                  <a:srgbClr val="C00000"/>
                </a:solidFill>
              </a:rPr>
              <a:t>.</a:t>
            </a:r>
          </a:p>
        </p:txBody>
      </p:sp>
      <p:sp>
        <p:nvSpPr>
          <p:cNvPr id="108" name="コンテンツ プレースホルダー 2">
            <a:extLst>
              <a:ext uri="{FF2B5EF4-FFF2-40B4-BE49-F238E27FC236}">
                <a16:creationId xmlns:a16="http://schemas.microsoft.com/office/drawing/2014/main" id="{5F32D4C7-C09F-4510-BE86-2E7AFC491014}"/>
              </a:ext>
            </a:extLst>
          </p:cNvPr>
          <p:cNvSpPr txBox="1">
            <a:spLocks/>
          </p:cNvSpPr>
          <p:nvPr/>
        </p:nvSpPr>
        <p:spPr>
          <a:xfrm>
            <a:off x="5338588" y="2153524"/>
            <a:ext cx="3626616" cy="1275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000" dirty="0">
                <a:solidFill>
                  <a:schemeClr val="accent5">
                    <a:lumMod val="50000"/>
                  </a:schemeClr>
                </a:solidFill>
              </a:rPr>
              <a:t>ボトルネック効果による進化の方向性の不確実性</a:t>
            </a:r>
            <a:r>
              <a:rPr lang="en-US" altLang="ja-JP" sz="2000" dirty="0">
                <a:solidFill>
                  <a:schemeClr val="accent5">
                    <a:lumMod val="50000"/>
                  </a:schemeClr>
                </a:solidFill>
              </a:rPr>
              <a:t>.</a:t>
            </a:r>
          </a:p>
        </p:txBody>
      </p:sp>
      <p:cxnSp>
        <p:nvCxnSpPr>
          <p:cNvPr id="109" name="直線矢印コネクタ 108">
            <a:extLst>
              <a:ext uri="{FF2B5EF4-FFF2-40B4-BE49-F238E27FC236}">
                <a16:creationId xmlns:a16="http://schemas.microsoft.com/office/drawing/2014/main" id="{92582EF4-F580-4DBF-8CF1-3ED8009D6B5A}"/>
              </a:ext>
            </a:extLst>
          </p:cNvPr>
          <p:cNvCxnSpPr>
            <a:cxnSpLocks/>
          </p:cNvCxnSpPr>
          <p:nvPr/>
        </p:nvCxnSpPr>
        <p:spPr>
          <a:xfrm flipV="1">
            <a:off x="6463910" y="4350140"/>
            <a:ext cx="118817" cy="458951"/>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05187E25-233D-4EC1-8149-5F4023B871C4}"/>
              </a:ext>
            </a:extLst>
          </p:cNvPr>
          <p:cNvCxnSpPr>
            <a:cxnSpLocks/>
            <a:stCxn id="67" idx="3"/>
          </p:cNvCxnSpPr>
          <p:nvPr/>
        </p:nvCxnSpPr>
        <p:spPr>
          <a:xfrm flipV="1">
            <a:off x="6544922" y="4370467"/>
            <a:ext cx="223596" cy="1223430"/>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AA059428-2E8E-44E2-9E76-7D6E3D5E8184}"/>
              </a:ext>
            </a:extLst>
          </p:cNvPr>
          <p:cNvCxnSpPr>
            <a:cxnSpLocks/>
          </p:cNvCxnSpPr>
          <p:nvPr/>
        </p:nvCxnSpPr>
        <p:spPr>
          <a:xfrm flipH="1" flipV="1">
            <a:off x="7616307" y="4370467"/>
            <a:ext cx="231939" cy="825468"/>
          </a:xfrm>
          <a:prstGeom prst="straightConnector1">
            <a:avLst/>
          </a:prstGeom>
          <a:ln w="63500">
            <a:solidFill>
              <a:srgbClr val="00B0F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6439BF35-819B-401A-AC74-3D7F216DD85F}"/>
              </a:ext>
            </a:extLst>
          </p:cNvPr>
          <p:cNvCxnSpPr>
            <a:cxnSpLocks/>
          </p:cNvCxnSpPr>
          <p:nvPr/>
        </p:nvCxnSpPr>
        <p:spPr>
          <a:xfrm flipV="1">
            <a:off x="6912983" y="4378785"/>
            <a:ext cx="37918" cy="439574"/>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B2773EFF-BA39-4AFA-9E91-E75D5E02613F}"/>
              </a:ext>
            </a:extLst>
          </p:cNvPr>
          <p:cNvCxnSpPr>
            <a:cxnSpLocks/>
          </p:cNvCxnSpPr>
          <p:nvPr/>
        </p:nvCxnSpPr>
        <p:spPr>
          <a:xfrm flipV="1">
            <a:off x="7105664" y="4365083"/>
            <a:ext cx="67319" cy="1215833"/>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CAF440E1-AAD3-46A3-8039-F316FA5A03D3}"/>
              </a:ext>
            </a:extLst>
          </p:cNvPr>
          <p:cNvCxnSpPr>
            <a:cxnSpLocks/>
          </p:cNvCxnSpPr>
          <p:nvPr/>
        </p:nvCxnSpPr>
        <p:spPr>
          <a:xfrm flipH="1" flipV="1">
            <a:off x="7347562" y="4378785"/>
            <a:ext cx="104691" cy="1263846"/>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84C5328F-FA3C-407C-A0B5-7302BB64EAFF}"/>
              </a:ext>
            </a:extLst>
          </p:cNvPr>
          <p:cNvCxnSpPr>
            <a:cxnSpLocks/>
          </p:cNvCxnSpPr>
          <p:nvPr/>
        </p:nvCxnSpPr>
        <p:spPr>
          <a:xfrm flipH="1" flipV="1">
            <a:off x="7467757" y="4343967"/>
            <a:ext cx="57640" cy="493603"/>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E1E355A-F0E9-41D5-BB22-6113FCE3DEDA}"/>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5CC8B823-D865-4364-9695-B61E0C95E19F}"/>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6" name="タイトル 1">
            <a:extLst>
              <a:ext uri="{FF2B5EF4-FFF2-40B4-BE49-F238E27FC236}">
                <a16:creationId xmlns:a16="http://schemas.microsoft.com/office/drawing/2014/main" id="{19C156B4-7AE3-4B8B-841E-83DBD0B69E23}"/>
              </a:ext>
            </a:extLst>
          </p:cNvPr>
          <p:cNvSpPr txBox="1">
            <a:spLocks/>
          </p:cNvSpPr>
          <p:nvPr/>
        </p:nvSpPr>
        <p:spPr>
          <a:xfrm>
            <a:off x="266833" y="1109029"/>
            <a:ext cx="8640049" cy="6170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Open Question</a:t>
            </a:r>
            <a:endParaRPr lang="ja-JP" altLang="en-US" sz="3600" dirty="0"/>
          </a:p>
        </p:txBody>
      </p:sp>
      <p:sp>
        <p:nvSpPr>
          <p:cNvPr id="8" name="テキスト ボックス 7">
            <a:extLst>
              <a:ext uri="{FF2B5EF4-FFF2-40B4-BE49-F238E27FC236}">
                <a16:creationId xmlns:a16="http://schemas.microsoft.com/office/drawing/2014/main" id="{3DA637FE-AB72-4D5B-A980-436584DE7D41}"/>
              </a:ext>
            </a:extLst>
          </p:cNvPr>
          <p:cNvSpPr txBox="1"/>
          <p:nvPr/>
        </p:nvSpPr>
        <p:spPr>
          <a:xfrm>
            <a:off x="266833" y="1828801"/>
            <a:ext cx="8640049" cy="523220"/>
          </a:xfrm>
          <a:prstGeom prst="rect">
            <a:avLst/>
          </a:prstGeom>
          <a:noFill/>
        </p:spPr>
        <p:txBody>
          <a:bodyPr wrap="square" rtlCol="0">
            <a:spAutoFit/>
          </a:bodyPr>
          <a:lstStyle/>
          <a:p>
            <a:pPr marL="571500" indent="-571500">
              <a:buFont typeface="+mj-lt"/>
              <a:buAutoNum type="alphaUcParenR"/>
            </a:pPr>
            <a:r>
              <a:rPr lang="ja-JP" altLang="en-US" sz="2800" b="1" dirty="0"/>
              <a:t>可塑性 </a:t>
            </a:r>
            <a:r>
              <a:rPr lang="en-US" altLang="ja-JP" sz="2800" b="1" dirty="0"/>
              <a:t>× </a:t>
            </a:r>
            <a:r>
              <a:rPr lang="ja-JP" altLang="en-US" sz="2800" b="1" dirty="0"/>
              <a:t>生活史</a:t>
            </a:r>
            <a:endParaRPr lang="en-US" altLang="ja-JP" sz="2800" b="1" dirty="0"/>
          </a:p>
        </p:txBody>
      </p:sp>
      <p:sp>
        <p:nvSpPr>
          <p:cNvPr id="10" name="テキスト ボックス 9">
            <a:extLst>
              <a:ext uri="{FF2B5EF4-FFF2-40B4-BE49-F238E27FC236}">
                <a16:creationId xmlns:a16="http://schemas.microsoft.com/office/drawing/2014/main" id="{5C3AE5F1-35F6-4A84-B2BE-FD1567B54F5C}"/>
              </a:ext>
            </a:extLst>
          </p:cNvPr>
          <p:cNvSpPr txBox="1"/>
          <p:nvPr/>
        </p:nvSpPr>
        <p:spPr>
          <a:xfrm>
            <a:off x="779135" y="2897259"/>
            <a:ext cx="8256422" cy="707886"/>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種の </a:t>
            </a:r>
            <a:r>
              <a:rPr lang="en-US" altLang="ja-JP" sz="2000" dirty="0"/>
              <a:t>“</a:t>
            </a:r>
            <a:r>
              <a:rPr lang="ja-JP" altLang="en-US" sz="2000" dirty="0"/>
              <a:t>生活史</a:t>
            </a:r>
            <a:r>
              <a:rPr lang="en-US" altLang="ja-JP" sz="2000" dirty="0"/>
              <a:t>” </a:t>
            </a:r>
            <a:r>
              <a:rPr lang="ja-JP" altLang="en-US" sz="2000" dirty="0"/>
              <a:t>から新たな環境に対する適応性を適切に予測することは可能なのか？そのほかの可能性は？</a:t>
            </a:r>
            <a:endParaRPr lang="en-US" altLang="ja-JP" sz="2000" dirty="0"/>
          </a:p>
        </p:txBody>
      </p:sp>
      <p:sp>
        <p:nvSpPr>
          <p:cNvPr id="11" name="テキスト ボックス 10">
            <a:extLst>
              <a:ext uri="{FF2B5EF4-FFF2-40B4-BE49-F238E27FC236}">
                <a16:creationId xmlns:a16="http://schemas.microsoft.com/office/drawing/2014/main" id="{5D6BE436-3982-4802-A44F-40779CB92EEA}"/>
              </a:ext>
            </a:extLst>
          </p:cNvPr>
          <p:cNvSpPr txBox="1"/>
          <p:nvPr/>
        </p:nvSpPr>
        <p:spPr>
          <a:xfrm>
            <a:off x="779134" y="4314107"/>
            <a:ext cx="8127748" cy="707886"/>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栄養素の利用可能性の人為的変化は、新しい環境に対する可塑性とどのくらい相互作用するのか？</a:t>
            </a:r>
            <a:endParaRPr lang="en-US" altLang="ja-JP" sz="2000" dirty="0"/>
          </a:p>
        </p:txBody>
      </p:sp>
      <p:sp>
        <p:nvSpPr>
          <p:cNvPr id="12" name="テキスト ボックス 11">
            <a:extLst>
              <a:ext uri="{FF2B5EF4-FFF2-40B4-BE49-F238E27FC236}">
                <a16:creationId xmlns:a16="http://schemas.microsoft.com/office/drawing/2014/main" id="{A274891D-C509-4549-8421-5E4B5B2CF7E6}"/>
              </a:ext>
            </a:extLst>
          </p:cNvPr>
          <p:cNvSpPr txBox="1"/>
          <p:nvPr/>
        </p:nvSpPr>
        <p:spPr>
          <a:xfrm>
            <a:off x="779133" y="5596015"/>
            <a:ext cx="8264231" cy="707886"/>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可塑性が新たな環境下での種の生存に重要な役割を果たす場合、多様化はどの程度可塑性によってバイアスされるのか？</a:t>
            </a:r>
            <a:endParaRPr lang="en-US" altLang="ja-JP" sz="2000" dirty="0"/>
          </a:p>
        </p:txBody>
      </p:sp>
      <p:sp>
        <p:nvSpPr>
          <p:cNvPr id="13" name="テキスト ボックス 12">
            <a:extLst>
              <a:ext uri="{FF2B5EF4-FFF2-40B4-BE49-F238E27FC236}">
                <a16:creationId xmlns:a16="http://schemas.microsoft.com/office/drawing/2014/main" id="{478C31CE-77AF-469F-AB4A-40079DA6E10D}"/>
              </a:ext>
            </a:extLst>
          </p:cNvPr>
          <p:cNvSpPr txBox="1"/>
          <p:nvPr/>
        </p:nvSpPr>
        <p:spPr>
          <a:xfrm>
            <a:off x="779133" y="6351406"/>
            <a:ext cx="7550951"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可塑性のメカニズムは、遺伝的分化が進行する軸となる？ </a:t>
            </a:r>
            <a:endParaRPr lang="en-US" altLang="ja-JP" sz="2000" dirty="0"/>
          </a:p>
        </p:txBody>
      </p:sp>
      <p:sp>
        <p:nvSpPr>
          <p:cNvPr id="14" name="テキスト ボックス 13">
            <a:extLst>
              <a:ext uri="{FF2B5EF4-FFF2-40B4-BE49-F238E27FC236}">
                <a16:creationId xmlns:a16="http://schemas.microsoft.com/office/drawing/2014/main" id="{6687CA35-D215-4292-9351-52CD84AD177E}"/>
              </a:ext>
            </a:extLst>
          </p:cNvPr>
          <p:cNvSpPr txBox="1"/>
          <p:nvPr/>
        </p:nvSpPr>
        <p:spPr>
          <a:xfrm>
            <a:off x="779134" y="2436926"/>
            <a:ext cx="8768735"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2000" dirty="0"/>
              <a:t>どの種が環境変動ストレスに対してどのように適応するのか？</a:t>
            </a:r>
            <a:endParaRPr lang="en-US" altLang="ja-JP" sz="2000" dirty="0"/>
          </a:p>
        </p:txBody>
      </p:sp>
      <p:sp>
        <p:nvSpPr>
          <p:cNvPr id="15" name="テキスト ボックス 14">
            <a:extLst>
              <a:ext uri="{FF2B5EF4-FFF2-40B4-BE49-F238E27FC236}">
                <a16:creationId xmlns:a16="http://schemas.microsoft.com/office/drawing/2014/main" id="{2492C8A6-3B07-455B-8AF4-CDA5A63CB613}"/>
              </a:ext>
            </a:extLst>
          </p:cNvPr>
          <p:cNvSpPr txBox="1"/>
          <p:nvPr/>
        </p:nvSpPr>
        <p:spPr>
          <a:xfrm>
            <a:off x="266833" y="3698016"/>
            <a:ext cx="8640049" cy="523220"/>
          </a:xfrm>
          <a:prstGeom prst="rect">
            <a:avLst/>
          </a:prstGeom>
          <a:noFill/>
        </p:spPr>
        <p:txBody>
          <a:bodyPr wrap="square" rtlCol="0">
            <a:spAutoFit/>
          </a:bodyPr>
          <a:lstStyle/>
          <a:p>
            <a:pPr marL="571500" indent="-571500">
              <a:buFont typeface="+mj-lt"/>
              <a:buAutoNum type="alphaUcParenR" startAt="2"/>
            </a:pPr>
            <a:r>
              <a:rPr lang="ja-JP" altLang="en-US" sz="2800" b="1" dirty="0"/>
              <a:t>可塑性 </a:t>
            </a:r>
            <a:r>
              <a:rPr lang="en-US" altLang="ja-JP" sz="2800" b="1" dirty="0"/>
              <a:t>× </a:t>
            </a:r>
            <a:r>
              <a:rPr lang="ja-JP" altLang="en-US" sz="2800" b="1" dirty="0"/>
              <a:t>人為的環境変動</a:t>
            </a:r>
            <a:endParaRPr lang="en-US" altLang="ja-JP" sz="2800" b="1" dirty="0"/>
          </a:p>
        </p:txBody>
      </p:sp>
      <p:sp>
        <p:nvSpPr>
          <p:cNvPr id="16" name="テキスト ボックス 15">
            <a:extLst>
              <a:ext uri="{FF2B5EF4-FFF2-40B4-BE49-F238E27FC236}">
                <a16:creationId xmlns:a16="http://schemas.microsoft.com/office/drawing/2014/main" id="{DBE9C893-5888-4E8D-AB23-936F225073DF}"/>
              </a:ext>
            </a:extLst>
          </p:cNvPr>
          <p:cNvSpPr txBox="1"/>
          <p:nvPr/>
        </p:nvSpPr>
        <p:spPr>
          <a:xfrm>
            <a:off x="266833" y="5025290"/>
            <a:ext cx="8640049" cy="523220"/>
          </a:xfrm>
          <a:prstGeom prst="rect">
            <a:avLst/>
          </a:prstGeom>
          <a:noFill/>
        </p:spPr>
        <p:txBody>
          <a:bodyPr wrap="square" rtlCol="0">
            <a:spAutoFit/>
          </a:bodyPr>
          <a:lstStyle/>
          <a:p>
            <a:pPr marL="571500" indent="-571500">
              <a:buFont typeface="+mj-lt"/>
              <a:buAutoNum type="alphaUcParenR" startAt="3"/>
            </a:pPr>
            <a:r>
              <a:rPr lang="ja-JP" altLang="en-US" sz="2800" b="1" dirty="0"/>
              <a:t>可塑性 </a:t>
            </a:r>
            <a:r>
              <a:rPr lang="en-US" altLang="ja-JP" sz="2800" b="1" dirty="0"/>
              <a:t>× </a:t>
            </a:r>
            <a:r>
              <a:rPr lang="ja-JP" altLang="en-US" sz="2800" b="1" dirty="0"/>
              <a:t>多様化・遺伝的分化</a:t>
            </a:r>
            <a:endParaRPr lang="en-US" altLang="ja-JP" sz="2800" b="1" dirty="0"/>
          </a:p>
        </p:txBody>
      </p:sp>
    </p:spTree>
    <p:extLst>
      <p:ext uri="{BB962C8B-B14F-4D97-AF65-F5344CB8AC3E}">
        <p14:creationId xmlns:p14="http://schemas.microsoft.com/office/powerpoint/2010/main" val="394539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50851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921</TotalTime>
  <Words>750</Words>
  <Application>Microsoft Office PowerPoint</Application>
  <PresentationFormat>画面に合わせる (4:3)</PresentationFormat>
  <Paragraphs>108</Paragraphs>
  <Slides>10</Slides>
  <Notes>5</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游ゴシック</vt:lpstr>
      <vt:lpstr>Arial</vt:lpstr>
      <vt:lpstr>Calibri</vt:lpstr>
      <vt:lpstr>Calibri Light</vt:lpstr>
      <vt:lpstr>Wingdings</vt:lpstr>
      <vt:lpstr>Office テーマ</vt:lpstr>
      <vt:lpstr>How will organisms respond to complex, novel environments?</vt:lpstr>
      <vt:lpstr>PowerPoint プレゼンテーション</vt:lpstr>
      <vt:lpstr>PowerPoint プレゼンテーション</vt:lpstr>
      <vt:lpstr>個体はいつ自らの行動・生理・形態を新たな環境に対して発展し、適応するのか？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will organisms respond to complex, novel environments?</dc:title>
  <dc:creator>大澤 祐美子</dc:creator>
  <cp:lastModifiedBy>大澤 祐美子</cp:lastModifiedBy>
  <cp:revision>71</cp:revision>
  <dcterms:created xsi:type="dcterms:W3CDTF">2021-04-15T07:08:25Z</dcterms:created>
  <dcterms:modified xsi:type="dcterms:W3CDTF">2021-04-22T00:05:46Z</dcterms:modified>
</cp:coreProperties>
</file>