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0" r:id="rId8"/>
    <p:sldId id="261" r:id="rId9"/>
    <p:sldId id="269" r:id="rId10"/>
    <p:sldId id="262" r:id="rId11"/>
    <p:sldId id="270" r:id="rId12"/>
    <p:sldId id="263" r:id="rId13"/>
    <p:sldId id="264"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邊 千夏子" initials="渡邊" lastIdx="1" clrIdx="0">
    <p:extLst>
      <p:ext uri="{19B8F6BF-5375-455C-9EA6-DF929625EA0E}">
        <p15:presenceInfo xmlns:p15="http://schemas.microsoft.com/office/powerpoint/2012/main" userId="渡邊 千夏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4660"/>
  </p:normalViewPr>
  <p:slideViewPr>
    <p:cSldViewPr snapToGrid="0">
      <p:cViewPr varScale="1">
        <p:scale>
          <a:sx n="64" d="100"/>
          <a:sy n="64" d="100"/>
        </p:scale>
        <p:origin x="7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73A0C-4739-482F-BF06-4E2BBD48229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6026524-1A5B-47F5-B649-970CB9AD8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FF7B769-7CCE-4D33-8C3C-C6DB9751DAB3}"/>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744D733D-E6C4-47EC-97B1-8902E0CE93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F7308F-F52F-43CF-8EEB-5BC2C4B7DEB7}"/>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238133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6C87D-6378-483E-9D13-58E5BB0270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B169C8-4DB5-4A5E-8C78-9601C0DD1AF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81B78F-B438-4A78-A4D4-75880EA9DF3D}"/>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3FB446FB-F76C-41E5-A9D5-892FEC06FF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EA42AB-5114-4FBB-9C58-2EA02EAA6B40}"/>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222261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6B69C35-C5DC-4C00-8195-5D3B661E19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CFCB48-779F-42DB-A456-D36AE9EE8FD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2859AA-772D-450E-9226-A4D2139CF438}"/>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0619EF77-944B-4F17-B5C6-AE5EB610AD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E8779-FD68-4166-ABC5-3D6C836A7F22}"/>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149313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FF1A9-54EB-4448-A61E-1FF0FAD220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3698FB-5426-4BCE-8240-5D5FAA310FE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31BE1A-670A-4A3C-8B7A-8D361889ED40}"/>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D0DD4CDA-BCA8-452D-AFAB-3AAD229181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D00188-7130-4365-8D19-E497B5182DFC}"/>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67336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B088E-B5A1-4A3E-A79E-56E0A506714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A62739-EC41-4195-BF7F-C6056DF78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8006322-6C2A-44EE-B58F-2A3960C268B0}"/>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E72E9899-F4DE-4E85-8CC5-F606E034E7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E6C01-9535-4D8D-B6CD-88DFD288A112}"/>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283035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98115-54C8-40C7-92C9-6F9B19A37F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664D65-18CC-42A2-BE60-B6CEFB05081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9285A3-36D8-4F94-9583-6B1A733C95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8DEDF1F-8FCD-4FB8-9E4F-F7BC228D55A4}"/>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6" name="フッター プレースホルダー 5">
            <a:extLst>
              <a:ext uri="{FF2B5EF4-FFF2-40B4-BE49-F238E27FC236}">
                <a16:creationId xmlns:a16="http://schemas.microsoft.com/office/drawing/2014/main" id="{D62D1D71-B7D5-4014-B640-0AFB1CDA79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D1949A-C5BB-4C15-A1FD-7816156E0BB3}"/>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258026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D5B386-9B81-443F-8E3D-4103E97FE8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E43BD2-A14E-4164-9442-298C8839F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4719ACA-F48C-4E88-84E0-CC68E51393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504E71-F78C-4EEC-B010-2D502C98B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F9899F-DC0E-494E-AC0B-3030B571E2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16E82F-B7B7-4FA6-8234-F55BDCD6AC15}"/>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8" name="フッター プレースホルダー 7">
            <a:extLst>
              <a:ext uri="{FF2B5EF4-FFF2-40B4-BE49-F238E27FC236}">
                <a16:creationId xmlns:a16="http://schemas.microsoft.com/office/drawing/2014/main" id="{DBC5D4AB-8D2E-4828-A035-F3C153CA0F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0F03BCA-FF13-4904-9FDD-E843944C6545}"/>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1641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2FED4-3252-4D9C-886E-940385A26E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1F3A12-7F79-4C79-BC3D-593F88651F65}"/>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4" name="フッター プレースホルダー 3">
            <a:extLst>
              <a:ext uri="{FF2B5EF4-FFF2-40B4-BE49-F238E27FC236}">
                <a16:creationId xmlns:a16="http://schemas.microsoft.com/office/drawing/2014/main" id="{F4A2AA33-2FC4-428C-93F2-F3E063747E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758377-8B4D-4A4B-9287-94784ACB7E9B}"/>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113062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22ADEEC-18B1-46B9-B2F2-F000734DF7AA}"/>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3" name="フッター プレースホルダー 2">
            <a:extLst>
              <a:ext uri="{FF2B5EF4-FFF2-40B4-BE49-F238E27FC236}">
                <a16:creationId xmlns:a16="http://schemas.microsoft.com/office/drawing/2014/main" id="{1D2E6C8F-E82F-44F7-A858-3FDAC8C3D7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9A3C12-0C0E-4655-BB2C-176BA0A38ADE}"/>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91823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C1227-D78E-4566-A5CC-5DA3D1D6C0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AC8AC2-2278-46D3-8C9C-B57EE948B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B44C94-CFD4-46C9-9BD6-13F416E05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A2956C-71BD-4DDC-A700-1A81C5212976}"/>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6" name="フッター プレースホルダー 5">
            <a:extLst>
              <a:ext uri="{FF2B5EF4-FFF2-40B4-BE49-F238E27FC236}">
                <a16:creationId xmlns:a16="http://schemas.microsoft.com/office/drawing/2014/main" id="{B51FD2D4-E01A-40DE-9857-554A54DDAF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362B09-80BD-4135-8773-BFB01278F402}"/>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60425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68F6A-8456-4D5D-859B-71589568A7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C8DCC5-08BB-49C5-B36F-439D4C4F4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0D35A73-3225-4CAC-A778-9F164298B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88267B-B7D1-4244-8966-42C1F7C760E4}"/>
              </a:ext>
            </a:extLst>
          </p:cNvPr>
          <p:cNvSpPr>
            <a:spLocks noGrp="1"/>
          </p:cNvSpPr>
          <p:nvPr>
            <p:ph type="dt" sz="half" idx="10"/>
          </p:nvPr>
        </p:nvSpPr>
        <p:spPr/>
        <p:txBody>
          <a:bodyPr/>
          <a:lstStyle/>
          <a:p>
            <a:fld id="{49420A94-88C9-46B7-815F-B3A7F525F736}" type="datetimeFigureOut">
              <a:rPr kumimoji="1" lang="ja-JP" altLang="en-US" smtClean="0"/>
              <a:t>2021/6/30</a:t>
            </a:fld>
            <a:endParaRPr kumimoji="1" lang="ja-JP" altLang="en-US"/>
          </a:p>
        </p:txBody>
      </p:sp>
      <p:sp>
        <p:nvSpPr>
          <p:cNvPr id="6" name="フッター プレースホルダー 5">
            <a:extLst>
              <a:ext uri="{FF2B5EF4-FFF2-40B4-BE49-F238E27FC236}">
                <a16:creationId xmlns:a16="http://schemas.microsoft.com/office/drawing/2014/main" id="{FA4DE788-F5E5-41D9-81E1-E179EC468D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AD4981-AF7A-47F7-A4AE-C181C309F446}"/>
              </a:ext>
            </a:extLst>
          </p:cNvPr>
          <p:cNvSpPr>
            <a:spLocks noGrp="1"/>
          </p:cNvSpPr>
          <p:nvPr>
            <p:ph type="sldNum" sz="quarter" idx="12"/>
          </p:nvPr>
        </p:nvSpPr>
        <p:spPr/>
        <p:txBody>
          <a:body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393657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01C8F6-E547-404F-94EA-0815AF0C9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0D04E8-09DD-40CB-8988-7D9DD5984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12466F-73EF-4247-B41C-97A39D3ED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20A94-88C9-46B7-815F-B3A7F525F736}" type="datetimeFigureOut">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035797F9-9510-4F23-ADD8-FD0F3C620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5C3FF3-E4EC-47D6-A059-36D08CCBE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9E7A2-DBEF-4322-8D18-75106CA386B4}" type="slidenum">
              <a:rPr kumimoji="1" lang="ja-JP" altLang="en-US" smtClean="0"/>
              <a:t>‹#›</a:t>
            </a:fld>
            <a:endParaRPr kumimoji="1" lang="ja-JP" altLang="en-US"/>
          </a:p>
        </p:txBody>
      </p:sp>
    </p:spTree>
    <p:extLst>
      <p:ext uri="{BB962C8B-B14F-4D97-AF65-F5344CB8AC3E}">
        <p14:creationId xmlns:p14="http://schemas.microsoft.com/office/powerpoint/2010/main" val="95261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FB8A2-5724-411A-9BC1-01C7B4D63BC3}"/>
              </a:ext>
            </a:extLst>
          </p:cNvPr>
          <p:cNvSpPr>
            <a:spLocks noGrp="1"/>
          </p:cNvSpPr>
          <p:nvPr>
            <p:ph type="title"/>
          </p:nvPr>
        </p:nvSpPr>
        <p:spPr>
          <a:xfrm>
            <a:off x="470452" y="383662"/>
            <a:ext cx="10515600" cy="1325563"/>
          </a:xfrm>
        </p:spPr>
        <p:txBody>
          <a:bodyPr>
            <a:normAutofit fontScale="90000"/>
          </a:bodyPr>
          <a:lstStyle/>
          <a:p>
            <a:r>
              <a:rPr kumimoji="1" lang="en-US" altLang="ja-JP" dirty="0"/>
              <a:t>Leaf Structure and Function</a:t>
            </a:r>
            <a:r>
              <a:rPr kumimoji="1" lang="ja-JP" altLang="en-US" dirty="0"/>
              <a:t>　葉の構造と機能</a:t>
            </a:r>
            <a:br>
              <a:rPr kumimoji="1" lang="en-US" altLang="ja-JP" dirty="0"/>
            </a:br>
            <a:endParaRPr kumimoji="1" lang="ja-JP" altLang="en-US" dirty="0"/>
          </a:p>
        </p:txBody>
      </p:sp>
      <p:sp>
        <p:nvSpPr>
          <p:cNvPr id="4" name="コンテンツ プレースホルダー 3">
            <a:extLst>
              <a:ext uri="{FF2B5EF4-FFF2-40B4-BE49-F238E27FC236}">
                <a16:creationId xmlns:a16="http://schemas.microsoft.com/office/drawing/2014/main" id="{23E065B8-65E9-4D8C-AEA9-37E111BBDF06}"/>
              </a:ext>
            </a:extLst>
          </p:cNvPr>
          <p:cNvSpPr>
            <a:spLocks noGrp="1"/>
          </p:cNvSpPr>
          <p:nvPr>
            <p:ph idx="1"/>
          </p:nvPr>
        </p:nvSpPr>
        <p:spPr>
          <a:xfrm>
            <a:off x="838201" y="1590464"/>
            <a:ext cx="10515599" cy="4883874"/>
          </a:xfrm>
        </p:spPr>
        <p:txBody>
          <a:bodyPr>
            <a:normAutofit/>
          </a:bodyPr>
          <a:lstStyle/>
          <a:p>
            <a:pPr marL="0" indent="0" algn="just">
              <a:lnSpc>
                <a:spcPct val="100000"/>
              </a:lnSpc>
              <a:buNone/>
            </a:pPr>
            <a:r>
              <a:rPr lang="ja-JP" altLang="en-US" sz="2400" kern="100" dirty="0">
                <a:effectLst/>
                <a:latin typeface="+mn-ea"/>
                <a:cs typeface="Times New Roman" panose="02020603050405020304" pitchFamily="18" charset="0"/>
              </a:rPr>
              <a:t>これまでにわかっていること</a:t>
            </a:r>
            <a:r>
              <a:rPr lang="en-US" altLang="ja-JP" sz="2400" kern="100" dirty="0">
                <a:effectLst/>
                <a:latin typeface="+mn-ea"/>
                <a:cs typeface="Times New Roman" panose="02020603050405020304" pitchFamily="18" charset="0"/>
              </a:rPr>
              <a:t> </a:t>
            </a:r>
            <a:endParaRPr lang="ja-JP" altLang="ja-JP" sz="2400" kern="100" dirty="0">
              <a:effectLst/>
              <a:latin typeface="+mn-ea"/>
              <a:cs typeface="Times New Roman" panose="02020603050405020304" pitchFamily="18" charset="0"/>
            </a:endParaRPr>
          </a:p>
          <a:p>
            <a:pPr algn="just">
              <a:lnSpc>
                <a:spcPct val="100000"/>
              </a:lnSpc>
            </a:pPr>
            <a:r>
              <a:rPr lang="ja-JP" altLang="ja-JP" sz="2400" kern="100" dirty="0">
                <a:effectLst/>
                <a:latin typeface="+mn-ea"/>
                <a:cs typeface="Times New Roman" panose="02020603050405020304" pitchFamily="18" charset="0"/>
              </a:rPr>
              <a:t>葉</a:t>
            </a:r>
            <a:r>
              <a:rPr lang="ja-JP" altLang="en-US" sz="2400" kern="100" dirty="0">
                <a:effectLst/>
                <a:latin typeface="+mn-ea"/>
                <a:cs typeface="Times New Roman" panose="02020603050405020304" pitchFamily="18" charset="0"/>
              </a:rPr>
              <a:t>身（</a:t>
            </a:r>
            <a:r>
              <a:rPr lang="en-US" altLang="ja-JP" sz="2400" kern="100" dirty="0">
                <a:effectLst/>
                <a:latin typeface="+mn-ea"/>
                <a:cs typeface="Times New Roman" panose="02020603050405020304" pitchFamily="18" charset="0"/>
              </a:rPr>
              <a:t>Leaf blade</a:t>
            </a:r>
            <a:r>
              <a:rPr lang="ja-JP" altLang="ja-JP" sz="2400" kern="100" dirty="0">
                <a:effectLst/>
                <a:latin typeface="+mn-ea"/>
                <a:cs typeface="Times New Roman" panose="02020603050405020304" pitchFamily="18" charset="0"/>
              </a:rPr>
              <a:t>）</a:t>
            </a:r>
            <a:r>
              <a:rPr lang="ja-JP" altLang="en-US" sz="2400" kern="100" dirty="0">
                <a:effectLst/>
                <a:latin typeface="+mn-ea"/>
                <a:cs typeface="Times New Roman" panose="02020603050405020304" pitchFamily="18" charset="0"/>
              </a:rPr>
              <a:t>は</a:t>
            </a:r>
            <a:r>
              <a:rPr lang="ja-JP" altLang="ja-JP" sz="2400" kern="100" dirty="0">
                <a:effectLst/>
                <a:latin typeface="+mn-ea"/>
                <a:cs typeface="Times New Roman" panose="02020603050405020304" pitchFamily="18" charset="0"/>
              </a:rPr>
              <a:t>乾燥と寒さ</a:t>
            </a:r>
            <a:r>
              <a:rPr lang="ja-JP" altLang="en-US" sz="2400" kern="100" dirty="0">
                <a:effectLst/>
                <a:latin typeface="+mn-ea"/>
                <a:cs typeface="Times New Roman" panose="02020603050405020304" pitchFamily="18" charset="0"/>
              </a:rPr>
              <a:t>が厳しくなると小さくなる</a:t>
            </a:r>
            <a:r>
              <a:rPr lang="en-US" altLang="ja-JP" sz="2400" kern="100" dirty="0">
                <a:effectLst/>
                <a:latin typeface="+mn-ea"/>
                <a:cs typeface="Times New Roman" panose="02020603050405020304" pitchFamily="18" charset="0"/>
              </a:rPr>
              <a:t> </a:t>
            </a:r>
            <a:endParaRPr lang="ja-JP" altLang="ja-JP" sz="2400" kern="100" dirty="0">
              <a:effectLst/>
              <a:latin typeface="+mn-ea"/>
              <a:cs typeface="Times New Roman" panose="02020603050405020304" pitchFamily="18" charset="0"/>
            </a:endParaRPr>
          </a:p>
          <a:p>
            <a:pPr algn="just">
              <a:lnSpc>
                <a:spcPct val="100000"/>
              </a:lnSpc>
            </a:pPr>
            <a:r>
              <a:rPr lang="ja-JP" altLang="en-US" sz="2400" kern="100" dirty="0">
                <a:effectLst/>
                <a:latin typeface="+mn-ea"/>
                <a:cs typeface="Times New Roman" panose="02020603050405020304" pitchFamily="18" charset="0"/>
              </a:rPr>
              <a:t>落葉は乾燥と関連</a:t>
            </a:r>
            <a:endParaRPr lang="en-US" altLang="ja-JP" sz="2400" kern="100" dirty="0">
              <a:latin typeface="+mn-ea"/>
              <a:cs typeface="Times New Roman" panose="02020603050405020304" pitchFamily="18" charset="0"/>
            </a:endParaRPr>
          </a:p>
          <a:p>
            <a:pPr lvl="1" algn="just">
              <a:lnSpc>
                <a:spcPct val="100000"/>
              </a:lnSpc>
            </a:pPr>
            <a:r>
              <a:rPr lang="ja-JP" altLang="ja-JP" sz="1800" kern="100" dirty="0">
                <a:effectLst/>
                <a:latin typeface="+mn-ea"/>
                <a:cs typeface="Times New Roman" panose="02020603050405020304" pitchFamily="18" charset="0"/>
              </a:rPr>
              <a:t>熱帯</a:t>
            </a:r>
            <a:r>
              <a:rPr lang="ja-JP" altLang="en-US" sz="1800" kern="100" dirty="0">
                <a:effectLst/>
                <a:latin typeface="+mn-ea"/>
                <a:cs typeface="Times New Roman" panose="02020603050405020304" pitchFamily="18" charset="0"/>
              </a:rPr>
              <a:t>＆</a:t>
            </a:r>
            <a:r>
              <a:rPr lang="ja-JP" altLang="ja-JP" sz="1800" kern="100" dirty="0">
                <a:effectLst/>
                <a:latin typeface="+mn-ea"/>
                <a:cs typeface="Times New Roman" panose="02020603050405020304" pitchFamily="18" charset="0"/>
              </a:rPr>
              <a:t>亜熱帯では季節的</a:t>
            </a:r>
            <a:r>
              <a:rPr lang="ja-JP" altLang="en-US" sz="1800" kern="100" dirty="0">
                <a:effectLst/>
                <a:latin typeface="+mn-ea"/>
                <a:cs typeface="Times New Roman" panose="02020603050405020304" pitchFamily="18" charset="0"/>
              </a:rPr>
              <a:t>な</a:t>
            </a:r>
            <a:r>
              <a:rPr lang="ja-JP" altLang="ja-JP" sz="1800" kern="100" dirty="0">
                <a:effectLst/>
                <a:latin typeface="+mn-ea"/>
                <a:cs typeface="Times New Roman" panose="02020603050405020304" pitchFamily="18" charset="0"/>
              </a:rPr>
              <a:t>土壌の乾燥</a:t>
            </a:r>
            <a:r>
              <a:rPr lang="ja-JP" altLang="en-US" sz="1800" kern="100" dirty="0">
                <a:effectLst/>
                <a:latin typeface="+mn-ea"/>
                <a:cs typeface="Times New Roman" panose="02020603050405020304" pitchFamily="18" charset="0"/>
              </a:rPr>
              <a:t>と関連</a:t>
            </a:r>
            <a:endParaRPr lang="en-US" altLang="ja-JP" sz="1800" kern="100" dirty="0">
              <a:effectLst/>
              <a:latin typeface="+mn-ea"/>
              <a:cs typeface="Times New Roman" panose="02020603050405020304" pitchFamily="18" charset="0"/>
            </a:endParaRPr>
          </a:p>
          <a:p>
            <a:pPr lvl="1" algn="just">
              <a:lnSpc>
                <a:spcPct val="100000"/>
              </a:lnSpc>
            </a:pPr>
            <a:r>
              <a:rPr lang="ja-JP" altLang="ja-JP" sz="1800" kern="100" dirty="0">
                <a:effectLst/>
                <a:latin typeface="+mn-ea"/>
                <a:cs typeface="Times New Roman" panose="02020603050405020304" pitchFamily="18" charset="0"/>
              </a:rPr>
              <a:t>温帯では</a:t>
            </a:r>
            <a:r>
              <a:rPr lang="ja-JP" altLang="en-US" sz="1800" kern="100" dirty="0">
                <a:effectLst/>
                <a:latin typeface="+mn-ea"/>
                <a:cs typeface="Times New Roman" panose="02020603050405020304" pitchFamily="18" charset="0"/>
              </a:rPr>
              <a:t>寒さと関連（</a:t>
            </a:r>
            <a:r>
              <a:rPr lang="ja-JP" altLang="ja-JP" sz="1800" kern="100" dirty="0">
                <a:effectLst/>
                <a:latin typeface="+mn-ea"/>
                <a:cs typeface="Times New Roman" panose="02020603050405020304" pitchFamily="18" charset="0"/>
              </a:rPr>
              <a:t>水の粘性が高まり、根の細胞膜の浸透性が減少</a:t>
            </a:r>
            <a:r>
              <a:rPr lang="ja-JP" altLang="en-US" sz="1800" kern="100" dirty="0">
                <a:latin typeface="+mn-ea"/>
                <a:cs typeface="Times New Roman" panose="02020603050405020304" pitchFamily="18" charset="0"/>
              </a:rPr>
              <a:t>→結局水不足と関係</a:t>
            </a:r>
            <a:r>
              <a:rPr lang="ja-JP" altLang="en-US" sz="1800" kern="100" dirty="0">
                <a:effectLst/>
                <a:latin typeface="+mn-ea"/>
                <a:cs typeface="Times New Roman" panose="02020603050405020304" pitchFamily="18" charset="0"/>
              </a:rPr>
              <a:t>）</a:t>
            </a:r>
            <a:r>
              <a:rPr lang="en-US" altLang="ja-JP" sz="1800" kern="100" dirty="0">
                <a:effectLst/>
                <a:latin typeface="+mn-ea"/>
                <a:cs typeface="Times New Roman" panose="02020603050405020304" pitchFamily="18" charset="0"/>
              </a:rPr>
              <a:t> </a:t>
            </a:r>
            <a:endParaRPr lang="ja-JP" altLang="ja-JP" sz="1800" kern="100" dirty="0">
              <a:effectLst/>
              <a:latin typeface="+mn-ea"/>
              <a:cs typeface="Times New Roman" panose="02020603050405020304" pitchFamily="18" charset="0"/>
            </a:endParaRPr>
          </a:p>
          <a:p>
            <a:pPr algn="just">
              <a:lnSpc>
                <a:spcPct val="100000"/>
              </a:lnSpc>
            </a:pPr>
            <a:r>
              <a:rPr lang="ja-JP" altLang="ja-JP" sz="2400" kern="100" dirty="0">
                <a:effectLst/>
                <a:latin typeface="+mn-ea"/>
                <a:cs typeface="Times New Roman" panose="02020603050405020304" pitchFamily="18" charset="0"/>
              </a:rPr>
              <a:t>北半球</a:t>
            </a:r>
            <a:r>
              <a:rPr lang="ja-JP" altLang="en-US" sz="2400" kern="100" dirty="0">
                <a:latin typeface="+mn-ea"/>
                <a:cs typeface="Times New Roman" panose="02020603050405020304" pitchFamily="18" charset="0"/>
              </a:rPr>
              <a:t>で</a:t>
            </a:r>
            <a:r>
              <a:rPr lang="ja-JP" altLang="ja-JP" sz="2400" kern="100" dirty="0">
                <a:effectLst/>
                <a:latin typeface="+mn-ea"/>
                <a:cs typeface="Times New Roman" panose="02020603050405020304" pitchFamily="18" charset="0"/>
              </a:rPr>
              <a:t>寒さが厳しくない地域では、常緑植物は貧栄養</a:t>
            </a:r>
            <a:r>
              <a:rPr lang="ja-JP" altLang="en-US" sz="2400" kern="100" dirty="0">
                <a:effectLst/>
                <a:latin typeface="+mn-ea"/>
                <a:cs typeface="Times New Roman" panose="02020603050405020304" pitchFamily="18" charset="0"/>
              </a:rPr>
              <a:t>、落葉植物は</a:t>
            </a:r>
            <a:r>
              <a:rPr lang="ja-JP" altLang="ja-JP" sz="2400" kern="100" dirty="0">
                <a:effectLst/>
                <a:latin typeface="+mn-ea"/>
                <a:cs typeface="Times New Roman" panose="02020603050405020304" pitchFamily="18" charset="0"/>
              </a:rPr>
              <a:t>富栄養</a:t>
            </a:r>
            <a:r>
              <a:rPr lang="ja-JP" altLang="en-US" sz="2400" kern="100" dirty="0">
                <a:effectLst/>
                <a:latin typeface="+mn-ea"/>
                <a:cs typeface="Times New Roman" panose="02020603050405020304" pitchFamily="18" charset="0"/>
              </a:rPr>
              <a:t>の土壌で多く見られる</a:t>
            </a:r>
            <a:endParaRPr lang="en-US" altLang="ja-JP" sz="2400" kern="100" dirty="0">
              <a:effectLst/>
              <a:latin typeface="+mn-ea"/>
              <a:cs typeface="Times New Roman" panose="02020603050405020304" pitchFamily="18" charset="0"/>
            </a:endParaRPr>
          </a:p>
          <a:p>
            <a:pPr algn="just">
              <a:lnSpc>
                <a:spcPct val="100000"/>
              </a:lnSpc>
            </a:pPr>
            <a:r>
              <a:rPr lang="ja-JP" altLang="ja-JP" sz="2400" kern="100" dirty="0">
                <a:effectLst/>
                <a:latin typeface="+mn-ea"/>
                <a:cs typeface="Times New Roman" panose="02020603050405020304" pitchFamily="18" charset="0"/>
              </a:rPr>
              <a:t>常緑</a:t>
            </a:r>
            <a:r>
              <a:rPr lang="ja-JP" altLang="en-US" sz="2400" kern="100" dirty="0">
                <a:effectLst/>
                <a:latin typeface="+mn-ea"/>
                <a:cs typeface="Times New Roman" panose="02020603050405020304" pitchFamily="18" charset="0"/>
              </a:rPr>
              <a:t>樹</a:t>
            </a:r>
            <a:r>
              <a:rPr lang="ja-JP" altLang="ja-JP" sz="2400" kern="100" dirty="0">
                <a:effectLst/>
                <a:latin typeface="+mn-ea"/>
                <a:cs typeface="Times New Roman" panose="02020603050405020304" pitchFamily="18" charset="0"/>
              </a:rPr>
              <a:t>と落葉</a:t>
            </a:r>
            <a:r>
              <a:rPr lang="ja-JP" altLang="en-US" sz="2400" kern="100" dirty="0">
                <a:effectLst/>
                <a:latin typeface="+mn-ea"/>
                <a:cs typeface="Times New Roman" panose="02020603050405020304" pitchFamily="18" charset="0"/>
              </a:rPr>
              <a:t>樹</a:t>
            </a:r>
            <a:r>
              <a:rPr lang="ja-JP" altLang="ja-JP" sz="2400" kern="100" dirty="0">
                <a:effectLst/>
                <a:latin typeface="+mn-ea"/>
                <a:cs typeface="Times New Roman" panose="02020603050405020304" pitchFamily="18" charset="0"/>
              </a:rPr>
              <a:t>が混在する</a:t>
            </a:r>
            <a:r>
              <a:rPr lang="ja-JP" altLang="en-US" sz="2400" kern="100" dirty="0">
                <a:effectLst/>
                <a:latin typeface="+mn-ea"/>
                <a:cs typeface="Times New Roman" panose="02020603050405020304" pitchFamily="18" charset="0"/>
              </a:rPr>
              <a:t>場合</a:t>
            </a:r>
            <a:r>
              <a:rPr lang="ja-JP" altLang="ja-JP" sz="2400" kern="100" dirty="0">
                <a:effectLst/>
                <a:latin typeface="+mn-ea"/>
                <a:cs typeface="Times New Roman" panose="02020603050405020304" pitchFamily="18" charset="0"/>
              </a:rPr>
              <a:t>、常緑植物の葉</a:t>
            </a:r>
            <a:r>
              <a:rPr lang="ja-JP" altLang="en-US" sz="2400" kern="100" dirty="0">
                <a:effectLst/>
                <a:latin typeface="+mn-ea"/>
                <a:cs typeface="Times New Roman" panose="02020603050405020304" pitchFamily="18" charset="0"/>
              </a:rPr>
              <a:t>はより</a:t>
            </a:r>
            <a:r>
              <a:rPr lang="ja-JP" altLang="ja-JP" sz="2400" kern="100" dirty="0">
                <a:effectLst/>
                <a:latin typeface="+mn-ea"/>
                <a:cs typeface="Times New Roman" panose="02020603050405020304" pitchFamily="18" charset="0"/>
              </a:rPr>
              <a:t>厚く</a:t>
            </a:r>
            <a:r>
              <a:rPr lang="ja-JP" altLang="en-US" sz="2400" kern="100" dirty="0">
                <a:latin typeface="+mn-ea"/>
                <a:cs typeface="Times New Roman" panose="02020603050405020304" pitchFamily="18" charset="0"/>
              </a:rPr>
              <a:t>強靭である。これは</a:t>
            </a:r>
            <a:r>
              <a:rPr lang="ja-JP" altLang="ja-JP" sz="2400" kern="100" dirty="0">
                <a:effectLst/>
                <a:latin typeface="+mn-ea"/>
                <a:cs typeface="Times New Roman" panose="02020603050405020304" pitchFamily="18" charset="0"/>
              </a:rPr>
              <a:t>物理的・生物的ダメージ</a:t>
            </a:r>
            <a:r>
              <a:rPr lang="ja-JP" altLang="en-US" sz="2400" kern="100" dirty="0">
                <a:effectLst/>
                <a:latin typeface="+mn-ea"/>
                <a:cs typeface="Times New Roman" panose="02020603050405020304" pitchFamily="18" charset="0"/>
              </a:rPr>
              <a:t>からの</a:t>
            </a:r>
            <a:r>
              <a:rPr lang="ja-JP" altLang="ja-JP" sz="2400" kern="100" dirty="0">
                <a:effectLst/>
                <a:latin typeface="+mn-ea"/>
                <a:cs typeface="Times New Roman" panose="02020603050405020304" pitchFamily="18" charset="0"/>
              </a:rPr>
              <a:t>防御力を高める</a:t>
            </a:r>
            <a:r>
              <a:rPr lang="ja-JP" altLang="en-US" sz="2400" kern="100" dirty="0">
                <a:effectLst/>
                <a:latin typeface="+mn-ea"/>
                <a:cs typeface="Times New Roman" panose="02020603050405020304" pitchFamily="18" charset="0"/>
              </a:rPr>
              <a:t>。</a:t>
            </a:r>
            <a:endParaRPr lang="ja-JP" altLang="ja-JP" sz="2400" kern="100" dirty="0">
              <a:effectLst/>
              <a:latin typeface="+mn-ea"/>
              <a:cs typeface="Times New Roman" panose="02020603050405020304" pitchFamily="18" charset="0"/>
            </a:endParaRPr>
          </a:p>
          <a:p>
            <a:pPr algn="just">
              <a:lnSpc>
                <a:spcPct val="100000"/>
              </a:lnSpc>
            </a:pPr>
            <a:r>
              <a:rPr lang="ja-JP" altLang="ja-JP" sz="2400" kern="100" dirty="0">
                <a:effectLst/>
                <a:latin typeface="+mn-ea"/>
                <a:cs typeface="Times New Roman" panose="02020603050405020304" pitchFamily="18" charset="0"/>
              </a:rPr>
              <a:t>一般的に、</a:t>
            </a:r>
            <a:r>
              <a:rPr lang="ja-JP" altLang="en-US" sz="2400" kern="100" dirty="0">
                <a:effectLst/>
                <a:latin typeface="+mn-ea"/>
                <a:cs typeface="Times New Roman" panose="02020603050405020304" pitchFamily="18" charset="0"/>
              </a:rPr>
              <a:t>葉の</a:t>
            </a:r>
            <a:r>
              <a:rPr lang="ja-JP" altLang="ja-JP" sz="2400" kern="100" dirty="0">
                <a:effectLst/>
                <a:latin typeface="+mn-ea"/>
                <a:cs typeface="Times New Roman" panose="02020603050405020304" pitchFamily="18" charset="0"/>
              </a:rPr>
              <a:t>寿命</a:t>
            </a:r>
            <a:r>
              <a:rPr lang="ja-JP" altLang="en-US" sz="2400" kern="100" dirty="0">
                <a:effectLst/>
                <a:latin typeface="+mn-ea"/>
                <a:cs typeface="Times New Roman" panose="02020603050405020304" pitchFamily="18" charset="0"/>
              </a:rPr>
              <a:t>が長い種</a:t>
            </a:r>
            <a:r>
              <a:rPr lang="ja-JP" altLang="ja-JP" sz="2400" kern="100" dirty="0">
                <a:effectLst/>
                <a:latin typeface="+mn-ea"/>
                <a:cs typeface="Times New Roman" panose="02020603050405020304" pitchFamily="18" charset="0"/>
              </a:rPr>
              <a:t>は、</a:t>
            </a:r>
            <a:r>
              <a:rPr lang="ja-JP" altLang="en-US" sz="2400" kern="100" dirty="0">
                <a:effectLst/>
                <a:latin typeface="+mn-ea"/>
                <a:cs typeface="Times New Roman" panose="02020603050405020304" pitchFamily="18" charset="0"/>
              </a:rPr>
              <a:t>葉</a:t>
            </a:r>
            <a:r>
              <a:rPr lang="ja-JP" altLang="ja-JP" sz="2400" kern="100" dirty="0">
                <a:effectLst/>
                <a:latin typeface="+mn-ea"/>
                <a:cs typeface="Times New Roman" panose="02020603050405020304" pitchFamily="18" charset="0"/>
              </a:rPr>
              <a:t>の単位面積あたり乾燥重量が大きく、乾燥重量あたりの</a:t>
            </a:r>
            <a:r>
              <a:rPr lang="ja-JP" altLang="en-US" sz="2400" kern="100" dirty="0">
                <a:effectLst/>
                <a:latin typeface="+mn-ea"/>
                <a:cs typeface="Times New Roman" panose="02020603050405020304" pitchFamily="18" charset="0"/>
              </a:rPr>
              <a:t>最大</a:t>
            </a:r>
            <a:r>
              <a:rPr lang="ja-JP" altLang="en-US" sz="2400" kern="100" dirty="0">
                <a:latin typeface="+mn-ea"/>
                <a:cs typeface="Times New Roman" panose="02020603050405020304" pitchFamily="18" charset="0"/>
              </a:rPr>
              <a:t>純同化率が</a:t>
            </a:r>
            <a:r>
              <a:rPr lang="ja-JP" altLang="ja-JP" sz="2400" kern="100" dirty="0">
                <a:effectLst/>
                <a:latin typeface="+mn-ea"/>
                <a:cs typeface="Times New Roman" panose="02020603050405020304" pitchFamily="18" charset="0"/>
              </a:rPr>
              <a:t>小さい。</a:t>
            </a:r>
            <a:endParaRPr lang="en-US" altLang="ja-JP" sz="2400" kern="100" dirty="0">
              <a:effectLst/>
              <a:latin typeface="+mn-ea"/>
              <a:cs typeface="Times New Roman" panose="02020603050405020304" pitchFamily="18" charset="0"/>
            </a:endParaRPr>
          </a:p>
        </p:txBody>
      </p:sp>
      <p:sp>
        <p:nvSpPr>
          <p:cNvPr id="5" name="テキスト ボックス 4">
            <a:extLst>
              <a:ext uri="{FF2B5EF4-FFF2-40B4-BE49-F238E27FC236}">
                <a16:creationId xmlns:a16="http://schemas.microsoft.com/office/drawing/2014/main" id="{24A92AD7-F956-44B0-A52E-60F85FC7C649}"/>
              </a:ext>
            </a:extLst>
          </p:cNvPr>
          <p:cNvSpPr txBox="1"/>
          <p:nvPr/>
        </p:nvSpPr>
        <p:spPr>
          <a:xfrm>
            <a:off x="609597" y="6424856"/>
            <a:ext cx="9722954" cy="369332"/>
          </a:xfrm>
          <a:prstGeom prst="rect">
            <a:avLst/>
          </a:prstGeom>
          <a:noFill/>
        </p:spPr>
        <p:txBody>
          <a:bodyPr wrap="square">
            <a:spAutoFit/>
          </a:bodyPr>
          <a:lstStyle/>
          <a:p>
            <a:r>
              <a:rPr lang="ja-JP" altLang="en-US" dirty="0"/>
              <a:t>純同化率（</a:t>
            </a:r>
            <a:r>
              <a:rPr lang="en-US" altLang="ja-JP" dirty="0"/>
              <a:t>NAR: Net Assimilation Rate</a:t>
            </a:r>
            <a:r>
              <a:rPr lang="ja-JP" altLang="en-US" dirty="0"/>
              <a:t>）：単位葉面積，単位時間当たりの乾物増加量</a:t>
            </a:r>
          </a:p>
        </p:txBody>
      </p:sp>
    </p:spTree>
    <p:extLst>
      <p:ext uri="{BB962C8B-B14F-4D97-AF65-F5344CB8AC3E}">
        <p14:creationId xmlns:p14="http://schemas.microsoft.com/office/powerpoint/2010/main" val="179711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49C3F-4B0B-468A-9785-A6E129DA6B09}"/>
              </a:ext>
            </a:extLst>
          </p:cNvPr>
          <p:cNvSpPr>
            <a:spLocks noGrp="1"/>
          </p:cNvSpPr>
          <p:nvPr>
            <p:ph type="title"/>
          </p:nvPr>
        </p:nvSpPr>
        <p:spPr>
          <a:xfrm>
            <a:off x="650186" y="208723"/>
            <a:ext cx="10515600" cy="1411356"/>
          </a:xfrm>
        </p:spPr>
        <p:txBody>
          <a:bodyPr>
            <a:noAutofit/>
          </a:bodyPr>
          <a:lstStyle/>
          <a:p>
            <a:br>
              <a:rPr kumimoji="1" lang="en-US" altLang="ja-JP" sz="1800" dirty="0"/>
            </a:br>
            <a:r>
              <a:rPr kumimoji="1" lang="ja-JP" altLang="en-US" sz="3200" dirty="0"/>
              <a:t>葉の寿命が長い種はなぜ光合成速度が遅い</a:t>
            </a:r>
            <a:r>
              <a:rPr lang="ja-JP" altLang="en-US" sz="3200" dirty="0"/>
              <a:t>のか</a:t>
            </a:r>
            <a:r>
              <a:rPr kumimoji="1" lang="ja-JP" altLang="en-US" sz="3200" dirty="0"/>
              <a:t>？</a:t>
            </a:r>
          </a:p>
        </p:txBody>
      </p:sp>
      <p:sp>
        <p:nvSpPr>
          <p:cNvPr id="3" name="コンテンツ プレースホルダー 2">
            <a:extLst>
              <a:ext uri="{FF2B5EF4-FFF2-40B4-BE49-F238E27FC236}">
                <a16:creationId xmlns:a16="http://schemas.microsoft.com/office/drawing/2014/main" id="{E936DBE1-5431-465C-A360-65A48AF341B1}"/>
              </a:ext>
            </a:extLst>
          </p:cNvPr>
          <p:cNvSpPr>
            <a:spLocks noGrp="1"/>
          </p:cNvSpPr>
          <p:nvPr>
            <p:ph idx="1"/>
          </p:nvPr>
        </p:nvSpPr>
        <p:spPr>
          <a:xfrm>
            <a:off x="559489" y="2411787"/>
            <a:ext cx="9757328" cy="4446213"/>
          </a:xfrm>
        </p:spPr>
        <p:txBody>
          <a:bodyPr>
            <a:normAutofit/>
          </a:bodyPr>
          <a:lstStyle/>
          <a:p>
            <a:r>
              <a:rPr lang="en-US" altLang="ja-JP" sz="2400" dirty="0"/>
              <a:t>1980</a:t>
            </a:r>
            <a:r>
              <a:rPr lang="ja-JP" altLang="en-US" sz="2400" dirty="0"/>
              <a:t>年代に注目された</a:t>
            </a:r>
            <a:endParaRPr lang="en-US" altLang="ja-JP" sz="2400" dirty="0"/>
          </a:p>
          <a:p>
            <a:pPr lvl="1"/>
            <a:r>
              <a:rPr lang="ja-JP" altLang="en-US" sz="2000" dirty="0"/>
              <a:t>食害からの防御のための化合物（忌避物質）の生成に窒素を投資するため、光合成速度が低下する</a:t>
            </a:r>
            <a:endParaRPr lang="en-US" altLang="ja-JP" sz="2000" dirty="0"/>
          </a:p>
          <a:p>
            <a:r>
              <a:rPr lang="ja-JP" altLang="en-US" sz="2400" dirty="0"/>
              <a:t>その後の研究で</a:t>
            </a:r>
            <a:endParaRPr lang="en-US" altLang="ja-JP" sz="2400" dirty="0"/>
          </a:p>
          <a:p>
            <a:pPr lvl="1"/>
            <a:r>
              <a:rPr lang="ja-JP" altLang="en-US" sz="2000" dirty="0"/>
              <a:t>長命の葉は厚い←食害からの防御に有利</a:t>
            </a:r>
            <a:endParaRPr lang="en-US" altLang="ja-JP" sz="2000" dirty="0"/>
          </a:p>
          <a:p>
            <a:pPr lvl="1"/>
            <a:r>
              <a:rPr lang="ja-JP" altLang="en-US" sz="2000" dirty="0"/>
              <a:t>葉が厚い　←　細胞壁が厚い←　細胞壁の窒素量が多い</a:t>
            </a:r>
            <a:endParaRPr lang="en-US" altLang="ja-JP" sz="2000" dirty="0"/>
          </a:p>
          <a:p>
            <a:pPr lvl="1"/>
            <a:r>
              <a:rPr lang="ja-JP" altLang="en-US" sz="2000" dirty="0"/>
              <a:t>厚い細胞壁により葉肉抵抗が高まり、光合成速度が低下する</a:t>
            </a:r>
            <a:endParaRPr lang="en-US" altLang="ja-JP" sz="2000" dirty="0"/>
          </a:p>
        </p:txBody>
      </p:sp>
      <p:sp>
        <p:nvSpPr>
          <p:cNvPr id="5" name="テキスト ボックス 4">
            <a:extLst>
              <a:ext uri="{FF2B5EF4-FFF2-40B4-BE49-F238E27FC236}">
                <a16:creationId xmlns:a16="http://schemas.microsoft.com/office/drawing/2014/main" id="{553462A6-A1A4-429A-9C77-E9DD184102B9}"/>
              </a:ext>
            </a:extLst>
          </p:cNvPr>
          <p:cNvSpPr txBox="1"/>
          <p:nvPr/>
        </p:nvSpPr>
        <p:spPr>
          <a:xfrm>
            <a:off x="4013290" y="5324698"/>
            <a:ext cx="7327622" cy="1200329"/>
          </a:xfrm>
          <a:prstGeom prst="rect">
            <a:avLst/>
          </a:prstGeom>
          <a:noFill/>
        </p:spPr>
        <p:txBody>
          <a:bodyPr wrap="square">
            <a:spAutoFit/>
          </a:bodyPr>
          <a:lstStyle/>
          <a:p>
            <a:r>
              <a:rPr lang="ja-JP" altLang="en-US" b="1" dirty="0"/>
              <a:t>葉肉抵抗</a:t>
            </a:r>
            <a:r>
              <a:rPr lang="ja-JP" altLang="en-US" dirty="0"/>
              <a:t>：葉内における</a:t>
            </a:r>
            <a:r>
              <a:rPr lang="en-US" altLang="ja-JP" dirty="0"/>
              <a:t>CO</a:t>
            </a:r>
            <a:r>
              <a:rPr lang="en-US" altLang="ja-JP" baseline="-25000" dirty="0"/>
              <a:t>2</a:t>
            </a:r>
            <a:r>
              <a:rPr lang="ja-JP" altLang="en-US" dirty="0"/>
              <a:t>の拡散移動にかかる物理抵抗。</a:t>
            </a:r>
            <a:r>
              <a:rPr lang="en-US" altLang="ja-JP" dirty="0"/>
              <a:t>CO</a:t>
            </a:r>
            <a:r>
              <a:rPr lang="en-US" altLang="ja-JP" baseline="-25000" dirty="0"/>
              <a:t>2</a:t>
            </a:r>
            <a:r>
              <a:rPr lang="ja-JP" altLang="en-US" dirty="0"/>
              <a:t>は細胞間隙（気相）を拡散によって移動し，葉肉細胞の細胞壁，細胞膜、細胞質（液相）を通って葉緑体に入り，</a:t>
            </a:r>
            <a:r>
              <a:rPr lang="en-US" altLang="ja-JP" dirty="0"/>
              <a:t>Rubisco</a:t>
            </a:r>
            <a:r>
              <a:rPr lang="ja-JP" altLang="en-US" dirty="0"/>
              <a:t>によって固定される．液相の拡散の抵抗は気相の</a:t>
            </a:r>
            <a:r>
              <a:rPr lang="en-US" altLang="ja-JP" dirty="0"/>
              <a:t>100</a:t>
            </a:r>
            <a:r>
              <a:rPr lang="ja-JP" altLang="en-US" dirty="0"/>
              <a:t>倍にもなる</a:t>
            </a:r>
          </a:p>
        </p:txBody>
      </p:sp>
      <p:sp>
        <p:nvSpPr>
          <p:cNvPr id="6" name="テキスト ボックス 5">
            <a:extLst>
              <a:ext uri="{FF2B5EF4-FFF2-40B4-BE49-F238E27FC236}">
                <a16:creationId xmlns:a16="http://schemas.microsoft.com/office/drawing/2014/main" id="{57C22F9E-035E-44B5-951F-CA2FC8B5C198}"/>
              </a:ext>
            </a:extLst>
          </p:cNvPr>
          <p:cNvSpPr txBox="1"/>
          <p:nvPr/>
        </p:nvSpPr>
        <p:spPr>
          <a:xfrm>
            <a:off x="5536096" y="1890258"/>
            <a:ext cx="6056659" cy="400110"/>
          </a:xfrm>
          <a:prstGeom prst="rect">
            <a:avLst/>
          </a:prstGeom>
          <a:noFill/>
        </p:spPr>
        <p:txBody>
          <a:bodyPr wrap="square" rtlCol="0">
            <a:spAutoFit/>
          </a:bodyPr>
          <a:lstStyle/>
          <a:p>
            <a:r>
              <a:rPr kumimoji="1" lang="ja-JP" altLang="en-US" sz="2000" b="1" dirty="0"/>
              <a:t>葉の寿命：</a:t>
            </a:r>
            <a:r>
              <a:rPr lang="ja-JP" altLang="en-US" sz="2000" dirty="0"/>
              <a:t>常緑樹：長寿命　↔　一年草：短寿命</a:t>
            </a:r>
            <a:endParaRPr lang="en-US" altLang="ja-JP" sz="2000" dirty="0"/>
          </a:p>
        </p:txBody>
      </p:sp>
    </p:spTree>
    <p:extLst>
      <p:ext uri="{BB962C8B-B14F-4D97-AF65-F5344CB8AC3E}">
        <p14:creationId xmlns:p14="http://schemas.microsoft.com/office/powerpoint/2010/main" val="250693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49C3F-4B0B-468A-9785-A6E129DA6B09}"/>
              </a:ext>
            </a:extLst>
          </p:cNvPr>
          <p:cNvSpPr>
            <a:spLocks noGrp="1"/>
          </p:cNvSpPr>
          <p:nvPr>
            <p:ph type="title"/>
          </p:nvPr>
        </p:nvSpPr>
        <p:spPr>
          <a:xfrm>
            <a:off x="738808" y="175482"/>
            <a:ext cx="10515600" cy="1335265"/>
          </a:xfrm>
        </p:spPr>
        <p:txBody>
          <a:bodyPr>
            <a:noAutofit/>
          </a:bodyPr>
          <a:lstStyle/>
          <a:p>
            <a:br>
              <a:rPr kumimoji="1" lang="en-US" altLang="ja-JP" sz="3200" dirty="0"/>
            </a:br>
            <a:r>
              <a:rPr kumimoji="1" lang="ja-JP" altLang="en-US" sz="3200" dirty="0"/>
              <a:t>葉の寿命が長い種はなぜ光合成速度が遅いのかか？</a:t>
            </a:r>
          </a:p>
        </p:txBody>
      </p:sp>
      <p:sp>
        <p:nvSpPr>
          <p:cNvPr id="3" name="コンテンツ プレースホルダー 2">
            <a:extLst>
              <a:ext uri="{FF2B5EF4-FFF2-40B4-BE49-F238E27FC236}">
                <a16:creationId xmlns:a16="http://schemas.microsoft.com/office/drawing/2014/main" id="{E936DBE1-5431-465C-A360-65A48AF341B1}"/>
              </a:ext>
            </a:extLst>
          </p:cNvPr>
          <p:cNvSpPr>
            <a:spLocks noGrp="1"/>
          </p:cNvSpPr>
          <p:nvPr>
            <p:ph idx="1"/>
          </p:nvPr>
        </p:nvSpPr>
        <p:spPr>
          <a:xfrm>
            <a:off x="967409" y="2126974"/>
            <a:ext cx="10515600" cy="4134678"/>
          </a:xfrm>
        </p:spPr>
        <p:txBody>
          <a:bodyPr>
            <a:normAutofit/>
          </a:bodyPr>
          <a:lstStyle/>
          <a:p>
            <a:pPr marL="0" indent="0">
              <a:buNone/>
            </a:pPr>
            <a:r>
              <a:rPr lang="ja-JP" altLang="en-US" sz="2400" dirty="0"/>
              <a:t>疑問は残る</a:t>
            </a:r>
            <a:endParaRPr lang="en-US" altLang="ja-JP" sz="2400" dirty="0"/>
          </a:p>
          <a:p>
            <a:r>
              <a:rPr lang="ja-JP" altLang="en-US" sz="2400" dirty="0"/>
              <a:t>厚い細胞壁は葉肉の防御に有効？→検証は難しそう</a:t>
            </a:r>
            <a:endParaRPr lang="en-US" altLang="ja-JP" sz="2400" dirty="0"/>
          </a:p>
          <a:p>
            <a:pPr marL="0" indent="0">
              <a:buNone/>
            </a:pPr>
            <a:r>
              <a:rPr lang="ja-JP" altLang="en-US" sz="2400" dirty="0"/>
              <a:t>　</a:t>
            </a:r>
            <a:r>
              <a:rPr lang="ja-JP" altLang="en-US" sz="2000" dirty="0"/>
              <a:t>そもそも草食動物による食害は申告な問題か？細菌の感染に対しては有効か？</a:t>
            </a:r>
            <a:endParaRPr lang="en-US" altLang="ja-JP" sz="2000" dirty="0"/>
          </a:p>
          <a:p>
            <a:r>
              <a:rPr lang="ja-JP" altLang="en-US" sz="2400" dirty="0"/>
              <a:t>乾燥に対する防御には有利かも！</a:t>
            </a:r>
            <a:endParaRPr lang="en-US" altLang="ja-JP" sz="2400" dirty="0"/>
          </a:p>
          <a:p>
            <a:pPr lvl="1"/>
            <a:r>
              <a:rPr lang="ja-JP" altLang="en-US" sz="2000" dirty="0"/>
              <a:t>乾燥で葉が収縮し、葉肉抵抗が高まる</a:t>
            </a:r>
            <a:endParaRPr lang="en-US" altLang="ja-JP" sz="2000" dirty="0"/>
          </a:p>
          <a:p>
            <a:pPr lvl="1"/>
            <a:r>
              <a:rPr lang="ja-JP" altLang="en-US" sz="2000" dirty="0"/>
              <a:t>細胞壁が厚いと収縮を防げるかも</a:t>
            </a:r>
            <a:endParaRPr lang="en-US" altLang="ja-JP" sz="2000" dirty="0"/>
          </a:p>
          <a:p>
            <a:pPr lvl="1"/>
            <a:endParaRPr lang="en-US" altLang="ja-JP" sz="2400" dirty="0"/>
          </a:p>
          <a:p>
            <a:r>
              <a:rPr lang="ja-JP" altLang="en-US" sz="2400" dirty="0"/>
              <a:t>厚い細胞壁のために葉肉抵抗が高まるとで、光合成速度はどれくらい低下するのか？←ここはホットな話題で盛んに研究されている</a:t>
            </a:r>
            <a:endParaRPr lang="en-US" altLang="ja-JP" sz="2400" dirty="0"/>
          </a:p>
        </p:txBody>
      </p:sp>
    </p:spTree>
    <p:extLst>
      <p:ext uri="{BB962C8B-B14F-4D97-AF65-F5344CB8AC3E}">
        <p14:creationId xmlns:p14="http://schemas.microsoft.com/office/powerpoint/2010/main" val="369248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8BA05FF-3DBD-42B9-BBE2-7FF18C6BABB3}"/>
              </a:ext>
            </a:extLst>
          </p:cNvPr>
          <p:cNvPicPr>
            <a:picLocks noChangeAspect="1"/>
          </p:cNvPicPr>
          <p:nvPr/>
        </p:nvPicPr>
        <p:blipFill>
          <a:blip r:embed="rId2"/>
          <a:stretch>
            <a:fillRect/>
          </a:stretch>
        </p:blipFill>
        <p:spPr>
          <a:xfrm>
            <a:off x="7553325" y="2487496"/>
            <a:ext cx="4638675" cy="3533775"/>
          </a:xfrm>
          <a:prstGeom prst="rect">
            <a:avLst/>
          </a:prstGeom>
        </p:spPr>
      </p:pic>
      <p:sp>
        <p:nvSpPr>
          <p:cNvPr id="2" name="タイトル 1">
            <a:extLst>
              <a:ext uri="{FF2B5EF4-FFF2-40B4-BE49-F238E27FC236}">
                <a16:creationId xmlns:a16="http://schemas.microsoft.com/office/drawing/2014/main" id="{70D021B9-90CB-41B7-A007-CA44AF56F365}"/>
              </a:ext>
            </a:extLst>
          </p:cNvPr>
          <p:cNvSpPr>
            <a:spLocks noGrp="1"/>
          </p:cNvSpPr>
          <p:nvPr>
            <p:ph type="title"/>
          </p:nvPr>
        </p:nvSpPr>
        <p:spPr>
          <a:xfrm>
            <a:off x="367247" y="63040"/>
            <a:ext cx="10515600" cy="1253306"/>
          </a:xfrm>
        </p:spPr>
        <p:txBody>
          <a:bodyPr>
            <a:normAutofit/>
          </a:bodyPr>
          <a:lstStyle/>
          <a:p>
            <a:r>
              <a:rPr kumimoji="1" lang="ja-JP" altLang="en-US" sz="3200" dirty="0"/>
              <a:t>成長途上の葉の強靭さの発達</a:t>
            </a:r>
          </a:p>
        </p:txBody>
      </p:sp>
      <p:sp>
        <p:nvSpPr>
          <p:cNvPr id="3" name="コンテンツ プレースホルダー 2">
            <a:extLst>
              <a:ext uri="{FF2B5EF4-FFF2-40B4-BE49-F238E27FC236}">
                <a16:creationId xmlns:a16="http://schemas.microsoft.com/office/drawing/2014/main" id="{89CA9627-DFBA-4147-A9E3-A6DE9476E2D4}"/>
              </a:ext>
            </a:extLst>
          </p:cNvPr>
          <p:cNvSpPr>
            <a:spLocks noGrp="1"/>
          </p:cNvSpPr>
          <p:nvPr>
            <p:ph idx="1"/>
          </p:nvPr>
        </p:nvSpPr>
        <p:spPr>
          <a:xfrm>
            <a:off x="488569" y="1327686"/>
            <a:ext cx="6576393" cy="2523960"/>
          </a:xfrm>
        </p:spPr>
        <p:txBody>
          <a:bodyPr>
            <a:normAutofit fontScale="92500" lnSpcReduction="20000"/>
          </a:bodyPr>
          <a:lstStyle/>
          <a:p>
            <a:r>
              <a:rPr kumimoji="1" lang="ja-JP" altLang="en-US" sz="2400" dirty="0"/>
              <a:t>小さいうちは葉は強くなれない</a:t>
            </a:r>
            <a:endParaRPr kumimoji="1" lang="en-US" altLang="ja-JP" sz="2400" dirty="0"/>
          </a:p>
          <a:p>
            <a:pPr marL="0" indent="0">
              <a:buNone/>
            </a:pPr>
            <a:r>
              <a:rPr kumimoji="1" lang="ja-JP" altLang="en-US" sz="2400" dirty="0"/>
              <a:t>　↔　強くなった（≒固くなった？）葉は　　　　　　　　　　</a:t>
            </a:r>
            <a:endParaRPr kumimoji="1" lang="en-US" altLang="ja-JP" sz="2400" dirty="0"/>
          </a:p>
          <a:p>
            <a:pPr marL="0" indent="0">
              <a:buNone/>
            </a:pPr>
            <a:r>
              <a:rPr lang="ja-JP" altLang="en-US" sz="2400" dirty="0"/>
              <a:t>　　　</a:t>
            </a:r>
            <a:r>
              <a:rPr kumimoji="1" lang="ja-JP" altLang="en-US" sz="2400" dirty="0"/>
              <a:t>大きくなれない　　</a:t>
            </a:r>
            <a:r>
              <a:rPr kumimoji="1" lang="ja-JP" altLang="en-US" sz="2400" b="1" dirty="0">
                <a:solidFill>
                  <a:srgbClr val="FF0000"/>
                </a:solidFill>
              </a:rPr>
              <a:t>←</a:t>
            </a:r>
            <a:r>
              <a:rPr kumimoji="1" lang="en-US" altLang="ja-JP" sz="2400" b="1" dirty="0">
                <a:solidFill>
                  <a:srgbClr val="FF0000"/>
                </a:solidFill>
              </a:rPr>
              <a:t>NO</a:t>
            </a:r>
            <a:r>
              <a:rPr kumimoji="1" lang="ja-JP" altLang="en-US" sz="2400" b="1" dirty="0">
                <a:solidFill>
                  <a:srgbClr val="FF0000"/>
                </a:solidFill>
              </a:rPr>
              <a:t>！</a:t>
            </a:r>
            <a:endParaRPr kumimoji="1" lang="en-US" altLang="ja-JP" sz="2400" b="1" dirty="0">
              <a:solidFill>
                <a:srgbClr val="FF0000"/>
              </a:solidFill>
            </a:endParaRPr>
          </a:p>
          <a:p>
            <a:pPr marL="0" indent="0">
              <a:buNone/>
            </a:pPr>
            <a:endParaRPr kumimoji="1" lang="en-US" altLang="ja-JP" sz="2400" dirty="0"/>
          </a:p>
          <a:p>
            <a:r>
              <a:rPr lang="ja-JP" altLang="en-US" sz="2400" dirty="0"/>
              <a:t>単子葉類は小さい頃から強い</a:t>
            </a:r>
            <a:endParaRPr lang="en-US" altLang="ja-JP" sz="2400" dirty="0"/>
          </a:p>
          <a:p>
            <a:r>
              <a:rPr kumimoji="1" lang="ja-JP" altLang="en-US" sz="2400" dirty="0"/>
              <a:t>なぜ強い？なぜ強くても大きくなれる？</a:t>
            </a:r>
            <a:endParaRPr kumimoji="1" lang="en-US" altLang="ja-JP" sz="2400" dirty="0"/>
          </a:p>
          <a:p>
            <a:pPr marL="0" indent="0">
              <a:buNone/>
            </a:pPr>
            <a:r>
              <a:rPr kumimoji="1" lang="ja-JP" altLang="en-US" sz="2400" dirty="0"/>
              <a:t>　←化学的研究が必要</a:t>
            </a:r>
            <a:endParaRPr kumimoji="1" lang="en-US" altLang="ja-JP" sz="2400" dirty="0"/>
          </a:p>
          <a:p>
            <a:endParaRPr kumimoji="1" lang="en-US" altLang="ja-JP" sz="2400" dirty="0"/>
          </a:p>
        </p:txBody>
      </p:sp>
      <p:sp>
        <p:nvSpPr>
          <p:cNvPr id="8" name="テキスト ボックス 7">
            <a:extLst>
              <a:ext uri="{FF2B5EF4-FFF2-40B4-BE49-F238E27FC236}">
                <a16:creationId xmlns:a16="http://schemas.microsoft.com/office/drawing/2014/main" id="{050B478E-4C37-4210-AC0F-69E12ECAD88F}"/>
              </a:ext>
            </a:extLst>
          </p:cNvPr>
          <p:cNvSpPr txBox="1"/>
          <p:nvPr/>
        </p:nvSpPr>
        <p:spPr>
          <a:xfrm>
            <a:off x="7961244" y="6021271"/>
            <a:ext cx="3051313" cy="461665"/>
          </a:xfrm>
          <a:prstGeom prst="rect">
            <a:avLst/>
          </a:prstGeom>
          <a:noFill/>
        </p:spPr>
        <p:txBody>
          <a:bodyPr wrap="square" rtlCol="0">
            <a:spAutoFit/>
          </a:bodyPr>
          <a:lstStyle/>
          <a:p>
            <a:r>
              <a:rPr kumimoji="1" lang="ja-JP" altLang="en-US" sz="1200" dirty="0"/>
              <a:t>ある時点の葉の大きさ</a:t>
            </a:r>
            <a:endParaRPr kumimoji="1" lang="en-US" altLang="ja-JP" sz="1200" dirty="0"/>
          </a:p>
          <a:p>
            <a:r>
              <a:rPr kumimoji="1" lang="ja-JP" altLang="en-US" sz="1200" dirty="0"/>
              <a:t>／完全に成長したときの葉の大きさ</a:t>
            </a:r>
          </a:p>
        </p:txBody>
      </p:sp>
      <p:sp>
        <p:nvSpPr>
          <p:cNvPr id="10" name="テキスト ボックス 9">
            <a:extLst>
              <a:ext uri="{FF2B5EF4-FFF2-40B4-BE49-F238E27FC236}">
                <a16:creationId xmlns:a16="http://schemas.microsoft.com/office/drawing/2014/main" id="{2960CCCD-89DE-48FF-A5BC-71086FE0F753}"/>
              </a:ext>
            </a:extLst>
          </p:cNvPr>
          <p:cNvSpPr txBox="1"/>
          <p:nvPr/>
        </p:nvSpPr>
        <p:spPr>
          <a:xfrm rot="16200000">
            <a:off x="5796836" y="3682929"/>
            <a:ext cx="3051313" cy="461665"/>
          </a:xfrm>
          <a:prstGeom prst="rect">
            <a:avLst/>
          </a:prstGeom>
          <a:noFill/>
        </p:spPr>
        <p:txBody>
          <a:bodyPr wrap="square" rtlCol="0">
            <a:spAutoFit/>
          </a:bodyPr>
          <a:lstStyle/>
          <a:p>
            <a:r>
              <a:rPr kumimoji="1" lang="ja-JP" altLang="en-US" sz="1200" dirty="0"/>
              <a:t>ある時点の葉の強さ</a:t>
            </a:r>
            <a:endParaRPr kumimoji="1" lang="en-US" altLang="ja-JP" sz="1200" dirty="0"/>
          </a:p>
          <a:p>
            <a:r>
              <a:rPr kumimoji="1" lang="ja-JP" altLang="en-US" sz="1200" dirty="0"/>
              <a:t>／完全に成長したときの葉の強さ</a:t>
            </a:r>
          </a:p>
        </p:txBody>
      </p:sp>
      <p:sp>
        <p:nvSpPr>
          <p:cNvPr id="14" name="テキスト ボックス 13">
            <a:extLst>
              <a:ext uri="{FF2B5EF4-FFF2-40B4-BE49-F238E27FC236}">
                <a16:creationId xmlns:a16="http://schemas.microsoft.com/office/drawing/2014/main" id="{96B10F46-1846-4A0A-AC05-3A7912C8E9BB}"/>
              </a:ext>
            </a:extLst>
          </p:cNvPr>
          <p:cNvSpPr txBox="1"/>
          <p:nvPr/>
        </p:nvSpPr>
        <p:spPr>
          <a:xfrm>
            <a:off x="10182225" y="5075501"/>
            <a:ext cx="902811" cy="307777"/>
          </a:xfrm>
          <a:prstGeom prst="rect">
            <a:avLst/>
          </a:prstGeom>
          <a:noFill/>
        </p:spPr>
        <p:txBody>
          <a:bodyPr wrap="none" rtlCol="0">
            <a:spAutoFit/>
          </a:bodyPr>
          <a:lstStyle/>
          <a:p>
            <a:r>
              <a:rPr kumimoji="1" lang="ja-JP" altLang="en-US" sz="1400" dirty="0"/>
              <a:t>双子葉類</a:t>
            </a:r>
          </a:p>
        </p:txBody>
      </p:sp>
      <p:sp>
        <p:nvSpPr>
          <p:cNvPr id="15" name="テキスト ボックス 14">
            <a:extLst>
              <a:ext uri="{FF2B5EF4-FFF2-40B4-BE49-F238E27FC236}">
                <a16:creationId xmlns:a16="http://schemas.microsoft.com/office/drawing/2014/main" id="{9943D713-DF1C-43E4-8FD8-CC11DC1E6F2A}"/>
              </a:ext>
            </a:extLst>
          </p:cNvPr>
          <p:cNvSpPr txBox="1"/>
          <p:nvPr/>
        </p:nvSpPr>
        <p:spPr>
          <a:xfrm>
            <a:off x="9332809" y="2566043"/>
            <a:ext cx="902811" cy="307777"/>
          </a:xfrm>
          <a:prstGeom prst="rect">
            <a:avLst/>
          </a:prstGeom>
          <a:noFill/>
        </p:spPr>
        <p:txBody>
          <a:bodyPr wrap="none" rtlCol="0">
            <a:spAutoFit/>
          </a:bodyPr>
          <a:lstStyle/>
          <a:p>
            <a:r>
              <a:rPr kumimoji="1" lang="ja-JP" altLang="en-US" sz="1400" dirty="0"/>
              <a:t>単子葉類</a:t>
            </a:r>
          </a:p>
        </p:txBody>
      </p:sp>
      <p:sp>
        <p:nvSpPr>
          <p:cNvPr id="16" name="右中かっこ 15">
            <a:extLst>
              <a:ext uri="{FF2B5EF4-FFF2-40B4-BE49-F238E27FC236}">
                <a16:creationId xmlns:a16="http://schemas.microsoft.com/office/drawing/2014/main" id="{0A2459FF-2BD6-4F48-A2CB-8919339EB484}"/>
              </a:ext>
            </a:extLst>
          </p:cNvPr>
          <p:cNvSpPr/>
          <p:nvPr/>
        </p:nvSpPr>
        <p:spPr>
          <a:xfrm rot="18230832">
            <a:off x="9448071" y="2063432"/>
            <a:ext cx="172548" cy="19928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EF627977-1CBB-4358-A3E3-83030977FF00}"/>
              </a:ext>
            </a:extLst>
          </p:cNvPr>
          <p:cNvSpPr/>
          <p:nvPr/>
        </p:nvSpPr>
        <p:spPr>
          <a:xfrm>
            <a:off x="9992974" y="4711584"/>
            <a:ext cx="174351" cy="7278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D099BCF-32B4-42B8-9C1E-1919F27E7E9F}"/>
              </a:ext>
            </a:extLst>
          </p:cNvPr>
          <p:cNvSpPr txBox="1"/>
          <p:nvPr/>
        </p:nvSpPr>
        <p:spPr>
          <a:xfrm>
            <a:off x="8882321" y="3093960"/>
            <a:ext cx="1387650" cy="584775"/>
          </a:xfrm>
          <a:prstGeom prst="rect">
            <a:avLst/>
          </a:prstGeom>
          <a:noFill/>
        </p:spPr>
        <p:txBody>
          <a:bodyPr wrap="square" rtlCol="0">
            <a:spAutoFit/>
          </a:bodyPr>
          <a:lstStyle/>
          <a:p>
            <a:r>
              <a:rPr lang="ja-JP" altLang="en-US" sz="3200" dirty="0">
                <a:solidFill>
                  <a:srgbClr val="0070C0"/>
                </a:solidFill>
                <a:effectLst>
                  <a:glow rad="38100">
                    <a:schemeClr val="bg1">
                      <a:alpha val="96000"/>
                    </a:schemeClr>
                  </a:glow>
                </a:effectLst>
              </a:rPr>
              <a:t>強靭</a:t>
            </a:r>
            <a:endParaRPr kumimoji="1" lang="ja-JP" altLang="en-US" sz="3200" dirty="0">
              <a:solidFill>
                <a:srgbClr val="0070C0"/>
              </a:solidFill>
              <a:effectLst>
                <a:glow rad="38100">
                  <a:schemeClr val="bg1">
                    <a:alpha val="96000"/>
                  </a:schemeClr>
                </a:glow>
              </a:effectLst>
            </a:endParaRPr>
          </a:p>
        </p:txBody>
      </p:sp>
      <p:pic>
        <p:nvPicPr>
          <p:cNvPr id="21" name="図 20">
            <a:extLst>
              <a:ext uri="{FF2B5EF4-FFF2-40B4-BE49-F238E27FC236}">
                <a16:creationId xmlns:a16="http://schemas.microsoft.com/office/drawing/2014/main" id="{0E2C870F-3C70-4C70-8F88-4829C719A47B}"/>
              </a:ext>
            </a:extLst>
          </p:cNvPr>
          <p:cNvPicPr>
            <a:picLocks noChangeAspect="1"/>
          </p:cNvPicPr>
          <p:nvPr/>
        </p:nvPicPr>
        <p:blipFill>
          <a:blip r:embed="rId3"/>
          <a:stretch>
            <a:fillRect/>
          </a:stretch>
        </p:blipFill>
        <p:spPr>
          <a:xfrm>
            <a:off x="4997899" y="4254383"/>
            <a:ext cx="1637713" cy="1754384"/>
          </a:xfrm>
          <a:prstGeom prst="rect">
            <a:avLst/>
          </a:prstGeom>
        </p:spPr>
      </p:pic>
      <p:sp>
        <p:nvSpPr>
          <p:cNvPr id="23" name="テキスト ボックス 22">
            <a:extLst>
              <a:ext uri="{FF2B5EF4-FFF2-40B4-BE49-F238E27FC236}">
                <a16:creationId xmlns:a16="http://schemas.microsoft.com/office/drawing/2014/main" id="{CDCACCF9-F3A1-48F8-AECC-AE5FFA64690B}"/>
              </a:ext>
            </a:extLst>
          </p:cNvPr>
          <p:cNvSpPr txBox="1"/>
          <p:nvPr/>
        </p:nvSpPr>
        <p:spPr>
          <a:xfrm>
            <a:off x="519637" y="4106004"/>
            <a:ext cx="4327016" cy="2246769"/>
          </a:xfrm>
          <a:prstGeom prst="rect">
            <a:avLst/>
          </a:prstGeom>
          <a:noFill/>
        </p:spPr>
        <p:txBody>
          <a:bodyPr wrap="square">
            <a:spAutoFit/>
          </a:bodyPr>
          <a:lstStyle/>
          <a:p>
            <a:pPr marL="179388" indent="-179388">
              <a:buFont typeface="Arial" panose="020B0604020202020204" pitchFamily="34" charset="0"/>
              <a:buChar char="•"/>
            </a:pPr>
            <a:r>
              <a:rPr lang="ja-JP" altLang="en-US" sz="2000" dirty="0"/>
              <a:t>熱帯雨林では、単子葉類は（食害による）葉の損失が周辺の双子葉類より少ない</a:t>
            </a:r>
            <a:endParaRPr lang="en-US" altLang="ja-JP" sz="2000" dirty="0"/>
          </a:p>
          <a:p>
            <a:pPr marL="179388" indent="-179388">
              <a:buFont typeface="Arial" panose="020B0604020202020204" pitchFamily="34" charset="0"/>
              <a:buChar char="•"/>
            </a:pPr>
            <a:r>
              <a:rPr kumimoji="1" lang="ja-JP" altLang="en-US" sz="2000" dirty="0"/>
              <a:t>単子葉類の若葉が強い</a:t>
            </a:r>
            <a:r>
              <a:rPr kumimoji="1" lang="en-US" altLang="ja-JP" sz="2000" dirty="0"/>
              <a:t>or</a:t>
            </a:r>
            <a:r>
              <a:rPr kumimoji="1" lang="ja-JP" altLang="en-US" sz="2000" dirty="0"/>
              <a:t>渦巻状になっている。これらが食害からの防御に役立っているかもしれない（検証が必要）</a:t>
            </a:r>
          </a:p>
        </p:txBody>
      </p:sp>
      <p:sp>
        <p:nvSpPr>
          <p:cNvPr id="25" name="テキスト ボックス 24">
            <a:extLst>
              <a:ext uri="{FF2B5EF4-FFF2-40B4-BE49-F238E27FC236}">
                <a16:creationId xmlns:a16="http://schemas.microsoft.com/office/drawing/2014/main" id="{537E9B10-B388-490B-BDE0-5071F71B83C6}"/>
              </a:ext>
            </a:extLst>
          </p:cNvPr>
          <p:cNvSpPr txBox="1"/>
          <p:nvPr/>
        </p:nvSpPr>
        <p:spPr>
          <a:xfrm>
            <a:off x="7454347" y="1327686"/>
            <a:ext cx="4361117" cy="923330"/>
          </a:xfrm>
          <a:prstGeom prst="rect">
            <a:avLst/>
          </a:prstGeom>
          <a:noFill/>
        </p:spPr>
        <p:txBody>
          <a:bodyPr wrap="square">
            <a:spAutoFit/>
          </a:bodyPr>
          <a:lstStyle/>
          <a:p>
            <a:r>
              <a:rPr lang="ja-JP" altLang="en-US" b="1" dirty="0"/>
              <a:t>葉の成長</a:t>
            </a:r>
            <a:r>
              <a:rPr lang="ja-JP" altLang="en-US" dirty="0"/>
              <a:t>：</a:t>
            </a:r>
            <a:endParaRPr lang="en-US" altLang="ja-JP" dirty="0"/>
          </a:p>
          <a:p>
            <a:r>
              <a:rPr lang="ja-JP" altLang="en-US" dirty="0"/>
              <a:t>　先端側では細胞伸長により面積を拡大</a:t>
            </a:r>
            <a:endParaRPr lang="en-US" altLang="ja-JP" dirty="0"/>
          </a:p>
          <a:p>
            <a:r>
              <a:rPr lang="ja-JP" altLang="en-US" dirty="0"/>
              <a:t>　基部側では細胞分裂</a:t>
            </a:r>
            <a:r>
              <a:rPr lang="en-US" altLang="ja-JP" dirty="0"/>
              <a:t>+</a:t>
            </a:r>
            <a:r>
              <a:rPr lang="ja-JP" altLang="en-US" dirty="0"/>
              <a:t>細胞伸長</a:t>
            </a:r>
          </a:p>
        </p:txBody>
      </p:sp>
    </p:spTree>
    <p:extLst>
      <p:ext uri="{BB962C8B-B14F-4D97-AF65-F5344CB8AC3E}">
        <p14:creationId xmlns:p14="http://schemas.microsoft.com/office/powerpoint/2010/main" val="185105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56145-3C6D-4ED5-9D94-C6D97384182A}"/>
              </a:ext>
            </a:extLst>
          </p:cNvPr>
          <p:cNvSpPr>
            <a:spLocks noGrp="1"/>
          </p:cNvSpPr>
          <p:nvPr>
            <p:ph type="title"/>
          </p:nvPr>
        </p:nvSpPr>
        <p:spPr/>
        <p:txBody>
          <a:bodyPr/>
          <a:lstStyle/>
          <a:p>
            <a:r>
              <a:rPr kumimoji="1" lang="en-US" altLang="ja-JP" dirty="0"/>
              <a:t>Conclusions</a:t>
            </a:r>
            <a:endParaRPr kumimoji="1" lang="ja-JP" altLang="en-US" dirty="0"/>
          </a:p>
        </p:txBody>
      </p:sp>
      <p:sp>
        <p:nvSpPr>
          <p:cNvPr id="3" name="コンテンツ プレースホルダー 2">
            <a:extLst>
              <a:ext uri="{FF2B5EF4-FFF2-40B4-BE49-F238E27FC236}">
                <a16:creationId xmlns:a16="http://schemas.microsoft.com/office/drawing/2014/main" id="{8F56EB22-AD19-4506-B484-081195AFAF84}"/>
              </a:ext>
            </a:extLst>
          </p:cNvPr>
          <p:cNvSpPr>
            <a:spLocks noGrp="1"/>
          </p:cNvSpPr>
          <p:nvPr>
            <p:ph idx="1"/>
          </p:nvPr>
        </p:nvSpPr>
        <p:spPr>
          <a:xfrm>
            <a:off x="728870" y="2216426"/>
            <a:ext cx="10515600" cy="3553032"/>
          </a:xfrm>
        </p:spPr>
        <p:txBody>
          <a:bodyPr>
            <a:normAutofit/>
          </a:bodyPr>
          <a:lstStyle/>
          <a:p>
            <a:pPr>
              <a:lnSpc>
                <a:spcPct val="120000"/>
              </a:lnSpc>
            </a:pPr>
            <a:r>
              <a:rPr kumimoji="1" lang="en-US" altLang="ja-JP" sz="2400" dirty="0"/>
              <a:t>Evolutionist</a:t>
            </a:r>
            <a:r>
              <a:rPr kumimoji="1" lang="ja-JP" altLang="en-US" sz="2400" dirty="0"/>
              <a:t>と</a:t>
            </a:r>
            <a:r>
              <a:rPr kumimoji="1" lang="en-US" altLang="ja-JP" sz="2400" dirty="0"/>
              <a:t>mechanists</a:t>
            </a:r>
            <a:r>
              <a:rPr kumimoji="1" lang="ja-JP" altLang="en-US" sz="2400"/>
              <a:t>は</a:t>
            </a:r>
            <a:r>
              <a:rPr kumimoji="1" lang="ja-JP" altLang="en-US" sz="2400" dirty="0"/>
              <a:t>、全体的な傾向を説明するだけでなく、種間比較で見られる矛盾した結果</a:t>
            </a:r>
            <a:r>
              <a:rPr kumimoji="1" lang="ja-JP" altLang="en-US" sz="2400"/>
              <a:t>や、線形関係の周辺</a:t>
            </a:r>
            <a:r>
              <a:rPr kumimoji="1" lang="ja-JP" altLang="en-US" sz="2400" dirty="0"/>
              <a:t>で見られる</a:t>
            </a:r>
            <a:r>
              <a:rPr kumimoji="1" lang="ja-JP" altLang="en-US" sz="2400"/>
              <a:t>大きなばらつきも説明</a:t>
            </a:r>
            <a:r>
              <a:rPr kumimoji="1" lang="ja-JP" altLang="en-US" sz="2400" dirty="0"/>
              <a:t>する必要がある</a:t>
            </a:r>
            <a:endParaRPr kumimoji="1" lang="en-US" altLang="ja-JP" sz="2400" dirty="0"/>
          </a:p>
          <a:p>
            <a:pPr marL="457200" lvl="1" indent="0">
              <a:lnSpc>
                <a:spcPct val="120000"/>
              </a:lnSpc>
              <a:buNone/>
            </a:pPr>
            <a:endParaRPr kumimoji="1" lang="en-US" altLang="ja-JP" sz="2000" dirty="0"/>
          </a:p>
          <a:p>
            <a:pPr>
              <a:lnSpc>
                <a:spcPct val="120000"/>
              </a:lnSpc>
            </a:pPr>
            <a:r>
              <a:rPr kumimoji="1" lang="ja-JP" altLang="en-US" sz="2400" dirty="0"/>
              <a:t>葉の構造と機能の研究には、広い分野の研究者の貢献が求められる</a:t>
            </a:r>
          </a:p>
        </p:txBody>
      </p:sp>
    </p:spTree>
    <p:extLst>
      <p:ext uri="{BB962C8B-B14F-4D97-AF65-F5344CB8AC3E}">
        <p14:creationId xmlns:p14="http://schemas.microsoft.com/office/powerpoint/2010/main" val="330788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6A31F17-04F6-4F20-88B9-A34C80ECCFB3}"/>
              </a:ext>
            </a:extLst>
          </p:cNvPr>
          <p:cNvSpPr txBox="1"/>
          <p:nvPr/>
        </p:nvSpPr>
        <p:spPr>
          <a:xfrm>
            <a:off x="757645" y="836023"/>
            <a:ext cx="9805851" cy="4524315"/>
          </a:xfrm>
          <a:prstGeom prst="rect">
            <a:avLst/>
          </a:prstGeom>
          <a:noFill/>
        </p:spPr>
        <p:txBody>
          <a:bodyPr wrap="square">
            <a:spAutoFit/>
          </a:bodyPr>
          <a:lstStyle/>
          <a:p>
            <a:r>
              <a:rPr lang="ja-JP" altLang="en-US" dirty="0"/>
              <a:t>葉肉抵抗</a:t>
            </a:r>
            <a:r>
              <a:rPr lang="en-US" altLang="ja-JP" dirty="0"/>
              <a:t>(</a:t>
            </a:r>
            <a:r>
              <a:rPr lang="ja-JP" altLang="en-US" dirty="0"/>
              <a:t>コンダクタンス</a:t>
            </a:r>
            <a:r>
              <a:rPr lang="en-US" altLang="ja-JP" dirty="0"/>
              <a:t>) [mesophyll resistance(conductance)] </a:t>
            </a:r>
          </a:p>
          <a:p>
            <a:r>
              <a:rPr lang="ja-JP" altLang="en-US" dirty="0"/>
              <a:t>　光合成における</a:t>
            </a:r>
            <a:r>
              <a:rPr lang="en-US" altLang="ja-JP" dirty="0"/>
              <a:t>CO2</a:t>
            </a:r>
            <a:r>
              <a:rPr lang="ja-JP" altLang="en-US" dirty="0"/>
              <a:t>の拡散をオームの法則と同型の数式として表現した光合成モデルで用いられた概念．</a:t>
            </a:r>
            <a:r>
              <a:rPr lang="en-US" altLang="ja-JP" dirty="0"/>
              <a:t>1970</a:t>
            </a:r>
            <a:r>
              <a:rPr lang="ja-JP" altLang="en-US" dirty="0"/>
              <a:t>年代までは二酸化炭素固定抵抗とほぼ同義に用いられたが，現在では，気孔付近の葉内細胞間隙から葉緑体までの</a:t>
            </a:r>
            <a:r>
              <a:rPr lang="en-US" altLang="ja-JP" dirty="0"/>
              <a:t>CO2</a:t>
            </a:r>
            <a:r>
              <a:rPr lang="ja-JP" altLang="en-US" dirty="0"/>
              <a:t>の拡散抵抗を示すことが多い。また，葉肉抵抗の逆数を葉肉コンダクタンスと示す。</a:t>
            </a:r>
          </a:p>
          <a:p>
            <a:r>
              <a:rPr lang="ja-JP" altLang="en-US" dirty="0"/>
              <a:t>　光合成において，気孔から取り込まれた</a:t>
            </a:r>
            <a:r>
              <a:rPr lang="en-US" altLang="ja-JP" dirty="0"/>
              <a:t>CO2</a:t>
            </a:r>
            <a:r>
              <a:rPr lang="ja-JP" altLang="en-US" dirty="0"/>
              <a:t>は，細胞間隙を拡散によって移動し，葉肉細胞の細胞壁，細胞膜、細胞質を通って葉緑体に入り，</a:t>
            </a:r>
            <a:r>
              <a:rPr lang="en-US" altLang="ja-JP" dirty="0"/>
              <a:t>Rubisco</a:t>
            </a:r>
            <a:r>
              <a:rPr lang="ja-JP" altLang="en-US" dirty="0"/>
              <a:t>によって固定される．このような葉内における</a:t>
            </a:r>
            <a:r>
              <a:rPr lang="en-US" altLang="ja-JP" dirty="0"/>
              <a:t>CO2</a:t>
            </a:r>
            <a:r>
              <a:rPr lang="ja-JP" altLang="en-US" dirty="0"/>
              <a:t>の拡散移動には，大きな物理抵抗が生じることが分かっている．特に、細胞壁から葉緑体内のストロマに達するまでの液相の抵抗は，同じ距離の気相の抵抗の</a:t>
            </a:r>
            <a:r>
              <a:rPr lang="en-US" altLang="ja-JP" dirty="0"/>
              <a:t>104</a:t>
            </a:r>
            <a:r>
              <a:rPr lang="ja-JP" altLang="en-US" dirty="0"/>
              <a:t>倍にもなる。葉肉抵抗は細胞壁の厚さや，葉肉細胞の内部表面積</a:t>
            </a:r>
            <a:r>
              <a:rPr lang="en-US" altLang="ja-JP" dirty="0"/>
              <a:t>(</a:t>
            </a:r>
            <a:r>
              <a:rPr lang="ja-JP" altLang="en-US" dirty="0"/>
              <a:t>葉肉表面積</a:t>
            </a:r>
            <a:r>
              <a:rPr lang="en-US" altLang="ja-JP" dirty="0"/>
              <a:t>, </a:t>
            </a:r>
            <a:r>
              <a:rPr lang="en-US" altLang="ja-JP" dirty="0" err="1"/>
              <a:t>Smes</a:t>
            </a:r>
            <a:r>
              <a:rPr lang="en-US" altLang="ja-JP" dirty="0"/>
              <a:t>)</a:t>
            </a:r>
            <a:r>
              <a:rPr lang="ja-JP" altLang="en-US" dirty="0"/>
              <a:t>，葉緑体の細胞膜への密着面積</a:t>
            </a:r>
            <a:r>
              <a:rPr lang="en-US" altLang="ja-JP" dirty="0"/>
              <a:t>(</a:t>
            </a:r>
            <a:r>
              <a:rPr lang="ja-JP" altLang="en-US" dirty="0"/>
              <a:t>葉緑体表面積</a:t>
            </a:r>
            <a:r>
              <a:rPr lang="en-US" altLang="ja-JP" dirty="0"/>
              <a:t>, Sc)</a:t>
            </a:r>
            <a:r>
              <a:rPr lang="ja-JP" altLang="en-US" dirty="0"/>
              <a:t>，アクアポリンやカルボニックアンヒドラーゼといったタンパク質の関与によって決定されているようであるが，実体はまだ明らかではない．</a:t>
            </a:r>
          </a:p>
          <a:p>
            <a:r>
              <a:rPr lang="ja-JP" altLang="en-US" dirty="0"/>
              <a:t>　現在，主に</a:t>
            </a:r>
            <a:r>
              <a:rPr lang="en-US" altLang="ja-JP" dirty="0"/>
              <a:t>3</a:t>
            </a:r>
            <a:r>
              <a:rPr lang="ja-JP" altLang="en-US" dirty="0"/>
              <a:t>つの方法で葉肉抵抗を測定することが可能とされている。それらは炭素安定同位体法，</a:t>
            </a:r>
            <a:r>
              <a:rPr lang="en-US" altLang="ja-JP" dirty="0"/>
              <a:t>A-Ci curve</a:t>
            </a:r>
            <a:r>
              <a:rPr lang="ja-JP" altLang="en-US" dirty="0"/>
              <a:t>フィッティング法，クロロフィル蛍光法であり，いずれもガス交換法による光合成速度の測定が基本となっている．これらの測定法の中では、炭素安定同位体法が最も正確に葉肉抵抗や葉緑体内の</a:t>
            </a:r>
            <a:r>
              <a:rPr lang="en-US" altLang="ja-JP" dirty="0"/>
              <a:t>CO2</a:t>
            </a:r>
            <a:r>
              <a:rPr lang="ja-JP" altLang="en-US" dirty="0"/>
              <a:t>濃度を評価できると考えられている</a:t>
            </a:r>
          </a:p>
        </p:txBody>
      </p:sp>
    </p:spTree>
    <p:extLst>
      <p:ext uri="{BB962C8B-B14F-4D97-AF65-F5344CB8AC3E}">
        <p14:creationId xmlns:p14="http://schemas.microsoft.com/office/powerpoint/2010/main" val="191854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45BD23F-0774-46A8-A2B9-520F7A593208}"/>
              </a:ext>
            </a:extLst>
          </p:cNvPr>
          <p:cNvPicPr>
            <a:picLocks noChangeAspect="1"/>
          </p:cNvPicPr>
          <p:nvPr/>
        </p:nvPicPr>
        <p:blipFill>
          <a:blip r:embed="rId2"/>
          <a:stretch>
            <a:fillRect/>
          </a:stretch>
        </p:blipFill>
        <p:spPr>
          <a:xfrm>
            <a:off x="2210018" y="1713674"/>
            <a:ext cx="5812507" cy="3987380"/>
          </a:xfrm>
          <a:prstGeom prst="rect">
            <a:avLst/>
          </a:prstGeom>
        </p:spPr>
      </p:pic>
      <p:sp>
        <p:nvSpPr>
          <p:cNvPr id="5" name="テキスト ボックス 4">
            <a:extLst>
              <a:ext uri="{FF2B5EF4-FFF2-40B4-BE49-F238E27FC236}">
                <a16:creationId xmlns:a16="http://schemas.microsoft.com/office/drawing/2014/main" id="{DE890B57-4C57-46F7-8188-2775BA1ED212}"/>
              </a:ext>
            </a:extLst>
          </p:cNvPr>
          <p:cNvSpPr txBox="1"/>
          <p:nvPr/>
        </p:nvSpPr>
        <p:spPr>
          <a:xfrm>
            <a:off x="7621522" y="5009399"/>
            <a:ext cx="4456127" cy="415498"/>
          </a:xfrm>
          <a:prstGeom prst="rect">
            <a:avLst/>
          </a:prstGeom>
          <a:noFill/>
        </p:spPr>
        <p:txBody>
          <a:bodyPr wrap="square">
            <a:spAutoFit/>
          </a:bodyPr>
          <a:lstStyle/>
          <a:p>
            <a:r>
              <a:rPr lang="en-US" altLang="ja-JP" sz="1050" dirty="0"/>
              <a:t>https://www.ck12.org/biology/leaf-structure-and-function/lesson/leaf-structure-and-function-advanced-bio-adv/</a:t>
            </a:r>
            <a:endParaRPr lang="ja-JP" altLang="en-US" sz="1050" dirty="0"/>
          </a:p>
        </p:txBody>
      </p:sp>
      <p:sp>
        <p:nvSpPr>
          <p:cNvPr id="4" name="矢印: 下 3">
            <a:extLst>
              <a:ext uri="{FF2B5EF4-FFF2-40B4-BE49-F238E27FC236}">
                <a16:creationId xmlns:a16="http://schemas.microsoft.com/office/drawing/2014/main" id="{BD69D4FE-5574-4077-99A1-ECDE51B52AB2}"/>
              </a:ext>
            </a:extLst>
          </p:cNvPr>
          <p:cNvSpPr/>
          <p:nvPr/>
        </p:nvSpPr>
        <p:spPr>
          <a:xfrm rot="2365177">
            <a:off x="5056784" y="968095"/>
            <a:ext cx="626166" cy="844826"/>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65105D5-BBCB-4F3D-B8F0-DF604A113514}"/>
              </a:ext>
            </a:extLst>
          </p:cNvPr>
          <p:cNvSpPr txBox="1"/>
          <p:nvPr/>
        </p:nvSpPr>
        <p:spPr>
          <a:xfrm>
            <a:off x="6040005" y="495254"/>
            <a:ext cx="415498" cy="369332"/>
          </a:xfrm>
          <a:prstGeom prst="rect">
            <a:avLst/>
          </a:prstGeom>
          <a:noFill/>
        </p:spPr>
        <p:txBody>
          <a:bodyPr wrap="none" rtlCol="0">
            <a:spAutoFit/>
          </a:bodyPr>
          <a:lstStyle/>
          <a:p>
            <a:r>
              <a:rPr kumimoji="1" lang="ja-JP" altLang="en-US" dirty="0"/>
              <a:t>光</a:t>
            </a:r>
          </a:p>
        </p:txBody>
      </p:sp>
      <p:sp>
        <p:nvSpPr>
          <p:cNvPr id="7" name="テキスト ボックス 6">
            <a:extLst>
              <a:ext uri="{FF2B5EF4-FFF2-40B4-BE49-F238E27FC236}">
                <a16:creationId xmlns:a16="http://schemas.microsoft.com/office/drawing/2014/main" id="{64CD55B0-3DAC-4EBD-B2DE-2E5A332FDB5E}"/>
              </a:ext>
            </a:extLst>
          </p:cNvPr>
          <p:cNvSpPr txBox="1"/>
          <p:nvPr/>
        </p:nvSpPr>
        <p:spPr>
          <a:xfrm>
            <a:off x="566677" y="1480874"/>
            <a:ext cx="2492990" cy="369332"/>
          </a:xfrm>
          <a:prstGeom prst="rect">
            <a:avLst/>
          </a:prstGeom>
          <a:noFill/>
        </p:spPr>
        <p:txBody>
          <a:bodyPr wrap="none" rtlCol="0">
            <a:spAutoFit/>
          </a:bodyPr>
          <a:lstStyle/>
          <a:p>
            <a:r>
              <a:rPr kumimoji="1" lang="ja-JP" altLang="en-US" dirty="0"/>
              <a:t>上皮は透明で</a:t>
            </a:r>
            <a:r>
              <a:rPr kumimoji="1" lang="ja-JP" altLang="en-US" b="1" dirty="0"/>
              <a:t>光</a:t>
            </a:r>
            <a:r>
              <a:rPr kumimoji="1" lang="ja-JP" altLang="en-US" dirty="0"/>
              <a:t>を通す</a:t>
            </a:r>
          </a:p>
        </p:txBody>
      </p:sp>
      <p:sp>
        <p:nvSpPr>
          <p:cNvPr id="8" name="テキスト ボックス 7">
            <a:extLst>
              <a:ext uri="{FF2B5EF4-FFF2-40B4-BE49-F238E27FC236}">
                <a16:creationId xmlns:a16="http://schemas.microsoft.com/office/drawing/2014/main" id="{F142209D-88B3-486B-873F-708752082FB6}"/>
              </a:ext>
            </a:extLst>
          </p:cNvPr>
          <p:cNvSpPr txBox="1"/>
          <p:nvPr/>
        </p:nvSpPr>
        <p:spPr>
          <a:xfrm>
            <a:off x="6862029" y="1259082"/>
            <a:ext cx="2803837" cy="646331"/>
          </a:xfrm>
          <a:prstGeom prst="rect">
            <a:avLst/>
          </a:prstGeom>
          <a:noFill/>
        </p:spPr>
        <p:txBody>
          <a:bodyPr wrap="square" rtlCol="0">
            <a:spAutoFit/>
          </a:bodyPr>
          <a:lstStyle/>
          <a:p>
            <a:r>
              <a:rPr kumimoji="1" lang="ja-JP" altLang="en-US" dirty="0"/>
              <a:t>柵状組織の細胞は整列して効率よく</a:t>
            </a:r>
            <a:r>
              <a:rPr kumimoji="1" lang="ja-JP" altLang="en-US" b="1" dirty="0"/>
              <a:t>光</a:t>
            </a:r>
            <a:r>
              <a:rPr kumimoji="1" lang="ja-JP" altLang="en-US" dirty="0"/>
              <a:t>を受ける</a:t>
            </a:r>
          </a:p>
        </p:txBody>
      </p:sp>
      <p:sp>
        <p:nvSpPr>
          <p:cNvPr id="9" name="テキスト ボックス 8">
            <a:extLst>
              <a:ext uri="{FF2B5EF4-FFF2-40B4-BE49-F238E27FC236}">
                <a16:creationId xmlns:a16="http://schemas.microsoft.com/office/drawing/2014/main" id="{BF60F91A-0971-4001-B114-04FCED21734E}"/>
              </a:ext>
            </a:extLst>
          </p:cNvPr>
          <p:cNvSpPr txBox="1"/>
          <p:nvPr/>
        </p:nvSpPr>
        <p:spPr>
          <a:xfrm>
            <a:off x="8348870" y="2113543"/>
            <a:ext cx="3616224" cy="923330"/>
          </a:xfrm>
          <a:prstGeom prst="rect">
            <a:avLst/>
          </a:prstGeom>
          <a:noFill/>
        </p:spPr>
        <p:txBody>
          <a:bodyPr wrap="square" rtlCol="0">
            <a:spAutoFit/>
          </a:bodyPr>
          <a:lstStyle/>
          <a:p>
            <a:r>
              <a:rPr kumimoji="1" lang="ja-JP" altLang="en-US" dirty="0"/>
              <a:t>海綿状組織の細胞はスカスカ（</a:t>
            </a:r>
            <a:r>
              <a:rPr kumimoji="1" lang="en-US" altLang="ja-JP" dirty="0"/>
              <a:t>C</a:t>
            </a:r>
            <a:r>
              <a:rPr kumimoji="1" lang="ja-JP" altLang="en-US" dirty="0"/>
              <a:t>光を乱反射させて葉の中に</a:t>
            </a:r>
            <a:r>
              <a:rPr kumimoji="1" lang="ja-JP" altLang="en-US" b="1" dirty="0"/>
              <a:t>光</a:t>
            </a:r>
            <a:r>
              <a:rPr kumimoji="1" lang="ja-JP" altLang="en-US" dirty="0"/>
              <a:t>をとどまらせる）</a:t>
            </a:r>
          </a:p>
        </p:txBody>
      </p:sp>
      <p:sp>
        <p:nvSpPr>
          <p:cNvPr id="10" name="テキスト ボックス 9">
            <a:extLst>
              <a:ext uri="{FF2B5EF4-FFF2-40B4-BE49-F238E27FC236}">
                <a16:creationId xmlns:a16="http://schemas.microsoft.com/office/drawing/2014/main" id="{479C0981-6C9E-4C13-A3C1-C9D222F10CE6}"/>
              </a:ext>
            </a:extLst>
          </p:cNvPr>
          <p:cNvSpPr txBox="1"/>
          <p:nvPr/>
        </p:nvSpPr>
        <p:spPr>
          <a:xfrm>
            <a:off x="9691011" y="648272"/>
            <a:ext cx="2386638" cy="1200329"/>
          </a:xfrm>
          <a:prstGeom prst="rect">
            <a:avLst/>
          </a:prstGeom>
          <a:noFill/>
        </p:spPr>
        <p:txBody>
          <a:bodyPr wrap="square" rtlCol="0">
            <a:spAutoFit/>
          </a:bodyPr>
          <a:lstStyle/>
          <a:p>
            <a:r>
              <a:rPr kumimoji="1" lang="ja-JP" altLang="en-US" dirty="0"/>
              <a:t>細胞同士は密着せず隙間があり（気相）、</a:t>
            </a:r>
            <a:r>
              <a:rPr kumimoji="1" lang="en-US" altLang="ja-JP" b="1" dirty="0"/>
              <a:t>CO</a:t>
            </a:r>
            <a:r>
              <a:rPr kumimoji="1" lang="en-US" altLang="ja-JP" b="1" baseline="-25000" dirty="0"/>
              <a:t>2</a:t>
            </a:r>
            <a:r>
              <a:rPr kumimoji="1" lang="ja-JP" altLang="en-US" dirty="0"/>
              <a:t>は拡散により隅々の細胞まで届く</a:t>
            </a:r>
          </a:p>
        </p:txBody>
      </p:sp>
      <p:sp>
        <p:nvSpPr>
          <p:cNvPr id="11" name="テキスト ボックス 10">
            <a:extLst>
              <a:ext uri="{FF2B5EF4-FFF2-40B4-BE49-F238E27FC236}">
                <a16:creationId xmlns:a16="http://schemas.microsoft.com/office/drawing/2014/main" id="{9EF9737B-D799-45C8-B68A-1F0606F76720}"/>
              </a:ext>
            </a:extLst>
          </p:cNvPr>
          <p:cNvSpPr txBox="1"/>
          <p:nvPr/>
        </p:nvSpPr>
        <p:spPr>
          <a:xfrm>
            <a:off x="8156012" y="3446343"/>
            <a:ext cx="1800493" cy="369332"/>
          </a:xfrm>
          <a:prstGeom prst="rect">
            <a:avLst/>
          </a:prstGeom>
          <a:noFill/>
        </p:spPr>
        <p:txBody>
          <a:bodyPr wrap="none" rtlCol="0">
            <a:spAutoFit/>
          </a:bodyPr>
          <a:lstStyle/>
          <a:p>
            <a:r>
              <a:rPr lang="ja-JP" altLang="en-US" dirty="0"/>
              <a:t>道管は</a:t>
            </a:r>
            <a:r>
              <a:rPr lang="ja-JP" altLang="en-US" b="1" dirty="0"/>
              <a:t>水</a:t>
            </a:r>
            <a:r>
              <a:rPr lang="ja-JP" altLang="en-US" dirty="0"/>
              <a:t>を運ぶ</a:t>
            </a:r>
            <a:endParaRPr kumimoji="1" lang="ja-JP" altLang="en-US" dirty="0"/>
          </a:p>
        </p:txBody>
      </p:sp>
      <p:sp>
        <p:nvSpPr>
          <p:cNvPr id="12" name="テキスト ボックス 11">
            <a:extLst>
              <a:ext uri="{FF2B5EF4-FFF2-40B4-BE49-F238E27FC236}">
                <a16:creationId xmlns:a16="http://schemas.microsoft.com/office/drawing/2014/main" id="{F3ADF8C1-63DA-42A4-A873-8932A9A961A5}"/>
              </a:ext>
            </a:extLst>
          </p:cNvPr>
          <p:cNvSpPr txBox="1"/>
          <p:nvPr/>
        </p:nvSpPr>
        <p:spPr>
          <a:xfrm>
            <a:off x="7956770" y="3948147"/>
            <a:ext cx="3185487" cy="646331"/>
          </a:xfrm>
          <a:prstGeom prst="rect">
            <a:avLst/>
          </a:prstGeom>
          <a:noFill/>
        </p:spPr>
        <p:txBody>
          <a:bodyPr wrap="none" rtlCol="0">
            <a:spAutoFit/>
          </a:bodyPr>
          <a:lstStyle/>
          <a:p>
            <a:r>
              <a:rPr lang="ja-JP" altLang="en-US" dirty="0"/>
              <a:t>師管は栄養素（</a:t>
            </a:r>
            <a:r>
              <a:rPr lang="ja-JP" altLang="en-US" b="1" dirty="0"/>
              <a:t>窒素</a:t>
            </a:r>
            <a:r>
              <a:rPr lang="ja-JP" altLang="en-US" dirty="0"/>
              <a:t>など）や</a:t>
            </a:r>
            <a:endParaRPr lang="en-US" altLang="ja-JP" dirty="0"/>
          </a:p>
          <a:p>
            <a:r>
              <a:rPr lang="ja-JP" altLang="en-US" dirty="0"/>
              <a:t>老廃物を運ぶ</a:t>
            </a:r>
            <a:endParaRPr kumimoji="1" lang="ja-JP" altLang="en-US" dirty="0"/>
          </a:p>
        </p:txBody>
      </p:sp>
      <p:sp>
        <p:nvSpPr>
          <p:cNvPr id="13" name="テキスト ボックス 12">
            <a:extLst>
              <a:ext uri="{FF2B5EF4-FFF2-40B4-BE49-F238E27FC236}">
                <a16:creationId xmlns:a16="http://schemas.microsoft.com/office/drawing/2014/main" id="{4F839233-C67C-4E2B-BCF2-40AA93476A6D}"/>
              </a:ext>
            </a:extLst>
          </p:cNvPr>
          <p:cNvSpPr txBox="1"/>
          <p:nvPr/>
        </p:nvSpPr>
        <p:spPr>
          <a:xfrm>
            <a:off x="1176284" y="5257098"/>
            <a:ext cx="2492991" cy="646331"/>
          </a:xfrm>
          <a:prstGeom prst="rect">
            <a:avLst/>
          </a:prstGeom>
          <a:noFill/>
        </p:spPr>
        <p:txBody>
          <a:bodyPr wrap="square" rtlCol="0">
            <a:spAutoFit/>
          </a:bodyPr>
          <a:lstStyle/>
          <a:p>
            <a:r>
              <a:rPr lang="ja-JP" altLang="en-US" dirty="0"/>
              <a:t>気孔は</a:t>
            </a:r>
            <a:r>
              <a:rPr lang="ja-JP" altLang="en-US" b="1" dirty="0"/>
              <a:t>水</a:t>
            </a:r>
            <a:r>
              <a:rPr lang="ja-JP" altLang="en-US" dirty="0"/>
              <a:t>と</a:t>
            </a:r>
            <a:r>
              <a:rPr lang="en-US" altLang="ja-JP" b="1" dirty="0"/>
              <a:t>CO</a:t>
            </a:r>
            <a:r>
              <a:rPr lang="en-US" altLang="ja-JP" b="1" baseline="-25000" dirty="0"/>
              <a:t>2</a:t>
            </a:r>
            <a:r>
              <a:rPr lang="ja-JP" altLang="en-US" dirty="0"/>
              <a:t>の取り込みを調節する</a:t>
            </a:r>
            <a:endParaRPr kumimoji="1" lang="ja-JP" altLang="en-US" dirty="0"/>
          </a:p>
        </p:txBody>
      </p:sp>
      <p:sp>
        <p:nvSpPr>
          <p:cNvPr id="14" name="矢印: 下 13">
            <a:extLst>
              <a:ext uri="{FF2B5EF4-FFF2-40B4-BE49-F238E27FC236}">
                <a16:creationId xmlns:a16="http://schemas.microsoft.com/office/drawing/2014/main" id="{F24F99FC-1445-4336-8EF7-3CD759DC0B9E}"/>
              </a:ext>
            </a:extLst>
          </p:cNvPr>
          <p:cNvSpPr/>
          <p:nvPr/>
        </p:nvSpPr>
        <p:spPr>
          <a:xfrm rot="2365177">
            <a:off x="6011910" y="995107"/>
            <a:ext cx="626166" cy="844826"/>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938505C2-635C-4A0A-B87A-A9A153D8B4A8}"/>
              </a:ext>
            </a:extLst>
          </p:cNvPr>
          <p:cNvSpPr txBox="1">
            <a:spLocks/>
          </p:cNvSpPr>
          <p:nvPr/>
        </p:nvSpPr>
        <p:spPr>
          <a:xfrm>
            <a:off x="685017" y="6115976"/>
            <a:ext cx="11125473" cy="7934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葉とは：水の損失を最小にして、光と</a:t>
            </a:r>
            <a:r>
              <a:rPr lang="en-US" altLang="ja-JP" b="1" dirty="0"/>
              <a:t>CO</a:t>
            </a:r>
            <a:r>
              <a:rPr lang="en-US" altLang="ja-JP" b="1" baseline="-25000" dirty="0"/>
              <a:t>2</a:t>
            </a:r>
            <a:r>
              <a:rPr lang="ja-JP" altLang="en-US" b="1" dirty="0"/>
              <a:t>を最大限取り込む機関</a:t>
            </a:r>
            <a:endParaRPr lang="en-US" altLang="ja-JP" b="1" dirty="0"/>
          </a:p>
          <a:p>
            <a:pPr marL="0" indent="0">
              <a:buNone/>
            </a:pPr>
            <a:endParaRPr lang="en-US" altLang="ja-JP" b="1" dirty="0"/>
          </a:p>
        </p:txBody>
      </p:sp>
      <p:sp>
        <p:nvSpPr>
          <p:cNvPr id="17" name="タイトル 1">
            <a:extLst>
              <a:ext uri="{FF2B5EF4-FFF2-40B4-BE49-F238E27FC236}">
                <a16:creationId xmlns:a16="http://schemas.microsoft.com/office/drawing/2014/main" id="{2B7EAAD1-F7E4-480F-9861-C460AF60CD9D}"/>
              </a:ext>
            </a:extLst>
          </p:cNvPr>
          <p:cNvSpPr txBox="1">
            <a:spLocks/>
          </p:cNvSpPr>
          <p:nvPr/>
        </p:nvSpPr>
        <p:spPr>
          <a:xfrm>
            <a:off x="324460" y="274132"/>
            <a:ext cx="3587541" cy="86499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葉の機能</a:t>
            </a:r>
          </a:p>
        </p:txBody>
      </p:sp>
      <p:sp>
        <p:nvSpPr>
          <p:cNvPr id="18" name="テキスト ボックス 17">
            <a:extLst>
              <a:ext uri="{FF2B5EF4-FFF2-40B4-BE49-F238E27FC236}">
                <a16:creationId xmlns:a16="http://schemas.microsoft.com/office/drawing/2014/main" id="{DC8D808E-6CCB-482B-A312-79FAAFF385AF}"/>
              </a:ext>
            </a:extLst>
          </p:cNvPr>
          <p:cNvSpPr txBox="1"/>
          <p:nvPr/>
        </p:nvSpPr>
        <p:spPr>
          <a:xfrm>
            <a:off x="6502763" y="5580263"/>
            <a:ext cx="6093500" cy="369332"/>
          </a:xfrm>
          <a:prstGeom prst="rect">
            <a:avLst/>
          </a:prstGeom>
          <a:noFill/>
        </p:spPr>
        <p:txBody>
          <a:bodyPr wrap="square">
            <a:spAutoFit/>
          </a:bodyPr>
          <a:lstStyle/>
          <a:p>
            <a:r>
              <a:rPr lang="ja-JP" altLang="en-US" dirty="0"/>
              <a:t>参考図書：園池</a:t>
            </a:r>
            <a:r>
              <a:rPr lang="en-US" altLang="ja-JP" dirty="0"/>
              <a:t>2016</a:t>
            </a:r>
            <a:r>
              <a:rPr lang="ja-JP" altLang="en-US" dirty="0"/>
              <a:t>「植物の形には意味がある」</a:t>
            </a:r>
          </a:p>
        </p:txBody>
      </p:sp>
    </p:spTree>
    <p:extLst>
      <p:ext uri="{BB962C8B-B14F-4D97-AF65-F5344CB8AC3E}">
        <p14:creationId xmlns:p14="http://schemas.microsoft.com/office/powerpoint/2010/main" val="286417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D5FA66-F173-43AB-A4CB-ADC3EC94C343}"/>
              </a:ext>
            </a:extLst>
          </p:cNvPr>
          <p:cNvSpPr>
            <a:spLocks noGrp="1"/>
          </p:cNvSpPr>
          <p:nvPr>
            <p:ph type="title"/>
          </p:nvPr>
        </p:nvSpPr>
        <p:spPr/>
        <p:txBody>
          <a:bodyPr>
            <a:normAutofit/>
          </a:bodyPr>
          <a:lstStyle/>
          <a:p>
            <a:r>
              <a:rPr kumimoji="1" lang="ja-JP" altLang="en-US" sz="3600" dirty="0"/>
              <a:t>この章で取り上げる問題</a:t>
            </a:r>
          </a:p>
        </p:txBody>
      </p:sp>
      <p:sp>
        <p:nvSpPr>
          <p:cNvPr id="3" name="コンテンツ プレースホルダー 2">
            <a:extLst>
              <a:ext uri="{FF2B5EF4-FFF2-40B4-BE49-F238E27FC236}">
                <a16:creationId xmlns:a16="http://schemas.microsoft.com/office/drawing/2014/main" id="{7E54AEF5-50F5-41DC-872B-6B160A507140}"/>
              </a:ext>
            </a:extLst>
          </p:cNvPr>
          <p:cNvSpPr>
            <a:spLocks noGrp="1"/>
          </p:cNvSpPr>
          <p:nvPr>
            <p:ph idx="1"/>
          </p:nvPr>
        </p:nvSpPr>
        <p:spPr>
          <a:xfrm>
            <a:off x="838200" y="1833424"/>
            <a:ext cx="10515600" cy="4351338"/>
          </a:xfrm>
        </p:spPr>
        <p:txBody>
          <a:bodyPr>
            <a:normAutofit/>
          </a:bodyPr>
          <a:lstStyle/>
          <a:p>
            <a:r>
              <a:rPr lang="ja-JP" altLang="en-US" sz="2400" dirty="0"/>
              <a:t>この</a:t>
            </a:r>
            <a:r>
              <a:rPr lang="en-US" altLang="ja-JP" sz="2400" dirty="0"/>
              <a:t>40</a:t>
            </a:r>
            <a:r>
              <a:rPr lang="ja-JP" altLang="en-US" sz="2400" dirty="0"/>
              <a:t>年で解決された</a:t>
            </a:r>
            <a:r>
              <a:rPr lang="en-US" altLang="ja-JP" sz="2400" dirty="0"/>
              <a:t>10</a:t>
            </a:r>
            <a:r>
              <a:rPr lang="ja-JP" altLang="en-US" sz="2400" dirty="0"/>
              <a:t>の問題と、あまり研究が進んでいない</a:t>
            </a:r>
            <a:r>
              <a:rPr lang="en-US" altLang="ja-JP" sz="2400" dirty="0"/>
              <a:t>10</a:t>
            </a:r>
            <a:r>
              <a:rPr lang="ja-JP" altLang="en-US" sz="2400" dirty="0"/>
              <a:t>の問題を表</a:t>
            </a:r>
            <a:r>
              <a:rPr lang="en-US" altLang="ja-JP" sz="2400" dirty="0"/>
              <a:t>1,2</a:t>
            </a:r>
            <a:r>
              <a:rPr lang="ja-JP" altLang="en-US" sz="2400" dirty="0"/>
              <a:t>にまとめた。</a:t>
            </a:r>
            <a:endParaRPr lang="en-US" altLang="ja-JP" sz="2400" dirty="0"/>
          </a:p>
          <a:p>
            <a:r>
              <a:rPr lang="ja-JP" altLang="en-US" sz="2400" dirty="0"/>
              <a:t>本章では以下の</a:t>
            </a:r>
            <a:r>
              <a:rPr lang="en-US" altLang="ja-JP" sz="2400" dirty="0"/>
              <a:t>5</a:t>
            </a:r>
            <a:r>
              <a:rPr lang="ja-JP" altLang="en-US" sz="2400" dirty="0"/>
              <a:t>つの問題を取り上げる</a:t>
            </a:r>
            <a:endParaRPr lang="en-US" altLang="ja-JP" sz="2400" dirty="0"/>
          </a:p>
          <a:p>
            <a:endParaRPr lang="en-US" altLang="ja-JP" sz="2400" dirty="0"/>
          </a:p>
          <a:p>
            <a:r>
              <a:rPr lang="ja-JP" altLang="en-US" sz="2400" dirty="0"/>
              <a:t>葉柄の長さと葉身の形は重要な問題か？</a:t>
            </a:r>
            <a:endParaRPr lang="en-US" altLang="ja-JP" sz="2400" dirty="0"/>
          </a:p>
          <a:p>
            <a:r>
              <a:rPr lang="ja-JP" altLang="en-US" sz="2400" dirty="0"/>
              <a:t>葉身窒素含量の変異（</a:t>
            </a:r>
            <a:r>
              <a:rPr lang="en-US" altLang="ja-JP" sz="2400" dirty="0"/>
              <a:t>Variation</a:t>
            </a:r>
            <a:r>
              <a:rPr lang="ja-JP" altLang="en-US" sz="2400" dirty="0"/>
              <a:t>）は種の多様性の維持に貢献するか</a:t>
            </a:r>
            <a:r>
              <a:rPr lang="en-US" altLang="ja-JP" sz="2400" dirty="0"/>
              <a:t>?</a:t>
            </a:r>
          </a:p>
          <a:p>
            <a:r>
              <a:rPr kumimoji="1" lang="en-US" altLang="ja-JP" sz="2400" dirty="0"/>
              <a:t>Worldwide Leaf Economics Spectrum</a:t>
            </a:r>
            <a:r>
              <a:rPr kumimoji="1" lang="ja-JP" altLang="en-US" sz="2400" dirty="0"/>
              <a:t>　を理解する</a:t>
            </a:r>
            <a:endParaRPr kumimoji="1" lang="en-US" altLang="ja-JP" sz="2400" dirty="0"/>
          </a:p>
          <a:p>
            <a:r>
              <a:rPr lang="ja-JP" altLang="en-US" sz="2400" dirty="0"/>
              <a:t>葉の寿命が長い種はなぜ光合成速度がひくいのか？</a:t>
            </a:r>
            <a:endParaRPr kumimoji="1" lang="en-US" altLang="ja-JP" sz="2400" dirty="0"/>
          </a:p>
          <a:p>
            <a:r>
              <a:rPr kumimoji="1" lang="ja-JP" altLang="en-US" sz="2400" dirty="0"/>
              <a:t>成長途上の葉の強靭さの発達</a:t>
            </a:r>
            <a:endParaRPr kumimoji="1" lang="en-US" altLang="ja-JP" sz="2400" dirty="0"/>
          </a:p>
          <a:p>
            <a:endParaRPr lang="ja-JP" altLang="en-US" sz="2400" dirty="0"/>
          </a:p>
          <a:p>
            <a:endParaRPr kumimoji="1" lang="ja-JP" altLang="en-US" sz="2400" dirty="0"/>
          </a:p>
        </p:txBody>
      </p:sp>
    </p:spTree>
    <p:extLst>
      <p:ext uri="{BB962C8B-B14F-4D97-AF65-F5344CB8AC3E}">
        <p14:creationId xmlns:p14="http://schemas.microsoft.com/office/powerpoint/2010/main" val="245209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711D9F7-809B-4BFB-B14C-5D9E60E6CD1F}"/>
              </a:ext>
            </a:extLst>
          </p:cNvPr>
          <p:cNvPicPr>
            <a:picLocks noChangeAspect="1"/>
          </p:cNvPicPr>
          <p:nvPr/>
        </p:nvPicPr>
        <p:blipFill>
          <a:blip r:embed="rId2"/>
          <a:stretch>
            <a:fillRect/>
          </a:stretch>
        </p:blipFill>
        <p:spPr>
          <a:xfrm>
            <a:off x="570773" y="1631531"/>
            <a:ext cx="6181799" cy="4121199"/>
          </a:xfrm>
          <a:prstGeom prst="rect">
            <a:avLst/>
          </a:prstGeom>
        </p:spPr>
      </p:pic>
      <p:sp>
        <p:nvSpPr>
          <p:cNvPr id="4" name="テキスト ボックス 3">
            <a:extLst>
              <a:ext uri="{FF2B5EF4-FFF2-40B4-BE49-F238E27FC236}">
                <a16:creationId xmlns:a16="http://schemas.microsoft.com/office/drawing/2014/main" id="{074AFFB1-3A5D-478C-899E-9A879060D06D}"/>
              </a:ext>
            </a:extLst>
          </p:cNvPr>
          <p:cNvSpPr txBox="1"/>
          <p:nvPr/>
        </p:nvSpPr>
        <p:spPr>
          <a:xfrm>
            <a:off x="499739" y="6275033"/>
            <a:ext cx="6096000" cy="276999"/>
          </a:xfrm>
          <a:prstGeom prst="rect">
            <a:avLst/>
          </a:prstGeom>
          <a:noFill/>
        </p:spPr>
        <p:txBody>
          <a:bodyPr wrap="square">
            <a:spAutoFit/>
          </a:bodyPr>
          <a:lstStyle/>
          <a:p>
            <a:r>
              <a:rPr lang="en-US" altLang="ja-JP" sz="1200" dirty="0"/>
              <a:t>https://www.thoughtco.com/plant-leaves-and-leaf-anatomy-373618</a:t>
            </a:r>
            <a:endParaRPr lang="ja-JP" altLang="en-US" sz="1200" dirty="0"/>
          </a:p>
        </p:txBody>
      </p:sp>
      <p:sp>
        <p:nvSpPr>
          <p:cNvPr id="7" name="タイトル 1">
            <a:extLst>
              <a:ext uri="{FF2B5EF4-FFF2-40B4-BE49-F238E27FC236}">
                <a16:creationId xmlns:a16="http://schemas.microsoft.com/office/drawing/2014/main" id="{0FE51B86-0E18-4A67-9C50-8368C2B0CD59}"/>
              </a:ext>
            </a:extLst>
          </p:cNvPr>
          <p:cNvSpPr txBox="1">
            <a:spLocks/>
          </p:cNvSpPr>
          <p:nvPr/>
        </p:nvSpPr>
        <p:spPr>
          <a:xfrm>
            <a:off x="499738" y="312885"/>
            <a:ext cx="10641737" cy="104539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sz="3200" dirty="0"/>
              <a:t>葉柄の長さと葉身の形は重要な問題か？</a:t>
            </a:r>
            <a:endParaRPr lang="ja-JP" altLang="en-US" sz="6600" dirty="0"/>
          </a:p>
        </p:txBody>
      </p:sp>
      <p:sp>
        <p:nvSpPr>
          <p:cNvPr id="9" name="テキスト ボックス 8">
            <a:extLst>
              <a:ext uri="{FF2B5EF4-FFF2-40B4-BE49-F238E27FC236}">
                <a16:creationId xmlns:a16="http://schemas.microsoft.com/office/drawing/2014/main" id="{8E03DDA6-2A3F-43ED-9940-6EFCE4C87B81}"/>
              </a:ext>
            </a:extLst>
          </p:cNvPr>
          <p:cNvSpPr txBox="1"/>
          <p:nvPr/>
        </p:nvSpPr>
        <p:spPr>
          <a:xfrm>
            <a:off x="5973227" y="2487344"/>
            <a:ext cx="820689" cy="369332"/>
          </a:xfrm>
          <a:prstGeom prst="rect">
            <a:avLst/>
          </a:prstGeom>
          <a:noFill/>
        </p:spPr>
        <p:txBody>
          <a:bodyPr wrap="square">
            <a:spAutoFit/>
          </a:bodyPr>
          <a:lstStyle/>
          <a:p>
            <a:r>
              <a:rPr lang="ja-JP" altLang="en-US" dirty="0"/>
              <a:t>葉身</a:t>
            </a:r>
          </a:p>
        </p:txBody>
      </p:sp>
      <p:sp>
        <p:nvSpPr>
          <p:cNvPr id="11" name="テキスト ボックス 10">
            <a:extLst>
              <a:ext uri="{FF2B5EF4-FFF2-40B4-BE49-F238E27FC236}">
                <a16:creationId xmlns:a16="http://schemas.microsoft.com/office/drawing/2014/main" id="{530E3762-8ED5-4B5A-BD59-5F8017E6E760}"/>
              </a:ext>
            </a:extLst>
          </p:cNvPr>
          <p:cNvSpPr txBox="1"/>
          <p:nvPr/>
        </p:nvSpPr>
        <p:spPr>
          <a:xfrm>
            <a:off x="5746718" y="4668721"/>
            <a:ext cx="3065942" cy="369332"/>
          </a:xfrm>
          <a:prstGeom prst="rect">
            <a:avLst/>
          </a:prstGeom>
          <a:noFill/>
        </p:spPr>
        <p:txBody>
          <a:bodyPr wrap="square">
            <a:spAutoFit/>
          </a:bodyPr>
          <a:lstStyle/>
          <a:p>
            <a:r>
              <a:rPr lang="en-US" altLang="ja-JP" dirty="0"/>
              <a:t>Leaf stalk(petiole)</a:t>
            </a:r>
            <a:r>
              <a:rPr lang="ja-JP" altLang="en-US" dirty="0"/>
              <a:t>　葉柄</a:t>
            </a:r>
          </a:p>
        </p:txBody>
      </p:sp>
    </p:spTree>
    <p:extLst>
      <p:ext uri="{BB962C8B-B14F-4D97-AF65-F5344CB8AC3E}">
        <p14:creationId xmlns:p14="http://schemas.microsoft.com/office/powerpoint/2010/main" val="172578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E558D04-ADEF-4AA8-9C9E-F600B9E1031A}"/>
              </a:ext>
            </a:extLst>
          </p:cNvPr>
          <p:cNvSpPr>
            <a:spLocks noGrp="1"/>
          </p:cNvSpPr>
          <p:nvPr>
            <p:ph idx="1"/>
          </p:nvPr>
        </p:nvSpPr>
        <p:spPr>
          <a:xfrm>
            <a:off x="411480" y="2206880"/>
            <a:ext cx="6714125" cy="4385508"/>
          </a:xfrm>
        </p:spPr>
        <p:txBody>
          <a:bodyPr>
            <a:normAutofit/>
          </a:bodyPr>
          <a:lstStyle/>
          <a:p>
            <a:r>
              <a:rPr lang="ja-JP" altLang="en-US" sz="2400" dirty="0"/>
              <a:t>計測形態学の発展で注目されている分野</a:t>
            </a:r>
            <a:endParaRPr lang="en-US" altLang="ja-JP" sz="2400" dirty="0"/>
          </a:p>
          <a:p>
            <a:endParaRPr lang="en-US" altLang="ja-JP" sz="2400" dirty="0"/>
          </a:p>
          <a:p>
            <a:r>
              <a:rPr lang="ja-JP" altLang="en-US" sz="2400" dirty="0"/>
              <a:t>熱帯雨林など温暖湿潤な土地の「正しい葉」</a:t>
            </a:r>
            <a:endParaRPr lang="en-US" altLang="ja-JP" sz="2400" dirty="0"/>
          </a:p>
          <a:p>
            <a:pPr lvl="1"/>
            <a:r>
              <a:rPr lang="ja-JP" altLang="en-US" sz="2000" dirty="0"/>
              <a:t>林冠で光を争う種</a:t>
            </a:r>
            <a:r>
              <a:rPr kumimoji="1" lang="ja-JP" altLang="en-US" sz="2000" dirty="0"/>
              <a:t>熱帯雨林の林冠（</a:t>
            </a:r>
            <a:r>
              <a:rPr kumimoji="1" lang="en-US" altLang="ja-JP" sz="2000" dirty="0"/>
              <a:t>canopy</a:t>
            </a:r>
            <a:r>
              <a:rPr kumimoji="1" lang="ja-JP" altLang="en-US" sz="2000" dirty="0"/>
              <a:t>）を構成する種</a:t>
            </a:r>
            <a:r>
              <a:rPr lang="ja-JP" altLang="en-US" sz="2000" dirty="0"/>
              <a:t>（</a:t>
            </a:r>
            <a:r>
              <a:rPr lang="en-US" altLang="ja-JP" sz="2000" dirty="0"/>
              <a:t>Gap demander)</a:t>
            </a:r>
            <a:r>
              <a:rPr lang="ja-JP" altLang="en-US" sz="2000" dirty="0"/>
              <a:t>は、</a:t>
            </a:r>
            <a:r>
              <a:rPr kumimoji="1" lang="ja-JP" altLang="en-US" sz="2000" dirty="0"/>
              <a:t>正しい形で光を獲得にいく</a:t>
            </a:r>
            <a:endParaRPr lang="en-US" altLang="ja-JP" sz="2000" dirty="0"/>
          </a:p>
          <a:p>
            <a:pPr marL="457200" lvl="1" indent="0">
              <a:buNone/>
            </a:pPr>
            <a:r>
              <a:rPr lang="ja-JP" altLang="en-US" sz="2000" dirty="0"/>
              <a:t>　　　　　→　幅広い葉身、長い葉柄</a:t>
            </a:r>
            <a:endParaRPr lang="en-US" altLang="ja-JP" sz="2000" dirty="0"/>
          </a:p>
          <a:p>
            <a:pPr lvl="1"/>
            <a:endParaRPr lang="en-US" altLang="ja-JP" sz="2000" dirty="0"/>
          </a:p>
          <a:p>
            <a:pPr lvl="1"/>
            <a:r>
              <a:rPr lang="ja-JP" altLang="en-US" sz="2000" dirty="0"/>
              <a:t>耐陰性種は光をめぐる競争にコストをかけない　</a:t>
            </a:r>
            <a:endParaRPr lang="en-US" altLang="ja-JP" sz="2000" dirty="0"/>
          </a:p>
          <a:p>
            <a:pPr marL="457200" lvl="1" indent="0">
              <a:buNone/>
            </a:pPr>
            <a:r>
              <a:rPr lang="ja-JP" altLang="en-US" sz="2000" dirty="0"/>
              <a:t>　　　　　→　幅の狭い葉身、短い葉柄</a:t>
            </a:r>
            <a:endParaRPr lang="en-US" altLang="ja-JP" sz="2000" dirty="0"/>
          </a:p>
          <a:p>
            <a:r>
              <a:rPr lang="ja-JP" altLang="en-US" sz="2400" dirty="0"/>
              <a:t>しかしどちらにも例外があるのはなぜか？</a:t>
            </a:r>
            <a:endParaRPr lang="en-US" altLang="ja-JP" sz="2400" dirty="0"/>
          </a:p>
          <a:p>
            <a:endParaRPr lang="en-US" altLang="ja-JP" sz="2400" dirty="0"/>
          </a:p>
          <a:p>
            <a:pPr marL="0" indent="0">
              <a:buNone/>
            </a:pPr>
            <a:endParaRPr lang="en-US" altLang="ja-JP" sz="2400" dirty="0"/>
          </a:p>
          <a:p>
            <a:endParaRPr lang="ja-JP" altLang="en-US" sz="2400" dirty="0"/>
          </a:p>
        </p:txBody>
      </p:sp>
      <p:sp>
        <p:nvSpPr>
          <p:cNvPr id="5" name="タイトル 4">
            <a:extLst>
              <a:ext uri="{FF2B5EF4-FFF2-40B4-BE49-F238E27FC236}">
                <a16:creationId xmlns:a16="http://schemas.microsoft.com/office/drawing/2014/main" id="{24DC0FA1-0472-4FE6-B1C9-CCE808F29B8A}"/>
              </a:ext>
            </a:extLst>
          </p:cNvPr>
          <p:cNvSpPr>
            <a:spLocks noGrp="1"/>
          </p:cNvSpPr>
          <p:nvPr>
            <p:ph type="title"/>
          </p:nvPr>
        </p:nvSpPr>
        <p:spPr>
          <a:xfrm>
            <a:off x="659099" y="429191"/>
            <a:ext cx="4842292" cy="1339648"/>
          </a:xfrm>
        </p:spPr>
        <p:txBody>
          <a:bodyPr>
            <a:noAutofit/>
          </a:bodyPr>
          <a:lstStyle/>
          <a:p>
            <a:r>
              <a:rPr lang="ja-JP" altLang="en-US" sz="3200" dirty="0"/>
              <a:t>葉柄の長さと葉身の形は重要な問題か？</a:t>
            </a:r>
          </a:p>
        </p:txBody>
      </p:sp>
      <p:grpSp>
        <p:nvGrpSpPr>
          <p:cNvPr id="10" name="グループ化 9">
            <a:extLst>
              <a:ext uri="{FF2B5EF4-FFF2-40B4-BE49-F238E27FC236}">
                <a16:creationId xmlns:a16="http://schemas.microsoft.com/office/drawing/2014/main" id="{74F0C221-9B3D-471F-BD3D-5D173EBEB470}"/>
              </a:ext>
            </a:extLst>
          </p:cNvPr>
          <p:cNvGrpSpPr/>
          <p:nvPr/>
        </p:nvGrpSpPr>
        <p:grpSpPr>
          <a:xfrm>
            <a:off x="8146299" y="445123"/>
            <a:ext cx="3300377" cy="3499860"/>
            <a:chOff x="7196059" y="696369"/>
            <a:chExt cx="4821366" cy="5923521"/>
          </a:xfrm>
        </p:grpSpPr>
        <p:pic>
          <p:nvPicPr>
            <p:cNvPr id="4" name="図 3">
              <a:extLst>
                <a:ext uri="{FF2B5EF4-FFF2-40B4-BE49-F238E27FC236}">
                  <a16:creationId xmlns:a16="http://schemas.microsoft.com/office/drawing/2014/main" id="{EAADD466-ED8D-4586-A12D-A9664C7DB740}"/>
                </a:ext>
              </a:extLst>
            </p:cNvPr>
            <p:cNvPicPr>
              <a:picLocks noChangeAspect="1"/>
            </p:cNvPicPr>
            <p:nvPr/>
          </p:nvPicPr>
          <p:blipFill>
            <a:blip r:embed="rId2"/>
            <a:stretch>
              <a:fillRect/>
            </a:stretch>
          </p:blipFill>
          <p:spPr>
            <a:xfrm>
              <a:off x="7196059" y="696369"/>
              <a:ext cx="4583454" cy="5101944"/>
            </a:xfrm>
            <a:prstGeom prst="rect">
              <a:avLst/>
            </a:prstGeom>
          </p:spPr>
        </p:pic>
        <p:sp>
          <p:nvSpPr>
            <p:cNvPr id="13" name="テキスト ボックス 12">
              <a:extLst>
                <a:ext uri="{FF2B5EF4-FFF2-40B4-BE49-F238E27FC236}">
                  <a16:creationId xmlns:a16="http://schemas.microsoft.com/office/drawing/2014/main" id="{F81A26C4-3377-41F7-86F7-23C9F6DAD065}"/>
                </a:ext>
              </a:extLst>
            </p:cNvPr>
            <p:cNvSpPr txBox="1"/>
            <p:nvPr/>
          </p:nvSpPr>
          <p:spPr>
            <a:xfrm>
              <a:off x="7449493" y="5481996"/>
              <a:ext cx="1220090" cy="1083187"/>
            </a:xfrm>
            <a:prstGeom prst="rect">
              <a:avLst/>
            </a:prstGeom>
            <a:noFill/>
          </p:spPr>
          <p:txBody>
            <a:bodyPr wrap="square" rtlCol="0">
              <a:spAutoFit/>
            </a:bodyPr>
            <a:lstStyle/>
            <a:p>
              <a:r>
                <a:rPr kumimoji="1" lang="en-US" altLang="ja-JP" sz="1000" b="1" i="1" dirty="0" err="1"/>
                <a:t>Glochidian</a:t>
              </a:r>
              <a:r>
                <a:rPr kumimoji="1" lang="en-US" altLang="ja-JP" sz="1000" b="1" i="1" dirty="0"/>
                <a:t> </a:t>
              </a:r>
              <a:r>
                <a:rPr kumimoji="1" lang="en-US" altLang="ja-JP" sz="1000" b="1" i="1" dirty="0" err="1"/>
                <a:t>hylandii</a:t>
              </a:r>
              <a:endParaRPr kumimoji="1" lang="ja-JP" altLang="en-US" sz="1000" b="1" i="1" dirty="0"/>
            </a:p>
          </p:txBody>
        </p:sp>
        <p:sp>
          <p:nvSpPr>
            <p:cNvPr id="18" name="テキスト ボックス 17">
              <a:extLst>
                <a:ext uri="{FF2B5EF4-FFF2-40B4-BE49-F238E27FC236}">
                  <a16:creationId xmlns:a16="http://schemas.microsoft.com/office/drawing/2014/main" id="{1E17BC49-3BC1-4C29-94AE-89E40217A027}"/>
                </a:ext>
              </a:extLst>
            </p:cNvPr>
            <p:cNvSpPr txBox="1"/>
            <p:nvPr/>
          </p:nvSpPr>
          <p:spPr>
            <a:xfrm>
              <a:off x="7259319" y="4426279"/>
              <a:ext cx="1030139" cy="511505"/>
            </a:xfrm>
            <a:prstGeom prst="rect">
              <a:avLst/>
            </a:prstGeom>
            <a:noFill/>
          </p:spPr>
          <p:txBody>
            <a:bodyPr wrap="none" rtlCol="0">
              <a:spAutoFit/>
            </a:bodyPr>
            <a:lstStyle/>
            <a:p>
              <a:r>
                <a:rPr lang="ja-JP" altLang="en-US" sz="1050" b="1" dirty="0"/>
                <a:t>間違い</a:t>
              </a:r>
              <a:endParaRPr kumimoji="1" lang="ja-JP" altLang="en-US" sz="1050" b="1" dirty="0"/>
            </a:p>
          </p:txBody>
        </p:sp>
        <p:sp>
          <p:nvSpPr>
            <p:cNvPr id="7" name="テキスト ボックス 6">
              <a:extLst>
                <a:ext uri="{FF2B5EF4-FFF2-40B4-BE49-F238E27FC236}">
                  <a16:creationId xmlns:a16="http://schemas.microsoft.com/office/drawing/2014/main" id="{D495B732-B340-4551-9B43-7E1A16223BBE}"/>
                </a:ext>
              </a:extLst>
            </p:cNvPr>
            <p:cNvSpPr txBox="1"/>
            <p:nvPr/>
          </p:nvSpPr>
          <p:spPr>
            <a:xfrm>
              <a:off x="7669082" y="1920588"/>
              <a:ext cx="2766053" cy="511505"/>
            </a:xfrm>
            <a:prstGeom prst="rect">
              <a:avLst/>
            </a:prstGeom>
            <a:noFill/>
          </p:spPr>
          <p:txBody>
            <a:bodyPr wrap="none" rtlCol="0">
              <a:spAutoFit/>
            </a:bodyPr>
            <a:lstStyle/>
            <a:p>
              <a:r>
                <a:rPr kumimoji="1" lang="en-US" altLang="ja-JP" sz="1050" b="1" i="1" dirty="0" err="1"/>
                <a:t>Mallotus</a:t>
              </a:r>
              <a:r>
                <a:rPr kumimoji="1" lang="en-US" altLang="ja-JP" sz="1050" b="1" i="1" dirty="0"/>
                <a:t> </a:t>
              </a:r>
              <a:r>
                <a:rPr kumimoji="1" lang="en-US" altLang="ja-JP" sz="1050" b="1" i="1" dirty="0" err="1"/>
                <a:t>mollissimus</a:t>
              </a:r>
              <a:endParaRPr kumimoji="1" lang="ja-JP" altLang="en-US" sz="1050" b="1" i="1" dirty="0"/>
            </a:p>
          </p:txBody>
        </p:sp>
        <p:sp>
          <p:nvSpPr>
            <p:cNvPr id="11" name="テキスト ボックス 10">
              <a:extLst>
                <a:ext uri="{FF2B5EF4-FFF2-40B4-BE49-F238E27FC236}">
                  <a16:creationId xmlns:a16="http://schemas.microsoft.com/office/drawing/2014/main" id="{477932D5-AB15-467B-94FB-5D7D60481CDE}"/>
                </a:ext>
              </a:extLst>
            </p:cNvPr>
            <p:cNvSpPr txBox="1"/>
            <p:nvPr/>
          </p:nvSpPr>
          <p:spPr>
            <a:xfrm>
              <a:off x="9702328" y="3590146"/>
              <a:ext cx="2315097" cy="481416"/>
            </a:xfrm>
            <a:prstGeom prst="rect">
              <a:avLst/>
            </a:prstGeom>
            <a:noFill/>
          </p:spPr>
          <p:txBody>
            <a:bodyPr wrap="none" rtlCol="0">
              <a:spAutoFit/>
            </a:bodyPr>
            <a:lstStyle/>
            <a:p>
              <a:r>
                <a:rPr kumimoji="1" lang="en-US" altLang="ja-JP" sz="1000" b="1" i="1" dirty="0" err="1"/>
                <a:t>Acronychia</a:t>
              </a:r>
              <a:r>
                <a:rPr kumimoji="1" lang="en-US" altLang="ja-JP" sz="1000" b="1" i="1" dirty="0"/>
                <a:t> </a:t>
              </a:r>
              <a:r>
                <a:rPr kumimoji="1" lang="en-US" altLang="ja-JP" sz="1000" b="1" i="1" dirty="0" err="1"/>
                <a:t>acidula</a:t>
              </a:r>
              <a:endParaRPr kumimoji="1" lang="ja-JP" altLang="en-US" sz="1000" b="1" i="1" dirty="0"/>
            </a:p>
          </p:txBody>
        </p:sp>
        <p:sp>
          <p:nvSpPr>
            <p:cNvPr id="19" name="テキスト ボックス 18">
              <a:extLst>
                <a:ext uri="{FF2B5EF4-FFF2-40B4-BE49-F238E27FC236}">
                  <a16:creationId xmlns:a16="http://schemas.microsoft.com/office/drawing/2014/main" id="{A859EFC6-A646-40B8-8CFD-39985E2DE9AB}"/>
                </a:ext>
              </a:extLst>
            </p:cNvPr>
            <p:cNvSpPr txBox="1"/>
            <p:nvPr/>
          </p:nvSpPr>
          <p:spPr>
            <a:xfrm>
              <a:off x="8595317" y="5536703"/>
              <a:ext cx="1220090" cy="1083187"/>
            </a:xfrm>
            <a:prstGeom prst="rect">
              <a:avLst/>
            </a:prstGeom>
            <a:noFill/>
          </p:spPr>
          <p:txBody>
            <a:bodyPr wrap="square" rtlCol="0">
              <a:spAutoFit/>
            </a:bodyPr>
            <a:lstStyle/>
            <a:p>
              <a:r>
                <a:rPr lang="en-US" altLang="ja-JP" sz="1000" b="1" i="1" dirty="0" err="1"/>
                <a:t>Aophitonia</a:t>
              </a:r>
              <a:endParaRPr lang="en-US" altLang="ja-JP" sz="1000" b="1" i="1" dirty="0"/>
            </a:p>
            <a:p>
              <a:r>
                <a:rPr kumimoji="1" lang="en-US" altLang="ja-JP" sz="1000" b="1" i="1" dirty="0" err="1"/>
                <a:t>incana</a:t>
              </a:r>
              <a:endParaRPr kumimoji="1" lang="ja-JP" altLang="en-US" sz="1000" b="1" i="1" dirty="0"/>
            </a:p>
          </p:txBody>
        </p:sp>
        <p:sp>
          <p:nvSpPr>
            <p:cNvPr id="21" name="テキスト ボックス 20">
              <a:extLst>
                <a:ext uri="{FF2B5EF4-FFF2-40B4-BE49-F238E27FC236}">
                  <a16:creationId xmlns:a16="http://schemas.microsoft.com/office/drawing/2014/main" id="{F8F5806F-AB34-4E4C-9D77-56EA565E914E}"/>
                </a:ext>
              </a:extLst>
            </p:cNvPr>
            <p:cNvSpPr txBox="1"/>
            <p:nvPr/>
          </p:nvSpPr>
          <p:spPr>
            <a:xfrm>
              <a:off x="8405143" y="3804653"/>
              <a:ext cx="1030139" cy="511505"/>
            </a:xfrm>
            <a:prstGeom prst="rect">
              <a:avLst/>
            </a:prstGeom>
            <a:noFill/>
          </p:spPr>
          <p:txBody>
            <a:bodyPr wrap="none" rtlCol="0">
              <a:spAutoFit/>
            </a:bodyPr>
            <a:lstStyle/>
            <a:p>
              <a:r>
                <a:rPr lang="ja-JP" altLang="en-US" sz="1050" b="1" dirty="0"/>
                <a:t>間違い</a:t>
              </a:r>
              <a:endParaRPr kumimoji="1" lang="ja-JP" altLang="en-US" sz="1050" b="1" dirty="0"/>
            </a:p>
          </p:txBody>
        </p:sp>
        <p:sp>
          <p:nvSpPr>
            <p:cNvPr id="22" name="テキスト ボックス 21">
              <a:extLst>
                <a:ext uri="{FF2B5EF4-FFF2-40B4-BE49-F238E27FC236}">
                  <a16:creationId xmlns:a16="http://schemas.microsoft.com/office/drawing/2014/main" id="{593809B3-1F5D-4467-8D88-FC75EE863268}"/>
                </a:ext>
              </a:extLst>
            </p:cNvPr>
            <p:cNvSpPr txBox="1"/>
            <p:nvPr/>
          </p:nvSpPr>
          <p:spPr>
            <a:xfrm>
              <a:off x="8420089" y="1320424"/>
              <a:ext cx="1030139" cy="511505"/>
            </a:xfrm>
            <a:prstGeom prst="rect">
              <a:avLst/>
            </a:prstGeom>
            <a:noFill/>
          </p:spPr>
          <p:txBody>
            <a:bodyPr wrap="none" rtlCol="0">
              <a:spAutoFit/>
            </a:bodyPr>
            <a:lstStyle/>
            <a:p>
              <a:r>
                <a:rPr lang="ja-JP" altLang="en-US" sz="1050" b="1" dirty="0"/>
                <a:t>正しい</a:t>
              </a:r>
              <a:endParaRPr kumimoji="1" lang="ja-JP" altLang="en-US" sz="1050" b="1" dirty="0"/>
            </a:p>
          </p:txBody>
        </p:sp>
        <p:sp>
          <p:nvSpPr>
            <p:cNvPr id="23" name="テキスト ボックス 22">
              <a:extLst>
                <a:ext uri="{FF2B5EF4-FFF2-40B4-BE49-F238E27FC236}">
                  <a16:creationId xmlns:a16="http://schemas.microsoft.com/office/drawing/2014/main" id="{A84675AC-27EE-4022-9E9B-DC6F6A8EED67}"/>
                </a:ext>
              </a:extLst>
            </p:cNvPr>
            <p:cNvSpPr txBox="1"/>
            <p:nvPr/>
          </p:nvSpPr>
          <p:spPr>
            <a:xfrm>
              <a:off x="9971314" y="3166642"/>
              <a:ext cx="1030139" cy="511505"/>
            </a:xfrm>
            <a:prstGeom prst="rect">
              <a:avLst/>
            </a:prstGeom>
            <a:noFill/>
          </p:spPr>
          <p:txBody>
            <a:bodyPr wrap="none" rtlCol="0">
              <a:spAutoFit/>
            </a:bodyPr>
            <a:lstStyle/>
            <a:p>
              <a:r>
                <a:rPr lang="ja-JP" altLang="en-US" sz="1050" b="1" dirty="0"/>
                <a:t>正しい</a:t>
              </a:r>
              <a:endParaRPr kumimoji="1" lang="ja-JP" altLang="en-US" sz="1050" b="1" dirty="0"/>
            </a:p>
          </p:txBody>
        </p:sp>
      </p:grpSp>
      <p:pic>
        <p:nvPicPr>
          <p:cNvPr id="25" name="図 24">
            <a:extLst>
              <a:ext uri="{FF2B5EF4-FFF2-40B4-BE49-F238E27FC236}">
                <a16:creationId xmlns:a16="http://schemas.microsoft.com/office/drawing/2014/main" id="{9A35EAAE-5124-473E-B107-D790750CEA2B}"/>
              </a:ext>
            </a:extLst>
          </p:cNvPr>
          <p:cNvPicPr>
            <a:picLocks noChangeAspect="1"/>
          </p:cNvPicPr>
          <p:nvPr/>
        </p:nvPicPr>
        <p:blipFill>
          <a:blip r:embed="rId3"/>
          <a:stretch>
            <a:fillRect/>
          </a:stretch>
        </p:blipFill>
        <p:spPr>
          <a:xfrm>
            <a:off x="7606383" y="3834301"/>
            <a:ext cx="4300599" cy="2922606"/>
          </a:xfrm>
          <a:prstGeom prst="rect">
            <a:avLst/>
          </a:prstGeom>
        </p:spPr>
      </p:pic>
      <p:sp>
        <p:nvSpPr>
          <p:cNvPr id="26" name="テキスト ボックス 25">
            <a:extLst>
              <a:ext uri="{FF2B5EF4-FFF2-40B4-BE49-F238E27FC236}">
                <a16:creationId xmlns:a16="http://schemas.microsoft.com/office/drawing/2014/main" id="{3E21086B-CD72-4189-8506-45C6C8E5A8F6}"/>
              </a:ext>
            </a:extLst>
          </p:cNvPr>
          <p:cNvSpPr txBox="1"/>
          <p:nvPr/>
        </p:nvSpPr>
        <p:spPr>
          <a:xfrm>
            <a:off x="7817689" y="208962"/>
            <a:ext cx="3877985" cy="369332"/>
          </a:xfrm>
          <a:prstGeom prst="rect">
            <a:avLst/>
          </a:prstGeom>
          <a:noFill/>
        </p:spPr>
        <p:txBody>
          <a:bodyPr wrap="none" rtlCol="0">
            <a:spAutoFit/>
          </a:bodyPr>
          <a:lstStyle/>
          <a:p>
            <a:r>
              <a:rPr kumimoji="1" lang="ja-JP" altLang="en-US" dirty="0"/>
              <a:t>熱帯雨林の正しい葉と間違ってる葉</a:t>
            </a:r>
          </a:p>
        </p:txBody>
      </p:sp>
      <p:sp>
        <p:nvSpPr>
          <p:cNvPr id="27" name="テキスト ボックス 26">
            <a:extLst>
              <a:ext uri="{FF2B5EF4-FFF2-40B4-BE49-F238E27FC236}">
                <a16:creationId xmlns:a16="http://schemas.microsoft.com/office/drawing/2014/main" id="{586165EF-8333-4101-903C-E5B9AB0DDE22}"/>
              </a:ext>
            </a:extLst>
          </p:cNvPr>
          <p:cNvSpPr txBox="1"/>
          <p:nvPr/>
        </p:nvSpPr>
        <p:spPr>
          <a:xfrm>
            <a:off x="10106489" y="3866692"/>
            <a:ext cx="1800493" cy="369332"/>
          </a:xfrm>
          <a:prstGeom prst="rect">
            <a:avLst/>
          </a:prstGeom>
          <a:noFill/>
        </p:spPr>
        <p:txBody>
          <a:bodyPr wrap="none" rtlCol="0">
            <a:spAutoFit/>
          </a:bodyPr>
          <a:lstStyle/>
          <a:p>
            <a:r>
              <a:rPr kumimoji="1" lang="ja-JP" altLang="en-US" dirty="0"/>
              <a:t>熱帯雨林の構造</a:t>
            </a:r>
          </a:p>
        </p:txBody>
      </p:sp>
    </p:spTree>
    <p:extLst>
      <p:ext uri="{BB962C8B-B14F-4D97-AF65-F5344CB8AC3E}">
        <p14:creationId xmlns:p14="http://schemas.microsoft.com/office/powerpoint/2010/main" val="323953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C9D2D6-9B01-4440-B867-C4D1EC0F84BA}"/>
              </a:ext>
            </a:extLst>
          </p:cNvPr>
          <p:cNvSpPr>
            <a:spLocks noGrp="1"/>
          </p:cNvSpPr>
          <p:nvPr>
            <p:ph type="title"/>
          </p:nvPr>
        </p:nvSpPr>
        <p:spPr/>
        <p:txBody>
          <a:bodyPr>
            <a:normAutofit/>
          </a:bodyPr>
          <a:lstStyle/>
          <a:p>
            <a:r>
              <a:rPr kumimoji="1" lang="ja-JP" altLang="en-US" sz="3200" dirty="0"/>
              <a:t>葉柄の長さと葉身の形は重要な問題か？</a:t>
            </a:r>
          </a:p>
        </p:txBody>
      </p:sp>
      <p:sp>
        <p:nvSpPr>
          <p:cNvPr id="3" name="コンテンツ プレースホルダー 2">
            <a:extLst>
              <a:ext uri="{FF2B5EF4-FFF2-40B4-BE49-F238E27FC236}">
                <a16:creationId xmlns:a16="http://schemas.microsoft.com/office/drawing/2014/main" id="{0464C9D2-5EC6-49A9-8FBC-1644855B3F93}"/>
              </a:ext>
            </a:extLst>
          </p:cNvPr>
          <p:cNvSpPr>
            <a:spLocks noGrp="1"/>
          </p:cNvSpPr>
          <p:nvPr>
            <p:ph idx="1"/>
          </p:nvPr>
        </p:nvSpPr>
        <p:spPr>
          <a:xfrm>
            <a:off x="838200" y="1825624"/>
            <a:ext cx="10515600" cy="4731929"/>
          </a:xfrm>
        </p:spPr>
        <p:txBody>
          <a:bodyPr>
            <a:normAutofit/>
          </a:bodyPr>
          <a:lstStyle/>
          <a:p>
            <a:r>
              <a:rPr kumimoji="1" lang="ja-JP" altLang="en-US" sz="2400" dirty="0"/>
              <a:t>そもそも重要な問題ではない</a:t>
            </a:r>
            <a:endParaRPr lang="en-US" altLang="ja-JP" sz="2400" dirty="0"/>
          </a:p>
          <a:p>
            <a:pPr lvl="1"/>
            <a:r>
              <a:rPr kumimoji="1" lang="en-US" altLang="ja-JP" sz="2000" dirty="0"/>
              <a:t>Gap demander</a:t>
            </a:r>
            <a:r>
              <a:rPr kumimoji="1" lang="ja-JP" altLang="en-US" sz="2000" dirty="0"/>
              <a:t>にとって「正しい」形は、光をめぐる競争上あまり重要でない</a:t>
            </a:r>
            <a:endParaRPr kumimoji="1" lang="en-US" altLang="ja-JP" sz="2000" dirty="0"/>
          </a:p>
          <a:p>
            <a:pPr lvl="2"/>
            <a:r>
              <a:rPr kumimoji="1" lang="ja-JP" altLang="en-US" sz="1600" dirty="0"/>
              <a:t>乾燥重量の配分、光合成（同化）速度、高さを確保すること、などのほうが重要</a:t>
            </a:r>
            <a:endParaRPr kumimoji="1" lang="en-US" altLang="ja-JP" sz="1600" dirty="0"/>
          </a:p>
          <a:p>
            <a:pPr lvl="1"/>
            <a:r>
              <a:rPr lang="ja-JP" altLang="en-US" sz="2000" dirty="0"/>
              <a:t>耐陰性種にとって「正しい」形をもつためのコストは高くない</a:t>
            </a:r>
            <a:endParaRPr kumimoji="1" lang="en-US" altLang="ja-JP" sz="1600" dirty="0"/>
          </a:p>
          <a:p>
            <a:r>
              <a:rPr lang="ja-JP" altLang="en-US" sz="2400" dirty="0"/>
              <a:t>状況によっては、「間違った」形のほうが有利になる</a:t>
            </a:r>
            <a:endParaRPr lang="en-US" altLang="ja-JP" sz="2400" dirty="0"/>
          </a:p>
          <a:p>
            <a:pPr lvl="1"/>
            <a:r>
              <a:rPr lang="ja-JP" altLang="en-US" sz="2000" dirty="0"/>
              <a:t>耐</a:t>
            </a:r>
            <a:r>
              <a:rPr kumimoji="1" lang="ja-JP" altLang="en-US" sz="2000" dirty="0"/>
              <a:t>陰性種にとっては、高木が落葉したときや、倒木などで林冠に隙間が空くなど、光を捉えるチャンスを利用するために、「正しい」形が有利になる場合がある</a:t>
            </a:r>
            <a:endParaRPr kumimoji="1" lang="en-US" altLang="ja-JP" sz="2000" dirty="0"/>
          </a:p>
          <a:p>
            <a:pPr lvl="1"/>
            <a:endParaRPr kumimoji="1" lang="en-US" altLang="ja-JP" sz="2000" dirty="0"/>
          </a:p>
          <a:p>
            <a:pPr marL="0" indent="0">
              <a:buNone/>
            </a:pPr>
            <a:r>
              <a:rPr kumimoji="1" lang="ja-JP" altLang="en-US" sz="2400" dirty="0"/>
              <a:t>「正しい」植物と「間違った」植物を同じ条件で育てて、葉柄や葉の形の重要度を調べる実験を行うとよい</a:t>
            </a:r>
            <a:endParaRPr kumimoji="1" lang="en-US" altLang="ja-JP" sz="2400" dirty="0"/>
          </a:p>
          <a:p>
            <a:endParaRPr kumimoji="1" lang="en-US" altLang="ja-JP" sz="2400" dirty="0"/>
          </a:p>
        </p:txBody>
      </p:sp>
    </p:spTree>
    <p:extLst>
      <p:ext uri="{BB962C8B-B14F-4D97-AF65-F5344CB8AC3E}">
        <p14:creationId xmlns:p14="http://schemas.microsoft.com/office/powerpoint/2010/main" val="25313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ABAFF-4445-4A50-88C3-50BBF3D0EB9C}"/>
              </a:ext>
            </a:extLst>
          </p:cNvPr>
          <p:cNvSpPr>
            <a:spLocks noGrp="1"/>
          </p:cNvSpPr>
          <p:nvPr>
            <p:ph type="title"/>
          </p:nvPr>
        </p:nvSpPr>
        <p:spPr>
          <a:xfrm>
            <a:off x="838200" y="297860"/>
            <a:ext cx="10515600" cy="1325563"/>
          </a:xfrm>
        </p:spPr>
        <p:txBody>
          <a:bodyPr>
            <a:noAutofit/>
          </a:bodyPr>
          <a:lstStyle/>
          <a:p>
            <a:r>
              <a:rPr lang="ja-JP" altLang="en-US" sz="2800" dirty="0"/>
              <a:t>葉の窒素含量のばらつきは種の多様性の維持に貢献する？</a:t>
            </a:r>
          </a:p>
        </p:txBody>
      </p:sp>
      <p:sp>
        <p:nvSpPr>
          <p:cNvPr id="3" name="コンテンツ プレースホルダー 2">
            <a:extLst>
              <a:ext uri="{FF2B5EF4-FFF2-40B4-BE49-F238E27FC236}">
                <a16:creationId xmlns:a16="http://schemas.microsoft.com/office/drawing/2014/main" id="{FE558D04-ADEF-4AA8-9C9E-F600B9E1031A}"/>
              </a:ext>
            </a:extLst>
          </p:cNvPr>
          <p:cNvSpPr>
            <a:spLocks noGrp="1"/>
          </p:cNvSpPr>
          <p:nvPr>
            <p:ph idx="1"/>
          </p:nvPr>
        </p:nvSpPr>
        <p:spPr>
          <a:xfrm>
            <a:off x="491914" y="1550504"/>
            <a:ext cx="8194885" cy="5387009"/>
          </a:xfrm>
        </p:spPr>
        <p:txBody>
          <a:bodyPr>
            <a:normAutofit/>
          </a:bodyPr>
          <a:lstStyle/>
          <a:p>
            <a:r>
              <a:rPr lang="ja-JP" altLang="en-US" sz="2000" dirty="0"/>
              <a:t>「熱帯雨林の耐陰性植物」「乾燥地帯の低木」など、特定の機能をもつタイプの中での多様性が、コミュニティ全体の多様性に寄与するか？という基本的な問題が背景にある</a:t>
            </a:r>
            <a:endParaRPr lang="en-US" altLang="ja-JP" sz="2000" dirty="0"/>
          </a:p>
          <a:p>
            <a:r>
              <a:rPr lang="ja-JP" altLang="en-US" sz="2000" dirty="0"/>
              <a:t>多様な植物相をもつ地域では、同じタイプ（耐陰性とか）の種間で葉身窒素含有量に</a:t>
            </a:r>
            <a:r>
              <a:rPr lang="en-US" altLang="ja-JP" sz="2000" dirty="0"/>
              <a:t>3</a:t>
            </a:r>
            <a:r>
              <a:rPr lang="ja-JP" altLang="en-US" sz="2000" dirty="0"/>
              <a:t>－</a:t>
            </a:r>
            <a:r>
              <a:rPr lang="en-US" altLang="ja-JP" sz="2000" dirty="0"/>
              <a:t>5</a:t>
            </a:r>
            <a:r>
              <a:rPr lang="ja-JP" altLang="en-US" sz="2000" dirty="0"/>
              <a:t>倍の開きがある</a:t>
            </a:r>
            <a:endParaRPr lang="en-US" altLang="ja-JP" sz="2000" dirty="0"/>
          </a:p>
          <a:p>
            <a:r>
              <a:rPr lang="ja-JP" altLang="en-US" sz="2000" dirty="0"/>
              <a:t>異なるタイプ（熱帯雨林と落葉広葉樹林とか）の森で平均を比較すると、その差はせいぜい</a:t>
            </a:r>
            <a:r>
              <a:rPr lang="en-US" altLang="ja-JP" sz="2000" dirty="0"/>
              <a:t>2</a:t>
            </a:r>
            <a:r>
              <a:rPr lang="ja-JP" altLang="en-US" sz="2000" dirty="0"/>
              <a:t>倍程度</a:t>
            </a:r>
            <a:endParaRPr lang="en-US" altLang="ja-JP" sz="2000" dirty="0"/>
          </a:p>
          <a:p>
            <a:r>
              <a:rPr lang="ja-JP" altLang="en-US" sz="2000" dirty="0"/>
              <a:t>成長の速い</a:t>
            </a:r>
            <a:r>
              <a:rPr lang="en-US" altLang="ja-JP" sz="2000" dirty="0"/>
              <a:t>Gap demander</a:t>
            </a:r>
            <a:r>
              <a:rPr lang="ja-JP" altLang="en-US" sz="2000" dirty="0"/>
              <a:t>で窒素含有量が多く、成長の遅い耐陰性植物で少ないというような問題ではない点が重要</a:t>
            </a:r>
            <a:endParaRPr lang="en-US" altLang="ja-JP" sz="2000" dirty="0"/>
          </a:p>
          <a:p>
            <a:r>
              <a:rPr lang="ja-JP" altLang="en-US" sz="2000" dirty="0"/>
              <a:t>窒素含有量が高い種は成長が速いが食害を受けやすいので、バランスが取れている←？</a:t>
            </a:r>
            <a:endParaRPr lang="en-US" altLang="ja-JP" sz="2000" dirty="0"/>
          </a:p>
          <a:p>
            <a:r>
              <a:rPr lang="ja-JP" altLang="en-US" sz="2000" dirty="0"/>
              <a:t>なぜ窒素含有量に差が生じるかは不明。生態学的な面というより生理学的な面でのさらなる研究が必要</a:t>
            </a:r>
          </a:p>
        </p:txBody>
      </p:sp>
      <p:sp>
        <p:nvSpPr>
          <p:cNvPr id="4" name="テキスト ボックス 3">
            <a:extLst>
              <a:ext uri="{FF2B5EF4-FFF2-40B4-BE49-F238E27FC236}">
                <a16:creationId xmlns:a16="http://schemas.microsoft.com/office/drawing/2014/main" id="{C7F07488-8E96-499E-A367-B98243695E43}"/>
              </a:ext>
            </a:extLst>
          </p:cNvPr>
          <p:cNvSpPr txBox="1"/>
          <p:nvPr/>
        </p:nvSpPr>
        <p:spPr>
          <a:xfrm>
            <a:off x="9352722" y="1855736"/>
            <a:ext cx="2347363" cy="1200329"/>
          </a:xfrm>
          <a:prstGeom prst="rect">
            <a:avLst/>
          </a:prstGeom>
          <a:noFill/>
        </p:spPr>
        <p:txBody>
          <a:bodyPr wrap="square" rtlCol="0">
            <a:spAutoFit/>
          </a:bodyPr>
          <a:lstStyle/>
          <a:p>
            <a:r>
              <a:rPr kumimoji="1" lang="ja-JP" altLang="en-US" dirty="0"/>
              <a:t>＊葉の窒素含有量と光合成速度には高い相関がある</a:t>
            </a:r>
            <a:endParaRPr kumimoji="1" lang="en-US" altLang="ja-JP" dirty="0"/>
          </a:p>
          <a:p>
            <a:r>
              <a:rPr kumimoji="1" lang="ja-JP" altLang="en-US" dirty="0"/>
              <a:t>（牧野・前　</a:t>
            </a:r>
            <a:r>
              <a:rPr kumimoji="1" lang="en-US" altLang="ja-JP" dirty="0"/>
              <a:t>1994</a:t>
            </a:r>
            <a:r>
              <a:rPr kumimoji="1" lang="ja-JP" altLang="en-US" dirty="0"/>
              <a:t>）</a:t>
            </a:r>
          </a:p>
        </p:txBody>
      </p:sp>
      <p:pic>
        <p:nvPicPr>
          <p:cNvPr id="6" name="図 5">
            <a:extLst>
              <a:ext uri="{FF2B5EF4-FFF2-40B4-BE49-F238E27FC236}">
                <a16:creationId xmlns:a16="http://schemas.microsoft.com/office/drawing/2014/main" id="{45B2E8BB-983C-49B3-A5B7-7D802E53FB4B}"/>
              </a:ext>
            </a:extLst>
          </p:cNvPr>
          <p:cNvPicPr>
            <a:picLocks noChangeAspect="1"/>
          </p:cNvPicPr>
          <p:nvPr/>
        </p:nvPicPr>
        <p:blipFill>
          <a:blip r:embed="rId2"/>
          <a:stretch>
            <a:fillRect/>
          </a:stretch>
        </p:blipFill>
        <p:spPr>
          <a:xfrm>
            <a:off x="9134359" y="3288378"/>
            <a:ext cx="2784087" cy="3198738"/>
          </a:xfrm>
          <a:prstGeom prst="rect">
            <a:avLst/>
          </a:prstGeom>
        </p:spPr>
      </p:pic>
    </p:spTree>
    <p:extLst>
      <p:ext uri="{BB962C8B-B14F-4D97-AF65-F5344CB8AC3E}">
        <p14:creationId xmlns:p14="http://schemas.microsoft.com/office/powerpoint/2010/main" val="266142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79960-20BB-4DA4-8F5D-3FFCE1420A89}"/>
              </a:ext>
            </a:extLst>
          </p:cNvPr>
          <p:cNvSpPr>
            <a:spLocks noGrp="1"/>
          </p:cNvSpPr>
          <p:nvPr>
            <p:ph type="title"/>
          </p:nvPr>
        </p:nvSpPr>
        <p:spPr>
          <a:xfrm>
            <a:off x="712501" y="209742"/>
            <a:ext cx="10402760" cy="1429431"/>
          </a:xfrm>
        </p:spPr>
        <p:txBody>
          <a:bodyPr>
            <a:noAutofit/>
          </a:bodyPr>
          <a:lstStyle/>
          <a:p>
            <a:r>
              <a:rPr kumimoji="1" lang="en-US" altLang="ja-JP" sz="3200" dirty="0"/>
              <a:t>Worldwide leaf economics spectrum </a:t>
            </a:r>
            <a:r>
              <a:rPr kumimoji="1" lang="ja-JP" altLang="en-US" sz="3200" dirty="0"/>
              <a:t>を理解する</a:t>
            </a:r>
          </a:p>
        </p:txBody>
      </p:sp>
      <p:sp>
        <p:nvSpPr>
          <p:cNvPr id="3" name="コンテンツ プレースホルダー 2">
            <a:extLst>
              <a:ext uri="{FF2B5EF4-FFF2-40B4-BE49-F238E27FC236}">
                <a16:creationId xmlns:a16="http://schemas.microsoft.com/office/drawing/2014/main" id="{A28B84EB-8304-4CA3-B66C-C1E983523C00}"/>
              </a:ext>
            </a:extLst>
          </p:cNvPr>
          <p:cNvSpPr>
            <a:spLocks noGrp="1"/>
          </p:cNvSpPr>
          <p:nvPr>
            <p:ph idx="1"/>
          </p:nvPr>
        </p:nvSpPr>
        <p:spPr>
          <a:xfrm>
            <a:off x="570392" y="1518032"/>
            <a:ext cx="6848060" cy="4239152"/>
          </a:xfrm>
        </p:spPr>
        <p:txBody>
          <a:bodyPr>
            <a:normAutofit fontScale="92500" lnSpcReduction="10000"/>
          </a:bodyPr>
          <a:lstStyle/>
          <a:p>
            <a:r>
              <a:rPr kumimoji="1" lang="ja-JP" altLang="en-US" sz="2400" dirty="0"/>
              <a:t>最近注目されている概念（</a:t>
            </a:r>
            <a:r>
              <a:rPr kumimoji="1" lang="en-US" altLang="ja-JP" sz="2400" dirty="0"/>
              <a:t>Wright</a:t>
            </a:r>
            <a:r>
              <a:rPr lang="ja-JP" altLang="en-US" sz="2400" dirty="0"/>
              <a:t> </a:t>
            </a:r>
            <a:r>
              <a:rPr lang="en-US" altLang="ja-JP" sz="2400" dirty="0"/>
              <a:t>et.al.,</a:t>
            </a:r>
            <a:r>
              <a:rPr kumimoji="1" lang="en-US" altLang="ja-JP" sz="2400" dirty="0"/>
              <a:t> 2004)</a:t>
            </a:r>
          </a:p>
          <a:p>
            <a:r>
              <a:rPr lang="ja-JP" altLang="en-US" sz="2400" dirty="0"/>
              <a:t>いろんな種の葉の特性を対数軸でプロットすると線形関係が現れる</a:t>
            </a:r>
            <a:endParaRPr lang="en-US" altLang="ja-JP" sz="2400" dirty="0"/>
          </a:p>
          <a:p>
            <a:pPr lvl="1"/>
            <a:r>
              <a:rPr lang="en-US" altLang="ja-JP" sz="1800" dirty="0"/>
              <a:t>A</a:t>
            </a:r>
            <a:r>
              <a:rPr lang="en-US" altLang="ja-JP" sz="1800" baseline="-25000" dirty="0"/>
              <a:t>mass</a:t>
            </a:r>
            <a:r>
              <a:rPr lang="en-US" altLang="ja-JP" sz="1800" dirty="0"/>
              <a:t> </a:t>
            </a:r>
            <a:r>
              <a:rPr lang="ja-JP" altLang="en-US" sz="1800" dirty="0"/>
              <a:t>と</a:t>
            </a:r>
            <a:r>
              <a:rPr lang="en-US" altLang="ja-JP" sz="1800" dirty="0"/>
              <a:t>LMA</a:t>
            </a:r>
          </a:p>
          <a:p>
            <a:pPr marL="0" indent="0">
              <a:buNone/>
            </a:pPr>
            <a:r>
              <a:rPr lang="ja-JP" altLang="en-US" sz="2400" dirty="0"/>
              <a:t>　　</a:t>
            </a:r>
            <a:r>
              <a:rPr lang="ja-JP" altLang="en-US" sz="2000" dirty="0"/>
              <a:t>→負の関係、</a:t>
            </a:r>
            <a:r>
              <a:rPr lang="en-US" altLang="ja-JP" sz="2000" dirty="0"/>
              <a:t>LMA= 100</a:t>
            </a:r>
            <a:r>
              <a:rPr lang="ja-JP" altLang="en-US" sz="2000" dirty="0"/>
              <a:t>で</a:t>
            </a:r>
            <a:r>
              <a:rPr lang="en-US" altLang="ja-JP" sz="2000" dirty="0"/>
              <a:t>A</a:t>
            </a:r>
            <a:r>
              <a:rPr lang="en-US" altLang="ja-JP" sz="2000" baseline="-25000" dirty="0"/>
              <a:t>mass</a:t>
            </a:r>
            <a:r>
              <a:rPr lang="ja-JP" altLang="en-US" sz="2000" dirty="0"/>
              <a:t>は桁違いに変動</a:t>
            </a:r>
            <a:endParaRPr lang="en-US" altLang="ja-JP" sz="2000" dirty="0"/>
          </a:p>
          <a:p>
            <a:pPr lvl="1"/>
            <a:r>
              <a:rPr lang="en-US" altLang="ja-JP" sz="1800" dirty="0" err="1"/>
              <a:t>N</a:t>
            </a:r>
            <a:r>
              <a:rPr lang="en-US" altLang="ja-JP" sz="1800" baseline="-25000" dirty="0" err="1"/>
              <a:t>mass</a:t>
            </a:r>
            <a:r>
              <a:rPr lang="ja-JP" altLang="en-US" sz="1800" dirty="0"/>
              <a:t>と</a:t>
            </a:r>
            <a:r>
              <a:rPr lang="en-US" altLang="ja-JP" sz="1800" dirty="0"/>
              <a:t>LMA</a:t>
            </a:r>
          </a:p>
          <a:p>
            <a:pPr marL="0" indent="0">
              <a:buNone/>
            </a:pPr>
            <a:r>
              <a:rPr lang="ja-JP" altLang="en-US" sz="2400" dirty="0"/>
              <a:t>　　</a:t>
            </a:r>
            <a:r>
              <a:rPr lang="ja-JP" altLang="en-US" sz="2000" dirty="0"/>
              <a:t>→負の関係</a:t>
            </a:r>
            <a:r>
              <a:rPr lang="en-US" altLang="ja-JP" sz="2000" dirty="0"/>
              <a:t>, </a:t>
            </a:r>
            <a:r>
              <a:rPr lang="en-US" altLang="ja-JP" sz="2000" dirty="0" err="1"/>
              <a:t>N</a:t>
            </a:r>
            <a:r>
              <a:rPr lang="en-US" altLang="ja-JP" sz="2000" baseline="-25000" dirty="0" err="1"/>
              <a:t>mass</a:t>
            </a:r>
            <a:r>
              <a:rPr lang="en-US" altLang="ja-JP" sz="2000" dirty="0"/>
              <a:t> = 1%</a:t>
            </a:r>
            <a:r>
              <a:rPr lang="ja-JP" altLang="en-US" sz="2000" dirty="0"/>
              <a:t>で</a:t>
            </a:r>
            <a:r>
              <a:rPr lang="en-US" altLang="ja-JP" sz="2000" dirty="0"/>
              <a:t>LMA</a:t>
            </a:r>
            <a:r>
              <a:rPr lang="ja-JP" altLang="en-US" sz="2000" dirty="0"/>
              <a:t>は　桁違いに変動</a:t>
            </a:r>
            <a:endParaRPr lang="en-US" altLang="ja-JP" sz="2000" dirty="0"/>
          </a:p>
          <a:p>
            <a:pPr lvl="1"/>
            <a:r>
              <a:rPr lang="en-US" altLang="ja-JP" sz="1800" dirty="0" err="1"/>
              <a:t>N</a:t>
            </a:r>
            <a:r>
              <a:rPr lang="en-US" altLang="ja-JP" sz="1800" baseline="-25000" dirty="0" err="1"/>
              <a:t>mass</a:t>
            </a:r>
            <a:r>
              <a:rPr lang="ja-JP" altLang="en-US" sz="1800" dirty="0"/>
              <a:t>と</a:t>
            </a:r>
            <a:r>
              <a:rPr lang="en-US" altLang="ja-JP" sz="1800" dirty="0"/>
              <a:t>A</a:t>
            </a:r>
            <a:r>
              <a:rPr lang="en-US" altLang="ja-JP" sz="1800" baseline="-25000" dirty="0"/>
              <a:t>mass</a:t>
            </a:r>
          </a:p>
          <a:p>
            <a:pPr marL="0" indent="0">
              <a:buNone/>
            </a:pPr>
            <a:r>
              <a:rPr lang="ja-JP" altLang="en-US" sz="2400" dirty="0"/>
              <a:t>　　</a:t>
            </a:r>
            <a:r>
              <a:rPr lang="ja-JP" altLang="en-US" sz="2000" dirty="0"/>
              <a:t>→正の関係</a:t>
            </a:r>
            <a:endParaRPr lang="en-US" altLang="ja-JP" sz="2000" dirty="0"/>
          </a:p>
          <a:p>
            <a:pPr marL="0" indent="0">
              <a:lnSpc>
                <a:spcPct val="110000"/>
              </a:lnSpc>
              <a:buNone/>
            </a:pPr>
            <a:r>
              <a:rPr lang="ja-JP" altLang="en-US" sz="2400" dirty="0"/>
              <a:t>進化学者は、これらの関係やばらつきがどのような「有利さ」をもたらすか？を考えるが、機能的（化学的）にそれらの関係を考える必要がある。</a:t>
            </a:r>
            <a:endParaRPr lang="en-US" altLang="ja-JP" sz="2400" dirty="0"/>
          </a:p>
          <a:p>
            <a:pPr marL="0" indent="0">
              <a:buNone/>
            </a:pPr>
            <a:endParaRPr lang="en-US" altLang="ja-JP" sz="2400" dirty="0"/>
          </a:p>
          <a:p>
            <a:endParaRPr lang="en-US" altLang="ja-JP" sz="2400" dirty="0"/>
          </a:p>
          <a:p>
            <a:endParaRPr lang="en-US" altLang="ja-JP" sz="2400" dirty="0"/>
          </a:p>
          <a:p>
            <a:endParaRPr kumimoji="1" lang="ja-JP" altLang="en-US" sz="2400" dirty="0"/>
          </a:p>
        </p:txBody>
      </p:sp>
      <p:pic>
        <p:nvPicPr>
          <p:cNvPr id="7" name="図 6">
            <a:extLst>
              <a:ext uri="{FF2B5EF4-FFF2-40B4-BE49-F238E27FC236}">
                <a16:creationId xmlns:a16="http://schemas.microsoft.com/office/drawing/2014/main" id="{9ED84140-18FA-42A8-9A52-93A871D06B3E}"/>
              </a:ext>
            </a:extLst>
          </p:cNvPr>
          <p:cNvPicPr>
            <a:picLocks noChangeAspect="1"/>
          </p:cNvPicPr>
          <p:nvPr/>
        </p:nvPicPr>
        <p:blipFill>
          <a:blip r:embed="rId2"/>
          <a:stretch>
            <a:fillRect/>
          </a:stretch>
        </p:blipFill>
        <p:spPr>
          <a:xfrm>
            <a:off x="7217028" y="1297262"/>
            <a:ext cx="4362450" cy="3667125"/>
          </a:xfrm>
          <a:prstGeom prst="rect">
            <a:avLst/>
          </a:prstGeom>
        </p:spPr>
      </p:pic>
      <p:sp>
        <p:nvSpPr>
          <p:cNvPr id="8" name="テキスト ボックス 7">
            <a:extLst>
              <a:ext uri="{FF2B5EF4-FFF2-40B4-BE49-F238E27FC236}">
                <a16:creationId xmlns:a16="http://schemas.microsoft.com/office/drawing/2014/main" id="{397CD003-4695-43D4-B05E-642762338AA8}"/>
              </a:ext>
            </a:extLst>
          </p:cNvPr>
          <p:cNvSpPr txBox="1"/>
          <p:nvPr/>
        </p:nvSpPr>
        <p:spPr>
          <a:xfrm rot="485417">
            <a:off x="8568064" y="4934777"/>
            <a:ext cx="1050288" cy="276999"/>
          </a:xfrm>
          <a:prstGeom prst="rect">
            <a:avLst/>
          </a:prstGeom>
          <a:noFill/>
        </p:spPr>
        <p:txBody>
          <a:bodyPr wrap="none" rtlCol="0">
            <a:spAutoFit/>
          </a:bodyPr>
          <a:lstStyle/>
          <a:p>
            <a:r>
              <a:rPr kumimoji="1" lang="en-US" altLang="ja-JP" sz="1200" dirty="0"/>
              <a:t>LMA(gm</a:t>
            </a:r>
            <a:r>
              <a:rPr kumimoji="1" lang="en-US" altLang="ja-JP" sz="1200" baseline="30000" dirty="0"/>
              <a:t>-2</a:t>
            </a:r>
            <a:r>
              <a:rPr kumimoji="1" lang="ja-JP" altLang="en-US" sz="1200" dirty="0"/>
              <a:t>）</a:t>
            </a:r>
          </a:p>
        </p:txBody>
      </p:sp>
      <p:sp>
        <p:nvSpPr>
          <p:cNvPr id="9" name="テキスト ボックス 8">
            <a:extLst>
              <a:ext uri="{FF2B5EF4-FFF2-40B4-BE49-F238E27FC236}">
                <a16:creationId xmlns:a16="http://schemas.microsoft.com/office/drawing/2014/main" id="{C7A990C7-EB41-4194-AA28-5D3708D07146}"/>
              </a:ext>
            </a:extLst>
          </p:cNvPr>
          <p:cNvSpPr txBox="1"/>
          <p:nvPr/>
        </p:nvSpPr>
        <p:spPr>
          <a:xfrm>
            <a:off x="3506655" y="5757184"/>
            <a:ext cx="4362450" cy="923330"/>
          </a:xfrm>
          <a:prstGeom prst="rect">
            <a:avLst/>
          </a:prstGeom>
          <a:noFill/>
        </p:spPr>
        <p:txBody>
          <a:bodyPr wrap="square">
            <a:spAutoFit/>
          </a:bodyPr>
          <a:lstStyle/>
          <a:p>
            <a:r>
              <a:rPr lang="en-US" altLang="ja-JP" dirty="0"/>
              <a:t>A</a:t>
            </a:r>
            <a:r>
              <a:rPr lang="en-US" altLang="ja-JP" baseline="-25000" dirty="0"/>
              <a:t>mass</a:t>
            </a:r>
            <a:r>
              <a:rPr lang="en-US" altLang="ja-JP" dirty="0"/>
              <a:t>(</a:t>
            </a:r>
            <a:r>
              <a:rPr lang="ja-JP" altLang="en-US" dirty="0"/>
              <a:t>乾燥重量あたり最大同化速度）</a:t>
            </a:r>
          </a:p>
          <a:p>
            <a:r>
              <a:rPr lang="en-US" altLang="ja-JP" dirty="0"/>
              <a:t>LMA</a:t>
            </a:r>
            <a:r>
              <a:rPr lang="ja-JP" altLang="en-US" dirty="0"/>
              <a:t>（葉の面積あたり乾燥重量）</a:t>
            </a:r>
          </a:p>
          <a:p>
            <a:r>
              <a:rPr lang="en-US" altLang="ja-JP" dirty="0" err="1"/>
              <a:t>N</a:t>
            </a:r>
            <a:r>
              <a:rPr lang="en-US" altLang="ja-JP" baseline="-25000" dirty="0" err="1"/>
              <a:t>mass</a:t>
            </a:r>
            <a:r>
              <a:rPr lang="ja-JP" altLang="en-US" dirty="0"/>
              <a:t>（葉の面積あたり窒素含量）</a:t>
            </a:r>
          </a:p>
        </p:txBody>
      </p:sp>
      <p:pic>
        <p:nvPicPr>
          <p:cNvPr id="15" name="図 14">
            <a:extLst>
              <a:ext uri="{FF2B5EF4-FFF2-40B4-BE49-F238E27FC236}">
                <a16:creationId xmlns:a16="http://schemas.microsoft.com/office/drawing/2014/main" id="{E9CA3DD5-58C8-47D1-9ADE-6054C069DF9E}"/>
              </a:ext>
            </a:extLst>
          </p:cNvPr>
          <p:cNvPicPr>
            <a:picLocks noChangeAspect="1"/>
          </p:cNvPicPr>
          <p:nvPr/>
        </p:nvPicPr>
        <p:blipFill>
          <a:blip r:embed="rId3"/>
          <a:stretch>
            <a:fillRect/>
          </a:stretch>
        </p:blipFill>
        <p:spPr>
          <a:xfrm>
            <a:off x="7870707" y="5360041"/>
            <a:ext cx="3862796" cy="1216338"/>
          </a:xfrm>
          <a:prstGeom prst="rect">
            <a:avLst/>
          </a:prstGeom>
        </p:spPr>
      </p:pic>
      <p:sp>
        <p:nvSpPr>
          <p:cNvPr id="16" name="テキスト ボックス 15">
            <a:extLst>
              <a:ext uri="{FF2B5EF4-FFF2-40B4-BE49-F238E27FC236}">
                <a16:creationId xmlns:a16="http://schemas.microsoft.com/office/drawing/2014/main" id="{778CA0DD-FA2D-46B9-954D-B95406B766B6}"/>
              </a:ext>
            </a:extLst>
          </p:cNvPr>
          <p:cNvSpPr txBox="1"/>
          <p:nvPr/>
        </p:nvSpPr>
        <p:spPr>
          <a:xfrm>
            <a:off x="8363249" y="1548942"/>
            <a:ext cx="3467616" cy="369332"/>
          </a:xfrm>
          <a:prstGeom prst="rect">
            <a:avLst/>
          </a:prstGeom>
          <a:noFill/>
        </p:spPr>
        <p:txBody>
          <a:bodyPr wrap="none" rtlCol="0">
            <a:spAutoFit/>
          </a:bodyPr>
          <a:lstStyle/>
          <a:p>
            <a:r>
              <a:rPr lang="ja-JP" altLang="en-US" dirty="0"/>
              <a:t>図</a:t>
            </a:r>
            <a:r>
              <a:rPr lang="en-US" altLang="ja-JP" dirty="0"/>
              <a:t>3</a:t>
            </a:r>
            <a:r>
              <a:rPr lang="ja-JP" altLang="en-US" dirty="0"/>
              <a:t>：</a:t>
            </a:r>
            <a:r>
              <a:rPr kumimoji="1" lang="en-US" altLang="ja-JP" dirty="0"/>
              <a:t>706</a:t>
            </a:r>
            <a:r>
              <a:rPr kumimoji="1" lang="ja-JP" altLang="en-US" dirty="0"/>
              <a:t>種の葉で関係をとった</a:t>
            </a:r>
          </a:p>
        </p:txBody>
      </p:sp>
      <p:sp>
        <p:nvSpPr>
          <p:cNvPr id="17" name="テキスト ボックス 16">
            <a:extLst>
              <a:ext uri="{FF2B5EF4-FFF2-40B4-BE49-F238E27FC236}">
                <a16:creationId xmlns:a16="http://schemas.microsoft.com/office/drawing/2014/main" id="{8B6063F9-DD2A-48BC-B707-703AD3B1EBA8}"/>
              </a:ext>
            </a:extLst>
          </p:cNvPr>
          <p:cNvSpPr txBox="1"/>
          <p:nvPr/>
        </p:nvSpPr>
        <p:spPr>
          <a:xfrm rot="642892">
            <a:off x="8221464" y="4719717"/>
            <a:ext cx="2325226" cy="253916"/>
          </a:xfrm>
          <a:prstGeom prst="rect">
            <a:avLst/>
          </a:prstGeom>
          <a:noFill/>
        </p:spPr>
        <p:txBody>
          <a:bodyPr wrap="square" rtlCol="0">
            <a:spAutoFit/>
          </a:bodyPr>
          <a:lstStyle/>
          <a:p>
            <a:r>
              <a:rPr kumimoji="1" lang="en-US" altLang="ja-JP" sz="1050" dirty="0"/>
              <a:t>10          100          1,000      10,000</a:t>
            </a:r>
            <a:endParaRPr kumimoji="1" lang="ja-JP" altLang="en-US" sz="1050" dirty="0"/>
          </a:p>
        </p:txBody>
      </p:sp>
      <p:cxnSp>
        <p:nvCxnSpPr>
          <p:cNvPr id="19" name="直線コネクタ 18">
            <a:extLst>
              <a:ext uri="{FF2B5EF4-FFF2-40B4-BE49-F238E27FC236}">
                <a16:creationId xmlns:a16="http://schemas.microsoft.com/office/drawing/2014/main" id="{A1E7C335-30E8-4AC0-8985-4DFB7C92807F}"/>
              </a:ext>
            </a:extLst>
          </p:cNvPr>
          <p:cNvCxnSpPr>
            <a:cxnSpLocks/>
          </p:cNvCxnSpPr>
          <p:nvPr/>
        </p:nvCxnSpPr>
        <p:spPr>
          <a:xfrm flipH="1" flipV="1">
            <a:off x="8891451" y="4069453"/>
            <a:ext cx="2002973" cy="358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D42E96-88E0-4246-8E97-E26F65C7F32E}"/>
              </a:ext>
            </a:extLst>
          </p:cNvPr>
          <p:cNvCxnSpPr>
            <a:cxnSpLocks/>
          </p:cNvCxnSpPr>
          <p:nvPr/>
        </p:nvCxnSpPr>
        <p:spPr>
          <a:xfrm>
            <a:off x="9962606" y="1918274"/>
            <a:ext cx="0" cy="19465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5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ADEC3A-C1AB-40D3-AABB-8D62C403A7BE}"/>
              </a:ext>
            </a:extLst>
          </p:cNvPr>
          <p:cNvSpPr>
            <a:spLocks noGrp="1"/>
          </p:cNvSpPr>
          <p:nvPr>
            <p:ph idx="1"/>
          </p:nvPr>
        </p:nvSpPr>
        <p:spPr>
          <a:xfrm>
            <a:off x="838200" y="1521723"/>
            <a:ext cx="10515600" cy="4351338"/>
          </a:xfrm>
        </p:spPr>
        <p:txBody>
          <a:bodyPr>
            <a:normAutofit/>
          </a:bodyPr>
          <a:lstStyle/>
          <a:p>
            <a:pPr marL="0" indent="0">
              <a:buNone/>
            </a:pPr>
            <a:r>
              <a:rPr kumimoji="1" lang="ja-JP" altLang="en-US" dirty="0"/>
              <a:t>著者の理解</a:t>
            </a:r>
            <a:endParaRPr kumimoji="1" lang="en-US" altLang="ja-JP" dirty="0"/>
          </a:p>
          <a:p>
            <a:pPr lvl="1"/>
            <a:r>
              <a:rPr kumimoji="1" lang="en-US" altLang="ja-JP" dirty="0"/>
              <a:t>LMA</a:t>
            </a:r>
            <a:r>
              <a:rPr kumimoji="1" lang="ja-JP" altLang="en-US" dirty="0"/>
              <a:t>に対して</a:t>
            </a:r>
            <a:r>
              <a:rPr kumimoji="1" lang="en-US" altLang="ja-JP" dirty="0" err="1"/>
              <a:t>N</a:t>
            </a:r>
            <a:r>
              <a:rPr kumimoji="1" lang="en-US" altLang="ja-JP" baseline="-25000" dirty="0" err="1"/>
              <a:t>mass</a:t>
            </a:r>
            <a:r>
              <a:rPr kumimoji="1" lang="ja-JP" altLang="en-US" dirty="0"/>
              <a:t>が変動する理由（基本は負の関係）</a:t>
            </a:r>
            <a:endParaRPr kumimoji="1" lang="en-US" altLang="ja-JP" dirty="0"/>
          </a:p>
          <a:p>
            <a:pPr lvl="2"/>
            <a:r>
              <a:rPr lang="ja-JP" altLang="en-US" dirty="0"/>
              <a:t>光合成をしない毛が葉を覆っている、葉表面にケイ素が付着している、</a:t>
            </a:r>
            <a:r>
              <a:rPr kumimoji="1" lang="ja-JP" altLang="en-US" dirty="0"/>
              <a:t>光合成しない細胞の層がある</a:t>
            </a:r>
            <a:r>
              <a:rPr lang="ja-JP" altLang="en-US" dirty="0"/>
              <a:t>・・・など、葉緑素（窒素を多く含む）以外のものが葉の重量を占めるため、</a:t>
            </a:r>
            <a:r>
              <a:rPr lang="en-US" altLang="ja-JP" dirty="0"/>
              <a:t>LMA</a:t>
            </a:r>
            <a:r>
              <a:rPr lang="ja-JP" altLang="en-US" dirty="0"/>
              <a:t>に対して</a:t>
            </a:r>
            <a:r>
              <a:rPr lang="en-US" altLang="ja-JP" dirty="0" err="1"/>
              <a:t>N</a:t>
            </a:r>
            <a:r>
              <a:rPr lang="en-US" altLang="ja-JP" baseline="-25000" dirty="0" err="1"/>
              <a:t>mass</a:t>
            </a:r>
            <a:r>
              <a:rPr lang="ja-JP" altLang="en-US" dirty="0"/>
              <a:t>が減少することがある</a:t>
            </a:r>
            <a:endParaRPr lang="en-US" altLang="ja-JP" dirty="0"/>
          </a:p>
          <a:p>
            <a:pPr lvl="1"/>
            <a:r>
              <a:rPr lang="en-US" altLang="ja-JP" dirty="0" err="1"/>
              <a:t>N</a:t>
            </a:r>
            <a:r>
              <a:rPr lang="en-US" altLang="ja-JP" baseline="-25000" dirty="0" err="1"/>
              <a:t>mass</a:t>
            </a:r>
            <a:r>
              <a:rPr lang="ja-JP" altLang="en-US" dirty="0"/>
              <a:t>に対して</a:t>
            </a:r>
            <a:r>
              <a:rPr lang="en-US" altLang="ja-JP" dirty="0"/>
              <a:t>A</a:t>
            </a:r>
            <a:r>
              <a:rPr lang="en-US" altLang="ja-JP" baseline="-25000" dirty="0"/>
              <a:t>mass</a:t>
            </a:r>
            <a:r>
              <a:rPr lang="ja-JP" altLang="en-US" dirty="0"/>
              <a:t>が変動する理由（基本は正の関係）</a:t>
            </a:r>
            <a:endParaRPr lang="en-US" altLang="ja-JP" dirty="0"/>
          </a:p>
          <a:p>
            <a:pPr lvl="2"/>
            <a:r>
              <a:rPr lang="en-US" altLang="ja-JP" dirty="0" err="1"/>
              <a:t>RuBisCO</a:t>
            </a:r>
            <a:r>
              <a:rPr lang="ja-JP" altLang="en-US" dirty="0"/>
              <a:t>（窒素を多く必要とする）の活性が下がると、</a:t>
            </a:r>
            <a:r>
              <a:rPr lang="en-US" altLang="ja-JP" dirty="0"/>
              <a:t>A</a:t>
            </a:r>
            <a:r>
              <a:rPr lang="en-US" altLang="ja-JP" baseline="-25000" dirty="0"/>
              <a:t>mass</a:t>
            </a:r>
            <a:r>
              <a:rPr lang="ja-JP" altLang="en-US" dirty="0"/>
              <a:t>が減少する</a:t>
            </a:r>
            <a:endParaRPr lang="en-US" altLang="ja-JP" dirty="0"/>
          </a:p>
          <a:p>
            <a:pPr lvl="2"/>
            <a:r>
              <a:rPr lang="ja-JP" altLang="en-US" dirty="0"/>
              <a:t>草食動物からの防御（食害動物の忌避物質の生成）、乾燥や高塩分からの防御（原形質の浸透圧を維持するための化学物質の生成）など、光合成以外の目的に窒素が投資される</a:t>
            </a:r>
            <a:endParaRPr lang="en-US" altLang="ja-JP" dirty="0"/>
          </a:p>
          <a:p>
            <a:pPr marL="0" indent="0">
              <a:buNone/>
            </a:pPr>
            <a:r>
              <a:rPr lang="ja-JP" altLang="en-US" dirty="0"/>
              <a:t>化学的側面を含む様々な視点で図</a:t>
            </a:r>
            <a:r>
              <a:rPr lang="en-US" altLang="ja-JP" dirty="0"/>
              <a:t>3</a:t>
            </a:r>
            <a:r>
              <a:rPr lang="ja-JP" altLang="en-US" dirty="0"/>
              <a:t>を理解する必要がある</a:t>
            </a:r>
            <a:r>
              <a:rPr lang="en-US" altLang="ja-JP" dirty="0"/>
              <a:t> </a:t>
            </a:r>
          </a:p>
          <a:p>
            <a:pPr marL="0" indent="0">
              <a:buNone/>
            </a:pPr>
            <a:endParaRPr lang="en-US" altLang="ja-JP" dirty="0"/>
          </a:p>
        </p:txBody>
      </p:sp>
      <p:sp>
        <p:nvSpPr>
          <p:cNvPr id="4" name="タイトル 1">
            <a:extLst>
              <a:ext uri="{FF2B5EF4-FFF2-40B4-BE49-F238E27FC236}">
                <a16:creationId xmlns:a16="http://schemas.microsoft.com/office/drawing/2014/main" id="{F163520F-F99E-4D02-8059-DDA3C82899E1}"/>
              </a:ext>
            </a:extLst>
          </p:cNvPr>
          <p:cNvSpPr>
            <a:spLocks noGrp="1"/>
          </p:cNvSpPr>
          <p:nvPr>
            <p:ph type="title"/>
          </p:nvPr>
        </p:nvSpPr>
        <p:spPr>
          <a:xfrm>
            <a:off x="708992" y="322157"/>
            <a:ext cx="10515600" cy="1325563"/>
          </a:xfrm>
        </p:spPr>
        <p:txBody>
          <a:bodyPr>
            <a:noAutofit/>
          </a:bodyPr>
          <a:lstStyle/>
          <a:p>
            <a:r>
              <a:rPr kumimoji="1" lang="en-US" altLang="ja-JP" sz="3200" dirty="0"/>
              <a:t>Worldwide leaf economics spectrum </a:t>
            </a:r>
            <a:r>
              <a:rPr kumimoji="1" lang="ja-JP" altLang="en-US" sz="3200" dirty="0"/>
              <a:t>を理解する</a:t>
            </a:r>
          </a:p>
        </p:txBody>
      </p:sp>
      <p:sp>
        <p:nvSpPr>
          <p:cNvPr id="8" name="テキスト ボックス 7">
            <a:extLst>
              <a:ext uri="{FF2B5EF4-FFF2-40B4-BE49-F238E27FC236}">
                <a16:creationId xmlns:a16="http://schemas.microsoft.com/office/drawing/2014/main" id="{94B647D3-CFA0-4133-92BC-3C14271CEAE4}"/>
              </a:ext>
            </a:extLst>
          </p:cNvPr>
          <p:cNvSpPr txBox="1"/>
          <p:nvPr/>
        </p:nvSpPr>
        <p:spPr>
          <a:xfrm>
            <a:off x="941731" y="5809321"/>
            <a:ext cx="6015660" cy="830997"/>
          </a:xfrm>
          <a:prstGeom prst="rect">
            <a:avLst/>
          </a:prstGeom>
          <a:noFill/>
        </p:spPr>
        <p:txBody>
          <a:bodyPr wrap="square">
            <a:spAutoFit/>
          </a:bodyPr>
          <a:lstStyle/>
          <a:p>
            <a:r>
              <a:rPr lang="en-US" altLang="ja-JP" sz="1600" b="1" dirty="0" err="1"/>
              <a:t>RuBisCO</a:t>
            </a:r>
            <a:r>
              <a:rPr lang="en-US" altLang="ja-JP" sz="1600" dirty="0"/>
              <a:t>:</a:t>
            </a:r>
            <a:r>
              <a:rPr lang="ja-JP" altLang="en-US" sz="1600" dirty="0"/>
              <a:t> </a:t>
            </a:r>
            <a:r>
              <a:rPr lang="en-US" altLang="ja-JP" sz="1600" dirty="0"/>
              <a:t>ribulose 1,5-bisphosphate carboxylase/oxygenase (</a:t>
            </a:r>
            <a:r>
              <a:rPr lang="ja-JP" altLang="en-US" sz="1600" dirty="0"/>
              <a:t>リブロース</a:t>
            </a:r>
            <a:r>
              <a:rPr lang="en-US" altLang="ja-JP" sz="1600" dirty="0"/>
              <a:t>-1,5-</a:t>
            </a:r>
            <a:r>
              <a:rPr lang="ja-JP" altLang="en-US" sz="1600" dirty="0"/>
              <a:t>ビスリン酸カルボキシラーゼ</a:t>
            </a:r>
            <a:r>
              <a:rPr lang="en-US" altLang="ja-JP" sz="1600" dirty="0"/>
              <a:t>/</a:t>
            </a:r>
            <a:r>
              <a:rPr lang="ja-JP" altLang="en-US" sz="1600" dirty="0"/>
              <a:t>オキシゲナーゼ</a:t>
            </a:r>
            <a:r>
              <a:rPr lang="en-US" altLang="ja-JP" sz="1600" dirty="0"/>
              <a:t>)</a:t>
            </a:r>
            <a:r>
              <a:rPr lang="ja-JP" altLang="en-US" sz="1600" dirty="0"/>
              <a:t>の通称．</a:t>
            </a:r>
            <a:r>
              <a:rPr lang="en-US" altLang="ja-JP" sz="1600" dirty="0"/>
              <a:t>CO</a:t>
            </a:r>
            <a:r>
              <a:rPr lang="en-US" altLang="ja-JP" sz="1600" baseline="-25000" dirty="0"/>
              <a:t>2</a:t>
            </a:r>
            <a:r>
              <a:rPr lang="ja-JP" altLang="en-US" sz="1600" dirty="0"/>
              <a:t>を固定する働きをもつ酵素</a:t>
            </a:r>
          </a:p>
        </p:txBody>
      </p:sp>
    </p:spTree>
    <p:extLst>
      <p:ext uri="{BB962C8B-B14F-4D97-AF65-F5344CB8AC3E}">
        <p14:creationId xmlns:p14="http://schemas.microsoft.com/office/powerpoint/2010/main" val="13706701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3A9739C93AEB846A466580FB2A50EEC" ma:contentTypeVersion="2" ma:contentTypeDescription="新しいドキュメントを作成します。" ma:contentTypeScope="" ma:versionID="49c1cab59c58e19a23f5a9fba44e1298">
  <xsd:schema xmlns:xsd="http://www.w3.org/2001/XMLSchema" xmlns:xs="http://www.w3.org/2001/XMLSchema" xmlns:p="http://schemas.microsoft.com/office/2006/metadata/properties" xmlns:ns2="04826659-f776-4146-9794-b844c7e9fc4a" targetNamespace="http://schemas.microsoft.com/office/2006/metadata/properties" ma:root="true" ma:fieldsID="eb28c8c6c9df7ab916a4f054073cac9c" ns2:_="">
    <xsd:import namespace="04826659-f776-4146-9794-b844c7e9fc4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26659-f776-4146-9794-b844c7e9fc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7B74BC-E3A4-4CE5-A68D-2064BA5138CB}"/>
</file>

<file path=customXml/itemProps2.xml><?xml version="1.0" encoding="utf-8"?>
<ds:datastoreItem xmlns:ds="http://schemas.openxmlformats.org/officeDocument/2006/customXml" ds:itemID="{F65417DB-59A5-40E1-B75C-9B9DFB0B36F8}"/>
</file>

<file path=customXml/itemProps3.xml><?xml version="1.0" encoding="utf-8"?>
<ds:datastoreItem xmlns:ds="http://schemas.openxmlformats.org/officeDocument/2006/customXml" ds:itemID="{6C875027-1D4E-4EA7-9E59-746C19D396F7}"/>
</file>

<file path=docProps/app.xml><?xml version="1.0" encoding="utf-8"?>
<Properties xmlns="http://schemas.openxmlformats.org/officeDocument/2006/extended-properties" xmlns:vt="http://schemas.openxmlformats.org/officeDocument/2006/docPropsVTypes">
  <TotalTime>658</TotalTime>
  <Words>2219</Words>
  <Application>Microsoft Office PowerPoint</Application>
  <PresentationFormat>ワイド画面</PresentationFormat>
  <Paragraphs>149</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Leaf Structure and Function　葉の構造と機能 </vt:lpstr>
      <vt:lpstr>PowerPoint プレゼンテーション</vt:lpstr>
      <vt:lpstr>この章で取り上げる問題</vt:lpstr>
      <vt:lpstr>PowerPoint プレゼンテーション</vt:lpstr>
      <vt:lpstr>葉柄の長さと葉身の形は重要な問題か？</vt:lpstr>
      <vt:lpstr>葉柄の長さと葉身の形は重要な問題か？</vt:lpstr>
      <vt:lpstr>葉の窒素含量のばらつきは種の多様性の維持に貢献する？</vt:lpstr>
      <vt:lpstr>Worldwide leaf economics spectrum を理解する</vt:lpstr>
      <vt:lpstr>Worldwide leaf economics spectrum を理解する</vt:lpstr>
      <vt:lpstr> 葉の寿命が長い種はなぜ光合成速度が遅いのか？</vt:lpstr>
      <vt:lpstr> 葉の寿命が長い種はなぜ光合成速度が遅いのかか？</vt:lpstr>
      <vt:lpstr>成長途上の葉の強靭さの発達</vt:lpstr>
      <vt:lpstr>Conclusions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gch07554@nifty.com</dc:creator>
  <cp:lastModifiedBy>渡邊 千夏子</cp:lastModifiedBy>
  <cp:revision>57</cp:revision>
  <dcterms:created xsi:type="dcterms:W3CDTF">2021-04-22T06:41:07Z</dcterms:created>
  <dcterms:modified xsi:type="dcterms:W3CDTF">2021-06-30T01:33:38Z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0x010100F3A9739C93AEB846A466580FB2A50EEC</vt:lpwstr>
  </property>
</Properties>
</file>