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58" r:id="rId6"/>
    <p:sldId id="259" r:id="rId7"/>
    <p:sldId id="260" r:id="rId8"/>
    <p:sldId id="261" r:id="rId9"/>
    <p:sldId id="263" r:id="rId10"/>
    <p:sldId id="262" r:id="rId11"/>
    <p:sldId id="264" r:id="rId12"/>
    <p:sldId id="265" r:id="rId13"/>
    <p:sldId id="266" r:id="rId14"/>
    <p:sldId id="267" r:id="rId15"/>
    <p:sldId id="268"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80DD43-FC4E-47E2-BF22-942C916455D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5C8AB27-FF59-484E-AEF5-9820DAD59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4EF8437-5BD5-40C2-B138-287342AF7641}"/>
              </a:ext>
            </a:extLst>
          </p:cNvPr>
          <p:cNvSpPr>
            <a:spLocks noGrp="1"/>
          </p:cNvSpPr>
          <p:nvPr>
            <p:ph type="dt" sz="half" idx="10"/>
          </p:nvPr>
        </p:nvSpPr>
        <p:spPr/>
        <p:txBody>
          <a:bodyPr/>
          <a:lstStyle/>
          <a:p>
            <a:fld id="{F879A35E-4DBA-45B4-8902-5E9D633C3A77}" type="datetimeFigureOut">
              <a:rPr kumimoji="1" lang="ja-JP" altLang="en-US" smtClean="0"/>
              <a:t>2021/6/4</a:t>
            </a:fld>
            <a:endParaRPr kumimoji="1" lang="ja-JP" altLang="en-US"/>
          </a:p>
        </p:txBody>
      </p:sp>
      <p:sp>
        <p:nvSpPr>
          <p:cNvPr id="5" name="フッター プレースホルダー 4">
            <a:extLst>
              <a:ext uri="{FF2B5EF4-FFF2-40B4-BE49-F238E27FC236}">
                <a16:creationId xmlns:a16="http://schemas.microsoft.com/office/drawing/2014/main" id="{DE2362CC-C6EA-4176-814E-CB5C8870E8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0EFC2A-77F6-4CA8-86A5-EE2CC16480E8}"/>
              </a:ext>
            </a:extLst>
          </p:cNvPr>
          <p:cNvSpPr>
            <a:spLocks noGrp="1"/>
          </p:cNvSpPr>
          <p:nvPr>
            <p:ph type="sldNum" sz="quarter" idx="12"/>
          </p:nvPr>
        </p:nvSpPr>
        <p:spPr/>
        <p:txBody>
          <a:bodyPr/>
          <a:lstStyle/>
          <a:p>
            <a:fld id="{72DB5639-7D94-4884-A20F-D61682237430}" type="slidenum">
              <a:rPr kumimoji="1" lang="ja-JP" altLang="en-US" smtClean="0"/>
              <a:t>‹#›</a:t>
            </a:fld>
            <a:endParaRPr kumimoji="1" lang="ja-JP" altLang="en-US"/>
          </a:p>
        </p:txBody>
      </p:sp>
    </p:spTree>
    <p:extLst>
      <p:ext uri="{BB962C8B-B14F-4D97-AF65-F5344CB8AC3E}">
        <p14:creationId xmlns:p14="http://schemas.microsoft.com/office/powerpoint/2010/main" val="530367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0AA262-3851-4230-9073-7F51D978C4F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397988-5A4E-4C98-BC22-E7D149CBE6D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573373-6DD3-49F5-9907-6C01847DA764}"/>
              </a:ext>
            </a:extLst>
          </p:cNvPr>
          <p:cNvSpPr>
            <a:spLocks noGrp="1"/>
          </p:cNvSpPr>
          <p:nvPr>
            <p:ph type="dt" sz="half" idx="10"/>
          </p:nvPr>
        </p:nvSpPr>
        <p:spPr/>
        <p:txBody>
          <a:bodyPr/>
          <a:lstStyle/>
          <a:p>
            <a:fld id="{F879A35E-4DBA-45B4-8902-5E9D633C3A77}" type="datetimeFigureOut">
              <a:rPr kumimoji="1" lang="ja-JP" altLang="en-US" smtClean="0"/>
              <a:t>2021/6/4</a:t>
            </a:fld>
            <a:endParaRPr kumimoji="1" lang="ja-JP" altLang="en-US"/>
          </a:p>
        </p:txBody>
      </p:sp>
      <p:sp>
        <p:nvSpPr>
          <p:cNvPr id="5" name="フッター プレースホルダー 4">
            <a:extLst>
              <a:ext uri="{FF2B5EF4-FFF2-40B4-BE49-F238E27FC236}">
                <a16:creationId xmlns:a16="http://schemas.microsoft.com/office/drawing/2014/main" id="{A12454FE-8153-4050-B8B4-7873DE2063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B314333-7640-4F95-8F06-BDE5852E9FCD}"/>
              </a:ext>
            </a:extLst>
          </p:cNvPr>
          <p:cNvSpPr>
            <a:spLocks noGrp="1"/>
          </p:cNvSpPr>
          <p:nvPr>
            <p:ph type="sldNum" sz="quarter" idx="12"/>
          </p:nvPr>
        </p:nvSpPr>
        <p:spPr/>
        <p:txBody>
          <a:bodyPr/>
          <a:lstStyle/>
          <a:p>
            <a:fld id="{72DB5639-7D94-4884-A20F-D61682237430}" type="slidenum">
              <a:rPr kumimoji="1" lang="ja-JP" altLang="en-US" smtClean="0"/>
              <a:t>‹#›</a:t>
            </a:fld>
            <a:endParaRPr kumimoji="1" lang="ja-JP" altLang="en-US"/>
          </a:p>
        </p:txBody>
      </p:sp>
    </p:spTree>
    <p:extLst>
      <p:ext uri="{BB962C8B-B14F-4D97-AF65-F5344CB8AC3E}">
        <p14:creationId xmlns:p14="http://schemas.microsoft.com/office/powerpoint/2010/main" val="158392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A57D899-F959-4DD3-83E4-8C6647D3DBB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E171582-8C4D-4F69-BCF6-5114E97B127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B12B32-B26C-4D47-9CC6-C2B298702AA6}"/>
              </a:ext>
            </a:extLst>
          </p:cNvPr>
          <p:cNvSpPr>
            <a:spLocks noGrp="1"/>
          </p:cNvSpPr>
          <p:nvPr>
            <p:ph type="dt" sz="half" idx="10"/>
          </p:nvPr>
        </p:nvSpPr>
        <p:spPr/>
        <p:txBody>
          <a:bodyPr/>
          <a:lstStyle/>
          <a:p>
            <a:fld id="{F879A35E-4DBA-45B4-8902-5E9D633C3A77}" type="datetimeFigureOut">
              <a:rPr kumimoji="1" lang="ja-JP" altLang="en-US" smtClean="0"/>
              <a:t>2021/6/4</a:t>
            </a:fld>
            <a:endParaRPr kumimoji="1" lang="ja-JP" altLang="en-US"/>
          </a:p>
        </p:txBody>
      </p:sp>
      <p:sp>
        <p:nvSpPr>
          <p:cNvPr id="5" name="フッター プレースホルダー 4">
            <a:extLst>
              <a:ext uri="{FF2B5EF4-FFF2-40B4-BE49-F238E27FC236}">
                <a16:creationId xmlns:a16="http://schemas.microsoft.com/office/drawing/2014/main" id="{4965EB48-6D73-48BA-BEC1-C27DA7C0D3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247752-0DA1-4B52-998A-8B564E51A7A7}"/>
              </a:ext>
            </a:extLst>
          </p:cNvPr>
          <p:cNvSpPr>
            <a:spLocks noGrp="1"/>
          </p:cNvSpPr>
          <p:nvPr>
            <p:ph type="sldNum" sz="quarter" idx="12"/>
          </p:nvPr>
        </p:nvSpPr>
        <p:spPr/>
        <p:txBody>
          <a:bodyPr/>
          <a:lstStyle/>
          <a:p>
            <a:fld id="{72DB5639-7D94-4884-A20F-D61682237430}" type="slidenum">
              <a:rPr kumimoji="1" lang="ja-JP" altLang="en-US" smtClean="0"/>
              <a:t>‹#›</a:t>
            </a:fld>
            <a:endParaRPr kumimoji="1" lang="ja-JP" altLang="en-US"/>
          </a:p>
        </p:txBody>
      </p:sp>
    </p:spTree>
    <p:extLst>
      <p:ext uri="{BB962C8B-B14F-4D97-AF65-F5344CB8AC3E}">
        <p14:creationId xmlns:p14="http://schemas.microsoft.com/office/powerpoint/2010/main" val="3404507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49ED0A-53AC-4762-981D-90101D07BA9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BDE92EF-D073-4729-8C44-8AE5D2E5CDD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A643CB2-6E27-43D7-AA5B-3236109AF46D}"/>
              </a:ext>
            </a:extLst>
          </p:cNvPr>
          <p:cNvSpPr>
            <a:spLocks noGrp="1"/>
          </p:cNvSpPr>
          <p:nvPr>
            <p:ph type="dt" sz="half" idx="10"/>
          </p:nvPr>
        </p:nvSpPr>
        <p:spPr/>
        <p:txBody>
          <a:bodyPr/>
          <a:lstStyle/>
          <a:p>
            <a:fld id="{F879A35E-4DBA-45B4-8902-5E9D633C3A77}" type="datetimeFigureOut">
              <a:rPr kumimoji="1" lang="ja-JP" altLang="en-US" smtClean="0"/>
              <a:t>2021/6/4</a:t>
            </a:fld>
            <a:endParaRPr kumimoji="1" lang="ja-JP" altLang="en-US"/>
          </a:p>
        </p:txBody>
      </p:sp>
      <p:sp>
        <p:nvSpPr>
          <p:cNvPr id="5" name="フッター プレースホルダー 4">
            <a:extLst>
              <a:ext uri="{FF2B5EF4-FFF2-40B4-BE49-F238E27FC236}">
                <a16:creationId xmlns:a16="http://schemas.microsoft.com/office/drawing/2014/main" id="{609E6B64-A934-4CED-AE27-745ADBE3427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49B4EC-1DF0-44C6-ACD9-E3358B060441}"/>
              </a:ext>
            </a:extLst>
          </p:cNvPr>
          <p:cNvSpPr>
            <a:spLocks noGrp="1"/>
          </p:cNvSpPr>
          <p:nvPr>
            <p:ph type="sldNum" sz="quarter" idx="12"/>
          </p:nvPr>
        </p:nvSpPr>
        <p:spPr/>
        <p:txBody>
          <a:bodyPr/>
          <a:lstStyle/>
          <a:p>
            <a:fld id="{72DB5639-7D94-4884-A20F-D61682237430}" type="slidenum">
              <a:rPr kumimoji="1" lang="ja-JP" altLang="en-US" smtClean="0"/>
              <a:t>‹#›</a:t>
            </a:fld>
            <a:endParaRPr kumimoji="1" lang="ja-JP" altLang="en-US"/>
          </a:p>
        </p:txBody>
      </p:sp>
    </p:spTree>
    <p:extLst>
      <p:ext uri="{BB962C8B-B14F-4D97-AF65-F5344CB8AC3E}">
        <p14:creationId xmlns:p14="http://schemas.microsoft.com/office/powerpoint/2010/main" val="904235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B04CA8-53C1-48AF-8A91-5488242FD3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E24E96-2352-4661-A54D-0940586B06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FA30C44-772B-4156-A128-6102C4B4E8A1}"/>
              </a:ext>
            </a:extLst>
          </p:cNvPr>
          <p:cNvSpPr>
            <a:spLocks noGrp="1"/>
          </p:cNvSpPr>
          <p:nvPr>
            <p:ph type="dt" sz="half" idx="10"/>
          </p:nvPr>
        </p:nvSpPr>
        <p:spPr/>
        <p:txBody>
          <a:bodyPr/>
          <a:lstStyle/>
          <a:p>
            <a:fld id="{F879A35E-4DBA-45B4-8902-5E9D633C3A77}" type="datetimeFigureOut">
              <a:rPr kumimoji="1" lang="ja-JP" altLang="en-US" smtClean="0"/>
              <a:t>2021/6/4</a:t>
            </a:fld>
            <a:endParaRPr kumimoji="1" lang="ja-JP" altLang="en-US"/>
          </a:p>
        </p:txBody>
      </p:sp>
      <p:sp>
        <p:nvSpPr>
          <p:cNvPr id="5" name="フッター プレースホルダー 4">
            <a:extLst>
              <a:ext uri="{FF2B5EF4-FFF2-40B4-BE49-F238E27FC236}">
                <a16:creationId xmlns:a16="http://schemas.microsoft.com/office/drawing/2014/main" id="{D215C85C-3DDC-4443-9739-61E290C95C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FB2164-3712-4758-B398-050CD6650BF8}"/>
              </a:ext>
            </a:extLst>
          </p:cNvPr>
          <p:cNvSpPr>
            <a:spLocks noGrp="1"/>
          </p:cNvSpPr>
          <p:nvPr>
            <p:ph type="sldNum" sz="quarter" idx="12"/>
          </p:nvPr>
        </p:nvSpPr>
        <p:spPr/>
        <p:txBody>
          <a:bodyPr/>
          <a:lstStyle/>
          <a:p>
            <a:fld id="{72DB5639-7D94-4884-A20F-D61682237430}" type="slidenum">
              <a:rPr kumimoji="1" lang="ja-JP" altLang="en-US" smtClean="0"/>
              <a:t>‹#›</a:t>
            </a:fld>
            <a:endParaRPr kumimoji="1" lang="ja-JP" altLang="en-US"/>
          </a:p>
        </p:txBody>
      </p:sp>
    </p:spTree>
    <p:extLst>
      <p:ext uri="{BB962C8B-B14F-4D97-AF65-F5344CB8AC3E}">
        <p14:creationId xmlns:p14="http://schemas.microsoft.com/office/powerpoint/2010/main" val="3993972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15DCD2-DBCD-4FCE-9FED-DC96F73D05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F5BFCA-5089-4600-B0C1-773C08382C4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339CD35-777A-4CF3-A1B1-04A3149E2D2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56AF5AD-C4BB-4E76-B692-5513E6A529C0}"/>
              </a:ext>
            </a:extLst>
          </p:cNvPr>
          <p:cNvSpPr>
            <a:spLocks noGrp="1"/>
          </p:cNvSpPr>
          <p:nvPr>
            <p:ph type="dt" sz="half" idx="10"/>
          </p:nvPr>
        </p:nvSpPr>
        <p:spPr/>
        <p:txBody>
          <a:bodyPr/>
          <a:lstStyle/>
          <a:p>
            <a:fld id="{F879A35E-4DBA-45B4-8902-5E9D633C3A77}" type="datetimeFigureOut">
              <a:rPr kumimoji="1" lang="ja-JP" altLang="en-US" smtClean="0"/>
              <a:t>2021/6/4</a:t>
            </a:fld>
            <a:endParaRPr kumimoji="1" lang="ja-JP" altLang="en-US"/>
          </a:p>
        </p:txBody>
      </p:sp>
      <p:sp>
        <p:nvSpPr>
          <p:cNvPr id="6" name="フッター プレースホルダー 5">
            <a:extLst>
              <a:ext uri="{FF2B5EF4-FFF2-40B4-BE49-F238E27FC236}">
                <a16:creationId xmlns:a16="http://schemas.microsoft.com/office/drawing/2014/main" id="{D6EA2777-E1DE-40AF-958A-9E94BA131D2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EA1AC26-EAB9-4C48-A43F-7FE6A060564E}"/>
              </a:ext>
            </a:extLst>
          </p:cNvPr>
          <p:cNvSpPr>
            <a:spLocks noGrp="1"/>
          </p:cNvSpPr>
          <p:nvPr>
            <p:ph type="sldNum" sz="quarter" idx="12"/>
          </p:nvPr>
        </p:nvSpPr>
        <p:spPr/>
        <p:txBody>
          <a:bodyPr/>
          <a:lstStyle/>
          <a:p>
            <a:fld id="{72DB5639-7D94-4884-A20F-D61682237430}" type="slidenum">
              <a:rPr kumimoji="1" lang="ja-JP" altLang="en-US" smtClean="0"/>
              <a:t>‹#›</a:t>
            </a:fld>
            <a:endParaRPr kumimoji="1" lang="ja-JP" altLang="en-US"/>
          </a:p>
        </p:txBody>
      </p:sp>
    </p:spTree>
    <p:extLst>
      <p:ext uri="{BB962C8B-B14F-4D97-AF65-F5344CB8AC3E}">
        <p14:creationId xmlns:p14="http://schemas.microsoft.com/office/powerpoint/2010/main" val="949855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46713-97AC-4DB3-BA35-64924C2849D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5BFF17-6264-4E41-B6F6-988C9D9A93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5F31655-9044-4E7B-A278-25DBB039A8C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FA04734-9EFC-4A8B-9459-F69474ED42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BF61DB4-AFFE-4DFD-B620-5475981B0E8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9903312-6FE4-4E88-995A-24666D464888}"/>
              </a:ext>
            </a:extLst>
          </p:cNvPr>
          <p:cNvSpPr>
            <a:spLocks noGrp="1"/>
          </p:cNvSpPr>
          <p:nvPr>
            <p:ph type="dt" sz="half" idx="10"/>
          </p:nvPr>
        </p:nvSpPr>
        <p:spPr/>
        <p:txBody>
          <a:bodyPr/>
          <a:lstStyle/>
          <a:p>
            <a:fld id="{F879A35E-4DBA-45B4-8902-5E9D633C3A77}" type="datetimeFigureOut">
              <a:rPr kumimoji="1" lang="ja-JP" altLang="en-US" smtClean="0"/>
              <a:t>2021/6/4</a:t>
            </a:fld>
            <a:endParaRPr kumimoji="1" lang="ja-JP" altLang="en-US"/>
          </a:p>
        </p:txBody>
      </p:sp>
      <p:sp>
        <p:nvSpPr>
          <p:cNvPr id="8" name="フッター プレースホルダー 7">
            <a:extLst>
              <a:ext uri="{FF2B5EF4-FFF2-40B4-BE49-F238E27FC236}">
                <a16:creationId xmlns:a16="http://schemas.microsoft.com/office/drawing/2014/main" id="{3B4710D3-C547-4A4B-B5D6-9E2E0477ED4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0155082-0BC3-4286-84A4-BF356EB18FA8}"/>
              </a:ext>
            </a:extLst>
          </p:cNvPr>
          <p:cNvSpPr>
            <a:spLocks noGrp="1"/>
          </p:cNvSpPr>
          <p:nvPr>
            <p:ph type="sldNum" sz="quarter" idx="12"/>
          </p:nvPr>
        </p:nvSpPr>
        <p:spPr/>
        <p:txBody>
          <a:bodyPr/>
          <a:lstStyle/>
          <a:p>
            <a:fld id="{72DB5639-7D94-4884-A20F-D61682237430}" type="slidenum">
              <a:rPr kumimoji="1" lang="ja-JP" altLang="en-US" smtClean="0"/>
              <a:t>‹#›</a:t>
            </a:fld>
            <a:endParaRPr kumimoji="1" lang="ja-JP" altLang="en-US"/>
          </a:p>
        </p:txBody>
      </p:sp>
    </p:spTree>
    <p:extLst>
      <p:ext uri="{BB962C8B-B14F-4D97-AF65-F5344CB8AC3E}">
        <p14:creationId xmlns:p14="http://schemas.microsoft.com/office/powerpoint/2010/main" val="384996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55B132-5243-42E0-92A5-D38C084C567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003E651-7687-4656-A296-C0A39ECAEE0B}"/>
              </a:ext>
            </a:extLst>
          </p:cNvPr>
          <p:cNvSpPr>
            <a:spLocks noGrp="1"/>
          </p:cNvSpPr>
          <p:nvPr>
            <p:ph type="dt" sz="half" idx="10"/>
          </p:nvPr>
        </p:nvSpPr>
        <p:spPr/>
        <p:txBody>
          <a:bodyPr/>
          <a:lstStyle/>
          <a:p>
            <a:fld id="{F879A35E-4DBA-45B4-8902-5E9D633C3A77}" type="datetimeFigureOut">
              <a:rPr kumimoji="1" lang="ja-JP" altLang="en-US" smtClean="0"/>
              <a:t>2021/6/4</a:t>
            </a:fld>
            <a:endParaRPr kumimoji="1" lang="ja-JP" altLang="en-US"/>
          </a:p>
        </p:txBody>
      </p:sp>
      <p:sp>
        <p:nvSpPr>
          <p:cNvPr id="4" name="フッター プレースホルダー 3">
            <a:extLst>
              <a:ext uri="{FF2B5EF4-FFF2-40B4-BE49-F238E27FC236}">
                <a16:creationId xmlns:a16="http://schemas.microsoft.com/office/drawing/2014/main" id="{55BFE499-7F5D-41F8-BD45-15090F18F91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0225C75-23A0-4D06-9B7B-4EFAF37D49E2}"/>
              </a:ext>
            </a:extLst>
          </p:cNvPr>
          <p:cNvSpPr>
            <a:spLocks noGrp="1"/>
          </p:cNvSpPr>
          <p:nvPr>
            <p:ph type="sldNum" sz="quarter" idx="12"/>
          </p:nvPr>
        </p:nvSpPr>
        <p:spPr/>
        <p:txBody>
          <a:bodyPr/>
          <a:lstStyle/>
          <a:p>
            <a:fld id="{72DB5639-7D94-4884-A20F-D61682237430}" type="slidenum">
              <a:rPr kumimoji="1" lang="ja-JP" altLang="en-US" smtClean="0"/>
              <a:t>‹#›</a:t>
            </a:fld>
            <a:endParaRPr kumimoji="1" lang="ja-JP" altLang="en-US"/>
          </a:p>
        </p:txBody>
      </p:sp>
    </p:spTree>
    <p:extLst>
      <p:ext uri="{BB962C8B-B14F-4D97-AF65-F5344CB8AC3E}">
        <p14:creationId xmlns:p14="http://schemas.microsoft.com/office/powerpoint/2010/main" val="4052018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288B4C3-5396-47A4-AF41-5C7EBBA2F3A5}"/>
              </a:ext>
            </a:extLst>
          </p:cNvPr>
          <p:cNvSpPr>
            <a:spLocks noGrp="1"/>
          </p:cNvSpPr>
          <p:nvPr>
            <p:ph type="dt" sz="half" idx="10"/>
          </p:nvPr>
        </p:nvSpPr>
        <p:spPr/>
        <p:txBody>
          <a:bodyPr/>
          <a:lstStyle/>
          <a:p>
            <a:fld id="{F879A35E-4DBA-45B4-8902-5E9D633C3A77}" type="datetimeFigureOut">
              <a:rPr kumimoji="1" lang="ja-JP" altLang="en-US" smtClean="0"/>
              <a:t>2021/6/4</a:t>
            </a:fld>
            <a:endParaRPr kumimoji="1" lang="ja-JP" altLang="en-US"/>
          </a:p>
        </p:txBody>
      </p:sp>
      <p:sp>
        <p:nvSpPr>
          <p:cNvPr id="3" name="フッター プレースホルダー 2">
            <a:extLst>
              <a:ext uri="{FF2B5EF4-FFF2-40B4-BE49-F238E27FC236}">
                <a16:creationId xmlns:a16="http://schemas.microsoft.com/office/drawing/2014/main" id="{17239D04-DA17-4FBC-9637-76C757B1A23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ACA39B0-0357-4434-A657-F9EB3EA715FE}"/>
              </a:ext>
            </a:extLst>
          </p:cNvPr>
          <p:cNvSpPr>
            <a:spLocks noGrp="1"/>
          </p:cNvSpPr>
          <p:nvPr>
            <p:ph type="sldNum" sz="quarter" idx="12"/>
          </p:nvPr>
        </p:nvSpPr>
        <p:spPr/>
        <p:txBody>
          <a:bodyPr/>
          <a:lstStyle/>
          <a:p>
            <a:fld id="{72DB5639-7D94-4884-A20F-D61682237430}" type="slidenum">
              <a:rPr kumimoji="1" lang="ja-JP" altLang="en-US" smtClean="0"/>
              <a:t>‹#›</a:t>
            </a:fld>
            <a:endParaRPr kumimoji="1" lang="ja-JP" altLang="en-US"/>
          </a:p>
        </p:txBody>
      </p:sp>
    </p:spTree>
    <p:extLst>
      <p:ext uri="{BB962C8B-B14F-4D97-AF65-F5344CB8AC3E}">
        <p14:creationId xmlns:p14="http://schemas.microsoft.com/office/powerpoint/2010/main" val="31779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D87D90-C85E-452F-9CCA-33FC2A873C7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4AECF-6C5B-4B0B-86E8-9AC3460042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1BC4118-3331-427A-9DE8-C315DF598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18C5987-56A9-4DE3-9057-450FD8382723}"/>
              </a:ext>
            </a:extLst>
          </p:cNvPr>
          <p:cNvSpPr>
            <a:spLocks noGrp="1"/>
          </p:cNvSpPr>
          <p:nvPr>
            <p:ph type="dt" sz="half" idx="10"/>
          </p:nvPr>
        </p:nvSpPr>
        <p:spPr/>
        <p:txBody>
          <a:bodyPr/>
          <a:lstStyle/>
          <a:p>
            <a:fld id="{F879A35E-4DBA-45B4-8902-5E9D633C3A77}" type="datetimeFigureOut">
              <a:rPr kumimoji="1" lang="ja-JP" altLang="en-US" smtClean="0"/>
              <a:t>2021/6/4</a:t>
            </a:fld>
            <a:endParaRPr kumimoji="1" lang="ja-JP" altLang="en-US"/>
          </a:p>
        </p:txBody>
      </p:sp>
      <p:sp>
        <p:nvSpPr>
          <p:cNvPr id="6" name="フッター プレースホルダー 5">
            <a:extLst>
              <a:ext uri="{FF2B5EF4-FFF2-40B4-BE49-F238E27FC236}">
                <a16:creationId xmlns:a16="http://schemas.microsoft.com/office/drawing/2014/main" id="{0C13B6A4-40CF-4C4A-83FE-8834D2DC739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D3D9AD-825F-458F-A2D4-248E9C09ACE8}"/>
              </a:ext>
            </a:extLst>
          </p:cNvPr>
          <p:cNvSpPr>
            <a:spLocks noGrp="1"/>
          </p:cNvSpPr>
          <p:nvPr>
            <p:ph type="sldNum" sz="quarter" idx="12"/>
          </p:nvPr>
        </p:nvSpPr>
        <p:spPr/>
        <p:txBody>
          <a:bodyPr/>
          <a:lstStyle/>
          <a:p>
            <a:fld id="{72DB5639-7D94-4884-A20F-D61682237430}" type="slidenum">
              <a:rPr kumimoji="1" lang="ja-JP" altLang="en-US" smtClean="0"/>
              <a:t>‹#›</a:t>
            </a:fld>
            <a:endParaRPr kumimoji="1" lang="ja-JP" altLang="en-US"/>
          </a:p>
        </p:txBody>
      </p:sp>
    </p:spTree>
    <p:extLst>
      <p:ext uri="{BB962C8B-B14F-4D97-AF65-F5344CB8AC3E}">
        <p14:creationId xmlns:p14="http://schemas.microsoft.com/office/powerpoint/2010/main" val="351841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93EB9B-EB80-491E-A933-139DCCE68FF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5003D40-E49C-4BD7-8CB0-2C0B58929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E4F2CDD-ABFE-4F68-8528-FCD570CB87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FB9B327-B6A5-43B4-96B6-06965B3763FE}"/>
              </a:ext>
            </a:extLst>
          </p:cNvPr>
          <p:cNvSpPr>
            <a:spLocks noGrp="1"/>
          </p:cNvSpPr>
          <p:nvPr>
            <p:ph type="dt" sz="half" idx="10"/>
          </p:nvPr>
        </p:nvSpPr>
        <p:spPr/>
        <p:txBody>
          <a:bodyPr/>
          <a:lstStyle/>
          <a:p>
            <a:fld id="{F879A35E-4DBA-45B4-8902-5E9D633C3A77}" type="datetimeFigureOut">
              <a:rPr kumimoji="1" lang="ja-JP" altLang="en-US" smtClean="0"/>
              <a:t>2021/6/4</a:t>
            </a:fld>
            <a:endParaRPr kumimoji="1" lang="ja-JP" altLang="en-US"/>
          </a:p>
        </p:txBody>
      </p:sp>
      <p:sp>
        <p:nvSpPr>
          <p:cNvPr id="6" name="フッター プレースホルダー 5">
            <a:extLst>
              <a:ext uri="{FF2B5EF4-FFF2-40B4-BE49-F238E27FC236}">
                <a16:creationId xmlns:a16="http://schemas.microsoft.com/office/drawing/2014/main" id="{1C7FC735-67DE-4AB7-897D-1F1130FDCF8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5ED87CD-6FCD-4096-8EEC-5CC61C2DFAC8}"/>
              </a:ext>
            </a:extLst>
          </p:cNvPr>
          <p:cNvSpPr>
            <a:spLocks noGrp="1"/>
          </p:cNvSpPr>
          <p:nvPr>
            <p:ph type="sldNum" sz="quarter" idx="12"/>
          </p:nvPr>
        </p:nvSpPr>
        <p:spPr/>
        <p:txBody>
          <a:bodyPr/>
          <a:lstStyle/>
          <a:p>
            <a:fld id="{72DB5639-7D94-4884-A20F-D61682237430}" type="slidenum">
              <a:rPr kumimoji="1" lang="ja-JP" altLang="en-US" smtClean="0"/>
              <a:t>‹#›</a:t>
            </a:fld>
            <a:endParaRPr kumimoji="1" lang="ja-JP" altLang="en-US"/>
          </a:p>
        </p:txBody>
      </p:sp>
    </p:spTree>
    <p:extLst>
      <p:ext uri="{BB962C8B-B14F-4D97-AF65-F5344CB8AC3E}">
        <p14:creationId xmlns:p14="http://schemas.microsoft.com/office/powerpoint/2010/main" val="2184567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FEF59FE-22C4-4D2F-BFEF-79B600BB4D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56A91C3-A6EE-43B6-A89D-CD33D9F10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214126E-0234-4A82-8453-7877C61957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79A35E-4DBA-45B4-8902-5E9D633C3A77}" type="datetimeFigureOut">
              <a:rPr kumimoji="1" lang="ja-JP" altLang="en-US" smtClean="0"/>
              <a:t>2021/6/4</a:t>
            </a:fld>
            <a:endParaRPr kumimoji="1" lang="ja-JP" altLang="en-US"/>
          </a:p>
        </p:txBody>
      </p:sp>
      <p:sp>
        <p:nvSpPr>
          <p:cNvPr id="5" name="フッター プレースホルダー 4">
            <a:extLst>
              <a:ext uri="{FF2B5EF4-FFF2-40B4-BE49-F238E27FC236}">
                <a16:creationId xmlns:a16="http://schemas.microsoft.com/office/drawing/2014/main" id="{736AAEA8-0647-4644-A761-C6F187E55C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A5A087A-550B-4BF3-BA06-570FC20AD8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DB5639-7D94-4884-A20F-D61682237430}" type="slidenum">
              <a:rPr kumimoji="1" lang="ja-JP" altLang="en-US" smtClean="0"/>
              <a:t>‹#›</a:t>
            </a:fld>
            <a:endParaRPr kumimoji="1" lang="ja-JP" altLang="en-US"/>
          </a:p>
        </p:txBody>
      </p:sp>
    </p:spTree>
    <p:extLst>
      <p:ext uri="{BB962C8B-B14F-4D97-AF65-F5344CB8AC3E}">
        <p14:creationId xmlns:p14="http://schemas.microsoft.com/office/powerpoint/2010/main" val="1474511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9B39D1-8622-4F54-A57F-78543D0D4209}"/>
              </a:ext>
            </a:extLst>
          </p:cNvPr>
          <p:cNvSpPr>
            <a:spLocks noGrp="1"/>
          </p:cNvSpPr>
          <p:nvPr>
            <p:ph type="ctrTitle"/>
          </p:nvPr>
        </p:nvSpPr>
        <p:spPr>
          <a:xfrm>
            <a:off x="1047750" y="219074"/>
            <a:ext cx="9810750" cy="1793875"/>
          </a:xfrm>
        </p:spPr>
        <p:txBody>
          <a:bodyPr>
            <a:normAutofit fontScale="90000"/>
          </a:bodyPr>
          <a:lstStyle/>
          <a:p>
            <a:r>
              <a:rPr kumimoji="1" lang="ja-JP" altLang="en-US" dirty="0"/>
              <a:t>温帯と熱帯で</a:t>
            </a:r>
            <a:br>
              <a:rPr kumimoji="1" lang="en-US" altLang="ja-JP" dirty="0"/>
            </a:br>
            <a:r>
              <a:rPr kumimoji="1" lang="ja-JP" altLang="en-US" dirty="0"/>
              <a:t>鳥の配偶システムは違うのか？</a:t>
            </a:r>
          </a:p>
        </p:txBody>
      </p:sp>
      <p:sp>
        <p:nvSpPr>
          <p:cNvPr id="3" name="字幕 2">
            <a:extLst>
              <a:ext uri="{FF2B5EF4-FFF2-40B4-BE49-F238E27FC236}">
                <a16:creationId xmlns:a16="http://schemas.microsoft.com/office/drawing/2014/main" id="{FB974466-B58B-41E9-9697-2CEA93583F4D}"/>
              </a:ext>
            </a:extLst>
          </p:cNvPr>
          <p:cNvSpPr>
            <a:spLocks noGrp="1"/>
          </p:cNvSpPr>
          <p:nvPr>
            <p:ph type="subTitle" idx="1"/>
          </p:nvPr>
        </p:nvSpPr>
        <p:spPr>
          <a:xfrm>
            <a:off x="1610998" y="4983164"/>
            <a:ext cx="9144000" cy="1655762"/>
          </a:xfrm>
        </p:spPr>
        <p:txBody>
          <a:bodyPr/>
          <a:lstStyle/>
          <a:p>
            <a:pPr algn="r"/>
            <a:r>
              <a:rPr kumimoji="1" lang="en-US" altLang="ja-JP" dirty="0"/>
              <a:t>Dobson et al. </a:t>
            </a:r>
            <a:r>
              <a:rPr lang="en-US" altLang="ja-JP" dirty="0"/>
              <a:t>eds. (2020) Unsolved Problems in Ecology </a:t>
            </a:r>
            <a:r>
              <a:rPr lang="ja-JP" altLang="en-US" dirty="0"/>
              <a:t>輪読</a:t>
            </a:r>
            <a:endParaRPr lang="en-US" altLang="ja-JP" dirty="0"/>
          </a:p>
          <a:p>
            <a:pPr algn="r"/>
            <a:r>
              <a:rPr kumimoji="1" lang="ja-JP" altLang="en-US" dirty="0"/>
              <a:t>担当：澤田紘太</a:t>
            </a:r>
          </a:p>
        </p:txBody>
      </p:sp>
      <p:pic>
        <p:nvPicPr>
          <p:cNvPr id="5" name="図 4">
            <a:extLst>
              <a:ext uri="{FF2B5EF4-FFF2-40B4-BE49-F238E27FC236}">
                <a16:creationId xmlns:a16="http://schemas.microsoft.com/office/drawing/2014/main" id="{7274DF6C-0FEE-4FF5-BB33-07B75ED68910}"/>
              </a:ext>
            </a:extLst>
          </p:cNvPr>
          <p:cNvPicPr>
            <a:picLocks noChangeAspect="1"/>
          </p:cNvPicPr>
          <p:nvPr/>
        </p:nvPicPr>
        <p:blipFill>
          <a:blip r:embed="rId2"/>
          <a:stretch>
            <a:fillRect/>
          </a:stretch>
        </p:blipFill>
        <p:spPr>
          <a:xfrm>
            <a:off x="1151252" y="1927226"/>
            <a:ext cx="9603746" cy="2387599"/>
          </a:xfrm>
          <a:prstGeom prst="rect">
            <a:avLst/>
          </a:prstGeom>
        </p:spPr>
      </p:pic>
    </p:spTree>
    <p:extLst>
      <p:ext uri="{BB962C8B-B14F-4D97-AF65-F5344CB8AC3E}">
        <p14:creationId xmlns:p14="http://schemas.microsoft.com/office/powerpoint/2010/main" val="4084442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CF566-95A5-4D81-827D-760E828F426E}"/>
              </a:ext>
            </a:extLst>
          </p:cNvPr>
          <p:cNvSpPr>
            <a:spLocks noGrp="1"/>
          </p:cNvSpPr>
          <p:nvPr>
            <p:ph type="title"/>
          </p:nvPr>
        </p:nvSpPr>
        <p:spPr>
          <a:xfrm>
            <a:off x="838200" y="57504"/>
            <a:ext cx="10515600" cy="1325563"/>
          </a:xfrm>
        </p:spPr>
        <p:txBody>
          <a:bodyPr/>
          <a:lstStyle/>
          <a:p>
            <a:r>
              <a:rPr lang="ja-JP" altLang="en-US" dirty="0"/>
              <a:t>遺伝的一夫一妻に関連する要因は？</a:t>
            </a:r>
            <a:endParaRPr kumimoji="1" lang="ja-JP" altLang="en-US" dirty="0"/>
          </a:p>
        </p:txBody>
      </p:sp>
      <p:sp>
        <p:nvSpPr>
          <p:cNvPr id="3" name="コンテンツ プレースホルダー 2">
            <a:extLst>
              <a:ext uri="{FF2B5EF4-FFF2-40B4-BE49-F238E27FC236}">
                <a16:creationId xmlns:a16="http://schemas.microsoft.com/office/drawing/2014/main" id="{1613BEAE-E055-4B69-906D-82C24AB4ACB9}"/>
              </a:ext>
            </a:extLst>
          </p:cNvPr>
          <p:cNvSpPr>
            <a:spLocks noGrp="1"/>
          </p:cNvSpPr>
          <p:nvPr>
            <p:ph idx="1"/>
          </p:nvPr>
        </p:nvSpPr>
        <p:spPr>
          <a:xfrm>
            <a:off x="838200" y="1212784"/>
            <a:ext cx="11174128" cy="5349942"/>
          </a:xfrm>
        </p:spPr>
        <p:txBody>
          <a:bodyPr>
            <a:normAutofit/>
          </a:bodyPr>
          <a:lstStyle/>
          <a:p>
            <a:r>
              <a:rPr kumimoji="1" lang="ja-JP" altLang="en-US" dirty="0"/>
              <a:t>つがい外父性の割合が低い（</a:t>
            </a:r>
            <a:r>
              <a:rPr kumimoji="1" lang="en-US" altLang="ja-JP" dirty="0"/>
              <a:t>&lt;5%</a:t>
            </a:r>
            <a:r>
              <a:rPr kumimoji="1" lang="ja-JP" altLang="en-US" dirty="0"/>
              <a:t>）種に共通する生態</a:t>
            </a:r>
            <a:endParaRPr kumimoji="1" lang="en-US" altLang="ja-JP" dirty="0"/>
          </a:p>
          <a:p>
            <a:pPr lvl="1"/>
            <a:endParaRPr kumimoji="1" lang="ja-JP" altLang="en-US" dirty="0"/>
          </a:p>
        </p:txBody>
      </p:sp>
      <p:pic>
        <p:nvPicPr>
          <p:cNvPr id="7" name="図 6">
            <a:extLst>
              <a:ext uri="{FF2B5EF4-FFF2-40B4-BE49-F238E27FC236}">
                <a16:creationId xmlns:a16="http://schemas.microsoft.com/office/drawing/2014/main" id="{8C50366E-283C-4BF5-B9AF-78862BD41C0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1"/>
          <a:stretch/>
        </p:blipFill>
        <p:spPr>
          <a:xfrm>
            <a:off x="2000189" y="2173594"/>
            <a:ext cx="3822156" cy="2138959"/>
          </a:xfrm>
          <a:prstGeom prst="rect">
            <a:avLst/>
          </a:prstGeom>
        </p:spPr>
      </p:pic>
      <p:pic>
        <p:nvPicPr>
          <p:cNvPr id="12" name="図 11">
            <a:extLst>
              <a:ext uri="{FF2B5EF4-FFF2-40B4-BE49-F238E27FC236}">
                <a16:creationId xmlns:a16="http://schemas.microsoft.com/office/drawing/2014/main" id="{17780A53-2051-49EF-9C55-B231D42523C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593201" y="2173594"/>
            <a:ext cx="3785100" cy="2138959"/>
          </a:xfrm>
          <a:prstGeom prst="rect">
            <a:avLst/>
          </a:prstGeom>
        </p:spPr>
      </p:pic>
      <p:sp>
        <p:nvSpPr>
          <p:cNvPr id="13" name="テキスト ボックス 12">
            <a:extLst>
              <a:ext uri="{FF2B5EF4-FFF2-40B4-BE49-F238E27FC236}">
                <a16:creationId xmlns:a16="http://schemas.microsoft.com/office/drawing/2014/main" id="{70934A8B-907F-48C1-89A2-819FAC60E30E}"/>
              </a:ext>
            </a:extLst>
          </p:cNvPr>
          <p:cNvSpPr txBox="1"/>
          <p:nvPr/>
        </p:nvSpPr>
        <p:spPr>
          <a:xfrm>
            <a:off x="2418486" y="1785011"/>
            <a:ext cx="3350918" cy="461665"/>
          </a:xfrm>
          <a:prstGeom prst="rect">
            <a:avLst/>
          </a:prstGeom>
          <a:noFill/>
        </p:spPr>
        <p:txBody>
          <a:bodyPr wrap="square" rtlCol="0">
            <a:spAutoFit/>
          </a:bodyPr>
          <a:lstStyle/>
          <a:p>
            <a:r>
              <a:rPr kumimoji="1" lang="ja-JP" altLang="en-US" sz="2400" dirty="0"/>
              <a:t>通年でなわばりを持つ</a:t>
            </a:r>
          </a:p>
        </p:txBody>
      </p:sp>
      <p:sp>
        <p:nvSpPr>
          <p:cNvPr id="14" name="テキスト ボックス 13">
            <a:extLst>
              <a:ext uri="{FF2B5EF4-FFF2-40B4-BE49-F238E27FC236}">
                <a16:creationId xmlns:a16="http://schemas.microsoft.com/office/drawing/2014/main" id="{300A0516-6C8F-430C-9D8A-1195AC426E82}"/>
              </a:ext>
            </a:extLst>
          </p:cNvPr>
          <p:cNvSpPr txBox="1"/>
          <p:nvPr/>
        </p:nvSpPr>
        <p:spPr>
          <a:xfrm>
            <a:off x="7027383" y="1785011"/>
            <a:ext cx="3350918" cy="461665"/>
          </a:xfrm>
          <a:prstGeom prst="rect">
            <a:avLst/>
          </a:prstGeom>
          <a:noFill/>
        </p:spPr>
        <p:txBody>
          <a:bodyPr wrap="square" rtlCol="0">
            <a:spAutoFit/>
          </a:bodyPr>
          <a:lstStyle/>
          <a:p>
            <a:r>
              <a:rPr kumimoji="1" lang="ja-JP" altLang="en-US" sz="2400" dirty="0"/>
              <a:t>両性でなわばりを防衛</a:t>
            </a:r>
          </a:p>
        </p:txBody>
      </p:sp>
      <p:pic>
        <p:nvPicPr>
          <p:cNvPr id="16" name="図 15">
            <a:extLst>
              <a:ext uri="{FF2B5EF4-FFF2-40B4-BE49-F238E27FC236}">
                <a16:creationId xmlns:a16="http://schemas.microsoft.com/office/drawing/2014/main" id="{60AABD47-2B17-4D41-8592-9628663BF487}"/>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000189" y="4641009"/>
            <a:ext cx="3822156" cy="2159487"/>
          </a:xfrm>
          <a:prstGeom prst="rect">
            <a:avLst/>
          </a:prstGeom>
        </p:spPr>
      </p:pic>
      <p:sp>
        <p:nvSpPr>
          <p:cNvPr id="17" name="テキスト ボックス 16">
            <a:extLst>
              <a:ext uri="{FF2B5EF4-FFF2-40B4-BE49-F238E27FC236}">
                <a16:creationId xmlns:a16="http://schemas.microsoft.com/office/drawing/2014/main" id="{B272AD20-B27C-4C70-8988-91DE00E4DF04}"/>
              </a:ext>
            </a:extLst>
          </p:cNvPr>
          <p:cNvSpPr txBox="1"/>
          <p:nvPr/>
        </p:nvSpPr>
        <p:spPr>
          <a:xfrm>
            <a:off x="2754097" y="4256782"/>
            <a:ext cx="2679695" cy="461665"/>
          </a:xfrm>
          <a:prstGeom prst="rect">
            <a:avLst/>
          </a:prstGeom>
          <a:noFill/>
        </p:spPr>
        <p:txBody>
          <a:bodyPr wrap="square" rtlCol="0">
            <a:spAutoFit/>
          </a:bodyPr>
          <a:lstStyle/>
          <a:p>
            <a:r>
              <a:rPr kumimoji="1" lang="ja-JP" altLang="en-US" sz="2400" dirty="0"/>
              <a:t>雌雄でデュエット</a:t>
            </a:r>
          </a:p>
        </p:txBody>
      </p:sp>
      <p:pic>
        <p:nvPicPr>
          <p:cNvPr id="20" name="図 19">
            <a:extLst>
              <a:ext uri="{FF2B5EF4-FFF2-40B4-BE49-F238E27FC236}">
                <a16:creationId xmlns:a16="http://schemas.microsoft.com/office/drawing/2014/main" id="{6591FDBE-F15A-4486-BA73-CD7CDA5EB02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576253" y="4641009"/>
            <a:ext cx="3663737" cy="2066724"/>
          </a:xfrm>
          <a:prstGeom prst="rect">
            <a:avLst/>
          </a:prstGeom>
        </p:spPr>
      </p:pic>
      <p:sp>
        <p:nvSpPr>
          <p:cNvPr id="21" name="テキスト ボックス 20">
            <a:extLst>
              <a:ext uri="{FF2B5EF4-FFF2-40B4-BE49-F238E27FC236}">
                <a16:creationId xmlns:a16="http://schemas.microsoft.com/office/drawing/2014/main" id="{30E41D74-2FA2-4932-BEA4-9132D6D2CC0C}"/>
              </a:ext>
            </a:extLst>
          </p:cNvPr>
          <p:cNvSpPr txBox="1"/>
          <p:nvPr/>
        </p:nvSpPr>
        <p:spPr>
          <a:xfrm>
            <a:off x="7512116" y="4276468"/>
            <a:ext cx="2679695" cy="461665"/>
          </a:xfrm>
          <a:prstGeom prst="rect">
            <a:avLst/>
          </a:prstGeom>
          <a:noFill/>
        </p:spPr>
        <p:txBody>
          <a:bodyPr wrap="square" rtlCol="0">
            <a:spAutoFit/>
          </a:bodyPr>
          <a:lstStyle/>
          <a:p>
            <a:r>
              <a:rPr kumimoji="1" lang="ja-JP" altLang="en-US" sz="2400" dirty="0"/>
              <a:t>林床性（昆虫食）</a:t>
            </a:r>
          </a:p>
        </p:txBody>
      </p:sp>
    </p:spTree>
    <p:extLst>
      <p:ext uri="{BB962C8B-B14F-4D97-AF65-F5344CB8AC3E}">
        <p14:creationId xmlns:p14="http://schemas.microsoft.com/office/powerpoint/2010/main" val="2682068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5262CE-24DA-427C-9109-024908D73289}"/>
              </a:ext>
            </a:extLst>
          </p:cNvPr>
          <p:cNvSpPr>
            <a:spLocks noGrp="1"/>
          </p:cNvSpPr>
          <p:nvPr>
            <p:ph type="title"/>
          </p:nvPr>
        </p:nvSpPr>
        <p:spPr/>
        <p:txBody>
          <a:bodyPr/>
          <a:lstStyle/>
          <a:p>
            <a:r>
              <a:rPr kumimoji="1" lang="ja-JP" altLang="en-US" dirty="0"/>
              <a:t>新熱帯の林床性・昆虫食鳥類</a:t>
            </a:r>
          </a:p>
        </p:txBody>
      </p:sp>
      <p:sp>
        <p:nvSpPr>
          <p:cNvPr id="3" name="コンテンツ プレースホルダー 2">
            <a:extLst>
              <a:ext uri="{FF2B5EF4-FFF2-40B4-BE49-F238E27FC236}">
                <a16:creationId xmlns:a16="http://schemas.microsoft.com/office/drawing/2014/main" id="{89DF7463-EFD4-4080-A498-ED047A350D26}"/>
              </a:ext>
            </a:extLst>
          </p:cNvPr>
          <p:cNvSpPr>
            <a:spLocks noGrp="1"/>
          </p:cNvSpPr>
          <p:nvPr>
            <p:ph idx="1"/>
          </p:nvPr>
        </p:nvSpPr>
        <p:spPr/>
        <p:txBody>
          <a:bodyPr>
            <a:normAutofit lnSpcReduction="10000"/>
          </a:bodyPr>
          <a:lstStyle/>
          <a:p>
            <a:r>
              <a:rPr kumimoji="1" lang="ja-JP" altLang="en-US" dirty="0"/>
              <a:t>グンタイアリに随伴するアリドリ類を含む</a:t>
            </a:r>
            <a:endParaRPr kumimoji="1" lang="en-US" altLang="ja-JP" dirty="0"/>
          </a:p>
          <a:p>
            <a:r>
              <a:rPr lang="ja-JP" altLang="en-US" dirty="0"/>
              <a:t>生活史戦略：「遅い」生活史の典型例</a:t>
            </a:r>
            <a:endParaRPr lang="en-US" altLang="ja-JP" dirty="0"/>
          </a:p>
          <a:p>
            <a:pPr lvl="1"/>
            <a:r>
              <a:rPr kumimoji="1" lang="ja-JP" altLang="en-US" dirty="0"/>
              <a:t>成鳥の死亡率が低い、成熟が遅い、一腹卵数が少ない</a:t>
            </a:r>
            <a:endParaRPr kumimoji="1" lang="en-US" altLang="ja-JP" dirty="0"/>
          </a:p>
          <a:p>
            <a:pPr lvl="1"/>
            <a:r>
              <a:rPr kumimoji="1" lang="ja-JP" altLang="en-US" dirty="0"/>
              <a:t>長寿命に適応した代謝・免疫系</a:t>
            </a:r>
            <a:endParaRPr kumimoji="1" lang="en-US" altLang="ja-JP" dirty="0"/>
          </a:p>
          <a:p>
            <a:pPr lvl="1"/>
            <a:endParaRPr lang="en-US" altLang="ja-JP" dirty="0"/>
          </a:p>
          <a:p>
            <a:r>
              <a:rPr kumimoji="1" lang="ja-JP" altLang="en-US" dirty="0"/>
              <a:t>配偶行動（データは少ない）</a:t>
            </a:r>
            <a:endParaRPr kumimoji="1" lang="en-US" altLang="ja-JP" dirty="0"/>
          </a:p>
          <a:p>
            <a:pPr lvl="1"/>
            <a:r>
              <a:rPr kumimoji="1" lang="ja-JP" altLang="en-US" dirty="0"/>
              <a:t>長期のペアボンド、雌雄で協調したデュエット、雌もなわばり防衛</a:t>
            </a:r>
            <a:endParaRPr kumimoji="1" lang="en-US" altLang="ja-JP" dirty="0"/>
          </a:p>
          <a:p>
            <a:pPr lvl="1"/>
            <a:r>
              <a:rPr lang="ja-JP" altLang="en-US" dirty="0">
                <a:solidFill>
                  <a:srgbClr val="FF0000"/>
                </a:solidFill>
              </a:rPr>
              <a:t>低いつがい外父性</a:t>
            </a:r>
            <a:endParaRPr lang="en-US" altLang="ja-JP" dirty="0">
              <a:solidFill>
                <a:srgbClr val="FF0000"/>
              </a:solidFill>
            </a:endParaRPr>
          </a:p>
          <a:p>
            <a:pPr lvl="1"/>
            <a:endParaRPr kumimoji="1" lang="en-US" altLang="ja-JP" dirty="0">
              <a:solidFill>
                <a:srgbClr val="FF0000"/>
              </a:solidFill>
            </a:endParaRPr>
          </a:p>
          <a:p>
            <a:r>
              <a:rPr kumimoji="1" lang="ja-JP" altLang="en-US" dirty="0"/>
              <a:t>熱帯性種の間の違いに着目する必要がある</a:t>
            </a:r>
          </a:p>
        </p:txBody>
      </p:sp>
    </p:spTree>
    <p:extLst>
      <p:ext uri="{BB962C8B-B14F-4D97-AF65-F5344CB8AC3E}">
        <p14:creationId xmlns:p14="http://schemas.microsoft.com/office/powerpoint/2010/main" val="4005935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0BF50A-C6CF-4E82-BBEE-0868994B6A3F}"/>
              </a:ext>
            </a:extLst>
          </p:cNvPr>
          <p:cNvSpPr>
            <a:spLocks noGrp="1"/>
          </p:cNvSpPr>
          <p:nvPr>
            <p:ph type="title"/>
          </p:nvPr>
        </p:nvSpPr>
        <p:spPr/>
        <p:txBody>
          <a:bodyPr/>
          <a:lstStyle/>
          <a:p>
            <a:r>
              <a:rPr kumimoji="1" lang="ja-JP" altLang="en-US" dirty="0"/>
              <a:t>雌の歌／デュエットの進化</a:t>
            </a:r>
          </a:p>
        </p:txBody>
      </p:sp>
      <p:sp>
        <p:nvSpPr>
          <p:cNvPr id="3" name="コンテンツ プレースホルダー 2">
            <a:extLst>
              <a:ext uri="{FF2B5EF4-FFF2-40B4-BE49-F238E27FC236}">
                <a16:creationId xmlns:a16="http://schemas.microsoft.com/office/drawing/2014/main" id="{4CC7BA46-8BE9-4B67-808F-CEEB3F78FA65}"/>
              </a:ext>
            </a:extLst>
          </p:cNvPr>
          <p:cNvSpPr>
            <a:spLocks noGrp="1"/>
          </p:cNvSpPr>
          <p:nvPr>
            <p:ph idx="1"/>
          </p:nvPr>
        </p:nvSpPr>
        <p:spPr>
          <a:xfrm>
            <a:off x="838199" y="1838425"/>
            <a:ext cx="11068251" cy="4654450"/>
          </a:xfrm>
        </p:spPr>
        <p:txBody>
          <a:bodyPr>
            <a:normAutofit lnSpcReduction="10000"/>
          </a:bodyPr>
          <a:lstStyle/>
          <a:p>
            <a:r>
              <a:rPr kumimoji="1" lang="ja-JP" altLang="en-US" dirty="0"/>
              <a:t>熱帯性種の間で、遺伝的一夫一妻と雌の歌・なわばり防衛は密接に関連</a:t>
            </a:r>
            <a:endParaRPr kumimoji="1" lang="en-US" altLang="ja-JP" dirty="0"/>
          </a:p>
          <a:p>
            <a:r>
              <a:rPr kumimoji="1" lang="ja-JP" altLang="en-US" dirty="0"/>
              <a:t>雌の歌となわばり防衛</a:t>
            </a:r>
            <a:endParaRPr kumimoji="1" lang="en-US" altLang="ja-JP" dirty="0"/>
          </a:p>
          <a:p>
            <a:pPr lvl="1"/>
            <a:r>
              <a:rPr kumimoji="1" lang="ja-JP" altLang="en-US" dirty="0"/>
              <a:t>デュエットはなわばり侵入者に対して行われる</a:t>
            </a:r>
            <a:endParaRPr kumimoji="1" lang="en-US" altLang="ja-JP" dirty="0"/>
          </a:p>
          <a:p>
            <a:pPr lvl="1"/>
            <a:r>
              <a:rPr kumimoji="1" lang="ja-JP" altLang="en-US" dirty="0"/>
              <a:t>⇒</a:t>
            </a:r>
            <a:r>
              <a:rPr lang="ja-JP" altLang="en-US" dirty="0"/>
              <a:t>協同でのなわばり防衛 </a:t>
            </a:r>
            <a:r>
              <a:rPr lang="en-US" altLang="ja-JP" dirty="0"/>
              <a:t>or </a:t>
            </a:r>
            <a:r>
              <a:rPr lang="ja-JP" altLang="en-US" dirty="0"/>
              <a:t>利己的な配偶者防衛？</a:t>
            </a:r>
            <a:endParaRPr lang="en-US" altLang="ja-JP" dirty="0"/>
          </a:p>
          <a:p>
            <a:pPr lvl="1"/>
            <a:endParaRPr lang="en-US" altLang="ja-JP" dirty="0"/>
          </a:p>
          <a:p>
            <a:r>
              <a:rPr lang="ja-JP" altLang="en-US" dirty="0"/>
              <a:t>配偶者防衛を支持する証拠は多い</a:t>
            </a:r>
            <a:endParaRPr lang="en-US" altLang="ja-JP" dirty="0"/>
          </a:p>
          <a:p>
            <a:pPr lvl="1"/>
            <a:r>
              <a:rPr lang="ja-JP" altLang="en-US" dirty="0"/>
              <a:t>相手がソロで歌うのを防ぎ、配偶済みであることを示す？</a:t>
            </a:r>
            <a:endParaRPr lang="en-US" altLang="ja-JP" dirty="0"/>
          </a:p>
          <a:p>
            <a:r>
              <a:rPr lang="ja-JP" altLang="en-US" dirty="0"/>
              <a:t>ただし、起源はなわばり防衛？</a:t>
            </a:r>
            <a:endParaRPr lang="en-US" altLang="ja-JP" dirty="0"/>
          </a:p>
          <a:p>
            <a:pPr lvl="1"/>
            <a:r>
              <a:rPr lang="ja-JP" altLang="en-US" dirty="0"/>
              <a:t>ムクドリモドキ科の系統学的研究</a:t>
            </a:r>
            <a:endParaRPr lang="en-US" altLang="ja-JP" dirty="0"/>
          </a:p>
          <a:p>
            <a:pPr lvl="2"/>
            <a:r>
              <a:rPr lang="ja-JP" altLang="en-US" dirty="0"/>
              <a:t>デュエットは雌が歌う種で進化し、雌の歌は通年のなわばりと相関</a:t>
            </a:r>
            <a:endParaRPr lang="en-US" altLang="ja-JP" dirty="0"/>
          </a:p>
          <a:p>
            <a:pPr lvl="1"/>
            <a:r>
              <a:rPr lang="ja-JP" altLang="en-US" dirty="0"/>
              <a:t>他の熱帯性鳥類の比較研究でも雌の歌と通年なわばりの相関は支持された</a:t>
            </a:r>
            <a:endParaRPr lang="en-US" altLang="ja-JP" dirty="0"/>
          </a:p>
          <a:p>
            <a:pPr lvl="1"/>
            <a:endParaRPr lang="en-US" altLang="ja-JP" dirty="0"/>
          </a:p>
          <a:p>
            <a:pPr lvl="3"/>
            <a:endParaRPr kumimoji="1" lang="en-US" altLang="ja-JP" dirty="0"/>
          </a:p>
          <a:p>
            <a:pPr lvl="1"/>
            <a:endParaRPr kumimoji="1" lang="ja-JP" altLang="en-US" dirty="0"/>
          </a:p>
        </p:txBody>
      </p:sp>
    </p:spTree>
    <p:extLst>
      <p:ext uri="{BB962C8B-B14F-4D97-AF65-F5344CB8AC3E}">
        <p14:creationId xmlns:p14="http://schemas.microsoft.com/office/powerpoint/2010/main" val="2216584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1EC1F6-3125-4AC9-B383-0A134A833B1B}"/>
              </a:ext>
            </a:extLst>
          </p:cNvPr>
          <p:cNvSpPr>
            <a:spLocks noGrp="1"/>
          </p:cNvSpPr>
          <p:nvPr>
            <p:ph type="title"/>
          </p:nvPr>
        </p:nvSpPr>
        <p:spPr/>
        <p:txBody>
          <a:bodyPr/>
          <a:lstStyle/>
          <a:p>
            <a:r>
              <a:rPr kumimoji="1" lang="ja-JP" altLang="en-US" dirty="0"/>
              <a:t>熱帯と温帯の違い</a:t>
            </a:r>
          </a:p>
        </p:txBody>
      </p:sp>
      <p:sp>
        <p:nvSpPr>
          <p:cNvPr id="3" name="コンテンツ プレースホルダー 2">
            <a:extLst>
              <a:ext uri="{FF2B5EF4-FFF2-40B4-BE49-F238E27FC236}">
                <a16:creationId xmlns:a16="http://schemas.microsoft.com/office/drawing/2014/main" id="{8B1985A6-4824-4E8A-9582-C606290A7F67}"/>
              </a:ext>
            </a:extLst>
          </p:cNvPr>
          <p:cNvSpPr>
            <a:spLocks noGrp="1"/>
          </p:cNvSpPr>
          <p:nvPr>
            <p:ph idx="1"/>
          </p:nvPr>
        </p:nvSpPr>
        <p:spPr>
          <a:xfrm>
            <a:off x="838200" y="1549667"/>
            <a:ext cx="5811252" cy="4627296"/>
          </a:xfrm>
        </p:spPr>
        <p:txBody>
          <a:bodyPr/>
          <a:lstStyle/>
          <a:p>
            <a:r>
              <a:rPr kumimoji="1" lang="ja-JP" altLang="en-US" dirty="0"/>
              <a:t>ムクドリモドキ科で雌の歌を失った系統</a:t>
            </a:r>
            <a:endParaRPr kumimoji="1" lang="en-US" altLang="ja-JP" dirty="0"/>
          </a:p>
          <a:p>
            <a:pPr lvl="1"/>
            <a:r>
              <a:rPr lang="ja-JP" altLang="en-US" dirty="0"/>
              <a:t>長距離の渡りを行う（</a:t>
            </a:r>
            <a:r>
              <a:rPr lang="en-US" altLang="ja-JP" dirty="0"/>
              <a:t>=</a:t>
            </a:r>
            <a:r>
              <a:rPr lang="ja-JP" altLang="en-US" dirty="0"/>
              <a:t>通年なわばりを持てない）温帯性の系統</a:t>
            </a:r>
            <a:endParaRPr lang="en-US" altLang="ja-JP" dirty="0"/>
          </a:p>
          <a:p>
            <a:pPr lvl="1"/>
            <a:r>
              <a:rPr lang="ja-JP" altLang="en-US" dirty="0"/>
              <a:t>一夫多妻のツリスドリ類</a:t>
            </a:r>
            <a:endParaRPr lang="en-US" altLang="ja-JP" dirty="0"/>
          </a:p>
          <a:p>
            <a:pPr lvl="1"/>
            <a:r>
              <a:rPr lang="ja-JP" altLang="en-US" dirty="0"/>
              <a:t>托卵性のコウウチョウ類</a:t>
            </a:r>
            <a:endParaRPr lang="en-US" altLang="ja-JP" dirty="0"/>
          </a:p>
          <a:p>
            <a:endParaRPr kumimoji="1" lang="en-US" altLang="ja-JP" dirty="0"/>
          </a:p>
          <a:p>
            <a:r>
              <a:rPr kumimoji="1" lang="ja-JP" altLang="en-US" dirty="0"/>
              <a:t>熱帯と温帯の雌の歌・なわばり性の違いは、緯度そのものではなく一連の生態的特徴に由来</a:t>
            </a:r>
          </a:p>
        </p:txBody>
      </p:sp>
      <p:pic>
        <p:nvPicPr>
          <p:cNvPr id="7" name="図 6">
            <a:extLst>
              <a:ext uri="{FF2B5EF4-FFF2-40B4-BE49-F238E27FC236}">
                <a16:creationId xmlns:a16="http://schemas.microsoft.com/office/drawing/2014/main" id="{A88CD860-B3CF-4335-B460-433726018A21}"/>
              </a:ext>
            </a:extLst>
          </p:cNvPr>
          <p:cNvPicPr>
            <a:picLocks noChangeAspect="1"/>
          </p:cNvPicPr>
          <p:nvPr/>
        </p:nvPicPr>
        <p:blipFill>
          <a:blip r:embed="rId2"/>
          <a:stretch>
            <a:fillRect/>
          </a:stretch>
        </p:blipFill>
        <p:spPr>
          <a:xfrm>
            <a:off x="6747652" y="481263"/>
            <a:ext cx="5245426" cy="6011612"/>
          </a:xfrm>
          <a:prstGeom prst="rect">
            <a:avLst/>
          </a:prstGeom>
        </p:spPr>
      </p:pic>
      <p:sp>
        <p:nvSpPr>
          <p:cNvPr id="8" name="テキスト ボックス 7">
            <a:extLst>
              <a:ext uri="{FF2B5EF4-FFF2-40B4-BE49-F238E27FC236}">
                <a16:creationId xmlns:a16="http://schemas.microsoft.com/office/drawing/2014/main" id="{7B787CDB-F18D-4E71-A069-60F0B24615FE}"/>
              </a:ext>
            </a:extLst>
          </p:cNvPr>
          <p:cNvSpPr txBox="1"/>
          <p:nvPr/>
        </p:nvSpPr>
        <p:spPr>
          <a:xfrm>
            <a:off x="9221002" y="6410425"/>
            <a:ext cx="2132798" cy="369332"/>
          </a:xfrm>
          <a:prstGeom prst="rect">
            <a:avLst/>
          </a:prstGeom>
          <a:noFill/>
        </p:spPr>
        <p:txBody>
          <a:bodyPr wrap="square" rtlCol="0">
            <a:spAutoFit/>
          </a:bodyPr>
          <a:lstStyle/>
          <a:p>
            <a:r>
              <a:rPr kumimoji="1" lang="en-US" altLang="ja-JP" dirty="0"/>
              <a:t>Price et al. (2009)</a:t>
            </a:r>
            <a:endParaRPr kumimoji="1" lang="ja-JP" altLang="en-US" dirty="0"/>
          </a:p>
        </p:txBody>
      </p:sp>
      <p:sp>
        <p:nvSpPr>
          <p:cNvPr id="9" name="テキスト ボックス 8">
            <a:extLst>
              <a:ext uri="{FF2B5EF4-FFF2-40B4-BE49-F238E27FC236}">
                <a16:creationId xmlns:a16="http://schemas.microsoft.com/office/drawing/2014/main" id="{3C7736BA-E9F7-434B-99A4-CF5C481516A5}"/>
              </a:ext>
            </a:extLst>
          </p:cNvPr>
          <p:cNvSpPr txBox="1"/>
          <p:nvPr/>
        </p:nvSpPr>
        <p:spPr>
          <a:xfrm>
            <a:off x="6649452" y="93105"/>
            <a:ext cx="2132798" cy="369332"/>
          </a:xfrm>
          <a:prstGeom prst="rect">
            <a:avLst/>
          </a:prstGeom>
          <a:noFill/>
        </p:spPr>
        <p:txBody>
          <a:bodyPr wrap="square" rtlCol="0">
            <a:spAutoFit/>
          </a:bodyPr>
          <a:lstStyle/>
          <a:p>
            <a:r>
              <a:rPr lang="ja-JP" altLang="en-US" dirty="0"/>
              <a:t>白：雌が歌わない</a:t>
            </a:r>
            <a:endParaRPr kumimoji="1" lang="ja-JP" altLang="en-US" dirty="0"/>
          </a:p>
        </p:txBody>
      </p:sp>
      <p:sp>
        <p:nvSpPr>
          <p:cNvPr id="10" name="テキスト ボックス 9">
            <a:extLst>
              <a:ext uri="{FF2B5EF4-FFF2-40B4-BE49-F238E27FC236}">
                <a16:creationId xmlns:a16="http://schemas.microsoft.com/office/drawing/2014/main" id="{16166DC1-2252-4B96-95FC-DD858FAA8CFC}"/>
              </a:ext>
            </a:extLst>
          </p:cNvPr>
          <p:cNvSpPr txBox="1"/>
          <p:nvPr/>
        </p:nvSpPr>
        <p:spPr>
          <a:xfrm>
            <a:off x="9567512" y="66742"/>
            <a:ext cx="2302844" cy="369332"/>
          </a:xfrm>
          <a:prstGeom prst="rect">
            <a:avLst/>
          </a:prstGeom>
          <a:noFill/>
        </p:spPr>
        <p:txBody>
          <a:bodyPr wrap="square" rtlCol="0">
            <a:spAutoFit/>
          </a:bodyPr>
          <a:lstStyle/>
          <a:p>
            <a:r>
              <a:rPr lang="ja-JP" altLang="en-US" dirty="0"/>
              <a:t>白・灰：温帯で繁殖</a:t>
            </a:r>
            <a:endParaRPr kumimoji="1" lang="ja-JP" altLang="en-US" dirty="0"/>
          </a:p>
        </p:txBody>
      </p:sp>
      <p:cxnSp>
        <p:nvCxnSpPr>
          <p:cNvPr id="12" name="直線矢印コネクタ 11">
            <a:extLst>
              <a:ext uri="{FF2B5EF4-FFF2-40B4-BE49-F238E27FC236}">
                <a16:creationId xmlns:a16="http://schemas.microsoft.com/office/drawing/2014/main" id="{30DF7780-6BE1-4101-AADE-943D557603E9}"/>
              </a:ext>
            </a:extLst>
          </p:cNvPr>
          <p:cNvCxnSpPr>
            <a:cxnSpLocks/>
          </p:cNvCxnSpPr>
          <p:nvPr/>
        </p:nvCxnSpPr>
        <p:spPr>
          <a:xfrm>
            <a:off x="5024387" y="3715352"/>
            <a:ext cx="2906830" cy="21175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D436067B-387D-49F1-9D40-77FDB92E2A13}"/>
              </a:ext>
            </a:extLst>
          </p:cNvPr>
          <p:cNvCxnSpPr>
            <a:cxnSpLocks/>
          </p:cNvCxnSpPr>
          <p:nvPr/>
        </p:nvCxnSpPr>
        <p:spPr>
          <a:xfrm flipV="1">
            <a:off x="5030462" y="1463040"/>
            <a:ext cx="3208763" cy="18675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B1407905-7E92-4A03-B08F-DFC2992CAF98}"/>
              </a:ext>
            </a:extLst>
          </p:cNvPr>
          <p:cNvCxnSpPr>
            <a:cxnSpLocks/>
          </p:cNvCxnSpPr>
          <p:nvPr/>
        </p:nvCxnSpPr>
        <p:spPr>
          <a:xfrm flipV="1">
            <a:off x="5030462" y="764427"/>
            <a:ext cx="2794877" cy="25861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8996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718A16-FEB2-4025-BC6F-0B1492C3734E}"/>
              </a:ext>
            </a:extLst>
          </p:cNvPr>
          <p:cNvSpPr>
            <a:spLocks noGrp="1"/>
          </p:cNvSpPr>
          <p:nvPr>
            <p:ph type="title"/>
          </p:nvPr>
        </p:nvSpPr>
        <p:spPr/>
        <p:txBody>
          <a:bodyPr/>
          <a:lstStyle/>
          <a:p>
            <a:r>
              <a:rPr kumimoji="1" lang="ja-JP" altLang="en-US" dirty="0"/>
              <a:t>今後の展望</a:t>
            </a:r>
          </a:p>
        </p:txBody>
      </p:sp>
      <p:sp>
        <p:nvSpPr>
          <p:cNvPr id="3" name="コンテンツ プレースホルダー 2">
            <a:extLst>
              <a:ext uri="{FF2B5EF4-FFF2-40B4-BE49-F238E27FC236}">
                <a16:creationId xmlns:a16="http://schemas.microsoft.com/office/drawing/2014/main" id="{FE282553-186C-4BF1-B5C5-635E49A479F8}"/>
              </a:ext>
            </a:extLst>
          </p:cNvPr>
          <p:cNvSpPr>
            <a:spLocks noGrp="1"/>
          </p:cNvSpPr>
          <p:nvPr>
            <p:ph idx="1"/>
          </p:nvPr>
        </p:nvSpPr>
        <p:spPr/>
        <p:txBody>
          <a:bodyPr>
            <a:normAutofit lnSpcReduction="10000"/>
          </a:bodyPr>
          <a:lstStyle/>
          <a:p>
            <a:r>
              <a:rPr kumimoji="1" lang="ja-JP" altLang="en-US" dirty="0"/>
              <a:t>遺伝的一夫一妻は、熱帯の林床性昆虫食鳥類に共通する生活史特性と関係すると考えられる</a:t>
            </a:r>
            <a:endParaRPr kumimoji="1" lang="en-US" altLang="ja-JP" dirty="0"/>
          </a:p>
          <a:p>
            <a:r>
              <a:rPr kumimoji="1" lang="ja-JP" altLang="en-US" dirty="0"/>
              <a:t>熱帯性種の遺伝的配偶システムと生活史についてデータが不足</a:t>
            </a:r>
            <a:endParaRPr kumimoji="1" lang="en-US" altLang="ja-JP" dirty="0"/>
          </a:p>
          <a:p>
            <a:r>
              <a:rPr kumimoji="1" lang="ja-JP" altLang="en-US" dirty="0"/>
              <a:t>遺伝的配偶システムと子育ての関係に関する解析</a:t>
            </a:r>
            <a:endParaRPr kumimoji="1" lang="en-US" altLang="ja-JP" dirty="0"/>
          </a:p>
          <a:p>
            <a:r>
              <a:rPr lang="ja-JP" altLang="en-US" dirty="0"/>
              <a:t>なわばり性やペアボンドと生態との関係</a:t>
            </a:r>
            <a:endParaRPr lang="en-US" altLang="ja-JP" dirty="0"/>
          </a:p>
          <a:p>
            <a:r>
              <a:rPr kumimoji="1" lang="ja-JP" altLang="en-US" dirty="0"/>
              <a:t>その他の未解決問題</a:t>
            </a:r>
            <a:endParaRPr kumimoji="1" lang="en-US" altLang="ja-JP" dirty="0"/>
          </a:p>
          <a:p>
            <a:pPr lvl="1"/>
            <a:r>
              <a:rPr kumimoji="1" lang="ja-JP" altLang="en-US" dirty="0"/>
              <a:t>熱帯性鳥類の性淘汰は温帯性種に比べて弱いのか？</a:t>
            </a:r>
            <a:endParaRPr kumimoji="1" lang="en-US" altLang="ja-JP" dirty="0"/>
          </a:p>
          <a:p>
            <a:pPr lvl="1"/>
            <a:r>
              <a:rPr kumimoji="1" lang="ja-JP" altLang="en-US" dirty="0"/>
              <a:t>デュエットや雌の歌は性淘汰が両性に働いていることを示すのか？</a:t>
            </a:r>
            <a:endParaRPr kumimoji="1" lang="en-US" altLang="ja-JP" dirty="0"/>
          </a:p>
          <a:p>
            <a:pPr lvl="1"/>
            <a:r>
              <a:rPr lang="ja-JP" altLang="en-US" dirty="0"/>
              <a:t>長寿と遺伝的配偶システムとの関係、</a:t>
            </a:r>
            <a:r>
              <a:rPr lang="en-US" altLang="ja-JP" dirty="0"/>
              <a:t>r-K</a:t>
            </a:r>
            <a:r>
              <a:rPr lang="ja-JP" altLang="en-US" dirty="0"/>
              <a:t>生活史理論との整合性は？</a:t>
            </a:r>
            <a:endParaRPr lang="en-US" altLang="ja-JP" dirty="0"/>
          </a:p>
          <a:p>
            <a:r>
              <a:rPr lang="ja-JP" altLang="en-US" dirty="0"/>
              <a:t>熱帯性種だけでなく、鳥類全体の生活史進化の解明に貢献</a:t>
            </a:r>
            <a:endParaRPr lang="en-US" altLang="ja-JP" dirty="0"/>
          </a:p>
          <a:p>
            <a:pPr lvl="1"/>
            <a:endParaRPr kumimoji="1" lang="ja-JP" altLang="en-US" dirty="0"/>
          </a:p>
        </p:txBody>
      </p:sp>
    </p:spTree>
    <p:extLst>
      <p:ext uri="{BB962C8B-B14F-4D97-AF65-F5344CB8AC3E}">
        <p14:creationId xmlns:p14="http://schemas.microsoft.com/office/powerpoint/2010/main" val="2394874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BA2EAB-6066-407E-B2EA-DE7CC5FCB5D6}"/>
              </a:ext>
            </a:extLst>
          </p:cNvPr>
          <p:cNvSpPr>
            <a:spLocks noGrp="1"/>
          </p:cNvSpPr>
          <p:nvPr>
            <p:ph type="title"/>
          </p:nvPr>
        </p:nvSpPr>
        <p:spPr/>
        <p:txBody>
          <a:bodyPr/>
          <a:lstStyle/>
          <a:p>
            <a:r>
              <a:rPr kumimoji="1" lang="ja-JP" altLang="en-US" dirty="0"/>
              <a:t>感想</a:t>
            </a:r>
          </a:p>
        </p:txBody>
      </p:sp>
      <p:sp>
        <p:nvSpPr>
          <p:cNvPr id="3" name="コンテンツ プレースホルダー 2">
            <a:extLst>
              <a:ext uri="{FF2B5EF4-FFF2-40B4-BE49-F238E27FC236}">
                <a16:creationId xmlns:a16="http://schemas.microsoft.com/office/drawing/2014/main" id="{5E4BDBD8-C91C-49B0-842A-BDE17209132C}"/>
              </a:ext>
            </a:extLst>
          </p:cNvPr>
          <p:cNvSpPr>
            <a:spLocks noGrp="1"/>
          </p:cNvSpPr>
          <p:nvPr>
            <p:ph idx="1"/>
          </p:nvPr>
        </p:nvSpPr>
        <p:spPr/>
        <p:txBody>
          <a:bodyPr/>
          <a:lstStyle/>
          <a:p>
            <a:r>
              <a:rPr lang="ja-JP" altLang="en-US" dirty="0"/>
              <a:t>アクセスしやすい温帯性種に研究が集中する傾向は多くの分類群で見られ、熱帯性種の形質やその中の多様性は無視されがち</a:t>
            </a:r>
            <a:endParaRPr lang="en-US" altLang="ja-JP" dirty="0"/>
          </a:p>
          <a:p>
            <a:r>
              <a:rPr kumimoji="1" lang="ja-JP" altLang="en-US" dirty="0"/>
              <a:t>（魚だとサンゴ礁魚類に集中？水産研究は違う？）</a:t>
            </a:r>
            <a:endParaRPr kumimoji="1" lang="en-US" altLang="ja-JP" dirty="0"/>
          </a:p>
          <a:p>
            <a:endParaRPr kumimoji="1" lang="en-US" altLang="ja-JP" dirty="0"/>
          </a:p>
          <a:p>
            <a:r>
              <a:rPr kumimoji="1" lang="ja-JP" altLang="en-US" dirty="0"/>
              <a:t>遺伝的一夫一妻種のデータはアリドリ科・ミソサザイ科に集中しているので、系統学的に見ればサンプルサイズは小さい</a:t>
            </a:r>
            <a:endParaRPr kumimoji="1" lang="en-US" altLang="ja-JP" dirty="0"/>
          </a:p>
          <a:p>
            <a:pPr lvl="1"/>
            <a:r>
              <a:rPr kumimoji="1" lang="ja-JP" altLang="en-US" dirty="0"/>
              <a:t>同属で遺伝的配偶システムの異なるシラギクタイランチョウ属、　　ミソサザイ科でつがい外父性の比較的多いイエミソサザイあたりに　着目すると面白そう</a:t>
            </a:r>
          </a:p>
        </p:txBody>
      </p:sp>
      <p:pic>
        <p:nvPicPr>
          <p:cNvPr id="4" name="Picture 4">
            <a:extLst>
              <a:ext uri="{FF2B5EF4-FFF2-40B4-BE49-F238E27FC236}">
                <a16:creationId xmlns:a16="http://schemas.microsoft.com/office/drawing/2014/main" id="{8B30D0B9-FD0C-456D-8659-1113D842AA11}"/>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4720040" y="5447899"/>
            <a:ext cx="1059018" cy="121759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CDD0034F-83D5-4E89-828A-55672A70A4AF}"/>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6029641" y="5447899"/>
            <a:ext cx="1125378" cy="12175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15DF244-EDA0-4266-A7D3-7E24945AF79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500922" y="5320027"/>
            <a:ext cx="1662329" cy="145134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74496959-DDF0-43EB-99C8-6659A6150A7C}"/>
              </a:ext>
            </a:extLst>
          </p:cNvPr>
          <p:cNvSpPr txBox="1"/>
          <p:nvPr/>
        </p:nvSpPr>
        <p:spPr>
          <a:xfrm>
            <a:off x="9195004" y="6200487"/>
            <a:ext cx="2195828" cy="584775"/>
          </a:xfrm>
          <a:prstGeom prst="rect">
            <a:avLst/>
          </a:prstGeom>
          <a:noFill/>
        </p:spPr>
        <p:txBody>
          <a:bodyPr wrap="square" rtlCol="0">
            <a:spAutoFit/>
          </a:bodyPr>
          <a:lstStyle/>
          <a:p>
            <a:r>
              <a:rPr kumimoji="1" lang="en-US" altLang="ja-JP" sz="1600" dirty="0"/>
              <a:t>Photo from</a:t>
            </a:r>
            <a:r>
              <a:rPr lang="ja-JP" altLang="en-US" sz="1600" dirty="0"/>
              <a:t> </a:t>
            </a:r>
            <a:r>
              <a:rPr kumimoji="1" lang="en-US" altLang="ja-JP" sz="1600" dirty="0"/>
              <a:t>Wikimedia Commons</a:t>
            </a:r>
            <a:endParaRPr kumimoji="1" lang="ja-JP" altLang="en-US" sz="1600" dirty="0"/>
          </a:p>
        </p:txBody>
      </p:sp>
    </p:spTree>
    <p:extLst>
      <p:ext uri="{BB962C8B-B14F-4D97-AF65-F5344CB8AC3E}">
        <p14:creationId xmlns:p14="http://schemas.microsoft.com/office/powerpoint/2010/main" val="2928432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1CD6C0-3CF5-4A9F-BAAF-6909EBE8A8B1}"/>
              </a:ext>
            </a:extLst>
          </p:cNvPr>
          <p:cNvSpPr>
            <a:spLocks noGrp="1"/>
          </p:cNvSpPr>
          <p:nvPr>
            <p:ph type="title"/>
          </p:nvPr>
        </p:nvSpPr>
        <p:spPr/>
        <p:txBody>
          <a:bodyPr/>
          <a:lstStyle/>
          <a:p>
            <a:r>
              <a:rPr lang="ja-JP" altLang="en-US" dirty="0"/>
              <a:t>背景</a:t>
            </a:r>
            <a:r>
              <a:rPr kumimoji="1" lang="ja-JP" altLang="en-US" dirty="0"/>
              <a:t>：鳥の配偶システム</a:t>
            </a:r>
          </a:p>
        </p:txBody>
      </p:sp>
      <p:sp>
        <p:nvSpPr>
          <p:cNvPr id="3" name="コンテンツ プレースホルダー 2">
            <a:extLst>
              <a:ext uri="{FF2B5EF4-FFF2-40B4-BE49-F238E27FC236}">
                <a16:creationId xmlns:a16="http://schemas.microsoft.com/office/drawing/2014/main" id="{AECB983F-E769-4C1C-9916-4F95F6FD716F}"/>
              </a:ext>
            </a:extLst>
          </p:cNvPr>
          <p:cNvSpPr>
            <a:spLocks noGrp="1"/>
          </p:cNvSpPr>
          <p:nvPr>
            <p:ph idx="1"/>
          </p:nvPr>
        </p:nvSpPr>
        <p:spPr>
          <a:xfrm>
            <a:off x="838200" y="1825625"/>
            <a:ext cx="8742585" cy="4351338"/>
          </a:xfrm>
        </p:spPr>
        <p:txBody>
          <a:bodyPr>
            <a:normAutofit/>
          </a:bodyPr>
          <a:lstStyle/>
          <a:p>
            <a:r>
              <a:rPr kumimoji="1" lang="ja-JP" altLang="en-US" dirty="0"/>
              <a:t>古典的に、鳥の多くは一夫一妻と考えられてきた</a:t>
            </a:r>
            <a:endParaRPr kumimoji="1" lang="en-US" altLang="ja-JP" dirty="0"/>
          </a:p>
          <a:p>
            <a:endParaRPr lang="en-US" altLang="ja-JP" dirty="0"/>
          </a:p>
          <a:p>
            <a:r>
              <a:rPr kumimoji="1" lang="en-US" altLang="ja-JP" dirty="0"/>
              <a:t>DNA</a:t>
            </a:r>
            <a:r>
              <a:rPr kumimoji="1" lang="ja-JP" altLang="en-US" dirty="0"/>
              <a:t>による父性判定ができるようになると、つがい外父性</a:t>
            </a:r>
            <a:r>
              <a:rPr kumimoji="1" lang="en-US" altLang="ja-JP" dirty="0"/>
              <a:t>extra-pair paternity</a:t>
            </a:r>
            <a:r>
              <a:rPr lang="ja-JP" altLang="en-US" dirty="0"/>
              <a:t>が多くの種で確認された</a:t>
            </a:r>
            <a:endParaRPr lang="en-US" altLang="ja-JP" dirty="0"/>
          </a:p>
          <a:p>
            <a:endParaRPr kumimoji="1" lang="en-US" altLang="ja-JP" dirty="0"/>
          </a:p>
          <a:p>
            <a:r>
              <a:rPr lang="ja-JP" altLang="en-US" dirty="0"/>
              <a:t>社会的一夫一妻≠遺伝的一夫一妻</a:t>
            </a:r>
            <a:endParaRPr kumimoji="1" lang="ja-JP" altLang="en-US" dirty="0"/>
          </a:p>
        </p:txBody>
      </p:sp>
      <p:pic>
        <p:nvPicPr>
          <p:cNvPr id="4" name="Picture 2">
            <a:extLst>
              <a:ext uri="{FF2B5EF4-FFF2-40B4-BE49-F238E27FC236}">
                <a16:creationId xmlns:a16="http://schemas.microsoft.com/office/drawing/2014/main" id="{D06A4C36-2504-48AE-A86C-94BADEA2F88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036728" y="934478"/>
            <a:ext cx="1592685" cy="4866536"/>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77726CB3-01EF-45B1-BDD9-0F444BDE99F1}"/>
              </a:ext>
            </a:extLst>
          </p:cNvPr>
          <p:cNvSpPr txBox="1"/>
          <p:nvPr/>
        </p:nvSpPr>
        <p:spPr>
          <a:xfrm>
            <a:off x="9957033" y="5807631"/>
            <a:ext cx="2055303" cy="369332"/>
          </a:xfrm>
          <a:prstGeom prst="rect">
            <a:avLst/>
          </a:prstGeom>
          <a:noFill/>
        </p:spPr>
        <p:txBody>
          <a:bodyPr wrap="square" rtlCol="0">
            <a:spAutoFit/>
          </a:bodyPr>
          <a:lstStyle/>
          <a:p>
            <a:r>
              <a:rPr kumimoji="1" lang="en-US" altLang="ja-JP" sz="900" dirty="0"/>
              <a:t>https://www.brh.co.jp/publication/journal/017/ss_4.html</a:t>
            </a:r>
            <a:endParaRPr kumimoji="1" lang="ja-JP" altLang="en-US" sz="900" dirty="0"/>
          </a:p>
        </p:txBody>
      </p:sp>
      <p:pic>
        <p:nvPicPr>
          <p:cNvPr id="8" name="図 7" descr="台の上に立っている鳥&#10;&#10;自動的に生成された説明">
            <a:extLst>
              <a:ext uri="{FF2B5EF4-FFF2-40B4-BE49-F238E27FC236}">
                <a16:creationId xmlns:a16="http://schemas.microsoft.com/office/drawing/2014/main" id="{F22F876F-9369-4A51-B859-E14EBB38E3D6}"/>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a:ext>
            </a:extLst>
          </a:blip>
          <a:srcRect/>
          <a:stretch/>
        </p:blipFill>
        <p:spPr>
          <a:xfrm>
            <a:off x="7910242" y="4179874"/>
            <a:ext cx="1818820" cy="1627757"/>
          </a:xfrm>
          <a:prstGeom prst="rect">
            <a:avLst/>
          </a:prstGeom>
        </p:spPr>
      </p:pic>
      <p:sp>
        <p:nvSpPr>
          <p:cNvPr id="10" name="テキスト ボックス 9">
            <a:extLst>
              <a:ext uri="{FF2B5EF4-FFF2-40B4-BE49-F238E27FC236}">
                <a16:creationId xmlns:a16="http://schemas.microsoft.com/office/drawing/2014/main" id="{6B72B163-28DC-4A0A-ADE7-D9E1DAE344E7}"/>
              </a:ext>
            </a:extLst>
          </p:cNvPr>
          <p:cNvSpPr txBox="1"/>
          <p:nvPr/>
        </p:nvSpPr>
        <p:spPr>
          <a:xfrm>
            <a:off x="9138735" y="5502722"/>
            <a:ext cx="670021" cy="369332"/>
          </a:xfrm>
          <a:prstGeom prst="rect">
            <a:avLst/>
          </a:prstGeom>
          <a:noFill/>
        </p:spPr>
        <p:txBody>
          <a:bodyPr wrap="square" rtlCol="0">
            <a:spAutoFit/>
          </a:bodyPr>
          <a:lstStyle/>
          <a:p>
            <a:r>
              <a:rPr kumimoji="1" lang="ja-JP" altLang="en-US" b="1" dirty="0"/>
              <a:t>モズ</a:t>
            </a:r>
          </a:p>
        </p:txBody>
      </p:sp>
    </p:spTree>
    <p:extLst>
      <p:ext uri="{BB962C8B-B14F-4D97-AF65-F5344CB8AC3E}">
        <p14:creationId xmlns:p14="http://schemas.microsoft.com/office/powerpoint/2010/main" val="348793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82DDC0-0544-4E1B-998D-71A5F000877E}"/>
              </a:ext>
            </a:extLst>
          </p:cNvPr>
          <p:cNvSpPr>
            <a:spLocks noGrp="1"/>
          </p:cNvSpPr>
          <p:nvPr>
            <p:ph type="title"/>
          </p:nvPr>
        </p:nvSpPr>
        <p:spPr/>
        <p:txBody>
          <a:bodyPr/>
          <a:lstStyle/>
          <a:p>
            <a:r>
              <a:rPr lang="ja-JP" altLang="en-US" dirty="0"/>
              <a:t>余談</a:t>
            </a:r>
            <a:r>
              <a:rPr kumimoji="1" lang="ja-JP" altLang="en-US" dirty="0"/>
              <a:t>：ヒトでは？</a:t>
            </a:r>
          </a:p>
        </p:txBody>
      </p:sp>
      <p:sp>
        <p:nvSpPr>
          <p:cNvPr id="3" name="コンテンツ プレースホルダー 2">
            <a:extLst>
              <a:ext uri="{FF2B5EF4-FFF2-40B4-BE49-F238E27FC236}">
                <a16:creationId xmlns:a16="http://schemas.microsoft.com/office/drawing/2014/main" id="{536D704F-82D3-47EB-B6D4-30D6CE4B2B2B}"/>
              </a:ext>
            </a:extLst>
          </p:cNvPr>
          <p:cNvSpPr>
            <a:spLocks noGrp="1"/>
          </p:cNvSpPr>
          <p:nvPr>
            <p:ph idx="1"/>
          </p:nvPr>
        </p:nvSpPr>
        <p:spPr>
          <a:xfrm>
            <a:off x="723900" y="1731523"/>
            <a:ext cx="8906164" cy="4351338"/>
          </a:xfrm>
        </p:spPr>
        <p:txBody>
          <a:bodyPr/>
          <a:lstStyle/>
          <a:p>
            <a:r>
              <a:rPr kumimoji="1" lang="ja-JP" altLang="en-US" dirty="0"/>
              <a:t>遺伝学的手法（家系図と</a:t>
            </a:r>
            <a:r>
              <a:rPr kumimoji="1" lang="en-US" altLang="ja-JP" dirty="0"/>
              <a:t>Y</a:t>
            </a:r>
            <a:r>
              <a:rPr kumimoji="1" lang="ja-JP" altLang="en-US" dirty="0"/>
              <a:t>染色体の比較）によると、多くの社会で最近数百年のペア外父性</a:t>
            </a:r>
            <a:r>
              <a:rPr lang="ja-JP" altLang="en-US" dirty="0"/>
              <a:t>は世代あたり約</a:t>
            </a:r>
            <a:r>
              <a:rPr lang="en-US" altLang="ja-JP" dirty="0"/>
              <a:t>1% </a:t>
            </a:r>
            <a:r>
              <a:rPr lang="en-US" altLang="ja-JP" sz="2400" dirty="0"/>
              <a:t>(</a:t>
            </a:r>
            <a:r>
              <a:rPr lang="en-US" altLang="ja-JP" sz="2400" dirty="0" err="1"/>
              <a:t>Larmuseau</a:t>
            </a:r>
            <a:r>
              <a:rPr lang="en-US" altLang="ja-JP" sz="2400" dirty="0"/>
              <a:t> et al. 2016)</a:t>
            </a:r>
          </a:p>
          <a:p>
            <a:pPr lvl="1"/>
            <a:r>
              <a:rPr kumimoji="1" lang="ja-JP" altLang="en-US" dirty="0"/>
              <a:t>避妊法の普及前でも、これまでの研究による予測より低い</a:t>
            </a:r>
            <a:endParaRPr kumimoji="1" lang="en-US" altLang="ja-JP" dirty="0"/>
          </a:p>
          <a:p>
            <a:pPr lvl="1"/>
            <a:endParaRPr lang="en-US" altLang="ja-JP" dirty="0"/>
          </a:p>
          <a:p>
            <a:r>
              <a:rPr kumimoji="1" lang="ja-JP" altLang="en-US" dirty="0"/>
              <a:t>ナミビアの遊牧民ヒンバ族ではペア外父性が</a:t>
            </a:r>
            <a:r>
              <a:rPr kumimoji="1" lang="en-US" altLang="ja-JP" dirty="0"/>
              <a:t>48%</a:t>
            </a:r>
            <a:r>
              <a:rPr kumimoji="1" lang="ja-JP" altLang="en-US" dirty="0"/>
              <a:t>、一人以上のペア外父性の子を持つ夫婦が</a:t>
            </a:r>
            <a:r>
              <a:rPr kumimoji="1" lang="en-US" altLang="ja-JP" dirty="0"/>
              <a:t>70</a:t>
            </a:r>
            <a:r>
              <a:rPr kumimoji="1" lang="en-US" altLang="ja-JP" sz="2400" dirty="0"/>
              <a:t>%</a:t>
            </a:r>
            <a:r>
              <a:rPr kumimoji="1" lang="ja-JP" altLang="en-US" sz="2400" dirty="0"/>
              <a:t>　　　</a:t>
            </a:r>
            <a:r>
              <a:rPr kumimoji="1" lang="en-US" altLang="ja-JP" sz="2400" dirty="0"/>
              <a:t>(</a:t>
            </a:r>
            <a:r>
              <a:rPr kumimoji="1" lang="en-US" altLang="ja-JP" sz="2400" dirty="0" err="1"/>
              <a:t>Scelza</a:t>
            </a:r>
            <a:r>
              <a:rPr kumimoji="1" lang="en-US" altLang="ja-JP" sz="2400" dirty="0"/>
              <a:t> et al. 2020)</a:t>
            </a:r>
          </a:p>
          <a:p>
            <a:pPr lvl="1"/>
            <a:r>
              <a:rPr lang="ja-JP" altLang="en-US" dirty="0"/>
              <a:t>男女ともに、</a:t>
            </a:r>
            <a:r>
              <a:rPr kumimoji="1" lang="ja-JP" altLang="en-US" dirty="0"/>
              <a:t>ペア外父性</a:t>
            </a:r>
            <a:r>
              <a:rPr lang="ja-JP" altLang="en-US" dirty="0"/>
              <a:t>をかなり正確に認識</a:t>
            </a:r>
            <a:endParaRPr lang="en-US" altLang="ja-JP" dirty="0"/>
          </a:p>
          <a:p>
            <a:pPr lvl="1"/>
            <a:r>
              <a:rPr kumimoji="1" lang="ja-JP" altLang="en-US" dirty="0"/>
              <a:t>生物学的な子でなくても養育するという社会規範？</a:t>
            </a:r>
          </a:p>
        </p:txBody>
      </p:sp>
      <p:pic>
        <p:nvPicPr>
          <p:cNvPr id="7" name="図 6">
            <a:extLst>
              <a:ext uri="{FF2B5EF4-FFF2-40B4-BE49-F238E27FC236}">
                <a16:creationId xmlns:a16="http://schemas.microsoft.com/office/drawing/2014/main" id="{FEB3574C-85A7-42A0-B912-F8A4197E777C}"/>
              </a:ext>
            </a:extLst>
          </p:cNvPr>
          <p:cNvPicPr>
            <a:picLocks noChangeAspect="1"/>
          </p:cNvPicPr>
          <p:nvPr/>
        </p:nvPicPr>
        <p:blipFill>
          <a:blip r:embed="rId2"/>
          <a:stretch>
            <a:fillRect/>
          </a:stretch>
        </p:blipFill>
        <p:spPr>
          <a:xfrm>
            <a:off x="9828934" y="1731523"/>
            <a:ext cx="1905817" cy="3194822"/>
          </a:xfrm>
          <a:prstGeom prst="rect">
            <a:avLst/>
          </a:prstGeom>
        </p:spPr>
      </p:pic>
      <p:pic>
        <p:nvPicPr>
          <p:cNvPr id="5" name="図 4">
            <a:extLst>
              <a:ext uri="{FF2B5EF4-FFF2-40B4-BE49-F238E27FC236}">
                <a16:creationId xmlns:a16="http://schemas.microsoft.com/office/drawing/2014/main" id="{A6142485-343B-41E8-9D40-0AAE766F38C6}"/>
              </a:ext>
            </a:extLst>
          </p:cNvPr>
          <p:cNvPicPr>
            <a:picLocks noChangeAspect="1"/>
          </p:cNvPicPr>
          <p:nvPr/>
        </p:nvPicPr>
        <p:blipFill>
          <a:blip r:embed="rId3"/>
          <a:stretch>
            <a:fillRect/>
          </a:stretch>
        </p:blipFill>
        <p:spPr>
          <a:xfrm>
            <a:off x="8631164" y="5117222"/>
            <a:ext cx="3579886" cy="1283578"/>
          </a:xfrm>
          <a:prstGeom prst="rect">
            <a:avLst/>
          </a:prstGeom>
        </p:spPr>
      </p:pic>
    </p:spTree>
    <p:extLst>
      <p:ext uri="{BB962C8B-B14F-4D97-AF65-F5344CB8AC3E}">
        <p14:creationId xmlns:p14="http://schemas.microsoft.com/office/powerpoint/2010/main" val="19655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9007DB-B3AA-41D6-A5BF-8D0D3502D451}"/>
              </a:ext>
            </a:extLst>
          </p:cNvPr>
          <p:cNvSpPr>
            <a:spLocks noGrp="1"/>
          </p:cNvSpPr>
          <p:nvPr>
            <p:ph type="title"/>
          </p:nvPr>
        </p:nvSpPr>
        <p:spPr/>
        <p:txBody>
          <a:bodyPr/>
          <a:lstStyle/>
          <a:p>
            <a:r>
              <a:rPr kumimoji="1" lang="ja-JP" altLang="en-US" dirty="0"/>
              <a:t>余談：魚では？</a:t>
            </a:r>
          </a:p>
        </p:txBody>
      </p:sp>
      <p:sp>
        <p:nvSpPr>
          <p:cNvPr id="3" name="コンテンツ プレースホルダー 2">
            <a:extLst>
              <a:ext uri="{FF2B5EF4-FFF2-40B4-BE49-F238E27FC236}">
                <a16:creationId xmlns:a16="http://schemas.microsoft.com/office/drawing/2014/main" id="{6CF764EE-CFF8-489F-8AF4-8B0FB579D181}"/>
              </a:ext>
            </a:extLst>
          </p:cNvPr>
          <p:cNvSpPr>
            <a:spLocks noGrp="1"/>
          </p:cNvSpPr>
          <p:nvPr>
            <p:ph idx="1"/>
          </p:nvPr>
        </p:nvSpPr>
        <p:spPr/>
        <p:txBody>
          <a:bodyPr/>
          <a:lstStyle/>
          <a:p>
            <a:r>
              <a:rPr kumimoji="1" lang="ja-JP" altLang="en-US" dirty="0"/>
              <a:t>タンガニーカ湖のシクリッド</a:t>
            </a:r>
            <a:r>
              <a:rPr kumimoji="1" lang="en-US" altLang="ja-JP" i="1" dirty="0" err="1"/>
              <a:t>Variabilichromis</a:t>
            </a:r>
            <a:r>
              <a:rPr kumimoji="1" lang="en-US" altLang="ja-JP" i="1" dirty="0"/>
              <a:t> moori</a:t>
            </a:r>
          </a:p>
          <a:p>
            <a:pPr lvl="1"/>
            <a:r>
              <a:rPr lang="ja-JP" altLang="en-US" dirty="0"/>
              <a:t>社会的一夫一妻であり両親で子の保護を行う</a:t>
            </a:r>
            <a:endParaRPr lang="en-US" altLang="ja-JP" dirty="0"/>
          </a:p>
          <a:p>
            <a:pPr lvl="1"/>
            <a:r>
              <a:rPr lang="ja-JP" altLang="en-US" dirty="0"/>
              <a:t>保護している雄の生物学的な子なのは</a:t>
            </a:r>
            <a:r>
              <a:rPr lang="en-US" altLang="ja-JP" dirty="0"/>
              <a:t>63%</a:t>
            </a:r>
            <a:r>
              <a:rPr lang="ja-JP" altLang="en-US" dirty="0"/>
              <a:t>のみ</a:t>
            </a:r>
            <a:endParaRPr lang="en-US" altLang="ja-JP" dirty="0"/>
          </a:p>
          <a:p>
            <a:pPr lvl="1"/>
            <a:r>
              <a:rPr kumimoji="1" lang="ja-JP" altLang="en-US" dirty="0"/>
              <a:t>他のペア雄よりも独身雄が生物学的な父親であることが多い</a:t>
            </a:r>
          </a:p>
        </p:txBody>
      </p:sp>
      <p:pic>
        <p:nvPicPr>
          <p:cNvPr id="3074" name="Picture 2">
            <a:extLst>
              <a:ext uri="{FF2B5EF4-FFF2-40B4-BE49-F238E27FC236}">
                <a16:creationId xmlns:a16="http://schemas.microsoft.com/office/drawing/2014/main" id="{FC74EB40-C0D8-4B0A-BB7C-EAA5BE9B2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9060" y="3719513"/>
            <a:ext cx="4299786" cy="2773362"/>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8F63D75A-085B-4AC1-BF7A-FB06D3DF0E2B}"/>
              </a:ext>
            </a:extLst>
          </p:cNvPr>
          <p:cNvSpPr txBox="1"/>
          <p:nvPr/>
        </p:nvSpPr>
        <p:spPr>
          <a:xfrm>
            <a:off x="10855624" y="5754211"/>
            <a:ext cx="1441472" cy="738664"/>
          </a:xfrm>
          <a:prstGeom prst="rect">
            <a:avLst/>
          </a:prstGeom>
          <a:noFill/>
        </p:spPr>
        <p:txBody>
          <a:bodyPr wrap="square" rtlCol="0">
            <a:spAutoFit/>
          </a:bodyPr>
          <a:lstStyle/>
          <a:p>
            <a:r>
              <a:rPr kumimoji="1" lang="en-US" altLang="ja-JP" sz="1400" dirty="0"/>
              <a:t>Photo from</a:t>
            </a:r>
          </a:p>
          <a:p>
            <a:r>
              <a:rPr kumimoji="1" lang="en-US" altLang="ja-JP" sz="1400" dirty="0"/>
              <a:t>Wikimedia</a:t>
            </a:r>
          </a:p>
          <a:p>
            <a:r>
              <a:rPr kumimoji="1" lang="en-US" altLang="ja-JP" sz="1400" dirty="0"/>
              <a:t>Commons</a:t>
            </a:r>
            <a:endParaRPr kumimoji="1" lang="ja-JP" altLang="en-US" sz="1400" dirty="0"/>
          </a:p>
        </p:txBody>
      </p:sp>
      <p:sp>
        <p:nvSpPr>
          <p:cNvPr id="4" name="テキスト ボックス 3">
            <a:extLst>
              <a:ext uri="{FF2B5EF4-FFF2-40B4-BE49-F238E27FC236}">
                <a16:creationId xmlns:a16="http://schemas.microsoft.com/office/drawing/2014/main" id="{8674430F-6E5D-4EA9-A1C0-8822BF969D0A}"/>
              </a:ext>
            </a:extLst>
          </p:cNvPr>
          <p:cNvSpPr txBox="1"/>
          <p:nvPr/>
        </p:nvSpPr>
        <p:spPr>
          <a:xfrm>
            <a:off x="1219200" y="3488680"/>
            <a:ext cx="2971800" cy="461665"/>
          </a:xfrm>
          <a:prstGeom prst="rect">
            <a:avLst/>
          </a:prstGeom>
          <a:noFill/>
        </p:spPr>
        <p:txBody>
          <a:bodyPr wrap="square" rtlCol="0">
            <a:spAutoFit/>
          </a:bodyPr>
          <a:lstStyle/>
          <a:p>
            <a:r>
              <a:rPr kumimoji="1" lang="en-US" altLang="ja-JP" sz="2400" dirty="0"/>
              <a:t>(Bose et al. 2016)</a:t>
            </a:r>
            <a:endParaRPr kumimoji="1" lang="ja-JP" altLang="en-US" sz="2400" dirty="0"/>
          </a:p>
        </p:txBody>
      </p:sp>
    </p:spTree>
    <p:extLst>
      <p:ext uri="{BB962C8B-B14F-4D97-AF65-F5344CB8AC3E}">
        <p14:creationId xmlns:p14="http://schemas.microsoft.com/office/powerpoint/2010/main" val="2972525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93851-E1BC-41B8-93ED-149E216BD9C5}"/>
              </a:ext>
            </a:extLst>
          </p:cNvPr>
          <p:cNvSpPr>
            <a:spLocks noGrp="1"/>
          </p:cNvSpPr>
          <p:nvPr>
            <p:ph type="title"/>
          </p:nvPr>
        </p:nvSpPr>
        <p:spPr/>
        <p:txBody>
          <a:bodyPr/>
          <a:lstStyle/>
          <a:p>
            <a:r>
              <a:rPr kumimoji="1" lang="ja-JP" altLang="en-US" dirty="0"/>
              <a:t>熱帯性鳥類の配偶システム</a:t>
            </a:r>
          </a:p>
        </p:txBody>
      </p:sp>
      <p:sp>
        <p:nvSpPr>
          <p:cNvPr id="3" name="コンテンツ プレースホルダー 2">
            <a:extLst>
              <a:ext uri="{FF2B5EF4-FFF2-40B4-BE49-F238E27FC236}">
                <a16:creationId xmlns:a16="http://schemas.microsoft.com/office/drawing/2014/main" id="{88AE68EA-E684-462E-90CE-D2C021766C7D}"/>
              </a:ext>
            </a:extLst>
          </p:cNvPr>
          <p:cNvSpPr>
            <a:spLocks noGrp="1"/>
          </p:cNvSpPr>
          <p:nvPr>
            <p:ph idx="1"/>
          </p:nvPr>
        </p:nvSpPr>
        <p:spPr>
          <a:xfrm>
            <a:off x="435610" y="1674496"/>
            <a:ext cx="8979994" cy="4486275"/>
          </a:xfrm>
        </p:spPr>
        <p:txBody>
          <a:bodyPr/>
          <a:lstStyle/>
          <a:p>
            <a:r>
              <a:rPr kumimoji="1" lang="ja-JP" altLang="en-US" dirty="0"/>
              <a:t>温帯性の社会的一夫一妻鳥類は、つがい外配偶の割合が非常に高い</a:t>
            </a:r>
            <a:endParaRPr kumimoji="1" lang="en-US" altLang="ja-JP" dirty="0"/>
          </a:p>
          <a:p>
            <a:r>
              <a:rPr lang="ja-JP" altLang="en-US" dirty="0"/>
              <a:t>（新）熱帯の種では必ずしもそうでない</a:t>
            </a:r>
            <a:endParaRPr lang="en-US" altLang="ja-JP" dirty="0"/>
          </a:p>
          <a:p>
            <a:r>
              <a:rPr kumimoji="1" lang="ja-JP" altLang="en-US" dirty="0"/>
              <a:t>熱帯のスズメ目鳥類では、つがい外配偶の割合は多様</a:t>
            </a:r>
            <a:endParaRPr kumimoji="1" lang="en-US" altLang="ja-JP" dirty="0"/>
          </a:p>
          <a:p>
            <a:pPr lvl="1"/>
            <a:r>
              <a:rPr lang="ja-JP" altLang="en-US" dirty="0"/>
              <a:t>温帯性種と同程度に乱婚的な種</a:t>
            </a:r>
            <a:endParaRPr lang="en-US" altLang="ja-JP" dirty="0"/>
          </a:p>
          <a:p>
            <a:pPr lvl="1"/>
            <a:r>
              <a:rPr kumimoji="1" lang="ja-JP" altLang="en-US" dirty="0"/>
              <a:t>遺伝的一夫一妻の種</a:t>
            </a:r>
            <a:endParaRPr kumimoji="1" lang="en-US" altLang="ja-JP" dirty="0"/>
          </a:p>
          <a:p>
            <a:pPr lvl="1"/>
            <a:endParaRPr lang="en-US" altLang="ja-JP" dirty="0"/>
          </a:p>
          <a:p>
            <a:r>
              <a:rPr kumimoji="1" lang="ja-JP" altLang="en-US" dirty="0"/>
              <a:t>この多様性を説明する生態的・系統的要因は？</a:t>
            </a:r>
            <a:endParaRPr kumimoji="1" lang="en-US" altLang="ja-JP" dirty="0"/>
          </a:p>
          <a:p>
            <a:r>
              <a:rPr lang="ja-JP" altLang="en-US" dirty="0"/>
              <a:t>なぜ熱帯には浮気をしない種がいるのか？</a:t>
            </a:r>
            <a:endParaRPr kumimoji="1" lang="ja-JP" altLang="en-US" dirty="0"/>
          </a:p>
        </p:txBody>
      </p:sp>
      <p:pic>
        <p:nvPicPr>
          <p:cNvPr id="2050" name="Picture 2">
            <a:extLst>
              <a:ext uri="{FF2B5EF4-FFF2-40B4-BE49-F238E27FC236}">
                <a16:creationId xmlns:a16="http://schemas.microsoft.com/office/drawing/2014/main" id="{5573E3B3-F4BF-42C8-BE41-E6216C50C37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518076" y="4610333"/>
            <a:ext cx="2047645" cy="20476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99B3C39-1122-4223-B031-31303E2748E3}"/>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291827" y="2299655"/>
            <a:ext cx="2703652" cy="204764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79A23722-297E-41AD-BD5C-26500F87B872}"/>
              </a:ext>
            </a:extLst>
          </p:cNvPr>
          <p:cNvSpPr txBox="1"/>
          <p:nvPr/>
        </p:nvSpPr>
        <p:spPr>
          <a:xfrm>
            <a:off x="10893724" y="5919314"/>
            <a:ext cx="1441472" cy="738664"/>
          </a:xfrm>
          <a:prstGeom prst="rect">
            <a:avLst/>
          </a:prstGeom>
          <a:noFill/>
        </p:spPr>
        <p:txBody>
          <a:bodyPr wrap="square" rtlCol="0">
            <a:spAutoFit/>
          </a:bodyPr>
          <a:lstStyle/>
          <a:p>
            <a:r>
              <a:rPr kumimoji="1" lang="en-US" altLang="ja-JP" sz="1400" dirty="0"/>
              <a:t>Photo from</a:t>
            </a:r>
          </a:p>
          <a:p>
            <a:r>
              <a:rPr kumimoji="1" lang="en-US" altLang="ja-JP" sz="1400" dirty="0"/>
              <a:t>Wikimedia</a:t>
            </a:r>
          </a:p>
          <a:p>
            <a:r>
              <a:rPr kumimoji="1" lang="en-US" altLang="ja-JP" sz="1400" dirty="0"/>
              <a:t>Commons</a:t>
            </a:r>
            <a:endParaRPr kumimoji="1" lang="ja-JP" altLang="en-US" sz="1400" dirty="0"/>
          </a:p>
        </p:txBody>
      </p:sp>
      <p:sp>
        <p:nvSpPr>
          <p:cNvPr id="7" name="テキスト ボックス 6">
            <a:extLst>
              <a:ext uri="{FF2B5EF4-FFF2-40B4-BE49-F238E27FC236}">
                <a16:creationId xmlns:a16="http://schemas.microsoft.com/office/drawing/2014/main" id="{F32D038C-33FB-479B-AF35-FAF249CC79D3}"/>
              </a:ext>
            </a:extLst>
          </p:cNvPr>
          <p:cNvSpPr txBox="1"/>
          <p:nvPr/>
        </p:nvSpPr>
        <p:spPr>
          <a:xfrm>
            <a:off x="9541898" y="4031039"/>
            <a:ext cx="2703652" cy="369332"/>
          </a:xfrm>
          <a:prstGeom prst="rect">
            <a:avLst/>
          </a:prstGeom>
          <a:noFill/>
        </p:spPr>
        <p:txBody>
          <a:bodyPr wrap="square" rtlCol="0">
            <a:spAutoFit/>
          </a:bodyPr>
          <a:lstStyle/>
          <a:p>
            <a:r>
              <a:rPr kumimoji="1" lang="ja-JP" altLang="en-US" b="1" dirty="0"/>
              <a:t>コシジロミドリツバメ</a:t>
            </a:r>
          </a:p>
        </p:txBody>
      </p:sp>
      <p:sp>
        <p:nvSpPr>
          <p:cNvPr id="8" name="テキスト ボックス 7">
            <a:extLst>
              <a:ext uri="{FF2B5EF4-FFF2-40B4-BE49-F238E27FC236}">
                <a16:creationId xmlns:a16="http://schemas.microsoft.com/office/drawing/2014/main" id="{8B0A8B22-578D-4AAF-96A6-09ABD1AE2E71}"/>
              </a:ext>
            </a:extLst>
          </p:cNvPr>
          <p:cNvSpPr txBox="1"/>
          <p:nvPr/>
        </p:nvSpPr>
        <p:spPr>
          <a:xfrm>
            <a:off x="8650148" y="6333232"/>
            <a:ext cx="2703652" cy="369332"/>
          </a:xfrm>
          <a:prstGeom prst="rect">
            <a:avLst/>
          </a:prstGeom>
          <a:noFill/>
        </p:spPr>
        <p:txBody>
          <a:bodyPr wrap="square" rtlCol="0">
            <a:spAutoFit/>
          </a:bodyPr>
          <a:lstStyle/>
          <a:p>
            <a:r>
              <a:rPr kumimoji="1" lang="ja-JP" altLang="en-US" b="1" dirty="0"/>
              <a:t>ウスグロアリドリ</a:t>
            </a:r>
          </a:p>
        </p:txBody>
      </p:sp>
    </p:spTree>
    <p:extLst>
      <p:ext uri="{BB962C8B-B14F-4D97-AF65-F5344CB8AC3E}">
        <p14:creationId xmlns:p14="http://schemas.microsoft.com/office/powerpoint/2010/main" val="144148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84FA04-9F2C-4AAE-BF3E-665A8796979C}"/>
              </a:ext>
            </a:extLst>
          </p:cNvPr>
          <p:cNvSpPr>
            <a:spLocks noGrp="1"/>
          </p:cNvSpPr>
          <p:nvPr>
            <p:ph type="title"/>
          </p:nvPr>
        </p:nvSpPr>
        <p:spPr/>
        <p:txBody>
          <a:bodyPr/>
          <a:lstStyle/>
          <a:p>
            <a:r>
              <a:rPr kumimoji="1" lang="ja-JP" altLang="en-US" dirty="0"/>
              <a:t>本章の内容</a:t>
            </a:r>
          </a:p>
        </p:txBody>
      </p:sp>
      <p:sp>
        <p:nvSpPr>
          <p:cNvPr id="3" name="コンテンツ プレースホルダー 2">
            <a:extLst>
              <a:ext uri="{FF2B5EF4-FFF2-40B4-BE49-F238E27FC236}">
                <a16:creationId xmlns:a16="http://schemas.microsoft.com/office/drawing/2014/main" id="{C11B04A3-72BA-4C29-98FE-52DEFA4A6352}"/>
              </a:ext>
            </a:extLst>
          </p:cNvPr>
          <p:cNvSpPr>
            <a:spLocks noGrp="1"/>
          </p:cNvSpPr>
          <p:nvPr>
            <p:ph idx="1"/>
          </p:nvPr>
        </p:nvSpPr>
        <p:spPr/>
        <p:txBody>
          <a:bodyPr/>
          <a:lstStyle/>
          <a:p>
            <a:r>
              <a:rPr lang="ja-JP" altLang="en-US" dirty="0"/>
              <a:t>有名な仮説：繁殖期の同調が関係？</a:t>
            </a:r>
            <a:endParaRPr lang="en-US" altLang="ja-JP" dirty="0"/>
          </a:p>
          <a:p>
            <a:pPr lvl="1"/>
            <a:r>
              <a:rPr kumimoji="1" lang="ja-JP" altLang="en-US" dirty="0"/>
              <a:t>熱帯種では繁殖が同調しないため、同時に繁殖可能な雌の数が少なく、したがって浮気の機会も限られる</a:t>
            </a:r>
            <a:endParaRPr kumimoji="1" lang="en-US" altLang="ja-JP" dirty="0"/>
          </a:p>
          <a:p>
            <a:pPr lvl="1"/>
            <a:r>
              <a:rPr lang="ja-JP" altLang="en-US" dirty="0"/>
              <a:t>比較分析の結果は不明確、繁殖同調の効果は小さい？</a:t>
            </a:r>
            <a:endParaRPr lang="en-US" altLang="ja-JP" dirty="0"/>
          </a:p>
          <a:p>
            <a:pPr lvl="1"/>
            <a:endParaRPr lang="en-US" altLang="ja-JP" dirty="0"/>
          </a:p>
          <a:p>
            <a:r>
              <a:rPr lang="ja-JP" altLang="en-US" dirty="0"/>
              <a:t>新しい仮説：両性による通年のなわばり防衛を行う種は浮気が少ない</a:t>
            </a:r>
            <a:endParaRPr lang="en-US" altLang="ja-JP" dirty="0"/>
          </a:p>
          <a:p>
            <a:pPr lvl="1"/>
            <a:r>
              <a:rPr lang="ja-JP" altLang="en-US" dirty="0"/>
              <a:t>通年なわばりと遺伝的一夫一妻はともに林床性の昆虫食種に多い</a:t>
            </a:r>
            <a:endParaRPr lang="en-US" altLang="ja-JP" dirty="0"/>
          </a:p>
          <a:p>
            <a:pPr lvl="1"/>
            <a:r>
              <a:rPr lang="ja-JP" altLang="en-US" dirty="0"/>
              <a:t>両性平等な子育て、デュエット、長期のペアボンドとも関係</a:t>
            </a:r>
            <a:endParaRPr lang="en-US" altLang="ja-JP" dirty="0"/>
          </a:p>
          <a:p>
            <a:pPr marL="457200" lvl="1" indent="0">
              <a:buNone/>
            </a:pPr>
            <a:r>
              <a:rPr lang="ja-JP" altLang="en-US" dirty="0"/>
              <a:t>⇒雄の行動だけでなく、雌の行動も同じくらい重要</a:t>
            </a:r>
            <a:endParaRPr lang="en-US" altLang="ja-JP" dirty="0"/>
          </a:p>
        </p:txBody>
      </p:sp>
    </p:spTree>
    <p:extLst>
      <p:ext uri="{BB962C8B-B14F-4D97-AF65-F5344CB8AC3E}">
        <p14:creationId xmlns:p14="http://schemas.microsoft.com/office/powerpoint/2010/main" val="3124037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41D6A8-C973-4E98-AF62-14CD1B52B24E}"/>
              </a:ext>
            </a:extLst>
          </p:cNvPr>
          <p:cNvSpPr>
            <a:spLocks noGrp="1"/>
          </p:cNvSpPr>
          <p:nvPr>
            <p:ph type="title"/>
          </p:nvPr>
        </p:nvSpPr>
        <p:spPr/>
        <p:txBody>
          <a:bodyPr/>
          <a:lstStyle/>
          <a:p>
            <a:r>
              <a:rPr kumimoji="1" lang="ja-JP" altLang="en-US" dirty="0"/>
              <a:t>鳴禽類のつがい外配偶</a:t>
            </a:r>
          </a:p>
        </p:txBody>
      </p:sp>
      <p:sp>
        <p:nvSpPr>
          <p:cNvPr id="3" name="コンテンツ プレースホルダー 2">
            <a:extLst>
              <a:ext uri="{FF2B5EF4-FFF2-40B4-BE49-F238E27FC236}">
                <a16:creationId xmlns:a16="http://schemas.microsoft.com/office/drawing/2014/main" id="{E9F58912-1DE7-4F1E-A2E9-48CEEAD630FA}"/>
              </a:ext>
            </a:extLst>
          </p:cNvPr>
          <p:cNvSpPr>
            <a:spLocks noGrp="1"/>
          </p:cNvSpPr>
          <p:nvPr>
            <p:ph idx="1"/>
          </p:nvPr>
        </p:nvSpPr>
        <p:spPr/>
        <p:txBody>
          <a:bodyPr/>
          <a:lstStyle/>
          <a:p>
            <a:r>
              <a:rPr kumimoji="1" lang="ja-JP" altLang="en-US" dirty="0"/>
              <a:t>温帯の</a:t>
            </a:r>
            <a:r>
              <a:rPr lang="ja-JP" altLang="en-US" b="0" i="0" dirty="0">
                <a:solidFill>
                  <a:srgbClr val="222222"/>
                </a:solidFill>
                <a:effectLst/>
                <a:latin typeface="Arial" panose="020B0604020202020204" pitchFamily="34" charset="0"/>
              </a:rPr>
              <a:t>鳴禽類は浮気性で有名</a:t>
            </a:r>
            <a:endParaRPr lang="en-US" altLang="ja-JP" b="0" i="0" dirty="0">
              <a:solidFill>
                <a:srgbClr val="222222"/>
              </a:solidFill>
              <a:effectLst/>
              <a:latin typeface="Arial" panose="020B0604020202020204" pitchFamily="34" charset="0"/>
            </a:endParaRPr>
          </a:p>
          <a:p>
            <a:pPr lvl="1"/>
            <a:r>
              <a:rPr kumimoji="1" lang="ja-JP" altLang="en-US" dirty="0">
                <a:solidFill>
                  <a:srgbClr val="222222"/>
                </a:solidFill>
                <a:latin typeface="Arial" panose="020B0604020202020204" pitchFamily="34" charset="0"/>
              </a:rPr>
              <a:t>ペアボンドを</a:t>
            </a:r>
            <a:r>
              <a:rPr lang="ja-JP" altLang="en-US" dirty="0">
                <a:solidFill>
                  <a:srgbClr val="222222"/>
                </a:solidFill>
                <a:latin typeface="Arial" panose="020B0604020202020204" pitchFamily="34" charset="0"/>
              </a:rPr>
              <a:t>形成し、</a:t>
            </a:r>
            <a:r>
              <a:rPr kumimoji="1" lang="ja-JP" altLang="en-US" dirty="0">
                <a:solidFill>
                  <a:srgbClr val="222222"/>
                </a:solidFill>
                <a:latin typeface="Arial" panose="020B0604020202020204" pitchFamily="34" charset="0"/>
              </a:rPr>
              <a:t>両性で雛を育てるが</a:t>
            </a:r>
            <a:r>
              <a:rPr kumimoji="1" lang="en-US" altLang="ja-JP" dirty="0">
                <a:solidFill>
                  <a:srgbClr val="222222"/>
                </a:solidFill>
                <a:latin typeface="Arial" panose="020B0604020202020204" pitchFamily="34" charset="0"/>
              </a:rPr>
              <a:t>…</a:t>
            </a:r>
          </a:p>
          <a:p>
            <a:pPr lvl="1"/>
            <a:r>
              <a:rPr kumimoji="1" lang="ja-JP" altLang="en-US" dirty="0"/>
              <a:t>その雛の</a:t>
            </a:r>
            <a:r>
              <a:rPr kumimoji="1" lang="en-US" altLang="ja-JP" dirty="0"/>
              <a:t>10-30%</a:t>
            </a:r>
            <a:r>
              <a:rPr kumimoji="1" lang="ja-JP" altLang="en-US" dirty="0"/>
              <a:t>はつがい外の子</a:t>
            </a:r>
            <a:endParaRPr kumimoji="1" lang="en-US" altLang="ja-JP" dirty="0"/>
          </a:p>
          <a:p>
            <a:pPr lvl="1"/>
            <a:r>
              <a:rPr lang="ja-JP" altLang="en-US" dirty="0"/>
              <a:t>つがい内・つがい外の子が同じくらいの頻度でいる種も</a:t>
            </a:r>
            <a:endParaRPr lang="en-US" altLang="ja-JP" dirty="0"/>
          </a:p>
          <a:p>
            <a:pPr lvl="2"/>
            <a:r>
              <a:rPr lang="ja-JP" altLang="en-US" dirty="0"/>
              <a:t>ミドリツバメ：</a:t>
            </a:r>
            <a:r>
              <a:rPr lang="en-US" altLang="ja-JP" dirty="0"/>
              <a:t>35-70%</a:t>
            </a:r>
            <a:r>
              <a:rPr lang="ja-JP" altLang="en-US" dirty="0"/>
              <a:t>がつがい外</a:t>
            </a:r>
            <a:endParaRPr lang="en-US" altLang="ja-JP" dirty="0"/>
          </a:p>
          <a:p>
            <a:pPr lvl="1"/>
            <a:r>
              <a:rPr lang="ja-JP" altLang="en-US" dirty="0"/>
              <a:t>「つがい外父性が</a:t>
            </a:r>
            <a:r>
              <a:rPr lang="en-US" altLang="ja-JP" dirty="0"/>
              <a:t>5%</a:t>
            </a:r>
            <a:r>
              <a:rPr lang="ja-JP" altLang="en-US" dirty="0"/>
              <a:t>未満なら、説明が必要とみなされる」</a:t>
            </a:r>
            <a:endParaRPr lang="en-US" altLang="ja-JP" dirty="0"/>
          </a:p>
          <a:p>
            <a:pPr lvl="1"/>
            <a:endParaRPr lang="en-US" altLang="ja-JP" dirty="0"/>
          </a:p>
          <a:p>
            <a:r>
              <a:rPr lang="ja-JP" altLang="en-US" dirty="0"/>
              <a:t>熱帯の</a:t>
            </a:r>
            <a:r>
              <a:rPr lang="ja-JP" altLang="en-US" b="0" i="0" dirty="0">
                <a:solidFill>
                  <a:srgbClr val="222222"/>
                </a:solidFill>
                <a:effectLst/>
                <a:latin typeface="Arial" panose="020B0604020202020204" pitchFamily="34" charset="0"/>
              </a:rPr>
              <a:t>鳴禽類は意外な結果</a:t>
            </a:r>
            <a:endParaRPr lang="en-US" altLang="ja-JP" b="0" i="0" dirty="0">
              <a:solidFill>
                <a:srgbClr val="222222"/>
              </a:solidFill>
              <a:effectLst/>
              <a:latin typeface="Arial" panose="020B0604020202020204" pitchFamily="34" charset="0"/>
            </a:endParaRPr>
          </a:p>
          <a:p>
            <a:pPr lvl="1"/>
            <a:r>
              <a:rPr lang="ja-JP" altLang="en-US" dirty="0">
                <a:solidFill>
                  <a:srgbClr val="222222"/>
                </a:solidFill>
                <a:latin typeface="Arial" panose="020B0604020202020204" pitchFamily="34" charset="0"/>
              </a:rPr>
              <a:t>当初はつがい外父性が見つからず、遺伝的一夫一妻</a:t>
            </a:r>
            <a:endParaRPr lang="en-US" altLang="ja-JP" dirty="0">
              <a:solidFill>
                <a:srgbClr val="222222"/>
              </a:solidFill>
              <a:latin typeface="Arial" panose="020B0604020202020204" pitchFamily="34" charset="0"/>
            </a:endParaRPr>
          </a:p>
          <a:p>
            <a:pPr lvl="1"/>
            <a:r>
              <a:rPr lang="ja-JP" altLang="en-US" dirty="0">
                <a:solidFill>
                  <a:srgbClr val="222222"/>
                </a:solidFill>
                <a:latin typeface="Arial" panose="020B0604020202020204" pitchFamily="34" charset="0"/>
              </a:rPr>
              <a:t>その後、種によって異なることが判明</a:t>
            </a:r>
            <a:endParaRPr lang="en-US" altLang="ja-JP" dirty="0"/>
          </a:p>
          <a:p>
            <a:pPr lvl="1"/>
            <a:endParaRPr lang="en-US" altLang="ja-JP" dirty="0"/>
          </a:p>
          <a:p>
            <a:pPr lvl="1"/>
            <a:endParaRPr kumimoji="1" lang="ja-JP" altLang="en-US" dirty="0"/>
          </a:p>
        </p:txBody>
      </p:sp>
    </p:spTree>
    <p:extLst>
      <p:ext uri="{BB962C8B-B14F-4D97-AF65-F5344CB8AC3E}">
        <p14:creationId xmlns:p14="http://schemas.microsoft.com/office/powerpoint/2010/main" val="3282305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D21F5F-D237-4BFB-A1E1-2F2E2748D6EC}"/>
              </a:ext>
            </a:extLst>
          </p:cNvPr>
          <p:cNvSpPr>
            <a:spLocks noGrp="1"/>
          </p:cNvSpPr>
          <p:nvPr>
            <p:ph type="title"/>
          </p:nvPr>
        </p:nvSpPr>
        <p:spPr/>
        <p:txBody>
          <a:bodyPr/>
          <a:lstStyle/>
          <a:p>
            <a:r>
              <a:rPr kumimoji="1" lang="ja-JP" altLang="en-US" dirty="0"/>
              <a:t>周辺にいる相手候補の数が重要？</a:t>
            </a:r>
          </a:p>
        </p:txBody>
      </p:sp>
      <p:sp>
        <p:nvSpPr>
          <p:cNvPr id="3" name="コンテンツ プレースホルダー 2">
            <a:extLst>
              <a:ext uri="{FF2B5EF4-FFF2-40B4-BE49-F238E27FC236}">
                <a16:creationId xmlns:a16="http://schemas.microsoft.com/office/drawing/2014/main" id="{90ADCEA5-3783-4732-93D5-4A60050E65FA}"/>
              </a:ext>
            </a:extLst>
          </p:cNvPr>
          <p:cNvSpPr>
            <a:spLocks noGrp="1"/>
          </p:cNvSpPr>
          <p:nvPr>
            <p:ph idx="1"/>
          </p:nvPr>
        </p:nvSpPr>
        <p:spPr>
          <a:xfrm>
            <a:off x="838200" y="1539876"/>
            <a:ext cx="10515600" cy="4952999"/>
          </a:xfrm>
        </p:spPr>
        <p:txBody>
          <a:bodyPr>
            <a:normAutofit lnSpcReduction="10000"/>
          </a:bodyPr>
          <a:lstStyle/>
          <a:p>
            <a:r>
              <a:rPr kumimoji="1" lang="ja-JP" altLang="en-US" dirty="0"/>
              <a:t>直感的な仮説：つがい外配偶は適応的であり、相手が不足しているのでない限り、常にありふれている</a:t>
            </a:r>
            <a:endParaRPr kumimoji="1" lang="en-US" altLang="ja-JP" dirty="0"/>
          </a:p>
          <a:p>
            <a:pPr lvl="1"/>
            <a:r>
              <a:rPr lang="ja-JP" altLang="en-US" dirty="0"/>
              <a:t>繁殖同調や繁殖個体の密度が高いならば、雄にとって交尾可能な雌が近隣のなわばりに多数いるので、つがい外配偶が多いはず</a:t>
            </a:r>
            <a:endParaRPr lang="en-US" altLang="ja-JP" dirty="0"/>
          </a:p>
          <a:p>
            <a:pPr lvl="1"/>
            <a:r>
              <a:rPr kumimoji="1" lang="ja-JP" altLang="en-US" dirty="0"/>
              <a:t>熱帯では季節性が弱く繁殖が同調しないため、つがい外配偶が少ない</a:t>
            </a:r>
            <a:endParaRPr kumimoji="1" lang="en-US" altLang="ja-JP" dirty="0"/>
          </a:p>
          <a:p>
            <a:pPr lvl="1"/>
            <a:endParaRPr lang="en-US" altLang="ja-JP" dirty="0"/>
          </a:p>
          <a:p>
            <a:pPr marL="0" indent="0">
              <a:buNone/>
            </a:pPr>
            <a:r>
              <a:rPr kumimoji="1" lang="ja-JP" altLang="en-US" dirty="0"/>
              <a:t>⇒</a:t>
            </a:r>
            <a:r>
              <a:rPr kumimoji="1" lang="en-US" altLang="ja-JP" dirty="0"/>
              <a:t>×</a:t>
            </a:r>
            <a:r>
              <a:rPr kumimoji="1" lang="ja-JP" altLang="en-US" dirty="0"/>
              <a:t> 仮説は支持されない</a:t>
            </a:r>
            <a:endParaRPr kumimoji="1" lang="en-US" altLang="ja-JP" dirty="0"/>
          </a:p>
          <a:p>
            <a:pPr lvl="1"/>
            <a:r>
              <a:rPr kumimoji="1" lang="ja-JP" altLang="en-US" dirty="0"/>
              <a:t>初期の種間比較では繁殖同調との相関が支持されたが、その後の研究では支持されなかった</a:t>
            </a:r>
            <a:endParaRPr kumimoji="1" lang="en-US" altLang="ja-JP" dirty="0"/>
          </a:p>
          <a:p>
            <a:pPr lvl="1"/>
            <a:r>
              <a:rPr lang="ja-JP" altLang="en-US" dirty="0"/>
              <a:t>新熱帯内の比較や熱帯・温帯を含む比較でも支持されない</a:t>
            </a:r>
            <a:endParaRPr lang="en-US" altLang="ja-JP" dirty="0"/>
          </a:p>
          <a:p>
            <a:pPr lvl="1"/>
            <a:r>
              <a:rPr kumimoji="1" lang="ja-JP" altLang="en-US" dirty="0"/>
              <a:t>そもそも、熱帯性種は必ずしも同調しないわけではない</a:t>
            </a:r>
            <a:endParaRPr kumimoji="1" lang="en-US" altLang="ja-JP" dirty="0"/>
          </a:p>
          <a:p>
            <a:pPr lvl="2"/>
            <a:r>
              <a:rPr kumimoji="1" lang="ja-JP" altLang="en-US" dirty="0"/>
              <a:t>熱帯でも落葉樹林や山地林には季節性がある</a:t>
            </a:r>
            <a:endParaRPr kumimoji="1" lang="en-US" altLang="ja-JP" dirty="0"/>
          </a:p>
          <a:p>
            <a:pPr lvl="2"/>
            <a:r>
              <a:rPr lang="ja-JP" altLang="en-US" dirty="0"/>
              <a:t>繁殖期が長くても繁殖を繰り返すため、同時期に繁殖が起こる</a:t>
            </a:r>
            <a:endParaRPr kumimoji="1" lang="ja-JP" altLang="en-US" dirty="0"/>
          </a:p>
        </p:txBody>
      </p:sp>
      <p:pic>
        <p:nvPicPr>
          <p:cNvPr id="5" name="図 4" descr="木の枝に止まっている鳥&#10;&#10;自動的に生成された説明">
            <a:extLst>
              <a:ext uri="{FF2B5EF4-FFF2-40B4-BE49-F238E27FC236}">
                <a16:creationId xmlns:a16="http://schemas.microsoft.com/office/drawing/2014/main" id="{0F04419B-D2F9-48A6-811A-FCD645AB558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9698830" y="4520774"/>
            <a:ext cx="2287111" cy="1945945"/>
          </a:xfrm>
          <a:prstGeom prst="rect">
            <a:avLst/>
          </a:prstGeom>
        </p:spPr>
      </p:pic>
      <p:sp>
        <p:nvSpPr>
          <p:cNvPr id="6" name="テキスト ボックス 5">
            <a:extLst>
              <a:ext uri="{FF2B5EF4-FFF2-40B4-BE49-F238E27FC236}">
                <a16:creationId xmlns:a16="http://schemas.microsoft.com/office/drawing/2014/main" id="{33F14B2C-CC77-41FC-A480-C855DD0361BB}"/>
              </a:ext>
            </a:extLst>
          </p:cNvPr>
          <p:cNvSpPr txBox="1"/>
          <p:nvPr/>
        </p:nvSpPr>
        <p:spPr>
          <a:xfrm>
            <a:off x="9593897" y="6451032"/>
            <a:ext cx="2392045" cy="276999"/>
          </a:xfrm>
          <a:prstGeom prst="rect">
            <a:avLst/>
          </a:prstGeom>
          <a:noFill/>
        </p:spPr>
        <p:txBody>
          <a:bodyPr wrap="square" rtlCol="0">
            <a:spAutoFit/>
          </a:bodyPr>
          <a:lstStyle/>
          <a:p>
            <a:r>
              <a:rPr kumimoji="1" lang="en-US" altLang="ja-JP" sz="1200" dirty="0"/>
              <a:t>Photo by Victor from Flickr</a:t>
            </a:r>
            <a:endParaRPr kumimoji="1" lang="ja-JP" altLang="en-US" sz="1200" dirty="0"/>
          </a:p>
        </p:txBody>
      </p:sp>
      <p:sp>
        <p:nvSpPr>
          <p:cNvPr id="7" name="テキスト ボックス 6">
            <a:extLst>
              <a:ext uri="{FF2B5EF4-FFF2-40B4-BE49-F238E27FC236}">
                <a16:creationId xmlns:a16="http://schemas.microsoft.com/office/drawing/2014/main" id="{2CE5BC72-5B4F-4CAA-AE55-891B404995BE}"/>
              </a:ext>
            </a:extLst>
          </p:cNvPr>
          <p:cNvSpPr txBox="1"/>
          <p:nvPr/>
        </p:nvSpPr>
        <p:spPr>
          <a:xfrm>
            <a:off x="9771380" y="6141655"/>
            <a:ext cx="2703652" cy="369332"/>
          </a:xfrm>
          <a:prstGeom prst="rect">
            <a:avLst/>
          </a:prstGeom>
          <a:noFill/>
        </p:spPr>
        <p:txBody>
          <a:bodyPr wrap="square" rtlCol="0">
            <a:spAutoFit/>
          </a:bodyPr>
          <a:lstStyle/>
          <a:p>
            <a:r>
              <a:rPr lang="ja-JP" altLang="en-US" b="1" dirty="0"/>
              <a:t>ズグロホシアリドリ</a:t>
            </a:r>
            <a:endParaRPr kumimoji="1" lang="ja-JP" altLang="en-US" b="1" dirty="0"/>
          </a:p>
        </p:txBody>
      </p:sp>
    </p:spTree>
    <p:extLst>
      <p:ext uri="{BB962C8B-B14F-4D97-AF65-F5344CB8AC3E}">
        <p14:creationId xmlns:p14="http://schemas.microsoft.com/office/powerpoint/2010/main" val="112117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6A9FE1-8F7D-4224-A039-797E92172945}"/>
              </a:ext>
            </a:extLst>
          </p:cNvPr>
          <p:cNvSpPr>
            <a:spLocks noGrp="1"/>
          </p:cNvSpPr>
          <p:nvPr>
            <p:ph type="title"/>
          </p:nvPr>
        </p:nvSpPr>
        <p:spPr>
          <a:xfrm>
            <a:off x="838200" y="147261"/>
            <a:ext cx="10515600" cy="1325563"/>
          </a:xfrm>
        </p:spPr>
        <p:txBody>
          <a:bodyPr/>
          <a:lstStyle/>
          <a:p>
            <a:r>
              <a:rPr lang="ja-JP" altLang="en-US" dirty="0"/>
              <a:t>遺伝的配偶システムを決める要因は？</a:t>
            </a:r>
            <a:endParaRPr kumimoji="1" lang="ja-JP" altLang="en-US" dirty="0"/>
          </a:p>
        </p:txBody>
      </p:sp>
      <p:sp>
        <p:nvSpPr>
          <p:cNvPr id="3" name="コンテンツ プレースホルダー 2">
            <a:extLst>
              <a:ext uri="{FF2B5EF4-FFF2-40B4-BE49-F238E27FC236}">
                <a16:creationId xmlns:a16="http://schemas.microsoft.com/office/drawing/2014/main" id="{A7523C04-F130-46F2-BC29-774C53F55EEA}"/>
              </a:ext>
            </a:extLst>
          </p:cNvPr>
          <p:cNvSpPr>
            <a:spLocks noGrp="1"/>
          </p:cNvSpPr>
          <p:nvPr>
            <p:ph idx="1"/>
          </p:nvPr>
        </p:nvSpPr>
        <p:spPr>
          <a:xfrm>
            <a:off x="838200" y="1256097"/>
            <a:ext cx="10515600" cy="4351338"/>
          </a:xfrm>
        </p:spPr>
        <p:txBody>
          <a:bodyPr/>
          <a:lstStyle/>
          <a:p>
            <a:r>
              <a:rPr kumimoji="1" lang="ja-JP" altLang="en-US" dirty="0"/>
              <a:t>熱帯性鳥類の遺伝的配偶システムのデータはまだ少ない</a:t>
            </a:r>
            <a:endParaRPr kumimoji="1" lang="en-US" altLang="ja-JP" dirty="0"/>
          </a:p>
          <a:p>
            <a:r>
              <a:rPr lang="ja-JP" altLang="en-US" dirty="0"/>
              <a:t>つがい外父性の少ない（</a:t>
            </a:r>
            <a:r>
              <a:rPr lang="en-US" altLang="ja-JP" dirty="0"/>
              <a:t>&lt;5%</a:t>
            </a:r>
            <a:r>
              <a:rPr lang="ja-JP" altLang="en-US" dirty="0"/>
              <a:t>）種が</a:t>
            </a:r>
            <a:r>
              <a:rPr lang="en-US" altLang="ja-JP" dirty="0"/>
              <a:t>7</a:t>
            </a:r>
            <a:r>
              <a:rPr lang="ja-JP" altLang="en-US" dirty="0"/>
              <a:t>種いる</a:t>
            </a:r>
            <a:endParaRPr lang="en-US" altLang="ja-JP" dirty="0"/>
          </a:p>
          <a:p>
            <a:pPr lvl="1"/>
            <a:r>
              <a:rPr kumimoji="1" lang="ja-JP" altLang="en-US" dirty="0"/>
              <a:t>キバラシラギクタイランチョウ</a:t>
            </a:r>
          </a:p>
          <a:p>
            <a:pPr lvl="1"/>
            <a:r>
              <a:rPr kumimoji="1" lang="ja-JP" altLang="en-US" dirty="0"/>
              <a:t>ウスグロアリドリ</a:t>
            </a:r>
          </a:p>
          <a:p>
            <a:pPr lvl="1"/>
            <a:r>
              <a:rPr kumimoji="1" lang="ja-JP" altLang="en-US" dirty="0"/>
              <a:t>ニシハイイロアリモズ</a:t>
            </a:r>
          </a:p>
          <a:p>
            <a:pPr lvl="1"/>
            <a:r>
              <a:rPr kumimoji="1" lang="ja-JP" altLang="en-US" dirty="0"/>
              <a:t>クロオビマユミソサザイ</a:t>
            </a:r>
          </a:p>
          <a:p>
            <a:pPr lvl="1"/>
            <a:r>
              <a:rPr kumimoji="1" lang="ja-JP" altLang="en-US" dirty="0"/>
              <a:t>セアカマユミソサザイ</a:t>
            </a:r>
          </a:p>
          <a:p>
            <a:pPr lvl="1"/>
            <a:r>
              <a:rPr kumimoji="1" lang="ja-JP" altLang="en-US" dirty="0"/>
              <a:t>オオサボテンミソサザイ</a:t>
            </a:r>
          </a:p>
          <a:p>
            <a:pPr lvl="1"/>
            <a:r>
              <a:rPr kumimoji="1" lang="ja-JP" altLang="en-US" dirty="0"/>
              <a:t>ホオジロマユミソサザイ</a:t>
            </a:r>
          </a:p>
          <a:p>
            <a:pPr lvl="1"/>
            <a:endParaRPr kumimoji="1" lang="ja-JP" altLang="en-US" dirty="0"/>
          </a:p>
        </p:txBody>
      </p:sp>
      <p:pic>
        <p:nvPicPr>
          <p:cNvPr id="6" name="図 5">
            <a:extLst>
              <a:ext uri="{FF2B5EF4-FFF2-40B4-BE49-F238E27FC236}">
                <a16:creationId xmlns:a16="http://schemas.microsoft.com/office/drawing/2014/main" id="{2074949A-C2E0-47BF-A078-EFDB866DAE1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50004" y="2283594"/>
            <a:ext cx="4999716" cy="2820353"/>
          </a:xfrm>
          <a:prstGeom prst="rect">
            <a:avLst/>
          </a:prstGeom>
        </p:spPr>
      </p:pic>
      <p:sp>
        <p:nvSpPr>
          <p:cNvPr id="7" name="四角形: 角を丸くする 6">
            <a:extLst>
              <a:ext uri="{FF2B5EF4-FFF2-40B4-BE49-F238E27FC236}">
                <a16:creationId xmlns:a16="http://schemas.microsoft.com/office/drawing/2014/main" id="{1CB4375B-1766-4788-A836-321F1FB1BDA4}"/>
              </a:ext>
            </a:extLst>
          </p:cNvPr>
          <p:cNvSpPr/>
          <p:nvPr/>
        </p:nvSpPr>
        <p:spPr>
          <a:xfrm>
            <a:off x="6776185" y="2184935"/>
            <a:ext cx="683394" cy="2762450"/>
          </a:xfrm>
          <a:prstGeom prst="round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8" name="Picture 2">
            <a:extLst>
              <a:ext uri="{FF2B5EF4-FFF2-40B4-BE49-F238E27FC236}">
                <a16:creationId xmlns:a16="http://schemas.microsoft.com/office/drawing/2014/main" id="{713F6D69-ADC7-4D14-B8B7-9218CD7A5D7B}"/>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584742" y="5060220"/>
            <a:ext cx="1523769" cy="15237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9EE6CD8-4B45-4501-9E94-ED0092703DDA}"/>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196167" y="5060220"/>
            <a:ext cx="1366914" cy="15715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BAC7630-3BDD-42FE-A5C5-645A49724277}"/>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3169291" y="5098720"/>
            <a:ext cx="1745533" cy="13985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D123483-B659-4963-AC02-271D38CDFE07}"/>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4975604" y="5287049"/>
            <a:ext cx="2016226" cy="12101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6EB5F44-C479-44D1-BDF4-2DA2D166541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7040171" y="5287049"/>
            <a:ext cx="1852304" cy="121017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9E24585F-C943-477C-BC39-5EDF31CD9F3D}"/>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940816" y="5282362"/>
            <a:ext cx="1745533" cy="121954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B1C0EBB3-3AAC-4280-8313-FF66EA09F9FE}"/>
              </a:ext>
            </a:extLst>
          </p:cNvPr>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10734690" y="4947385"/>
            <a:ext cx="1416076" cy="1559292"/>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9D6DFB12-80BE-4E33-88B1-8398512DE1F3}"/>
              </a:ext>
            </a:extLst>
          </p:cNvPr>
          <p:cNvSpPr txBox="1"/>
          <p:nvPr/>
        </p:nvSpPr>
        <p:spPr>
          <a:xfrm>
            <a:off x="8892475" y="6497221"/>
            <a:ext cx="3429249" cy="338554"/>
          </a:xfrm>
          <a:prstGeom prst="rect">
            <a:avLst/>
          </a:prstGeom>
          <a:noFill/>
        </p:spPr>
        <p:txBody>
          <a:bodyPr wrap="square" rtlCol="0">
            <a:spAutoFit/>
          </a:bodyPr>
          <a:lstStyle/>
          <a:p>
            <a:r>
              <a:rPr kumimoji="1" lang="en-US" altLang="ja-JP" sz="1600" dirty="0"/>
              <a:t>Photo from</a:t>
            </a:r>
            <a:r>
              <a:rPr lang="ja-JP" altLang="en-US" sz="1600" dirty="0"/>
              <a:t> </a:t>
            </a:r>
            <a:r>
              <a:rPr kumimoji="1" lang="en-US" altLang="ja-JP" sz="1600" dirty="0"/>
              <a:t>Wikimedia Commons</a:t>
            </a:r>
            <a:endParaRPr kumimoji="1" lang="ja-JP" altLang="en-US" sz="1600" dirty="0"/>
          </a:p>
        </p:txBody>
      </p:sp>
    </p:spTree>
    <p:extLst>
      <p:ext uri="{BB962C8B-B14F-4D97-AF65-F5344CB8AC3E}">
        <p14:creationId xmlns:p14="http://schemas.microsoft.com/office/powerpoint/2010/main" val="35838266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15218</TotalTime>
  <Words>1328</Words>
  <Application>Microsoft Office PowerPoint</Application>
  <PresentationFormat>ワイド画面</PresentationFormat>
  <Paragraphs>142</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游ゴシック</vt:lpstr>
      <vt:lpstr>游ゴシック Light</vt:lpstr>
      <vt:lpstr>Arial</vt:lpstr>
      <vt:lpstr>Office テーマ</vt:lpstr>
      <vt:lpstr>温帯と熱帯で 鳥の配偶システムは違うのか？</vt:lpstr>
      <vt:lpstr>背景：鳥の配偶システム</vt:lpstr>
      <vt:lpstr>余談：ヒトでは？</vt:lpstr>
      <vt:lpstr>余談：魚では？</vt:lpstr>
      <vt:lpstr>熱帯性鳥類の配偶システム</vt:lpstr>
      <vt:lpstr>本章の内容</vt:lpstr>
      <vt:lpstr>鳴禽類のつがい外配偶</vt:lpstr>
      <vt:lpstr>周辺にいる相手候補の数が重要？</vt:lpstr>
      <vt:lpstr>遺伝的配偶システムを決める要因は？</vt:lpstr>
      <vt:lpstr>遺伝的一夫一妻に関連する要因は？</vt:lpstr>
      <vt:lpstr>新熱帯の林床性・昆虫食鳥類</vt:lpstr>
      <vt:lpstr>雌の歌／デュエットの進化</vt:lpstr>
      <vt:lpstr>熱帯と温帯の違い</vt:lpstr>
      <vt:lpstr>今後の展望</vt:lpstr>
      <vt:lpstr>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温帯と熱帯で 鳥の配偶システムは違うのか？</dc:title>
  <dc:creator>澤田 紘太</dc:creator>
  <cp:lastModifiedBy>澤田 紘太</cp:lastModifiedBy>
  <cp:revision>43</cp:revision>
  <dcterms:created xsi:type="dcterms:W3CDTF">2021-05-21T07:34:25Z</dcterms:created>
  <dcterms:modified xsi:type="dcterms:W3CDTF">2021-06-04T06:55:12Z</dcterms:modified>
</cp:coreProperties>
</file>