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4" r:id="rId4"/>
    <p:sldId id="275" r:id="rId5"/>
    <p:sldId id="276" r:id="rId6"/>
    <p:sldId id="278" r:id="rId7"/>
    <p:sldId id="279" r:id="rId8"/>
    <p:sldId id="280" r:id="rId9"/>
    <p:sldId id="281" r:id="rId10"/>
    <p:sldId id="277" r:id="rId11"/>
    <p:sldId id="282" r:id="rId12"/>
    <p:sldId id="283" r:id="rId13"/>
    <p:sldId id="284" r:id="rId14"/>
    <p:sldId id="285" r:id="rId15"/>
    <p:sldId id="286" r:id="rId16"/>
    <p:sldId id="287"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100" d="100"/>
          <a:sy n="100" d="100"/>
        </p:scale>
        <p:origin x="45" y="7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6F549-1597-4655-941F-CDD14626B54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1CB6B0C-A4AC-4F3D-A445-4AD379B513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9E97FE8-F1CC-440F-B6EF-77E63998544D}"/>
              </a:ext>
            </a:extLst>
          </p:cNvPr>
          <p:cNvSpPr>
            <a:spLocks noGrp="1"/>
          </p:cNvSpPr>
          <p:nvPr>
            <p:ph type="dt" sz="half" idx="10"/>
          </p:nvPr>
        </p:nvSpPr>
        <p:spPr/>
        <p:txBody>
          <a:bodyPr/>
          <a:lstStyle/>
          <a:p>
            <a:fld id="{4A33D202-EF21-4C89-86DA-1EA9AE0DAC9E}" type="datetimeFigureOut">
              <a:rPr kumimoji="1" lang="ja-JP" altLang="en-US" smtClean="0"/>
              <a:t>2021/7/5</a:t>
            </a:fld>
            <a:endParaRPr kumimoji="1" lang="ja-JP" altLang="en-US"/>
          </a:p>
        </p:txBody>
      </p:sp>
      <p:sp>
        <p:nvSpPr>
          <p:cNvPr id="5" name="フッター プレースホルダー 4">
            <a:extLst>
              <a:ext uri="{FF2B5EF4-FFF2-40B4-BE49-F238E27FC236}">
                <a16:creationId xmlns:a16="http://schemas.microsoft.com/office/drawing/2014/main" id="{91B39A25-21CA-4822-B45D-BDF860A2F3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3B81FC-8A80-494D-8E07-0A94B1E7675C}"/>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2643662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618902-A37A-4002-83F0-3ECE8334FEE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0784FF-3EC2-4F24-B0C5-1A05D34618A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CEA2B8-FCC6-42C0-83DD-EAF4ABBA711E}"/>
              </a:ext>
            </a:extLst>
          </p:cNvPr>
          <p:cNvSpPr>
            <a:spLocks noGrp="1"/>
          </p:cNvSpPr>
          <p:nvPr>
            <p:ph type="dt" sz="half" idx="10"/>
          </p:nvPr>
        </p:nvSpPr>
        <p:spPr/>
        <p:txBody>
          <a:bodyPr/>
          <a:lstStyle/>
          <a:p>
            <a:fld id="{4A33D202-EF21-4C89-86DA-1EA9AE0DAC9E}" type="datetimeFigureOut">
              <a:rPr kumimoji="1" lang="ja-JP" altLang="en-US" smtClean="0"/>
              <a:t>2021/7/5</a:t>
            </a:fld>
            <a:endParaRPr kumimoji="1" lang="ja-JP" altLang="en-US"/>
          </a:p>
        </p:txBody>
      </p:sp>
      <p:sp>
        <p:nvSpPr>
          <p:cNvPr id="5" name="フッター プレースホルダー 4">
            <a:extLst>
              <a:ext uri="{FF2B5EF4-FFF2-40B4-BE49-F238E27FC236}">
                <a16:creationId xmlns:a16="http://schemas.microsoft.com/office/drawing/2014/main" id="{9B3AA9FC-5A2F-4F2E-A6AF-5FED8EBC6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EC6D87-E070-42C2-8549-202AD4FFA9C1}"/>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228408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2A0DEFC-26FA-4169-AB63-EBBB4D6C311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85767DB-6AF9-486B-A107-B2A2CE4B2A4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C6E300-2356-4C46-A56E-B80F4B953715}"/>
              </a:ext>
            </a:extLst>
          </p:cNvPr>
          <p:cNvSpPr>
            <a:spLocks noGrp="1"/>
          </p:cNvSpPr>
          <p:nvPr>
            <p:ph type="dt" sz="half" idx="10"/>
          </p:nvPr>
        </p:nvSpPr>
        <p:spPr/>
        <p:txBody>
          <a:bodyPr/>
          <a:lstStyle/>
          <a:p>
            <a:fld id="{4A33D202-EF21-4C89-86DA-1EA9AE0DAC9E}" type="datetimeFigureOut">
              <a:rPr kumimoji="1" lang="ja-JP" altLang="en-US" smtClean="0"/>
              <a:t>2021/7/5</a:t>
            </a:fld>
            <a:endParaRPr kumimoji="1" lang="ja-JP" altLang="en-US"/>
          </a:p>
        </p:txBody>
      </p:sp>
      <p:sp>
        <p:nvSpPr>
          <p:cNvPr id="5" name="フッター プレースホルダー 4">
            <a:extLst>
              <a:ext uri="{FF2B5EF4-FFF2-40B4-BE49-F238E27FC236}">
                <a16:creationId xmlns:a16="http://schemas.microsoft.com/office/drawing/2014/main" id="{6C572AFC-9B44-4C26-9490-F72F531DA2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172795-2225-40B2-BDC4-469547F7B0CB}"/>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7380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AE36A1-6E16-495E-9FA5-39EE7C35548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82F45C-E856-45C5-84BA-5549D77EEBA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A187D18-72F1-41EA-ADAF-6E7143D332AE}"/>
              </a:ext>
            </a:extLst>
          </p:cNvPr>
          <p:cNvSpPr>
            <a:spLocks noGrp="1"/>
          </p:cNvSpPr>
          <p:nvPr>
            <p:ph type="dt" sz="half" idx="10"/>
          </p:nvPr>
        </p:nvSpPr>
        <p:spPr/>
        <p:txBody>
          <a:bodyPr/>
          <a:lstStyle/>
          <a:p>
            <a:fld id="{4A33D202-EF21-4C89-86DA-1EA9AE0DAC9E}" type="datetimeFigureOut">
              <a:rPr kumimoji="1" lang="ja-JP" altLang="en-US" smtClean="0"/>
              <a:t>2021/7/5</a:t>
            </a:fld>
            <a:endParaRPr kumimoji="1" lang="ja-JP" altLang="en-US"/>
          </a:p>
        </p:txBody>
      </p:sp>
      <p:sp>
        <p:nvSpPr>
          <p:cNvPr id="5" name="フッター プレースホルダー 4">
            <a:extLst>
              <a:ext uri="{FF2B5EF4-FFF2-40B4-BE49-F238E27FC236}">
                <a16:creationId xmlns:a16="http://schemas.microsoft.com/office/drawing/2014/main" id="{B95DDF92-1ABC-4932-A03D-C3EFD1B963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8D8158-51DF-4046-903D-239A66FAFE3C}"/>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144402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8D428E-DAB1-4ADC-B32C-8FDF4C77199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5E5C6E-0341-4ED7-9ACD-CD6A79D3D5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9A12A5E-47AF-4F80-AE2C-882576A9BD23}"/>
              </a:ext>
            </a:extLst>
          </p:cNvPr>
          <p:cNvSpPr>
            <a:spLocks noGrp="1"/>
          </p:cNvSpPr>
          <p:nvPr>
            <p:ph type="dt" sz="half" idx="10"/>
          </p:nvPr>
        </p:nvSpPr>
        <p:spPr/>
        <p:txBody>
          <a:bodyPr/>
          <a:lstStyle/>
          <a:p>
            <a:fld id="{4A33D202-EF21-4C89-86DA-1EA9AE0DAC9E}" type="datetimeFigureOut">
              <a:rPr kumimoji="1" lang="ja-JP" altLang="en-US" smtClean="0"/>
              <a:t>2021/7/5</a:t>
            </a:fld>
            <a:endParaRPr kumimoji="1" lang="ja-JP" altLang="en-US"/>
          </a:p>
        </p:txBody>
      </p:sp>
      <p:sp>
        <p:nvSpPr>
          <p:cNvPr id="5" name="フッター プレースホルダー 4">
            <a:extLst>
              <a:ext uri="{FF2B5EF4-FFF2-40B4-BE49-F238E27FC236}">
                <a16:creationId xmlns:a16="http://schemas.microsoft.com/office/drawing/2014/main" id="{C764363C-B751-41A5-99CA-BE3E7D4777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F13501-9C81-49B5-8650-2DED7353BBFF}"/>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226204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54EE3B-94CF-4FDF-BBAB-E999F030F0D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1002929-A58C-46EA-B6D9-91F28042AAF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0E03D81-3787-4E24-9B82-903003DD2F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BB9945C-45F0-4C4D-9A40-BCEFEF614A7F}"/>
              </a:ext>
            </a:extLst>
          </p:cNvPr>
          <p:cNvSpPr>
            <a:spLocks noGrp="1"/>
          </p:cNvSpPr>
          <p:nvPr>
            <p:ph type="dt" sz="half" idx="10"/>
          </p:nvPr>
        </p:nvSpPr>
        <p:spPr/>
        <p:txBody>
          <a:bodyPr/>
          <a:lstStyle/>
          <a:p>
            <a:fld id="{4A33D202-EF21-4C89-86DA-1EA9AE0DAC9E}" type="datetimeFigureOut">
              <a:rPr kumimoji="1" lang="ja-JP" altLang="en-US" smtClean="0"/>
              <a:t>2021/7/5</a:t>
            </a:fld>
            <a:endParaRPr kumimoji="1" lang="ja-JP" altLang="en-US"/>
          </a:p>
        </p:txBody>
      </p:sp>
      <p:sp>
        <p:nvSpPr>
          <p:cNvPr id="6" name="フッター プレースホルダー 5">
            <a:extLst>
              <a:ext uri="{FF2B5EF4-FFF2-40B4-BE49-F238E27FC236}">
                <a16:creationId xmlns:a16="http://schemas.microsoft.com/office/drawing/2014/main" id="{5F1583B5-40A8-4510-86E2-96CD5179AC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4AA33D1-208D-42AD-A7B1-75CC55CB684B}"/>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972031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E33027-96D9-48C7-B9A2-28D922C5A37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612D568-CBB3-41C5-8FD9-1CB1977ADD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F8B15A5-46FB-4E4E-8242-6F2E7C47A98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8B7D872-D85D-4E6B-BFC0-71D9BE34EC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EF2AC15-1DB7-4057-87FC-DE80576EC5F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6A028A-4A4C-4212-B0E9-E611EE656CCD}"/>
              </a:ext>
            </a:extLst>
          </p:cNvPr>
          <p:cNvSpPr>
            <a:spLocks noGrp="1"/>
          </p:cNvSpPr>
          <p:nvPr>
            <p:ph type="dt" sz="half" idx="10"/>
          </p:nvPr>
        </p:nvSpPr>
        <p:spPr/>
        <p:txBody>
          <a:bodyPr/>
          <a:lstStyle/>
          <a:p>
            <a:fld id="{4A33D202-EF21-4C89-86DA-1EA9AE0DAC9E}" type="datetimeFigureOut">
              <a:rPr kumimoji="1" lang="ja-JP" altLang="en-US" smtClean="0"/>
              <a:t>2021/7/5</a:t>
            </a:fld>
            <a:endParaRPr kumimoji="1" lang="ja-JP" altLang="en-US"/>
          </a:p>
        </p:txBody>
      </p:sp>
      <p:sp>
        <p:nvSpPr>
          <p:cNvPr id="8" name="フッター プレースホルダー 7">
            <a:extLst>
              <a:ext uri="{FF2B5EF4-FFF2-40B4-BE49-F238E27FC236}">
                <a16:creationId xmlns:a16="http://schemas.microsoft.com/office/drawing/2014/main" id="{3C4F333C-E5D2-4164-9D0F-11CCDDCA497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9BCABBB-0FE5-41DE-A81D-DBE91D86F743}"/>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257215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370B9-9378-4326-9DEB-79FF5D401E4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6BE103D-E8F8-4522-9B4D-B0D495FEC36B}"/>
              </a:ext>
            </a:extLst>
          </p:cNvPr>
          <p:cNvSpPr>
            <a:spLocks noGrp="1"/>
          </p:cNvSpPr>
          <p:nvPr>
            <p:ph type="dt" sz="half" idx="10"/>
          </p:nvPr>
        </p:nvSpPr>
        <p:spPr/>
        <p:txBody>
          <a:bodyPr/>
          <a:lstStyle/>
          <a:p>
            <a:fld id="{4A33D202-EF21-4C89-86DA-1EA9AE0DAC9E}" type="datetimeFigureOut">
              <a:rPr kumimoji="1" lang="ja-JP" altLang="en-US" smtClean="0"/>
              <a:t>2021/7/5</a:t>
            </a:fld>
            <a:endParaRPr kumimoji="1" lang="ja-JP" altLang="en-US"/>
          </a:p>
        </p:txBody>
      </p:sp>
      <p:sp>
        <p:nvSpPr>
          <p:cNvPr id="4" name="フッター プレースホルダー 3">
            <a:extLst>
              <a:ext uri="{FF2B5EF4-FFF2-40B4-BE49-F238E27FC236}">
                <a16:creationId xmlns:a16="http://schemas.microsoft.com/office/drawing/2014/main" id="{6D51AD0A-9BAE-4ACB-A3F6-ADF8D3274E1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D70D650-4800-4DC6-A2AB-F6F9B4BF8B89}"/>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15772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7E98999-2584-473F-98BD-182F0F7484A5}"/>
              </a:ext>
            </a:extLst>
          </p:cNvPr>
          <p:cNvSpPr>
            <a:spLocks noGrp="1"/>
          </p:cNvSpPr>
          <p:nvPr>
            <p:ph type="dt" sz="half" idx="10"/>
          </p:nvPr>
        </p:nvSpPr>
        <p:spPr/>
        <p:txBody>
          <a:bodyPr/>
          <a:lstStyle/>
          <a:p>
            <a:fld id="{4A33D202-EF21-4C89-86DA-1EA9AE0DAC9E}" type="datetimeFigureOut">
              <a:rPr kumimoji="1" lang="ja-JP" altLang="en-US" smtClean="0"/>
              <a:t>2021/7/5</a:t>
            </a:fld>
            <a:endParaRPr kumimoji="1" lang="ja-JP" altLang="en-US"/>
          </a:p>
        </p:txBody>
      </p:sp>
      <p:sp>
        <p:nvSpPr>
          <p:cNvPr id="3" name="フッター プレースホルダー 2">
            <a:extLst>
              <a:ext uri="{FF2B5EF4-FFF2-40B4-BE49-F238E27FC236}">
                <a16:creationId xmlns:a16="http://schemas.microsoft.com/office/drawing/2014/main" id="{9B584B6B-FB09-4AB3-A799-9DBFBDFCDE3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F5A8D9-78C2-4E62-9C46-BBC5C28942F0}"/>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1667016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488AB-FE31-4CEA-82EE-7F3A012D4C1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6883DE-A23F-46DA-84C6-7301DBB8A5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EECAEC-BC0A-43DA-A2C1-78F5BCC9E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D53309-EEE1-4F91-BAE3-F254626371FB}"/>
              </a:ext>
            </a:extLst>
          </p:cNvPr>
          <p:cNvSpPr>
            <a:spLocks noGrp="1"/>
          </p:cNvSpPr>
          <p:nvPr>
            <p:ph type="dt" sz="half" idx="10"/>
          </p:nvPr>
        </p:nvSpPr>
        <p:spPr/>
        <p:txBody>
          <a:bodyPr/>
          <a:lstStyle/>
          <a:p>
            <a:fld id="{4A33D202-EF21-4C89-86DA-1EA9AE0DAC9E}" type="datetimeFigureOut">
              <a:rPr kumimoji="1" lang="ja-JP" altLang="en-US" smtClean="0"/>
              <a:t>2021/7/5</a:t>
            </a:fld>
            <a:endParaRPr kumimoji="1" lang="ja-JP" altLang="en-US"/>
          </a:p>
        </p:txBody>
      </p:sp>
      <p:sp>
        <p:nvSpPr>
          <p:cNvPr id="6" name="フッター プレースホルダー 5">
            <a:extLst>
              <a:ext uri="{FF2B5EF4-FFF2-40B4-BE49-F238E27FC236}">
                <a16:creationId xmlns:a16="http://schemas.microsoft.com/office/drawing/2014/main" id="{2AF338D8-2A21-4364-A97E-D47002B3F0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FA9E243-2812-49E6-819B-D79946C4B518}"/>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114223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8E2C2E-A784-47BD-BBB6-B276562CF5D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27988B3-6C48-44F1-A093-0D5B2A3F25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4C4E2DC-2C35-4CA2-809F-93F608974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3AE28E6-FDC4-408F-B378-475C6573C98B}"/>
              </a:ext>
            </a:extLst>
          </p:cNvPr>
          <p:cNvSpPr>
            <a:spLocks noGrp="1"/>
          </p:cNvSpPr>
          <p:nvPr>
            <p:ph type="dt" sz="half" idx="10"/>
          </p:nvPr>
        </p:nvSpPr>
        <p:spPr/>
        <p:txBody>
          <a:bodyPr/>
          <a:lstStyle/>
          <a:p>
            <a:fld id="{4A33D202-EF21-4C89-86DA-1EA9AE0DAC9E}" type="datetimeFigureOut">
              <a:rPr kumimoji="1" lang="ja-JP" altLang="en-US" smtClean="0"/>
              <a:t>2021/7/5</a:t>
            </a:fld>
            <a:endParaRPr kumimoji="1" lang="ja-JP" altLang="en-US"/>
          </a:p>
        </p:txBody>
      </p:sp>
      <p:sp>
        <p:nvSpPr>
          <p:cNvPr id="6" name="フッター プレースホルダー 5">
            <a:extLst>
              <a:ext uri="{FF2B5EF4-FFF2-40B4-BE49-F238E27FC236}">
                <a16:creationId xmlns:a16="http://schemas.microsoft.com/office/drawing/2014/main" id="{733EE79D-D309-4708-AA1F-3C4EDB229D1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122E60-2746-49A2-98C0-FFEDAD55025E}"/>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7615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ABDDC9B-6ADB-4775-8CE4-9383AA96E1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D5AD8D6-15AB-4F79-823D-566E6BDF42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D9152F-F64B-452B-B12C-AD8F468F6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3D202-EF21-4C89-86DA-1EA9AE0DAC9E}" type="datetimeFigureOut">
              <a:rPr kumimoji="1" lang="ja-JP" altLang="en-US" smtClean="0"/>
              <a:t>2021/7/5</a:t>
            </a:fld>
            <a:endParaRPr kumimoji="1" lang="ja-JP" altLang="en-US"/>
          </a:p>
        </p:txBody>
      </p:sp>
      <p:sp>
        <p:nvSpPr>
          <p:cNvPr id="5" name="フッター プレースホルダー 4">
            <a:extLst>
              <a:ext uri="{FF2B5EF4-FFF2-40B4-BE49-F238E27FC236}">
                <a16:creationId xmlns:a16="http://schemas.microsoft.com/office/drawing/2014/main" id="{8A9437FD-B4C1-4CF0-B03E-F82F5E65B4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C68C9F-AFA4-4285-A608-6BA7677F40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3657590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DBD3BD-BABE-4205-9BE0-2F11E67A8B9C}"/>
              </a:ext>
            </a:extLst>
          </p:cNvPr>
          <p:cNvSpPr>
            <a:spLocks noGrp="1"/>
          </p:cNvSpPr>
          <p:nvPr>
            <p:ph type="ctrTitle"/>
          </p:nvPr>
        </p:nvSpPr>
        <p:spPr/>
        <p:txBody>
          <a:bodyPr anchor="ctr">
            <a:normAutofit/>
          </a:bodyPr>
          <a:lstStyle/>
          <a:p>
            <a:r>
              <a:rPr kumimoji="1" lang="en-US" altLang="ja-JP" sz="4800" dirty="0"/>
              <a:t>12. The </a:t>
            </a:r>
            <a:r>
              <a:rPr lang="en-US" altLang="ja-JP" sz="4800" dirty="0"/>
              <a:t>D</a:t>
            </a:r>
            <a:r>
              <a:rPr kumimoji="1" lang="en-US" altLang="ja-JP" sz="4800" dirty="0"/>
              <a:t>imensions of Species Coexistence</a:t>
            </a:r>
            <a:endParaRPr kumimoji="1" lang="ja-JP" altLang="en-US" sz="4800" dirty="0"/>
          </a:p>
        </p:txBody>
      </p:sp>
      <p:sp>
        <p:nvSpPr>
          <p:cNvPr id="3" name="字幕 2">
            <a:extLst>
              <a:ext uri="{FF2B5EF4-FFF2-40B4-BE49-F238E27FC236}">
                <a16:creationId xmlns:a16="http://schemas.microsoft.com/office/drawing/2014/main" id="{976341FD-B771-48DC-B6B7-7C743199EEE6}"/>
              </a:ext>
            </a:extLst>
          </p:cNvPr>
          <p:cNvSpPr>
            <a:spLocks noGrp="1"/>
          </p:cNvSpPr>
          <p:nvPr>
            <p:ph type="subTitle" idx="1"/>
          </p:nvPr>
        </p:nvSpPr>
        <p:spPr>
          <a:xfrm>
            <a:off x="1447800" y="3471409"/>
            <a:ext cx="9144000" cy="1655762"/>
          </a:xfrm>
        </p:spPr>
        <p:txBody>
          <a:bodyPr anchor="ctr">
            <a:normAutofit/>
          </a:bodyPr>
          <a:lstStyle/>
          <a:p>
            <a:r>
              <a:rPr lang="en-US" altLang="ja-JP" sz="2800" dirty="0"/>
              <a:t>Jonathan M. Levine and Simon P. Hart</a:t>
            </a:r>
            <a:endParaRPr kumimoji="1" lang="ja-JP" altLang="en-US" sz="2800" dirty="0"/>
          </a:p>
        </p:txBody>
      </p:sp>
      <p:sp>
        <p:nvSpPr>
          <p:cNvPr id="4" name="テキスト ボックス 3">
            <a:extLst>
              <a:ext uri="{FF2B5EF4-FFF2-40B4-BE49-F238E27FC236}">
                <a16:creationId xmlns:a16="http://schemas.microsoft.com/office/drawing/2014/main" id="{FC390308-F037-4D34-B106-A9D67B62F389}"/>
              </a:ext>
            </a:extLst>
          </p:cNvPr>
          <p:cNvSpPr txBox="1"/>
          <p:nvPr/>
        </p:nvSpPr>
        <p:spPr>
          <a:xfrm>
            <a:off x="10025742" y="250057"/>
            <a:ext cx="1980029" cy="707886"/>
          </a:xfrm>
          <a:prstGeom prst="rect">
            <a:avLst/>
          </a:prstGeom>
          <a:noFill/>
        </p:spPr>
        <p:txBody>
          <a:bodyPr wrap="none" rtlCol="0">
            <a:spAutoFit/>
          </a:bodyPr>
          <a:lstStyle/>
          <a:p>
            <a:pPr algn="r"/>
            <a:r>
              <a:rPr lang="en-US" altLang="ja-JP" sz="2000" dirty="0"/>
              <a:t>2021/07/05</a:t>
            </a:r>
          </a:p>
          <a:p>
            <a:pPr algn="r"/>
            <a:r>
              <a:rPr lang="ja-JP" altLang="en-US" sz="2000" dirty="0"/>
              <a:t>担当：西嶋翔太</a:t>
            </a:r>
            <a:endParaRPr kumimoji="1" lang="ja-JP" altLang="en-US" sz="2000" dirty="0"/>
          </a:p>
        </p:txBody>
      </p:sp>
      <p:sp>
        <p:nvSpPr>
          <p:cNvPr id="7" name="テキスト ボックス 6">
            <a:extLst>
              <a:ext uri="{FF2B5EF4-FFF2-40B4-BE49-F238E27FC236}">
                <a16:creationId xmlns:a16="http://schemas.microsoft.com/office/drawing/2014/main" id="{85FCC99D-ACF7-44E0-BB1A-DEEA72E6300E}"/>
              </a:ext>
            </a:extLst>
          </p:cNvPr>
          <p:cNvSpPr txBox="1"/>
          <p:nvPr/>
        </p:nvSpPr>
        <p:spPr>
          <a:xfrm>
            <a:off x="1952020" y="5658954"/>
            <a:ext cx="8135560" cy="400110"/>
          </a:xfrm>
          <a:prstGeom prst="rect">
            <a:avLst/>
          </a:prstGeom>
          <a:noFill/>
        </p:spPr>
        <p:txBody>
          <a:bodyPr wrap="none" rtlCol="0">
            <a:spAutoFit/>
          </a:bodyPr>
          <a:lstStyle/>
          <a:p>
            <a:r>
              <a:rPr lang="ja-JP" altLang="en-US" sz="2000" dirty="0"/>
              <a:t>共存種数と①空間、②時間、③相互作用の複雑性の関係を論説した章</a:t>
            </a:r>
            <a:endParaRPr kumimoji="1" lang="ja-JP" altLang="en-US" sz="2000" dirty="0"/>
          </a:p>
        </p:txBody>
      </p:sp>
    </p:spTree>
    <p:extLst>
      <p:ext uri="{BB962C8B-B14F-4D97-AF65-F5344CB8AC3E}">
        <p14:creationId xmlns:p14="http://schemas.microsoft.com/office/powerpoint/2010/main" val="2271621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587DAD2-A378-4849-B003-684817A9029A}"/>
              </a:ext>
            </a:extLst>
          </p:cNvPr>
          <p:cNvPicPr>
            <a:picLocks noChangeAspect="1"/>
          </p:cNvPicPr>
          <p:nvPr/>
        </p:nvPicPr>
        <p:blipFill>
          <a:blip r:embed="rId2"/>
          <a:stretch>
            <a:fillRect/>
          </a:stretch>
        </p:blipFill>
        <p:spPr>
          <a:xfrm>
            <a:off x="6604116" y="0"/>
            <a:ext cx="5243052" cy="6858000"/>
          </a:xfrm>
          <a:prstGeom prst="rect">
            <a:avLst/>
          </a:prstGeom>
        </p:spPr>
      </p:pic>
      <p:pic>
        <p:nvPicPr>
          <p:cNvPr id="5" name="図 4">
            <a:extLst>
              <a:ext uri="{FF2B5EF4-FFF2-40B4-BE49-F238E27FC236}">
                <a16:creationId xmlns:a16="http://schemas.microsoft.com/office/drawing/2014/main" id="{51454253-04DC-4943-9C0C-0506D837CB80}"/>
              </a:ext>
            </a:extLst>
          </p:cNvPr>
          <p:cNvPicPr>
            <a:picLocks noChangeAspect="1"/>
          </p:cNvPicPr>
          <p:nvPr/>
        </p:nvPicPr>
        <p:blipFill>
          <a:blip r:embed="rId3"/>
          <a:stretch>
            <a:fillRect/>
          </a:stretch>
        </p:blipFill>
        <p:spPr>
          <a:xfrm>
            <a:off x="102712" y="94423"/>
            <a:ext cx="6501404" cy="2886756"/>
          </a:xfrm>
          <a:prstGeom prst="rect">
            <a:avLst/>
          </a:prstGeom>
        </p:spPr>
      </p:pic>
      <p:sp>
        <p:nvSpPr>
          <p:cNvPr id="6" name="テキスト ボックス 5">
            <a:extLst>
              <a:ext uri="{FF2B5EF4-FFF2-40B4-BE49-F238E27FC236}">
                <a16:creationId xmlns:a16="http://schemas.microsoft.com/office/drawing/2014/main" id="{AD351B01-A28A-4226-997E-73B527BFD341}"/>
              </a:ext>
            </a:extLst>
          </p:cNvPr>
          <p:cNvSpPr txBox="1"/>
          <p:nvPr/>
        </p:nvSpPr>
        <p:spPr>
          <a:xfrm>
            <a:off x="3084972" y="6394245"/>
            <a:ext cx="3416432" cy="369332"/>
          </a:xfrm>
          <a:prstGeom prst="rect">
            <a:avLst/>
          </a:prstGeom>
          <a:noFill/>
        </p:spPr>
        <p:txBody>
          <a:bodyPr wrap="square">
            <a:spAutoFit/>
          </a:bodyPr>
          <a:lstStyle/>
          <a:p>
            <a:pPr algn="r"/>
            <a:r>
              <a:rPr lang="en-US" altLang="ja-JP" dirty="0"/>
              <a:t>(Wootton 1993 </a:t>
            </a:r>
            <a:r>
              <a:rPr lang="en-US" altLang="ja-JP" dirty="0" err="1"/>
              <a:t>AmNat</a:t>
            </a:r>
            <a:r>
              <a:rPr lang="en-US" altLang="ja-JP" sz="1800" dirty="0"/>
              <a:t>)</a:t>
            </a:r>
            <a:r>
              <a:rPr lang="ja-JP" altLang="en-US" sz="1800" dirty="0"/>
              <a:t> </a:t>
            </a:r>
            <a:endParaRPr lang="ja-JP" altLang="en-US" dirty="0"/>
          </a:p>
        </p:txBody>
      </p:sp>
      <p:sp>
        <p:nvSpPr>
          <p:cNvPr id="7" name="テキスト ボックス 6">
            <a:extLst>
              <a:ext uri="{FF2B5EF4-FFF2-40B4-BE49-F238E27FC236}">
                <a16:creationId xmlns:a16="http://schemas.microsoft.com/office/drawing/2014/main" id="{9BF2B75D-AE8B-4410-AE46-D3973EDA62CF}"/>
              </a:ext>
            </a:extLst>
          </p:cNvPr>
          <p:cNvSpPr txBox="1"/>
          <p:nvPr/>
        </p:nvSpPr>
        <p:spPr>
          <a:xfrm>
            <a:off x="147220" y="3429000"/>
            <a:ext cx="6585594" cy="1354217"/>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altLang="ja-JP" dirty="0"/>
              <a:t>2</a:t>
            </a:r>
            <a:r>
              <a:rPr lang="ja-JP" altLang="en-US" dirty="0"/>
              <a:t>種類の間接効果についての考え方が新しいわけではない</a:t>
            </a:r>
            <a:endParaRPr lang="en-US" altLang="ja-JP" dirty="0"/>
          </a:p>
          <a:p>
            <a:pPr marL="285750" indent="-285750">
              <a:spcAft>
                <a:spcPts val="1200"/>
              </a:spcAft>
              <a:buFont typeface="Arial" panose="020B0604020202020204" pitchFamily="34" charset="0"/>
              <a:buChar char="•"/>
            </a:pPr>
            <a:r>
              <a:rPr lang="ja-JP" altLang="en-US" dirty="0">
                <a:solidFill>
                  <a:srgbClr val="0000FF"/>
                </a:solidFill>
              </a:rPr>
              <a:t>モジュールレベル（数種）ではなく群集全体（ネットワークレベル）での共存や種多様性の維持機構における間接効果の影響の重要性を指摘している点が新しい （？）</a:t>
            </a:r>
            <a:endParaRPr lang="en-US" altLang="ja-JP" dirty="0">
              <a:solidFill>
                <a:srgbClr val="0000FF"/>
              </a:solidFill>
            </a:endParaRPr>
          </a:p>
        </p:txBody>
      </p:sp>
    </p:spTree>
    <p:extLst>
      <p:ext uri="{BB962C8B-B14F-4D97-AF65-F5344CB8AC3E}">
        <p14:creationId xmlns:p14="http://schemas.microsoft.com/office/powerpoint/2010/main" val="2445149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1B423-E380-4763-BA77-2229C08EB679}"/>
              </a:ext>
            </a:extLst>
          </p:cNvPr>
          <p:cNvSpPr txBox="1">
            <a:spLocks/>
          </p:cNvSpPr>
          <p:nvPr/>
        </p:nvSpPr>
        <p:spPr>
          <a:xfrm>
            <a:off x="342900" y="321582"/>
            <a:ext cx="10515600" cy="1088118"/>
          </a:xfrm>
          <a:prstGeom prst="rect">
            <a:avLst/>
          </a:prstGeom>
        </p:spPr>
        <p:txBody>
          <a:bodyPr anchor="t">
            <a:normAutofit fontScale="92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i="1" dirty="0"/>
              <a:t>Do Chains of Pairwise Competitive Interactions Stabilize Coexistence?</a:t>
            </a:r>
            <a:endParaRPr lang="ja-JP" altLang="en-US" sz="4000" i="1" dirty="0"/>
          </a:p>
        </p:txBody>
      </p:sp>
      <p:sp>
        <p:nvSpPr>
          <p:cNvPr id="3" name="テキスト ボックス 2">
            <a:extLst>
              <a:ext uri="{FF2B5EF4-FFF2-40B4-BE49-F238E27FC236}">
                <a16:creationId xmlns:a16="http://schemas.microsoft.com/office/drawing/2014/main" id="{0FA2E41A-3199-4121-B2A8-A51B526C3F21}"/>
              </a:ext>
            </a:extLst>
          </p:cNvPr>
          <p:cNvSpPr txBox="1"/>
          <p:nvPr/>
        </p:nvSpPr>
        <p:spPr>
          <a:xfrm>
            <a:off x="342900" y="1627413"/>
            <a:ext cx="11255829" cy="3631763"/>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altLang="ja-JP" sz="2000" dirty="0"/>
              <a:t>2</a:t>
            </a:r>
            <a:r>
              <a:rPr lang="ja-JP" altLang="en-US" sz="2000" dirty="0"/>
              <a:t>種間の競争の帰結は、別の種の個体数の変化に影響される</a:t>
            </a:r>
            <a:endParaRPr lang="en-US" altLang="ja-JP" sz="2000" dirty="0"/>
          </a:p>
          <a:p>
            <a:pPr marL="342900" indent="-342900">
              <a:spcAft>
                <a:spcPts val="1200"/>
              </a:spcAft>
              <a:buFont typeface="Arial" panose="020B0604020202020204" pitchFamily="34" charset="0"/>
              <a:buChar char="•"/>
            </a:pPr>
            <a:r>
              <a:rPr lang="ja-JP" altLang="en-US" sz="2000" dirty="0"/>
              <a:t>ペアワイズの相互作用が他のペアワイズの相互作用ネットワークに組み込まれることで相互作用の複雑性は増加する</a:t>
            </a:r>
            <a:endParaRPr lang="en-US" altLang="ja-JP" sz="2000" dirty="0"/>
          </a:p>
          <a:p>
            <a:pPr marL="342900" indent="-342900">
              <a:spcAft>
                <a:spcPts val="1200"/>
              </a:spcAft>
              <a:buFont typeface="Arial" panose="020B0604020202020204" pitchFamily="34" charset="0"/>
              <a:buChar char="•"/>
            </a:pPr>
            <a:r>
              <a:rPr lang="ja-JP" altLang="en-US" sz="2000" dirty="0"/>
              <a:t>例えば、じゃんけん関係にある</a:t>
            </a:r>
            <a:r>
              <a:rPr lang="en-US" altLang="ja-JP" sz="2000" dirty="0"/>
              <a:t>3</a:t>
            </a:r>
            <a:r>
              <a:rPr lang="ja-JP" altLang="en-US" sz="2000" dirty="0"/>
              <a:t>種のうちの任意の</a:t>
            </a:r>
            <a:r>
              <a:rPr lang="en-US" altLang="ja-JP" sz="2000" dirty="0"/>
              <a:t>2</a:t>
            </a:r>
            <a:r>
              <a:rPr lang="ja-JP" altLang="en-US" sz="2000" dirty="0"/>
              <a:t>種が共存できるかは、第</a:t>
            </a:r>
            <a:r>
              <a:rPr lang="en-US" altLang="ja-JP" sz="2000" dirty="0"/>
              <a:t>3</a:t>
            </a:r>
            <a:r>
              <a:rPr lang="ja-JP" altLang="en-US" sz="2000" dirty="0"/>
              <a:t>の種に依存する</a:t>
            </a:r>
            <a:endParaRPr lang="en-US" altLang="ja-JP" sz="2000" dirty="0"/>
          </a:p>
          <a:p>
            <a:pPr marL="342900" indent="-342900">
              <a:spcAft>
                <a:spcPts val="1200"/>
              </a:spcAft>
              <a:buFont typeface="Arial" panose="020B0604020202020204" pitchFamily="34" charset="0"/>
              <a:buChar char="•"/>
            </a:pPr>
            <a:r>
              <a:rPr lang="ja-JP" altLang="en-US" sz="2000" dirty="0">
                <a:solidFill>
                  <a:srgbClr val="0000FF"/>
                </a:solidFill>
              </a:rPr>
              <a:t>群集に種を追加することは、複雑で過渡的でない相互作用ネットワークを形成し、共存を必ず促進するのか？</a:t>
            </a:r>
            <a:endParaRPr lang="en-US" altLang="ja-JP" sz="2000" dirty="0">
              <a:solidFill>
                <a:srgbClr val="0000FF"/>
              </a:solidFill>
            </a:endParaRPr>
          </a:p>
          <a:p>
            <a:pPr marL="342900" indent="-342900">
              <a:spcAft>
                <a:spcPts val="1200"/>
              </a:spcAft>
              <a:buFont typeface="Arial" panose="020B0604020202020204" pitchFamily="34" charset="0"/>
              <a:buChar char="•"/>
            </a:pPr>
            <a:r>
              <a:rPr lang="ja-JP" altLang="en-US" sz="2000" dirty="0"/>
              <a:t>ニッチ理論からは種の追加による正の効果は限られており、実証研究</a:t>
            </a:r>
            <a:r>
              <a:rPr lang="ja-JP" altLang="en-US" sz="1600" dirty="0"/>
              <a:t> </a:t>
            </a:r>
            <a:r>
              <a:rPr lang="en-US" altLang="ja-JP" sz="1600" dirty="0"/>
              <a:t>(Levine et al. 2004)</a:t>
            </a:r>
            <a:r>
              <a:rPr lang="ja-JP" altLang="en-US" sz="2000" dirty="0"/>
              <a:t>からも高い種多様性をもつ群集には新たな種が加わって共存することは難しいことが示唆されている</a:t>
            </a:r>
            <a:endParaRPr lang="en-US" altLang="ja-JP" sz="2000" dirty="0"/>
          </a:p>
          <a:p>
            <a:pPr marL="342900" indent="-342900">
              <a:spcAft>
                <a:spcPts val="1200"/>
              </a:spcAft>
              <a:buFont typeface="Arial" panose="020B0604020202020204" pitchFamily="34" charset="0"/>
              <a:buChar char="•"/>
            </a:pPr>
            <a:r>
              <a:rPr lang="ja-JP" altLang="en-US" sz="2000" dirty="0"/>
              <a:t>間接相互作用網 </a:t>
            </a:r>
            <a:r>
              <a:rPr lang="en-US" altLang="ja-JP" sz="2000" dirty="0"/>
              <a:t>(indirect interaction chain) </a:t>
            </a:r>
            <a:r>
              <a:rPr lang="ja-JP" altLang="en-US" sz="2000" dirty="0"/>
              <a:t>の普遍性や、共存への貢献度はほとんど不明である</a:t>
            </a:r>
            <a:endParaRPr lang="en-US" altLang="ja-JP" sz="2000" dirty="0"/>
          </a:p>
        </p:txBody>
      </p:sp>
    </p:spTree>
    <p:extLst>
      <p:ext uri="{BB962C8B-B14F-4D97-AF65-F5344CB8AC3E}">
        <p14:creationId xmlns:p14="http://schemas.microsoft.com/office/powerpoint/2010/main" val="550990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1B423-E380-4763-BA77-2229C08EB679}"/>
              </a:ext>
            </a:extLst>
          </p:cNvPr>
          <p:cNvSpPr txBox="1">
            <a:spLocks/>
          </p:cNvSpPr>
          <p:nvPr/>
        </p:nvSpPr>
        <p:spPr>
          <a:xfrm>
            <a:off x="342900" y="321582"/>
            <a:ext cx="10515600" cy="1088118"/>
          </a:xfrm>
          <a:prstGeom prst="rect">
            <a:avLst/>
          </a:prstGeom>
        </p:spPr>
        <p:txBody>
          <a:bodyPr anchor="t">
            <a:normAutofit fontScale="92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i="1" dirty="0"/>
              <a:t>How Many Species Must Be Included in an Interaction to Explain Coexistence?</a:t>
            </a:r>
            <a:endParaRPr lang="ja-JP" altLang="en-US" sz="4000" i="1" dirty="0"/>
          </a:p>
        </p:txBody>
      </p:sp>
      <p:sp>
        <p:nvSpPr>
          <p:cNvPr id="3" name="テキスト ボックス 2">
            <a:extLst>
              <a:ext uri="{FF2B5EF4-FFF2-40B4-BE49-F238E27FC236}">
                <a16:creationId xmlns:a16="http://schemas.microsoft.com/office/drawing/2014/main" id="{0FA2E41A-3199-4121-B2A8-A51B526C3F21}"/>
              </a:ext>
            </a:extLst>
          </p:cNvPr>
          <p:cNvSpPr txBox="1"/>
          <p:nvPr/>
        </p:nvSpPr>
        <p:spPr>
          <a:xfrm>
            <a:off x="342901" y="1627413"/>
            <a:ext cx="7892142" cy="707886"/>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sz="2000" dirty="0"/>
              <a:t>高次元相互作用 </a:t>
            </a:r>
            <a:r>
              <a:rPr lang="en-US" altLang="ja-JP" sz="2000" dirty="0"/>
              <a:t>(Higher-order interaction)</a:t>
            </a:r>
            <a:r>
              <a:rPr lang="ja-JP" altLang="en-US" sz="2000" dirty="0"/>
              <a:t>：ある種</a:t>
            </a:r>
            <a:r>
              <a:rPr lang="en-US" altLang="ja-JP" sz="2000" dirty="0"/>
              <a:t>1</a:t>
            </a:r>
            <a:r>
              <a:rPr lang="ja-JP" altLang="en-US" sz="2000" dirty="0"/>
              <a:t>個体が別の種に与える影響の強さは、</a:t>
            </a:r>
            <a:r>
              <a:rPr lang="en-US" altLang="ja-JP" sz="2000" dirty="0"/>
              <a:t>3</a:t>
            </a:r>
            <a:r>
              <a:rPr lang="ja-JP" altLang="en-US" sz="2000" dirty="0"/>
              <a:t>番の種によって変化する</a:t>
            </a:r>
            <a:endParaRPr lang="en-US" altLang="ja-JP" sz="2000" dirty="0"/>
          </a:p>
        </p:txBody>
      </p:sp>
      <p:pic>
        <p:nvPicPr>
          <p:cNvPr id="5" name="図 4">
            <a:extLst>
              <a:ext uri="{FF2B5EF4-FFF2-40B4-BE49-F238E27FC236}">
                <a16:creationId xmlns:a16="http://schemas.microsoft.com/office/drawing/2014/main" id="{B9E0FF80-2833-42DA-BAC7-9237272BB406}"/>
              </a:ext>
            </a:extLst>
          </p:cNvPr>
          <p:cNvPicPr>
            <a:picLocks noChangeAspect="1"/>
          </p:cNvPicPr>
          <p:nvPr/>
        </p:nvPicPr>
        <p:blipFill>
          <a:blip r:embed="rId2"/>
          <a:stretch>
            <a:fillRect/>
          </a:stretch>
        </p:blipFill>
        <p:spPr>
          <a:xfrm>
            <a:off x="329007" y="2480580"/>
            <a:ext cx="5271693" cy="2269673"/>
          </a:xfrm>
          <a:prstGeom prst="rect">
            <a:avLst/>
          </a:prstGeom>
        </p:spPr>
      </p:pic>
      <p:pic>
        <p:nvPicPr>
          <p:cNvPr id="7" name="図 6">
            <a:extLst>
              <a:ext uri="{FF2B5EF4-FFF2-40B4-BE49-F238E27FC236}">
                <a16:creationId xmlns:a16="http://schemas.microsoft.com/office/drawing/2014/main" id="{5272DE51-744D-4E76-A333-E3B04B03BAB7}"/>
              </a:ext>
            </a:extLst>
          </p:cNvPr>
          <p:cNvPicPr>
            <a:picLocks noChangeAspect="1"/>
          </p:cNvPicPr>
          <p:nvPr/>
        </p:nvPicPr>
        <p:blipFill>
          <a:blip r:embed="rId3"/>
          <a:stretch>
            <a:fillRect/>
          </a:stretch>
        </p:blipFill>
        <p:spPr>
          <a:xfrm>
            <a:off x="8151965" y="863823"/>
            <a:ext cx="3659035" cy="5840676"/>
          </a:xfrm>
          <a:prstGeom prst="rect">
            <a:avLst/>
          </a:prstGeom>
        </p:spPr>
      </p:pic>
      <p:pic>
        <p:nvPicPr>
          <p:cNvPr id="9" name="図 8">
            <a:extLst>
              <a:ext uri="{FF2B5EF4-FFF2-40B4-BE49-F238E27FC236}">
                <a16:creationId xmlns:a16="http://schemas.microsoft.com/office/drawing/2014/main" id="{03881B12-DBCD-4ABA-8F9F-CB8A4BA6F9BC}"/>
              </a:ext>
            </a:extLst>
          </p:cNvPr>
          <p:cNvPicPr>
            <a:picLocks noChangeAspect="1"/>
          </p:cNvPicPr>
          <p:nvPr/>
        </p:nvPicPr>
        <p:blipFill>
          <a:blip r:embed="rId4"/>
          <a:stretch>
            <a:fillRect/>
          </a:stretch>
        </p:blipFill>
        <p:spPr>
          <a:xfrm>
            <a:off x="5983023" y="2793647"/>
            <a:ext cx="2047875" cy="514350"/>
          </a:xfrm>
          <a:prstGeom prst="rect">
            <a:avLst/>
          </a:prstGeom>
          <a:ln w="19050">
            <a:solidFill>
              <a:srgbClr val="FF0000"/>
            </a:solidFill>
          </a:ln>
        </p:spPr>
      </p:pic>
      <p:sp>
        <p:nvSpPr>
          <p:cNvPr id="10" name="テキスト ボックス 9">
            <a:extLst>
              <a:ext uri="{FF2B5EF4-FFF2-40B4-BE49-F238E27FC236}">
                <a16:creationId xmlns:a16="http://schemas.microsoft.com/office/drawing/2014/main" id="{AF9BCC52-0D88-4693-AD99-9CEE832156BE}"/>
              </a:ext>
            </a:extLst>
          </p:cNvPr>
          <p:cNvSpPr txBox="1"/>
          <p:nvPr/>
        </p:nvSpPr>
        <p:spPr>
          <a:xfrm>
            <a:off x="381000" y="4977071"/>
            <a:ext cx="7854043" cy="1400383"/>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sz="2000" dirty="0"/>
              <a:t>高次元相互作用は競争の数理モデルにおいて理にかなった仮定であり、普遍的である </a:t>
            </a:r>
            <a:r>
              <a:rPr lang="en-US" altLang="ja-JP" sz="2000" dirty="0"/>
              <a:t>(Abrams 1983)</a:t>
            </a:r>
          </a:p>
          <a:p>
            <a:pPr marL="342900" indent="-342900">
              <a:spcAft>
                <a:spcPts val="600"/>
              </a:spcAft>
              <a:buFont typeface="Arial" panose="020B0604020202020204" pitchFamily="34" charset="0"/>
              <a:buChar char="•"/>
            </a:pPr>
            <a:r>
              <a:rPr lang="ja-JP" altLang="en-US" sz="2000" dirty="0"/>
              <a:t>理論研究では、高次元相互作用はより多様な系を安定化させる効果があることが示されている </a:t>
            </a:r>
            <a:r>
              <a:rPr lang="en-US" altLang="ja-JP" sz="2000" dirty="0"/>
              <a:t>(</a:t>
            </a:r>
            <a:r>
              <a:rPr lang="en-US" altLang="ja-JP" sz="2000" dirty="0" err="1"/>
              <a:t>Bairey</a:t>
            </a:r>
            <a:r>
              <a:rPr lang="en-US" altLang="ja-JP" sz="2000" dirty="0"/>
              <a:t> et al. 2016)</a:t>
            </a:r>
          </a:p>
        </p:txBody>
      </p:sp>
      <p:sp>
        <p:nvSpPr>
          <p:cNvPr id="11" name="テキスト ボックス 10">
            <a:extLst>
              <a:ext uri="{FF2B5EF4-FFF2-40B4-BE49-F238E27FC236}">
                <a16:creationId xmlns:a16="http://schemas.microsoft.com/office/drawing/2014/main" id="{D3A69E29-3C37-4000-92F9-57F0BB41D93C}"/>
              </a:ext>
            </a:extLst>
          </p:cNvPr>
          <p:cNvSpPr txBox="1"/>
          <p:nvPr/>
        </p:nvSpPr>
        <p:spPr>
          <a:xfrm>
            <a:off x="4883086" y="4309664"/>
            <a:ext cx="3416432" cy="369332"/>
          </a:xfrm>
          <a:prstGeom prst="rect">
            <a:avLst/>
          </a:prstGeom>
          <a:noFill/>
        </p:spPr>
        <p:txBody>
          <a:bodyPr wrap="square">
            <a:spAutoFit/>
          </a:bodyPr>
          <a:lstStyle/>
          <a:p>
            <a:pPr algn="r"/>
            <a:r>
              <a:rPr lang="en-US" altLang="ja-JP" dirty="0"/>
              <a:t>(</a:t>
            </a:r>
            <a:r>
              <a:rPr lang="en-US" altLang="ja-JP" dirty="0" err="1"/>
              <a:t>Bairey</a:t>
            </a:r>
            <a:r>
              <a:rPr lang="en-US" altLang="ja-JP" dirty="0"/>
              <a:t> et al. 2016, </a:t>
            </a:r>
            <a:r>
              <a:rPr lang="en-US" altLang="ja-JP" dirty="0" err="1"/>
              <a:t>NatComm</a:t>
            </a:r>
            <a:r>
              <a:rPr lang="en-US" altLang="ja-JP" dirty="0"/>
              <a:t>)</a:t>
            </a:r>
            <a:endParaRPr lang="ja-JP" altLang="en-US" dirty="0"/>
          </a:p>
        </p:txBody>
      </p:sp>
    </p:spTree>
    <p:extLst>
      <p:ext uri="{BB962C8B-B14F-4D97-AF65-F5344CB8AC3E}">
        <p14:creationId xmlns:p14="http://schemas.microsoft.com/office/powerpoint/2010/main" val="325607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089B5-4F19-40BB-94A2-5F3AE1BA754A}"/>
              </a:ext>
            </a:extLst>
          </p:cNvPr>
          <p:cNvSpPr txBox="1">
            <a:spLocks/>
          </p:cNvSpPr>
          <p:nvPr/>
        </p:nvSpPr>
        <p:spPr>
          <a:xfrm>
            <a:off x="342900" y="321582"/>
            <a:ext cx="10515600" cy="1088118"/>
          </a:xfrm>
          <a:prstGeom prst="rect">
            <a:avLst/>
          </a:prstGeom>
        </p:spPr>
        <p:txBody>
          <a:bodyPr anchor="t">
            <a:normAutofit fontScale="92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i="1" dirty="0"/>
              <a:t>How Many Species Must Be Included in an Interaction to Explain Coexistence?</a:t>
            </a:r>
            <a:endParaRPr lang="ja-JP" altLang="en-US" sz="4000" i="1" dirty="0"/>
          </a:p>
        </p:txBody>
      </p:sp>
      <p:sp>
        <p:nvSpPr>
          <p:cNvPr id="3" name="テキスト ボックス 2">
            <a:extLst>
              <a:ext uri="{FF2B5EF4-FFF2-40B4-BE49-F238E27FC236}">
                <a16:creationId xmlns:a16="http://schemas.microsoft.com/office/drawing/2014/main" id="{76283141-A7E3-48DE-9FE6-5F98A2D0D7D8}"/>
              </a:ext>
            </a:extLst>
          </p:cNvPr>
          <p:cNvSpPr txBox="1"/>
          <p:nvPr/>
        </p:nvSpPr>
        <p:spPr>
          <a:xfrm>
            <a:off x="342900" y="1733271"/>
            <a:ext cx="11293928" cy="400110"/>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sz="2000" dirty="0">
                <a:solidFill>
                  <a:srgbClr val="0000FF"/>
                </a:solidFill>
              </a:rPr>
              <a:t>高次元相互作用が含まれることが、種の共存がどのように貢献するか？</a:t>
            </a:r>
            <a:endParaRPr lang="en-US" altLang="ja-JP" sz="2000" dirty="0">
              <a:solidFill>
                <a:srgbClr val="0000FF"/>
              </a:solidFill>
            </a:endParaRPr>
          </a:p>
        </p:txBody>
      </p:sp>
      <p:pic>
        <p:nvPicPr>
          <p:cNvPr id="5" name="図 4">
            <a:extLst>
              <a:ext uri="{FF2B5EF4-FFF2-40B4-BE49-F238E27FC236}">
                <a16:creationId xmlns:a16="http://schemas.microsoft.com/office/drawing/2014/main" id="{14A7FAD4-47ED-4068-8871-E453B3844FB6}"/>
              </a:ext>
            </a:extLst>
          </p:cNvPr>
          <p:cNvPicPr>
            <a:picLocks noChangeAspect="1"/>
          </p:cNvPicPr>
          <p:nvPr/>
        </p:nvPicPr>
        <p:blipFill>
          <a:blip r:embed="rId2"/>
          <a:stretch>
            <a:fillRect/>
          </a:stretch>
        </p:blipFill>
        <p:spPr>
          <a:xfrm>
            <a:off x="185057" y="2842808"/>
            <a:ext cx="5562846" cy="3829045"/>
          </a:xfrm>
          <a:prstGeom prst="rect">
            <a:avLst/>
          </a:prstGeom>
        </p:spPr>
      </p:pic>
      <p:sp>
        <p:nvSpPr>
          <p:cNvPr id="6" name="テキスト ボックス 5">
            <a:extLst>
              <a:ext uri="{FF2B5EF4-FFF2-40B4-BE49-F238E27FC236}">
                <a16:creationId xmlns:a16="http://schemas.microsoft.com/office/drawing/2014/main" id="{6074D28C-589C-43C2-8904-6EA1E80B2FA2}"/>
              </a:ext>
            </a:extLst>
          </p:cNvPr>
          <p:cNvSpPr txBox="1"/>
          <p:nvPr/>
        </p:nvSpPr>
        <p:spPr>
          <a:xfrm>
            <a:off x="4822370" y="2473476"/>
            <a:ext cx="800101" cy="369332"/>
          </a:xfrm>
          <a:prstGeom prst="rect">
            <a:avLst/>
          </a:prstGeom>
          <a:noFill/>
        </p:spPr>
        <p:txBody>
          <a:bodyPr wrap="square">
            <a:spAutoFit/>
          </a:bodyPr>
          <a:lstStyle/>
          <a:p>
            <a:pPr algn="ctr"/>
            <a:r>
              <a:rPr lang="en-US" altLang="ja-JP" sz="1800" b="1" dirty="0">
                <a:highlight>
                  <a:srgbClr val="FFFF00"/>
                </a:highlight>
              </a:rPr>
              <a:t>Fig. 3</a:t>
            </a:r>
            <a:endParaRPr lang="ja-JP" altLang="en-US" b="1" dirty="0">
              <a:highlight>
                <a:srgbClr val="FFFF00"/>
              </a:highlight>
            </a:endParaRPr>
          </a:p>
        </p:txBody>
      </p:sp>
      <p:sp>
        <p:nvSpPr>
          <p:cNvPr id="7" name="テキスト ボックス 6">
            <a:extLst>
              <a:ext uri="{FF2B5EF4-FFF2-40B4-BE49-F238E27FC236}">
                <a16:creationId xmlns:a16="http://schemas.microsoft.com/office/drawing/2014/main" id="{6F40AEE6-D5EF-4258-81F1-3AB27E035F10}"/>
              </a:ext>
            </a:extLst>
          </p:cNvPr>
          <p:cNvSpPr txBox="1"/>
          <p:nvPr/>
        </p:nvSpPr>
        <p:spPr>
          <a:xfrm>
            <a:off x="391886" y="2456952"/>
            <a:ext cx="4128310" cy="369332"/>
          </a:xfrm>
          <a:prstGeom prst="rect">
            <a:avLst/>
          </a:prstGeom>
          <a:noFill/>
        </p:spPr>
        <p:txBody>
          <a:bodyPr wrap="none" rtlCol="0">
            <a:spAutoFit/>
          </a:bodyPr>
          <a:lstStyle/>
          <a:p>
            <a:r>
              <a:rPr kumimoji="1" lang="en-US" altLang="ja-JP" b="1" dirty="0">
                <a:solidFill>
                  <a:srgbClr val="FF0000"/>
                </a:solidFill>
              </a:rPr>
              <a:t>Coexistence-interaction-complexity curve</a:t>
            </a:r>
            <a:endParaRPr kumimoji="1" lang="ja-JP" altLang="en-US" b="1" dirty="0">
              <a:solidFill>
                <a:srgbClr val="FF0000"/>
              </a:solidFill>
            </a:endParaRPr>
          </a:p>
        </p:txBody>
      </p:sp>
      <p:sp>
        <p:nvSpPr>
          <p:cNvPr id="8" name="テキスト ボックス 7">
            <a:extLst>
              <a:ext uri="{FF2B5EF4-FFF2-40B4-BE49-F238E27FC236}">
                <a16:creationId xmlns:a16="http://schemas.microsoft.com/office/drawing/2014/main" id="{DA25C466-3339-47A6-863E-A49BC37AA9B6}"/>
              </a:ext>
            </a:extLst>
          </p:cNvPr>
          <p:cNvSpPr txBox="1"/>
          <p:nvPr/>
        </p:nvSpPr>
        <p:spPr>
          <a:xfrm>
            <a:off x="5924645" y="2842808"/>
            <a:ext cx="5905744" cy="2708434"/>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ja-JP" altLang="en-US" sz="2000" dirty="0"/>
              <a:t>一般的には高次になるほど共存種数は増えるだろう</a:t>
            </a:r>
            <a:endParaRPr lang="en-US" altLang="ja-JP" sz="2000" dirty="0"/>
          </a:p>
          <a:p>
            <a:pPr marL="342900" indent="-342900">
              <a:spcAft>
                <a:spcPts val="1200"/>
              </a:spcAft>
              <a:buFont typeface="Arial" panose="020B0604020202020204" pitchFamily="34" charset="0"/>
              <a:buChar char="•"/>
            </a:pPr>
            <a:r>
              <a:rPr lang="ja-JP" altLang="en-US" sz="2000" dirty="0"/>
              <a:t>増え方が急か緩やかかによってどの程度の次元の複雑性が必要かが分かる</a:t>
            </a:r>
            <a:endParaRPr lang="en-US" altLang="ja-JP" sz="2000" dirty="0"/>
          </a:p>
          <a:p>
            <a:pPr marL="342900" indent="-342900">
              <a:spcAft>
                <a:spcPts val="1200"/>
              </a:spcAft>
              <a:buFont typeface="Arial" panose="020B0604020202020204" pitchFamily="34" charset="0"/>
              <a:buChar char="•"/>
            </a:pPr>
            <a:r>
              <a:rPr lang="ja-JP" altLang="en-US" sz="2000" dirty="0"/>
              <a:t>より高次の相互作用が低次の交互作用に比べて共存種数を減少させる可能性もある</a:t>
            </a:r>
            <a:endParaRPr lang="en-US" altLang="ja-JP" sz="2000" dirty="0"/>
          </a:p>
          <a:p>
            <a:pPr marL="342900" indent="-342900">
              <a:spcAft>
                <a:spcPts val="1200"/>
              </a:spcAft>
              <a:buFont typeface="Arial" panose="020B0604020202020204" pitchFamily="34" charset="0"/>
              <a:buChar char="•"/>
            </a:pPr>
            <a:r>
              <a:rPr lang="ja-JP" altLang="en-US" sz="2000" dirty="0"/>
              <a:t>よし詳細な理論的な条件解析が必要</a:t>
            </a:r>
            <a:endParaRPr lang="en-US" altLang="ja-JP" sz="2000" dirty="0"/>
          </a:p>
        </p:txBody>
      </p:sp>
    </p:spTree>
    <p:extLst>
      <p:ext uri="{BB962C8B-B14F-4D97-AF65-F5344CB8AC3E}">
        <p14:creationId xmlns:p14="http://schemas.microsoft.com/office/powerpoint/2010/main" val="3080849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6C9748-6942-4F6C-9428-9B58B3AF2CC3}"/>
              </a:ext>
            </a:extLst>
          </p:cNvPr>
          <p:cNvSpPr txBox="1">
            <a:spLocks/>
          </p:cNvSpPr>
          <p:nvPr/>
        </p:nvSpPr>
        <p:spPr>
          <a:xfrm>
            <a:off x="342900" y="321582"/>
            <a:ext cx="10515600" cy="973817"/>
          </a:xfrm>
          <a:prstGeom prst="rect">
            <a:avLst/>
          </a:prstGeom>
        </p:spPr>
        <p:txBody>
          <a:bodyPr anchor="t">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dirty="0"/>
              <a:t>Empirical Progress</a:t>
            </a:r>
            <a:endParaRPr lang="ja-JP" altLang="en-US" sz="4000" dirty="0"/>
          </a:p>
        </p:txBody>
      </p:sp>
      <p:sp>
        <p:nvSpPr>
          <p:cNvPr id="3" name="テキスト ボックス 2">
            <a:extLst>
              <a:ext uri="{FF2B5EF4-FFF2-40B4-BE49-F238E27FC236}">
                <a16:creationId xmlns:a16="http://schemas.microsoft.com/office/drawing/2014/main" id="{4B2BBF77-72B3-40A7-9A16-04E8D30A02EE}"/>
              </a:ext>
            </a:extLst>
          </p:cNvPr>
          <p:cNvSpPr txBox="1"/>
          <p:nvPr/>
        </p:nvSpPr>
        <p:spPr>
          <a:xfrm>
            <a:off x="92529" y="1306283"/>
            <a:ext cx="11766318" cy="5478423"/>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ja-JP" altLang="en-US" dirty="0"/>
              <a:t>共存－面積関係、共存－時間関係、共存ー種間相互作用の複雑性関係は、共存の時空間スケールや相互作用の複雑性の役割に関する実証研究を促すために提示した</a:t>
            </a:r>
            <a:endParaRPr lang="en-US" altLang="ja-JP" dirty="0"/>
          </a:p>
          <a:p>
            <a:pPr marL="342900" indent="-342900">
              <a:spcAft>
                <a:spcPts val="1200"/>
              </a:spcAft>
              <a:buFont typeface="Arial" panose="020B0604020202020204" pitchFamily="34" charset="0"/>
              <a:buChar char="•"/>
            </a:pPr>
            <a:r>
              <a:rPr lang="ja-JP" altLang="en-US" dirty="0"/>
              <a:t>野外パターンからパラメタライズされた数理モデルを構築して、共存がこれら</a:t>
            </a:r>
            <a:r>
              <a:rPr lang="en-US" altLang="ja-JP" dirty="0"/>
              <a:t>3</a:t>
            </a:r>
            <a:r>
              <a:rPr lang="ja-JP" altLang="en-US" dirty="0"/>
              <a:t>次元によってどう変わるかを評価することで、実証研究は進展してきた</a:t>
            </a:r>
            <a:endParaRPr lang="en-US" altLang="ja-JP" dirty="0"/>
          </a:p>
          <a:p>
            <a:pPr marL="342900" indent="-342900">
              <a:spcAft>
                <a:spcPts val="1200"/>
              </a:spcAft>
              <a:buFont typeface="Arial" panose="020B0604020202020204" pitchFamily="34" charset="0"/>
              <a:buChar char="•"/>
            </a:pPr>
            <a:r>
              <a:rPr lang="ja-JP" altLang="en-US" dirty="0"/>
              <a:t>まず、個体の人口学的パラメータ </a:t>
            </a:r>
            <a:r>
              <a:rPr lang="en-US" altLang="ja-JP" dirty="0"/>
              <a:t>(</a:t>
            </a:r>
            <a:r>
              <a:rPr lang="ja-JP" altLang="en-US" dirty="0"/>
              <a:t>成長・生存・繁殖など</a:t>
            </a:r>
            <a:r>
              <a:rPr lang="en-US" altLang="ja-JP" dirty="0"/>
              <a:t>) </a:t>
            </a:r>
            <a:r>
              <a:rPr lang="ja-JP" altLang="en-US" dirty="0"/>
              <a:t>と、近くにいる種の密度や種構成の関係を推定する</a:t>
            </a:r>
            <a:endParaRPr lang="en-US" altLang="ja-JP" dirty="0"/>
          </a:p>
          <a:p>
            <a:pPr marL="342900" indent="-342900">
              <a:spcAft>
                <a:spcPts val="1200"/>
              </a:spcAft>
              <a:buFont typeface="Arial" panose="020B0604020202020204" pitchFamily="34" charset="0"/>
              <a:buChar char="•"/>
            </a:pPr>
            <a:r>
              <a:rPr lang="ja-JP" altLang="en-US" dirty="0"/>
              <a:t>必要なデータは競争種の種類や個体数に十分な変動がある野外観察データ、または実験的に密度操作されたデータ</a:t>
            </a:r>
            <a:endParaRPr lang="en-US" altLang="ja-JP" dirty="0"/>
          </a:p>
          <a:p>
            <a:pPr marL="342900" indent="-342900">
              <a:spcAft>
                <a:spcPts val="1200"/>
              </a:spcAft>
              <a:buFont typeface="Arial" panose="020B0604020202020204" pitchFamily="34" charset="0"/>
              <a:buChar char="•"/>
            </a:pPr>
            <a:r>
              <a:rPr lang="ja-JP" altLang="en-US" dirty="0"/>
              <a:t>推定されたパラメータを使用し、個体ベースモデル</a:t>
            </a:r>
            <a:r>
              <a:rPr lang="en-US" altLang="ja-JP" dirty="0"/>
              <a:t>(IBM) </a:t>
            </a:r>
            <a:r>
              <a:rPr lang="ja-JP" altLang="en-US" dirty="0"/>
              <a:t>または積分投影法 </a:t>
            </a:r>
            <a:r>
              <a:rPr lang="en-US" altLang="ja-JP" dirty="0"/>
              <a:t>(size-structured population)</a:t>
            </a:r>
            <a:r>
              <a:rPr lang="ja-JP" altLang="en-US" dirty="0"/>
              <a:t> によって系のダイナミクスをシミュレートする</a:t>
            </a:r>
            <a:endParaRPr lang="en-US" altLang="ja-JP" dirty="0"/>
          </a:p>
          <a:p>
            <a:pPr marL="342900" indent="-342900">
              <a:spcAft>
                <a:spcPts val="1200"/>
              </a:spcAft>
              <a:buFont typeface="Arial" panose="020B0604020202020204" pitchFamily="34" charset="0"/>
              <a:buChar char="•"/>
            </a:pPr>
            <a:r>
              <a:rPr lang="ja-JP" altLang="en-US" dirty="0"/>
              <a:t>共存－面積関係では、人口学的パラメータを空間上にマッピングし、シミュレートする</a:t>
            </a:r>
            <a:endParaRPr lang="en-US" altLang="ja-JP" dirty="0"/>
          </a:p>
          <a:p>
            <a:pPr marL="342900" indent="-342900">
              <a:spcAft>
                <a:spcPts val="1200"/>
              </a:spcAft>
              <a:buFont typeface="Arial" panose="020B0604020202020204" pitchFamily="34" charset="0"/>
              <a:buChar char="•"/>
            </a:pPr>
            <a:r>
              <a:rPr lang="ja-JP" altLang="en-US" dirty="0"/>
              <a:t>共存－時間関係では、年ごとの人口学的パラメータを求め、ある年のパラメータが永久に続く場合 （時間変動に依存しない種数）から時間変動の間隔を増加させた場合をシミュレートする</a:t>
            </a:r>
            <a:endParaRPr lang="en-US" altLang="ja-JP" dirty="0"/>
          </a:p>
          <a:p>
            <a:pPr marL="342900" indent="-342900">
              <a:spcAft>
                <a:spcPts val="1200"/>
              </a:spcAft>
              <a:buFont typeface="Arial" panose="020B0604020202020204" pitchFamily="34" charset="0"/>
              <a:buChar char="•"/>
            </a:pPr>
            <a:r>
              <a:rPr lang="ja-JP" altLang="en-US" dirty="0"/>
              <a:t>共存ー種間相互作用の複雑性関係では、複数種の密度を操作したときの個体の人口学的応答を評価したうえで相互作用が</a:t>
            </a:r>
            <a:r>
              <a:rPr lang="en-US" altLang="ja-JP" dirty="0"/>
              <a:t>2</a:t>
            </a:r>
            <a:r>
              <a:rPr lang="ja-JP" altLang="en-US" dirty="0"/>
              <a:t>次元のモデルと</a:t>
            </a:r>
            <a:r>
              <a:rPr lang="en-US" altLang="ja-JP" dirty="0"/>
              <a:t>3</a:t>
            </a:r>
            <a:r>
              <a:rPr lang="ja-JP" altLang="en-US" dirty="0"/>
              <a:t>次元のモデルをフィットし、説明力の改善の程度を定量化、シミュレート</a:t>
            </a:r>
            <a:endParaRPr lang="en-US" altLang="ja-JP" dirty="0"/>
          </a:p>
          <a:p>
            <a:pPr marL="342900" indent="-342900">
              <a:spcAft>
                <a:spcPts val="1200"/>
              </a:spcAft>
              <a:buFont typeface="Arial" panose="020B0604020202020204" pitchFamily="34" charset="0"/>
              <a:buChar char="•"/>
            </a:pPr>
            <a:r>
              <a:rPr lang="ja-JP" altLang="en-US" dirty="0"/>
              <a:t>いずれの場合（特に相互作用の複雑性）も、多大なる努力量を要する</a:t>
            </a:r>
            <a:endParaRPr lang="en-US" altLang="ja-JP" dirty="0"/>
          </a:p>
        </p:txBody>
      </p:sp>
    </p:spTree>
    <p:extLst>
      <p:ext uri="{BB962C8B-B14F-4D97-AF65-F5344CB8AC3E}">
        <p14:creationId xmlns:p14="http://schemas.microsoft.com/office/powerpoint/2010/main" val="508236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143B611-6DE5-4EA7-A0E9-8C616F479E2F}"/>
              </a:ext>
            </a:extLst>
          </p:cNvPr>
          <p:cNvPicPr>
            <a:picLocks noChangeAspect="1"/>
          </p:cNvPicPr>
          <p:nvPr/>
        </p:nvPicPr>
        <p:blipFill>
          <a:blip r:embed="rId2"/>
          <a:stretch>
            <a:fillRect/>
          </a:stretch>
        </p:blipFill>
        <p:spPr>
          <a:xfrm>
            <a:off x="185056" y="1466169"/>
            <a:ext cx="5083629" cy="2247585"/>
          </a:xfrm>
          <a:prstGeom prst="rect">
            <a:avLst/>
          </a:prstGeom>
        </p:spPr>
      </p:pic>
      <p:sp>
        <p:nvSpPr>
          <p:cNvPr id="4" name="タイトル 1">
            <a:extLst>
              <a:ext uri="{FF2B5EF4-FFF2-40B4-BE49-F238E27FC236}">
                <a16:creationId xmlns:a16="http://schemas.microsoft.com/office/drawing/2014/main" id="{78E5E2E0-8369-4C58-80B2-0C1DEB94F872}"/>
              </a:ext>
            </a:extLst>
          </p:cNvPr>
          <p:cNvSpPr txBox="1">
            <a:spLocks/>
          </p:cNvSpPr>
          <p:nvPr/>
        </p:nvSpPr>
        <p:spPr>
          <a:xfrm>
            <a:off x="342900" y="321582"/>
            <a:ext cx="10515600" cy="973817"/>
          </a:xfrm>
          <a:prstGeom prst="rect">
            <a:avLst/>
          </a:prstGeom>
        </p:spPr>
        <p:txBody>
          <a:bodyPr anchor="t">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dirty="0"/>
              <a:t>Parameterization and simulation</a:t>
            </a:r>
            <a:r>
              <a:rPr lang="ja-JP" altLang="en-US" sz="4000" dirty="0"/>
              <a:t>の例</a:t>
            </a:r>
          </a:p>
        </p:txBody>
      </p:sp>
      <p:sp>
        <p:nvSpPr>
          <p:cNvPr id="5" name="テキスト ボックス 4">
            <a:extLst>
              <a:ext uri="{FF2B5EF4-FFF2-40B4-BE49-F238E27FC236}">
                <a16:creationId xmlns:a16="http://schemas.microsoft.com/office/drawing/2014/main" id="{992E6747-303C-4178-A54C-7F350848D115}"/>
              </a:ext>
            </a:extLst>
          </p:cNvPr>
          <p:cNvSpPr txBox="1"/>
          <p:nvPr/>
        </p:nvSpPr>
        <p:spPr>
          <a:xfrm>
            <a:off x="8649544" y="6046952"/>
            <a:ext cx="3416432" cy="369332"/>
          </a:xfrm>
          <a:prstGeom prst="rect">
            <a:avLst/>
          </a:prstGeom>
          <a:noFill/>
        </p:spPr>
        <p:txBody>
          <a:bodyPr wrap="square">
            <a:spAutoFit/>
          </a:bodyPr>
          <a:lstStyle/>
          <a:p>
            <a:pPr algn="r"/>
            <a:r>
              <a:rPr lang="en-US" altLang="ja-JP" dirty="0"/>
              <a:t>(Adler et al. 2010, </a:t>
            </a:r>
            <a:r>
              <a:rPr lang="en-US" altLang="ja-JP" dirty="0" err="1"/>
              <a:t>Ecol.Lett</a:t>
            </a:r>
            <a:r>
              <a:rPr lang="en-US" altLang="ja-JP" dirty="0"/>
              <a:t>.)</a:t>
            </a:r>
            <a:endParaRPr lang="ja-JP" altLang="en-US" dirty="0"/>
          </a:p>
        </p:txBody>
      </p:sp>
      <p:pic>
        <p:nvPicPr>
          <p:cNvPr id="7" name="図 6">
            <a:extLst>
              <a:ext uri="{FF2B5EF4-FFF2-40B4-BE49-F238E27FC236}">
                <a16:creationId xmlns:a16="http://schemas.microsoft.com/office/drawing/2014/main" id="{8F90B814-FD1B-4A9E-95A7-7EE878D89149}"/>
              </a:ext>
            </a:extLst>
          </p:cNvPr>
          <p:cNvPicPr>
            <a:picLocks noChangeAspect="1"/>
          </p:cNvPicPr>
          <p:nvPr/>
        </p:nvPicPr>
        <p:blipFill>
          <a:blip r:embed="rId3"/>
          <a:stretch>
            <a:fillRect/>
          </a:stretch>
        </p:blipFill>
        <p:spPr>
          <a:xfrm>
            <a:off x="185056" y="4417533"/>
            <a:ext cx="5675638" cy="1866500"/>
          </a:xfrm>
          <a:prstGeom prst="rect">
            <a:avLst/>
          </a:prstGeom>
        </p:spPr>
      </p:pic>
      <p:pic>
        <p:nvPicPr>
          <p:cNvPr id="9" name="図 8">
            <a:extLst>
              <a:ext uri="{FF2B5EF4-FFF2-40B4-BE49-F238E27FC236}">
                <a16:creationId xmlns:a16="http://schemas.microsoft.com/office/drawing/2014/main" id="{6EC08AB3-1A7B-4861-9C13-375476430205}"/>
              </a:ext>
            </a:extLst>
          </p:cNvPr>
          <p:cNvPicPr>
            <a:picLocks noChangeAspect="1"/>
          </p:cNvPicPr>
          <p:nvPr/>
        </p:nvPicPr>
        <p:blipFill>
          <a:blip r:embed="rId4"/>
          <a:stretch>
            <a:fillRect/>
          </a:stretch>
        </p:blipFill>
        <p:spPr>
          <a:xfrm>
            <a:off x="5990227" y="1668690"/>
            <a:ext cx="6201773" cy="3682093"/>
          </a:xfrm>
          <a:prstGeom prst="rect">
            <a:avLst/>
          </a:prstGeom>
        </p:spPr>
      </p:pic>
      <p:sp>
        <p:nvSpPr>
          <p:cNvPr id="10" name="テキスト ボックス 9">
            <a:extLst>
              <a:ext uri="{FF2B5EF4-FFF2-40B4-BE49-F238E27FC236}">
                <a16:creationId xmlns:a16="http://schemas.microsoft.com/office/drawing/2014/main" id="{EBB587D6-DFD2-4B05-BFCD-EEBC4B3F836E}"/>
              </a:ext>
            </a:extLst>
          </p:cNvPr>
          <p:cNvSpPr txBox="1"/>
          <p:nvPr/>
        </p:nvSpPr>
        <p:spPr>
          <a:xfrm>
            <a:off x="244928" y="1116089"/>
            <a:ext cx="2315057" cy="369332"/>
          </a:xfrm>
          <a:prstGeom prst="rect">
            <a:avLst/>
          </a:prstGeom>
          <a:noFill/>
        </p:spPr>
        <p:txBody>
          <a:bodyPr wrap="none" rtlCol="0">
            <a:spAutoFit/>
          </a:bodyPr>
          <a:lstStyle/>
          <a:p>
            <a:r>
              <a:rPr kumimoji="1" lang="ja-JP" altLang="en-US" dirty="0"/>
              <a:t>① 長期モニタリング</a:t>
            </a:r>
          </a:p>
        </p:txBody>
      </p:sp>
      <p:sp>
        <p:nvSpPr>
          <p:cNvPr id="11" name="テキスト ボックス 10">
            <a:extLst>
              <a:ext uri="{FF2B5EF4-FFF2-40B4-BE49-F238E27FC236}">
                <a16:creationId xmlns:a16="http://schemas.microsoft.com/office/drawing/2014/main" id="{EED48C50-9C81-41C0-A187-8E3B636CF4DC}"/>
              </a:ext>
            </a:extLst>
          </p:cNvPr>
          <p:cNvSpPr txBox="1"/>
          <p:nvPr/>
        </p:nvSpPr>
        <p:spPr>
          <a:xfrm>
            <a:off x="244928" y="3965139"/>
            <a:ext cx="3007555" cy="369332"/>
          </a:xfrm>
          <a:prstGeom prst="rect">
            <a:avLst/>
          </a:prstGeom>
          <a:noFill/>
        </p:spPr>
        <p:txBody>
          <a:bodyPr wrap="none" rtlCol="0">
            <a:spAutoFit/>
          </a:bodyPr>
          <a:lstStyle/>
          <a:p>
            <a:r>
              <a:rPr lang="ja-JP" altLang="en-US" dirty="0"/>
              <a:t>② パラメタライゼーション</a:t>
            </a:r>
            <a:endParaRPr kumimoji="1" lang="ja-JP" altLang="en-US" dirty="0"/>
          </a:p>
        </p:txBody>
      </p:sp>
      <p:sp>
        <p:nvSpPr>
          <p:cNvPr id="12" name="テキスト ボックス 11">
            <a:extLst>
              <a:ext uri="{FF2B5EF4-FFF2-40B4-BE49-F238E27FC236}">
                <a16:creationId xmlns:a16="http://schemas.microsoft.com/office/drawing/2014/main" id="{0BF60049-619C-4CF7-B89C-892F66CBE0A2}"/>
              </a:ext>
            </a:extLst>
          </p:cNvPr>
          <p:cNvSpPr txBox="1"/>
          <p:nvPr/>
        </p:nvSpPr>
        <p:spPr>
          <a:xfrm>
            <a:off x="6096000" y="1162874"/>
            <a:ext cx="3387466" cy="369332"/>
          </a:xfrm>
          <a:prstGeom prst="rect">
            <a:avLst/>
          </a:prstGeom>
          <a:noFill/>
        </p:spPr>
        <p:txBody>
          <a:bodyPr wrap="none" rtlCol="0">
            <a:spAutoFit/>
          </a:bodyPr>
          <a:lstStyle/>
          <a:p>
            <a:r>
              <a:rPr lang="ja-JP" altLang="en-US" dirty="0"/>
              <a:t>③</a:t>
            </a:r>
            <a:r>
              <a:rPr kumimoji="1" lang="ja-JP" altLang="en-US" dirty="0"/>
              <a:t> </a:t>
            </a:r>
            <a:r>
              <a:rPr kumimoji="1" lang="en-US" altLang="ja-JP" dirty="0"/>
              <a:t>IBM</a:t>
            </a:r>
            <a:r>
              <a:rPr kumimoji="1" lang="ja-JP" altLang="en-US" dirty="0"/>
              <a:t>によるシミュレーション</a:t>
            </a:r>
            <a:endParaRPr kumimoji="1" lang="en-US" altLang="ja-JP" dirty="0"/>
          </a:p>
        </p:txBody>
      </p:sp>
    </p:spTree>
    <p:extLst>
      <p:ext uri="{BB962C8B-B14F-4D97-AF65-F5344CB8AC3E}">
        <p14:creationId xmlns:p14="http://schemas.microsoft.com/office/powerpoint/2010/main" val="1592440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A33DE-0D0E-4696-A43B-A004464EB435}"/>
              </a:ext>
            </a:extLst>
          </p:cNvPr>
          <p:cNvSpPr txBox="1">
            <a:spLocks/>
          </p:cNvSpPr>
          <p:nvPr/>
        </p:nvSpPr>
        <p:spPr>
          <a:xfrm>
            <a:off x="342900" y="321582"/>
            <a:ext cx="10515600" cy="973817"/>
          </a:xfrm>
          <a:prstGeom prst="rect">
            <a:avLst/>
          </a:prstGeom>
        </p:spPr>
        <p:txBody>
          <a:bodyPr anchor="t">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dirty="0"/>
              <a:t>Conclusions</a:t>
            </a:r>
            <a:endParaRPr lang="ja-JP" altLang="en-US" sz="4000" dirty="0"/>
          </a:p>
        </p:txBody>
      </p:sp>
      <p:sp>
        <p:nvSpPr>
          <p:cNvPr id="3" name="テキスト ボックス 2">
            <a:extLst>
              <a:ext uri="{FF2B5EF4-FFF2-40B4-BE49-F238E27FC236}">
                <a16:creationId xmlns:a16="http://schemas.microsoft.com/office/drawing/2014/main" id="{A7ECD132-1BD6-422C-9A3B-24BA38AA8C5D}"/>
              </a:ext>
            </a:extLst>
          </p:cNvPr>
          <p:cNvSpPr txBox="1"/>
          <p:nvPr/>
        </p:nvSpPr>
        <p:spPr>
          <a:xfrm>
            <a:off x="92529" y="1306283"/>
            <a:ext cx="11544299" cy="4555093"/>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ja-JP" altLang="en-US" sz="2000" dirty="0"/>
              <a:t>種の共存を説明しようとする生態学者の過去の取り組みは、検証可能な仮説や一般的な原理を生み出すことができなかった</a:t>
            </a:r>
            <a:endParaRPr lang="en-US" altLang="ja-JP" sz="2000" dirty="0"/>
          </a:p>
          <a:p>
            <a:pPr marL="342900" indent="-342900">
              <a:spcAft>
                <a:spcPts val="1200"/>
              </a:spcAft>
              <a:buFont typeface="Arial" panose="020B0604020202020204" pitchFamily="34" charset="0"/>
              <a:buChar char="•"/>
            </a:pPr>
            <a:r>
              <a:rPr lang="ja-JP" altLang="en-US" sz="2000" dirty="0"/>
              <a:t>共存を可能にする理論については分かっている</a:t>
            </a:r>
            <a:endParaRPr lang="en-US" altLang="ja-JP" sz="2000" dirty="0"/>
          </a:p>
          <a:p>
            <a:pPr marL="800100" lvl="1" indent="-342900">
              <a:spcAft>
                <a:spcPts val="1200"/>
              </a:spcAft>
              <a:buFont typeface="Arial" panose="020B0604020202020204" pitchFamily="34" charset="0"/>
              <a:buChar char="•"/>
            </a:pPr>
            <a:r>
              <a:rPr lang="en-US" altLang="ja-JP" sz="2000" dirty="0"/>
              <a:t>Competition colonization trade-off</a:t>
            </a:r>
          </a:p>
          <a:p>
            <a:pPr marL="800100" lvl="1" indent="-342900">
              <a:spcAft>
                <a:spcPts val="1200"/>
              </a:spcAft>
              <a:buFont typeface="Arial" panose="020B0604020202020204" pitchFamily="34" charset="0"/>
              <a:buChar char="•"/>
            </a:pPr>
            <a:r>
              <a:rPr lang="en-US" altLang="ja-JP" sz="2000" dirty="0"/>
              <a:t>Spatial environmental heterogeneity </a:t>
            </a:r>
          </a:p>
          <a:p>
            <a:pPr marL="800100" lvl="1" indent="-342900">
              <a:spcAft>
                <a:spcPts val="1200"/>
              </a:spcAft>
              <a:buFont typeface="Arial" panose="020B0604020202020204" pitchFamily="34" charset="0"/>
              <a:buChar char="•"/>
            </a:pPr>
            <a:r>
              <a:rPr lang="en-US" altLang="ja-JP" sz="2000" dirty="0"/>
              <a:t>Predator tolerance-competitive ability trade-off</a:t>
            </a:r>
          </a:p>
          <a:p>
            <a:pPr marL="342900" indent="-342900">
              <a:spcAft>
                <a:spcPts val="1200"/>
              </a:spcAft>
              <a:buFont typeface="Arial" panose="020B0604020202020204" pitchFamily="34" charset="0"/>
              <a:buChar char="•"/>
            </a:pPr>
            <a:r>
              <a:rPr lang="ja-JP" altLang="en-US" sz="2000" dirty="0">
                <a:solidFill>
                  <a:srgbClr val="0000FF"/>
                </a:solidFill>
              </a:rPr>
              <a:t>共存機構に関する問題は理論的なものではなく、実証的なものである</a:t>
            </a:r>
            <a:endParaRPr lang="en-US" altLang="ja-JP" sz="2000" dirty="0">
              <a:solidFill>
                <a:srgbClr val="0000FF"/>
              </a:solidFill>
            </a:endParaRPr>
          </a:p>
          <a:p>
            <a:pPr marL="342900" indent="-342900">
              <a:spcAft>
                <a:spcPts val="1200"/>
              </a:spcAft>
              <a:buFont typeface="Arial" panose="020B0604020202020204" pitchFamily="34" charset="0"/>
              <a:buChar char="•"/>
            </a:pPr>
            <a:r>
              <a:rPr lang="ja-JP" altLang="en-US" sz="2000" dirty="0"/>
              <a:t>この分野における未解明の問題への取り組みを促すため、本章では共存と</a:t>
            </a:r>
            <a:r>
              <a:rPr lang="en-US" altLang="ja-JP" sz="2000" dirty="0"/>
              <a:t>3</a:t>
            </a:r>
            <a:r>
              <a:rPr lang="ja-JP" altLang="en-US" sz="2000" dirty="0"/>
              <a:t>つの次元（空間、時間、相互作用の複雑性）の関係を提案した</a:t>
            </a:r>
            <a:endParaRPr lang="en-US" altLang="ja-JP" sz="2000" dirty="0"/>
          </a:p>
          <a:p>
            <a:pPr marL="342900" indent="-342900">
              <a:spcAft>
                <a:spcPts val="1200"/>
              </a:spcAft>
              <a:buFont typeface="Arial" panose="020B0604020202020204" pitchFamily="34" charset="0"/>
              <a:buChar char="•"/>
            </a:pPr>
            <a:r>
              <a:rPr lang="ja-JP" altLang="en-US" sz="2000" dirty="0"/>
              <a:t>種多様性の維持機構の解明は困難な課題であるが、種の共存を研究している実証研究者は過去の理論に匹敵するような進歩を遂げつつある</a:t>
            </a:r>
            <a:endParaRPr lang="en-US" altLang="ja-JP" sz="2000" dirty="0"/>
          </a:p>
        </p:txBody>
      </p:sp>
    </p:spTree>
    <p:extLst>
      <p:ext uri="{BB962C8B-B14F-4D97-AF65-F5344CB8AC3E}">
        <p14:creationId xmlns:p14="http://schemas.microsoft.com/office/powerpoint/2010/main" val="35362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601656-4CA1-40B3-B67D-8465E4C3E50E}"/>
              </a:ext>
            </a:extLst>
          </p:cNvPr>
          <p:cNvSpPr>
            <a:spLocks noGrp="1"/>
          </p:cNvSpPr>
          <p:nvPr>
            <p:ph type="title"/>
          </p:nvPr>
        </p:nvSpPr>
        <p:spPr>
          <a:xfrm>
            <a:off x="342900" y="321583"/>
            <a:ext cx="10515600" cy="772432"/>
          </a:xfrm>
        </p:spPr>
        <p:txBody>
          <a:bodyPr anchor="t">
            <a:normAutofit/>
          </a:bodyPr>
          <a:lstStyle/>
          <a:p>
            <a:r>
              <a:rPr kumimoji="1" lang="ja-JP" altLang="en-US" sz="4000" dirty="0"/>
              <a:t>種の共存機構－</a:t>
            </a:r>
            <a:r>
              <a:rPr kumimoji="1" lang="en-US" altLang="ja-JP" sz="4000" dirty="0"/>
              <a:t>20</a:t>
            </a:r>
            <a:r>
              <a:rPr kumimoji="1" lang="ja-JP" altLang="en-US" sz="4000" dirty="0"/>
              <a:t>世紀まで</a:t>
            </a:r>
            <a:r>
              <a:rPr kumimoji="1" lang="en-US" altLang="ja-JP" sz="4000" dirty="0"/>
              <a:t>―</a:t>
            </a:r>
            <a:endParaRPr kumimoji="1" lang="ja-JP" altLang="en-US" sz="4000" dirty="0"/>
          </a:p>
        </p:txBody>
      </p:sp>
      <p:sp>
        <p:nvSpPr>
          <p:cNvPr id="3" name="テキスト ボックス 2">
            <a:extLst>
              <a:ext uri="{FF2B5EF4-FFF2-40B4-BE49-F238E27FC236}">
                <a16:creationId xmlns:a16="http://schemas.microsoft.com/office/drawing/2014/main" id="{5609D5FC-ECD6-4F88-93AA-1D837D68EC88}"/>
              </a:ext>
            </a:extLst>
          </p:cNvPr>
          <p:cNvSpPr txBox="1"/>
          <p:nvPr/>
        </p:nvSpPr>
        <p:spPr>
          <a:xfrm>
            <a:off x="359227" y="1284513"/>
            <a:ext cx="11255829" cy="5016758"/>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ja-JP" altLang="en-US" sz="2000" dirty="0"/>
              <a:t>種の共存（種多様性の維持機構）への興味は生態学そのものと同じくらい古い</a:t>
            </a:r>
            <a:endParaRPr lang="en-US" altLang="ja-JP" sz="2000" dirty="0"/>
          </a:p>
          <a:p>
            <a:pPr marL="342900" indent="-342900">
              <a:spcAft>
                <a:spcPts val="1200"/>
              </a:spcAft>
              <a:buFont typeface="Arial" panose="020B0604020202020204" pitchFamily="34" charset="0"/>
              <a:buChar char="•"/>
            </a:pPr>
            <a:r>
              <a:rPr lang="ja-JP" altLang="en-US" sz="2000" dirty="0"/>
              <a:t>ある種は別の種よりも競争で優位であるのにもかかわらずなぜ多種は共存できるのかという問いは</a:t>
            </a:r>
            <a:r>
              <a:rPr lang="en-US" altLang="ja-JP" sz="2000" dirty="0"/>
              <a:t>Darwin</a:t>
            </a:r>
            <a:r>
              <a:rPr lang="ja-JP" altLang="en-US" sz="2000" dirty="0"/>
              <a:t> </a:t>
            </a:r>
            <a:r>
              <a:rPr lang="en-US" altLang="ja-JP" sz="2000" dirty="0"/>
              <a:t>(1859) </a:t>
            </a:r>
            <a:r>
              <a:rPr lang="ja-JP" altLang="en-US" sz="2000" dirty="0"/>
              <a:t>も考えていたものであり、</a:t>
            </a:r>
            <a:r>
              <a:rPr lang="en-US" altLang="ja-JP" sz="2000" dirty="0" err="1"/>
              <a:t>Huchinson</a:t>
            </a:r>
            <a:r>
              <a:rPr lang="en-US" altLang="ja-JP" sz="2000" dirty="0"/>
              <a:t> (1961) </a:t>
            </a:r>
            <a:r>
              <a:rPr lang="ja-JP" altLang="en-US" sz="2000" dirty="0"/>
              <a:t>が枠組みを作った</a:t>
            </a:r>
            <a:endParaRPr lang="en-US" altLang="ja-JP" sz="2000" dirty="0"/>
          </a:p>
          <a:p>
            <a:pPr marL="342900" indent="-342900">
              <a:spcAft>
                <a:spcPts val="1200"/>
              </a:spcAft>
              <a:buFont typeface="Arial" panose="020B0604020202020204" pitchFamily="34" charset="0"/>
              <a:buChar char="•"/>
            </a:pPr>
            <a:r>
              <a:rPr lang="ja-JP" altLang="en-US" sz="2000" dirty="0"/>
              <a:t>その答えは、「種はそれぞれ異なるやり方で環境と相互作用し、異なる要因で制限されるから共存できる」</a:t>
            </a:r>
            <a:endParaRPr lang="en-US" altLang="ja-JP" sz="2000" dirty="0"/>
          </a:p>
          <a:p>
            <a:pPr marL="342900" indent="-342900">
              <a:spcAft>
                <a:spcPts val="1200"/>
              </a:spcAft>
              <a:buFont typeface="Arial" panose="020B0604020202020204" pitchFamily="34" charset="0"/>
              <a:buChar char="•"/>
            </a:pPr>
            <a:r>
              <a:rPr lang="ja-JP" altLang="en-US" sz="2000" dirty="0"/>
              <a:t>多くの理論と実験によって定式化</a:t>
            </a:r>
            <a:endParaRPr lang="en-US" altLang="ja-JP" sz="2000" dirty="0"/>
          </a:p>
          <a:p>
            <a:pPr marL="800100" lvl="1" indent="-342900">
              <a:spcAft>
                <a:spcPts val="1200"/>
              </a:spcAft>
              <a:buFont typeface="Wingdings" panose="05000000000000000000" pitchFamily="2" charset="2"/>
              <a:buChar char="ü"/>
            </a:pPr>
            <a:r>
              <a:rPr lang="en-US" altLang="ja-JP" sz="2000" dirty="0"/>
              <a:t>Resource-competition dynamics (MacArthur 1970, Tilman 1982)</a:t>
            </a:r>
          </a:p>
          <a:p>
            <a:pPr marL="800100" lvl="1" indent="-342900">
              <a:spcAft>
                <a:spcPts val="1200"/>
              </a:spcAft>
              <a:buFont typeface="Wingdings" panose="05000000000000000000" pitchFamily="2" charset="2"/>
              <a:buChar char="ü"/>
            </a:pPr>
            <a:r>
              <a:rPr lang="en-US" altLang="ja-JP" sz="2000" dirty="0"/>
              <a:t>Fluctuation-dependent coexistence model (Chesson and </a:t>
            </a:r>
            <a:r>
              <a:rPr lang="en-US" altLang="ja-JP" sz="2000" dirty="0" err="1"/>
              <a:t>Waner</a:t>
            </a:r>
            <a:r>
              <a:rPr lang="en-US" altLang="ja-JP" sz="2000" dirty="0"/>
              <a:t> 1981, Armstrong and McGehee 1980)</a:t>
            </a:r>
          </a:p>
          <a:p>
            <a:pPr marL="800100" lvl="1" indent="-342900">
              <a:spcAft>
                <a:spcPts val="1200"/>
              </a:spcAft>
              <a:buFont typeface="Wingdings" panose="05000000000000000000" pitchFamily="2" charset="2"/>
              <a:buChar char="ü"/>
            </a:pPr>
            <a:r>
              <a:rPr lang="en-US" altLang="ja-JP" sz="2000" dirty="0"/>
              <a:t>Predator-mediated coexistence model (Holt et al. 1994)</a:t>
            </a:r>
          </a:p>
          <a:p>
            <a:pPr marL="800100" lvl="1" indent="-342900">
              <a:spcAft>
                <a:spcPts val="1200"/>
              </a:spcAft>
              <a:buFont typeface="Wingdings" panose="05000000000000000000" pitchFamily="2" charset="2"/>
              <a:buChar char="ü"/>
            </a:pPr>
            <a:r>
              <a:rPr lang="ja-JP" altLang="en-US" sz="2000" dirty="0"/>
              <a:t>実証研究 </a:t>
            </a:r>
            <a:r>
              <a:rPr lang="en-US" altLang="ja-JP" sz="2000" dirty="0"/>
              <a:t>(Paine 1966, Sousa 1979)</a:t>
            </a:r>
          </a:p>
          <a:p>
            <a:pPr marL="342900" indent="-342900">
              <a:spcAft>
                <a:spcPts val="1200"/>
              </a:spcAft>
              <a:buFont typeface="Arial" panose="020B0604020202020204" pitchFamily="34" charset="0"/>
              <a:buChar char="•"/>
            </a:pPr>
            <a:r>
              <a:rPr lang="en-US" altLang="ja-JP" sz="2000" dirty="0"/>
              <a:t>20</a:t>
            </a:r>
            <a:r>
              <a:rPr lang="ja-JP" altLang="en-US" sz="2000" dirty="0"/>
              <a:t>世紀の終わりまでに、種の共存を説明する理論は</a:t>
            </a:r>
            <a:r>
              <a:rPr lang="en-US" altLang="ja-JP" sz="2000" dirty="0"/>
              <a:t>100</a:t>
            </a:r>
            <a:r>
              <a:rPr lang="ja-JP" altLang="en-US" sz="2000" dirty="0"/>
              <a:t>を超え、統合の期は熟した</a:t>
            </a:r>
            <a:endParaRPr lang="en-US" altLang="ja-JP" sz="2000" dirty="0"/>
          </a:p>
        </p:txBody>
      </p:sp>
    </p:spTree>
    <p:extLst>
      <p:ext uri="{BB962C8B-B14F-4D97-AF65-F5344CB8AC3E}">
        <p14:creationId xmlns:p14="http://schemas.microsoft.com/office/powerpoint/2010/main" val="371388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601656-4CA1-40B3-B67D-8465E4C3E50E}"/>
              </a:ext>
            </a:extLst>
          </p:cNvPr>
          <p:cNvSpPr>
            <a:spLocks noGrp="1"/>
          </p:cNvSpPr>
          <p:nvPr>
            <p:ph type="title"/>
          </p:nvPr>
        </p:nvSpPr>
        <p:spPr>
          <a:xfrm>
            <a:off x="342900" y="321583"/>
            <a:ext cx="10515600" cy="772432"/>
          </a:xfrm>
        </p:spPr>
        <p:txBody>
          <a:bodyPr anchor="t">
            <a:normAutofit/>
          </a:bodyPr>
          <a:lstStyle/>
          <a:p>
            <a:r>
              <a:rPr kumimoji="1" lang="ja-JP" altLang="en-US" sz="4000" dirty="0"/>
              <a:t>ハベルの中立説とチェッソンの安定化機構</a:t>
            </a:r>
          </a:p>
        </p:txBody>
      </p:sp>
      <p:sp>
        <p:nvSpPr>
          <p:cNvPr id="3" name="テキスト ボックス 2">
            <a:extLst>
              <a:ext uri="{FF2B5EF4-FFF2-40B4-BE49-F238E27FC236}">
                <a16:creationId xmlns:a16="http://schemas.microsoft.com/office/drawing/2014/main" id="{5609D5FC-ECD6-4F88-93AA-1D837D68EC88}"/>
              </a:ext>
            </a:extLst>
          </p:cNvPr>
          <p:cNvSpPr txBox="1"/>
          <p:nvPr/>
        </p:nvSpPr>
        <p:spPr>
          <a:xfrm>
            <a:off x="359227" y="1284513"/>
            <a:ext cx="11255829" cy="5139869"/>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altLang="ja-JP" dirty="0"/>
              <a:t>Hubbell (2001) </a:t>
            </a:r>
            <a:r>
              <a:rPr lang="ja-JP" altLang="en-US" dirty="0"/>
              <a:t>は競争者間の平等性によって種の共存を説明し（中立説）、そこから生態学者は種の違いが競争の結果に及ぼす影響についてより精確に考えるようになった</a:t>
            </a:r>
            <a:endParaRPr lang="en-US" altLang="ja-JP" dirty="0"/>
          </a:p>
          <a:p>
            <a:pPr marL="342900" indent="-342900">
              <a:spcAft>
                <a:spcPts val="600"/>
              </a:spcAft>
              <a:buFont typeface="Arial" panose="020B0604020202020204" pitchFamily="34" charset="0"/>
              <a:buChar char="•"/>
            </a:pPr>
            <a:r>
              <a:rPr lang="ja-JP" altLang="en-US" dirty="0"/>
              <a:t>ほぼ同時期に</a:t>
            </a:r>
            <a:r>
              <a:rPr lang="en-US" altLang="ja-JP" dirty="0"/>
              <a:t>Chesson (2000a)</a:t>
            </a:r>
            <a:r>
              <a:rPr lang="ja-JP" altLang="en-US" dirty="0"/>
              <a:t> は、競争の結果は共存を安定化させるニッチの違いと競争排除を引き起こす平均的な適応度の差の相対的な大きさで決まると説明した</a:t>
            </a:r>
            <a:endParaRPr lang="en-US" altLang="ja-JP" dirty="0"/>
          </a:p>
          <a:p>
            <a:pPr marL="342900" indent="-342900">
              <a:spcAft>
                <a:spcPts val="600"/>
              </a:spcAft>
              <a:buFont typeface="Arial" panose="020B0604020202020204" pitchFamily="34" charset="0"/>
              <a:buChar char="•"/>
            </a:pPr>
            <a:r>
              <a:rPr lang="en-US" altLang="ja-JP" dirty="0"/>
              <a:t>Chesson (2000a) </a:t>
            </a:r>
            <a:r>
              <a:rPr lang="ja-JP" altLang="en-US" dirty="0"/>
              <a:t>はニッチの違い（種間のトレードオフ）を生むメカニズムを</a:t>
            </a:r>
            <a:r>
              <a:rPr lang="en-US" altLang="ja-JP" dirty="0"/>
              <a:t>6</a:t>
            </a:r>
            <a:r>
              <a:rPr lang="ja-JP" altLang="en-US" dirty="0"/>
              <a:t>つに大別した </a:t>
            </a:r>
            <a:r>
              <a:rPr lang="en-US" altLang="ja-JP" dirty="0"/>
              <a:t>(Table 1)</a:t>
            </a:r>
          </a:p>
          <a:p>
            <a:pPr marL="800100" lvl="1" indent="-342900">
              <a:spcAft>
                <a:spcPts val="600"/>
              </a:spcAft>
              <a:buFont typeface="Wingdings" panose="05000000000000000000" pitchFamily="2" charset="2"/>
              <a:buChar char="ü"/>
            </a:pPr>
            <a:r>
              <a:rPr lang="en-US" altLang="ja-JP" dirty="0">
                <a:solidFill>
                  <a:srgbClr val="0000FF"/>
                </a:solidFill>
              </a:rPr>
              <a:t>Variation-independent mechanisms</a:t>
            </a:r>
            <a:r>
              <a:rPr lang="ja-JP" altLang="en-US" dirty="0"/>
              <a:t>：資源分割のような時間や空間の異質性を必要としないメカニズム</a:t>
            </a:r>
            <a:endParaRPr lang="en-US" altLang="ja-JP" dirty="0"/>
          </a:p>
          <a:p>
            <a:pPr marL="800100" lvl="1" indent="-342900">
              <a:spcAft>
                <a:spcPts val="600"/>
              </a:spcAft>
              <a:buFont typeface="Wingdings" panose="05000000000000000000" pitchFamily="2" charset="2"/>
              <a:buChar char="ü"/>
            </a:pPr>
            <a:r>
              <a:rPr lang="en-US" altLang="ja-JP" dirty="0">
                <a:solidFill>
                  <a:srgbClr val="0000FF"/>
                </a:solidFill>
              </a:rPr>
              <a:t>Temporal storage effect</a:t>
            </a:r>
            <a:r>
              <a:rPr lang="ja-JP" altLang="en-US" dirty="0"/>
              <a:t>：環境の時間変動に対する種特異的な応答によって、低密度になった種は好適な環境下で競争を避けることができる（この恩恵は普通種では受けられない）</a:t>
            </a:r>
            <a:endParaRPr lang="en-US" altLang="ja-JP" dirty="0"/>
          </a:p>
          <a:p>
            <a:pPr marL="800100" lvl="1" indent="-342900">
              <a:spcAft>
                <a:spcPts val="600"/>
              </a:spcAft>
              <a:buFont typeface="Wingdings" panose="05000000000000000000" pitchFamily="2" charset="2"/>
              <a:buChar char="ü"/>
            </a:pPr>
            <a:r>
              <a:rPr lang="en-US" altLang="ja-JP" dirty="0">
                <a:solidFill>
                  <a:srgbClr val="0000FF"/>
                </a:solidFill>
              </a:rPr>
              <a:t>Temporal relative nonlinearity</a:t>
            </a:r>
            <a:r>
              <a:rPr lang="ja-JP" altLang="en-US" dirty="0"/>
              <a:t>：種によって環境要因の時間変動に対する反応が異なり、さらには環境の時間変動への影響も異なる（各種が自種よりも多種を促進する場合に共存しやすい）</a:t>
            </a:r>
            <a:endParaRPr lang="en-US" altLang="ja-JP" dirty="0"/>
          </a:p>
          <a:p>
            <a:pPr marL="800100" lvl="1" indent="-342900">
              <a:spcAft>
                <a:spcPts val="600"/>
              </a:spcAft>
              <a:buFont typeface="Wingdings" panose="05000000000000000000" pitchFamily="2" charset="2"/>
              <a:buChar char="ü"/>
            </a:pPr>
            <a:r>
              <a:rPr lang="en-US" altLang="ja-JP" dirty="0">
                <a:solidFill>
                  <a:srgbClr val="0000FF"/>
                </a:solidFill>
              </a:rPr>
              <a:t>Spatial storage effect</a:t>
            </a:r>
            <a:r>
              <a:rPr lang="ja-JP" altLang="en-US" dirty="0"/>
              <a:t>：環境の空間変動に対する種特異的な応答によって、低密度になった種は好適な場所で競争を避けることができる（この恩恵は普通種では受けられない）</a:t>
            </a:r>
            <a:endParaRPr lang="en-US" altLang="ja-JP" dirty="0"/>
          </a:p>
          <a:p>
            <a:pPr marL="800100" lvl="1" indent="-342900">
              <a:spcAft>
                <a:spcPts val="600"/>
              </a:spcAft>
              <a:buFont typeface="Wingdings" panose="05000000000000000000" pitchFamily="2" charset="2"/>
              <a:buChar char="ü"/>
            </a:pPr>
            <a:r>
              <a:rPr lang="en-US" altLang="ja-JP" dirty="0">
                <a:solidFill>
                  <a:srgbClr val="0000FF"/>
                </a:solidFill>
              </a:rPr>
              <a:t>Spatial relative nonlinearity</a:t>
            </a:r>
            <a:r>
              <a:rPr lang="ja-JP" altLang="en-US" dirty="0"/>
              <a:t>：種によって環境要因の空間的異質性に対する反応が異なり、さらには環境の空間変動への影響も異なる（各種が自種よりも多種を促進する場合に共存しやすい）</a:t>
            </a:r>
            <a:endParaRPr lang="en-US" altLang="ja-JP" dirty="0"/>
          </a:p>
          <a:p>
            <a:pPr marL="800100" lvl="1" indent="-342900">
              <a:spcAft>
                <a:spcPts val="600"/>
              </a:spcAft>
              <a:buFont typeface="Wingdings" panose="05000000000000000000" pitchFamily="2" charset="2"/>
              <a:buChar char="ü"/>
            </a:pPr>
            <a:r>
              <a:rPr lang="en-US" altLang="ja-JP" dirty="0">
                <a:solidFill>
                  <a:srgbClr val="0000FF"/>
                </a:solidFill>
              </a:rPr>
              <a:t>Fitness-density covariance</a:t>
            </a:r>
            <a:r>
              <a:rPr lang="ja-JP" altLang="en-US" dirty="0"/>
              <a:t>：種特異的な空間的異質性への応答と局所的な分散により、種にとって好適な場所に集中分布し、結果として種間競争より種内競争が上回る</a:t>
            </a:r>
            <a:endParaRPr lang="en-US" altLang="ja-JP" dirty="0"/>
          </a:p>
        </p:txBody>
      </p:sp>
    </p:spTree>
    <p:extLst>
      <p:ext uri="{BB962C8B-B14F-4D97-AF65-F5344CB8AC3E}">
        <p14:creationId xmlns:p14="http://schemas.microsoft.com/office/powerpoint/2010/main" val="1672760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4AA6A4C-4F3E-40C7-B0ED-06364A76F4D8}"/>
              </a:ext>
            </a:extLst>
          </p:cNvPr>
          <p:cNvPicPr>
            <a:picLocks noChangeAspect="1"/>
          </p:cNvPicPr>
          <p:nvPr/>
        </p:nvPicPr>
        <p:blipFill>
          <a:blip r:embed="rId2"/>
          <a:stretch>
            <a:fillRect/>
          </a:stretch>
        </p:blipFill>
        <p:spPr>
          <a:xfrm>
            <a:off x="112426" y="957942"/>
            <a:ext cx="3988660" cy="3592287"/>
          </a:xfrm>
          <a:prstGeom prst="rect">
            <a:avLst/>
          </a:prstGeom>
        </p:spPr>
      </p:pic>
      <p:sp>
        <p:nvSpPr>
          <p:cNvPr id="5" name="テキスト ボックス 4">
            <a:extLst>
              <a:ext uri="{FF2B5EF4-FFF2-40B4-BE49-F238E27FC236}">
                <a16:creationId xmlns:a16="http://schemas.microsoft.com/office/drawing/2014/main" id="{6487DAB7-4B74-4B2E-84AE-8B16C04B5BAB}"/>
              </a:ext>
            </a:extLst>
          </p:cNvPr>
          <p:cNvSpPr txBox="1"/>
          <p:nvPr/>
        </p:nvSpPr>
        <p:spPr>
          <a:xfrm>
            <a:off x="684654" y="4757220"/>
            <a:ext cx="3416432" cy="369332"/>
          </a:xfrm>
          <a:prstGeom prst="rect">
            <a:avLst/>
          </a:prstGeom>
          <a:noFill/>
        </p:spPr>
        <p:txBody>
          <a:bodyPr wrap="square">
            <a:spAutoFit/>
          </a:bodyPr>
          <a:lstStyle/>
          <a:p>
            <a:pPr algn="r"/>
            <a:r>
              <a:rPr lang="en-US" altLang="ja-JP" dirty="0"/>
              <a:t>(</a:t>
            </a:r>
            <a:r>
              <a:rPr lang="en-US" altLang="ja-JP" sz="1800" dirty="0"/>
              <a:t>Chesson 2000a, </a:t>
            </a:r>
            <a:r>
              <a:rPr lang="en-US" altLang="ja-JP" sz="1800" dirty="0" err="1"/>
              <a:t>AnnuRevEcolSys</a:t>
            </a:r>
            <a:r>
              <a:rPr lang="en-US" altLang="ja-JP" sz="1800" dirty="0"/>
              <a:t>)</a:t>
            </a:r>
            <a:r>
              <a:rPr lang="ja-JP" altLang="en-US" sz="1800" dirty="0"/>
              <a:t> </a:t>
            </a:r>
            <a:endParaRPr lang="ja-JP" altLang="en-US" dirty="0"/>
          </a:p>
        </p:txBody>
      </p:sp>
      <p:sp>
        <p:nvSpPr>
          <p:cNvPr id="6" name="タイトル 1">
            <a:extLst>
              <a:ext uri="{FF2B5EF4-FFF2-40B4-BE49-F238E27FC236}">
                <a16:creationId xmlns:a16="http://schemas.microsoft.com/office/drawing/2014/main" id="{733B42A5-4A01-4190-8439-C0891B908474}"/>
              </a:ext>
            </a:extLst>
          </p:cNvPr>
          <p:cNvSpPr txBox="1">
            <a:spLocks/>
          </p:cNvSpPr>
          <p:nvPr/>
        </p:nvSpPr>
        <p:spPr>
          <a:xfrm>
            <a:off x="299357" y="436046"/>
            <a:ext cx="3801729" cy="772432"/>
          </a:xfrm>
          <a:prstGeom prst="rect">
            <a:avLst/>
          </a:prstGeom>
        </p:spPr>
        <p:txBody>
          <a:bodyPr anchor="t">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3200" dirty="0"/>
              <a:t>非線形的な応答</a:t>
            </a:r>
          </a:p>
        </p:txBody>
      </p:sp>
      <p:pic>
        <p:nvPicPr>
          <p:cNvPr id="8" name="図 7">
            <a:extLst>
              <a:ext uri="{FF2B5EF4-FFF2-40B4-BE49-F238E27FC236}">
                <a16:creationId xmlns:a16="http://schemas.microsoft.com/office/drawing/2014/main" id="{CF8C8C5A-9EAF-4171-89AD-EACBB14322F2}"/>
              </a:ext>
            </a:extLst>
          </p:cNvPr>
          <p:cNvPicPr>
            <a:picLocks noChangeAspect="1"/>
          </p:cNvPicPr>
          <p:nvPr/>
        </p:nvPicPr>
        <p:blipFill>
          <a:blip r:embed="rId3"/>
          <a:stretch>
            <a:fillRect/>
          </a:stretch>
        </p:blipFill>
        <p:spPr>
          <a:xfrm>
            <a:off x="4180719" y="993321"/>
            <a:ext cx="4512435" cy="5491843"/>
          </a:xfrm>
          <a:prstGeom prst="rect">
            <a:avLst/>
          </a:prstGeom>
        </p:spPr>
      </p:pic>
      <p:pic>
        <p:nvPicPr>
          <p:cNvPr id="10" name="図 9">
            <a:extLst>
              <a:ext uri="{FF2B5EF4-FFF2-40B4-BE49-F238E27FC236}">
                <a16:creationId xmlns:a16="http://schemas.microsoft.com/office/drawing/2014/main" id="{8FDA3429-B791-4EDF-A58E-29B8DC31BF1C}"/>
              </a:ext>
            </a:extLst>
          </p:cNvPr>
          <p:cNvPicPr>
            <a:picLocks noChangeAspect="1"/>
          </p:cNvPicPr>
          <p:nvPr/>
        </p:nvPicPr>
        <p:blipFill>
          <a:blip r:embed="rId4"/>
          <a:stretch>
            <a:fillRect/>
          </a:stretch>
        </p:blipFill>
        <p:spPr>
          <a:xfrm>
            <a:off x="8525885" y="1048059"/>
            <a:ext cx="3765023" cy="3412052"/>
          </a:xfrm>
          <a:prstGeom prst="rect">
            <a:avLst/>
          </a:prstGeom>
        </p:spPr>
      </p:pic>
      <p:sp>
        <p:nvSpPr>
          <p:cNvPr id="11" name="タイトル 1">
            <a:extLst>
              <a:ext uri="{FF2B5EF4-FFF2-40B4-BE49-F238E27FC236}">
                <a16:creationId xmlns:a16="http://schemas.microsoft.com/office/drawing/2014/main" id="{12D165DD-1339-432C-A02B-B5583606AA42}"/>
              </a:ext>
            </a:extLst>
          </p:cNvPr>
          <p:cNvSpPr txBox="1">
            <a:spLocks/>
          </p:cNvSpPr>
          <p:nvPr/>
        </p:nvSpPr>
        <p:spPr>
          <a:xfrm>
            <a:off x="4180720" y="372836"/>
            <a:ext cx="7898854" cy="772432"/>
          </a:xfrm>
          <a:prstGeom prst="rect">
            <a:avLst/>
          </a:prstGeom>
        </p:spPr>
        <p:txBody>
          <a:bodyPr anchor="t">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3200" dirty="0"/>
              <a:t>ニッチの違いによる共存</a:t>
            </a:r>
          </a:p>
        </p:txBody>
      </p:sp>
      <p:sp>
        <p:nvSpPr>
          <p:cNvPr id="12" name="テキスト ボックス 11">
            <a:extLst>
              <a:ext uri="{FF2B5EF4-FFF2-40B4-BE49-F238E27FC236}">
                <a16:creationId xmlns:a16="http://schemas.microsoft.com/office/drawing/2014/main" id="{AF7A58D7-3654-4ACF-9FCE-BCB47BE8BA91}"/>
              </a:ext>
            </a:extLst>
          </p:cNvPr>
          <p:cNvSpPr txBox="1"/>
          <p:nvPr/>
        </p:nvSpPr>
        <p:spPr>
          <a:xfrm>
            <a:off x="7749888" y="6355236"/>
            <a:ext cx="4442112" cy="369332"/>
          </a:xfrm>
          <a:prstGeom prst="rect">
            <a:avLst/>
          </a:prstGeom>
          <a:noFill/>
        </p:spPr>
        <p:txBody>
          <a:bodyPr wrap="square">
            <a:spAutoFit/>
          </a:bodyPr>
          <a:lstStyle/>
          <a:p>
            <a:pPr algn="r"/>
            <a:r>
              <a:rPr lang="en-US" altLang="ja-JP" dirty="0"/>
              <a:t>(Levine and </a:t>
            </a:r>
            <a:r>
              <a:rPr lang="en-US" altLang="ja-JP" sz="1800" dirty="0" err="1"/>
              <a:t>HilleRisLambers</a:t>
            </a:r>
            <a:r>
              <a:rPr lang="en-US" altLang="ja-JP" sz="1800" dirty="0"/>
              <a:t> 2009, Nature)</a:t>
            </a:r>
            <a:r>
              <a:rPr lang="ja-JP" altLang="en-US" sz="1800" dirty="0"/>
              <a:t> </a:t>
            </a:r>
            <a:endParaRPr lang="ja-JP" altLang="en-US" dirty="0"/>
          </a:p>
        </p:txBody>
      </p:sp>
    </p:spTree>
    <p:extLst>
      <p:ext uri="{BB962C8B-B14F-4D97-AF65-F5344CB8AC3E}">
        <p14:creationId xmlns:p14="http://schemas.microsoft.com/office/powerpoint/2010/main" val="391626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48321-7FA7-47D8-A791-E6A48E3350E4}"/>
              </a:ext>
            </a:extLst>
          </p:cNvPr>
          <p:cNvSpPr txBox="1">
            <a:spLocks/>
          </p:cNvSpPr>
          <p:nvPr/>
        </p:nvSpPr>
        <p:spPr>
          <a:xfrm>
            <a:off x="342900" y="321583"/>
            <a:ext cx="10515600" cy="772432"/>
          </a:xfrm>
          <a:prstGeom prst="rect">
            <a:avLst/>
          </a:prstGeom>
        </p:spPr>
        <p:txBody>
          <a:bodyPr anchor="t">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dirty="0"/>
              <a:t>未解決の問いと本章の目的</a:t>
            </a:r>
          </a:p>
        </p:txBody>
      </p:sp>
      <p:sp>
        <p:nvSpPr>
          <p:cNvPr id="3" name="テキスト ボックス 2">
            <a:extLst>
              <a:ext uri="{FF2B5EF4-FFF2-40B4-BE49-F238E27FC236}">
                <a16:creationId xmlns:a16="http://schemas.microsoft.com/office/drawing/2014/main" id="{DA634F15-5B1C-43FB-B98F-14257B6D07F5}"/>
              </a:ext>
            </a:extLst>
          </p:cNvPr>
          <p:cNvSpPr txBox="1"/>
          <p:nvPr/>
        </p:nvSpPr>
        <p:spPr>
          <a:xfrm>
            <a:off x="359226" y="1284513"/>
            <a:ext cx="11566073" cy="3323987"/>
          </a:xfrm>
          <a:prstGeom prst="rect">
            <a:avLst/>
          </a:prstGeom>
          <a:noFill/>
        </p:spPr>
        <p:txBody>
          <a:bodyPr wrap="square" rtlCol="0">
            <a:spAutoFit/>
          </a:bodyPr>
          <a:lstStyle/>
          <a:p>
            <a:pPr marL="342900" indent="-342900">
              <a:spcAft>
                <a:spcPts val="1200"/>
              </a:spcAft>
              <a:buFont typeface="+mj-lt"/>
              <a:buAutoNum type="arabicPeriod"/>
            </a:pPr>
            <a:r>
              <a:rPr lang="ja-JP" altLang="en-US" sz="2000" dirty="0"/>
              <a:t>私たちが野外で観察している共存は空間的な環境異質性・時間的な環境異質性・異質性非依存のメカニズムにどの程度由来しているのか？</a:t>
            </a:r>
            <a:endParaRPr lang="en-US" altLang="ja-JP" sz="2000" dirty="0"/>
          </a:p>
          <a:p>
            <a:pPr marL="342900" indent="-342900">
              <a:spcAft>
                <a:spcPts val="1200"/>
              </a:spcAft>
              <a:buFont typeface="+mj-lt"/>
              <a:buAutoNum type="arabicPeriod"/>
            </a:pPr>
            <a:r>
              <a:rPr lang="ja-JP" altLang="en-US" sz="2000" dirty="0"/>
              <a:t>種の共存の時空間スケールはどれくらいか？</a:t>
            </a:r>
            <a:endParaRPr lang="en-US" altLang="ja-JP" sz="2000" dirty="0"/>
          </a:p>
          <a:p>
            <a:pPr marL="342900" indent="-342900">
              <a:spcAft>
                <a:spcPts val="1200"/>
              </a:spcAft>
              <a:buFont typeface="+mj-lt"/>
              <a:buAutoNum type="arabicPeriod"/>
            </a:pPr>
            <a:r>
              <a:rPr lang="ja-JP" altLang="en-US" sz="2000" dirty="0"/>
              <a:t>共存は、多様な群集のみに現れる複雑な相互作用にどれくらい依存しているか？</a:t>
            </a:r>
            <a:endParaRPr lang="en-US" altLang="ja-JP" sz="2000" dirty="0"/>
          </a:p>
          <a:p>
            <a:pPr marL="342900" indent="-342900">
              <a:spcAft>
                <a:spcPts val="1200"/>
              </a:spcAft>
              <a:buFont typeface="+mj-lt"/>
              <a:buAutoNum type="arabicPeriod"/>
            </a:pPr>
            <a:endParaRPr lang="en-US" altLang="ja-JP" sz="2000" dirty="0"/>
          </a:p>
          <a:p>
            <a:pPr marL="342900" indent="-342900">
              <a:spcAft>
                <a:spcPts val="1200"/>
              </a:spcAft>
              <a:buFont typeface="Arial" panose="020B0604020202020204" pitchFamily="34" charset="0"/>
              <a:buChar char="•"/>
            </a:pPr>
            <a:r>
              <a:rPr lang="ja-JP" altLang="en-US" sz="2000" dirty="0"/>
              <a:t>ここでは</a:t>
            </a:r>
            <a:r>
              <a:rPr lang="en-US" altLang="ja-JP" sz="2000" dirty="0"/>
              <a:t>3</a:t>
            </a:r>
            <a:r>
              <a:rPr lang="ja-JP" altLang="en-US" sz="2000" dirty="0"/>
              <a:t>つの次元（空間・時間・相互作用の複雑性）と共存の関係についての曲線を紹介</a:t>
            </a:r>
            <a:endParaRPr lang="en-US" altLang="ja-JP" sz="2000" dirty="0"/>
          </a:p>
          <a:p>
            <a:pPr marL="342900" indent="-342900">
              <a:spcAft>
                <a:spcPts val="1200"/>
              </a:spcAft>
              <a:buFont typeface="Arial" panose="020B0604020202020204" pitchFamily="34" charset="0"/>
              <a:buChar char="•"/>
            </a:pPr>
            <a:r>
              <a:rPr lang="en-US" altLang="ja-JP" sz="2000" dirty="0"/>
              <a:t>Chesson (2000a) </a:t>
            </a:r>
            <a:r>
              <a:rPr lang="ja-JP" altLang="en-US" sz="2000" dirty="0"/>
              <a:t>が示した広い分類を利用し、個別の共存機構 </a:t>
            </a:r>
            <a:r>
              <a:rPr lang="en-US" altLang="ja-JP" sz="2000" dirty="0"/>
              <a:t>(resource partitioning</a:t>
            </a:r>
            <a:r>
              <a:rPr lang="ja-JP" altLang="en-US" sz="2000" dirty="0"/>
              <a:t>や</a:t>
            </a:r>
            <a:r>
              <a:rPr lang="en-US" altLang="ja-JP" sz="2000" dirty="0"/>
              <a:t>specialist-enemy control</a:t>
            </a:r>
            <a:r>
              <a:rPr lang="ja-JP" altLang="en-US" sz="2000" dirty="0"/>
              <a:t>など）に着目するのではなく、それらの集合的な影響と共存の次元について考える</a:t>
            </a:r>
            <a:endParaRPr lang="en-US" altLang="ja-JP" sz="2000" dirty="0"/>
          </a:p>
        </p:txBody>
      </p:sp>
    </p:spTree>
    <p:extLst>
      <p:ext uri="{BB962C8B-B14F-4D97-AF65-F5344CB8AC3E}">
        <p14:creationId xmlns:p14="http://schemas.microsoft.com/office/powerpoint/2010/main" val="3379780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BDC107-B104-4D32-A72F-EF892FA27388}"/>
              </a:ext>
            </a:extLst>
          </p:cNvPr>
          <p:cNvSpPr txBox="1">
            <a:spLocks/>
          </p:cNvSpPr>
          <p:nvPr/>
        </p:nvSpPr>
        <p:spPr>
          <a:xfrm>
            <a:off x="342900" y="321583"/>
            <a:ext cx="10515600" cy="772432"/>
          </a:xfrm>
          <a:prstGeom prst="rect">
            <a:avLst/>
          </a:prstGeom>
        </p:spPr>
        <p:txBody>
          <a:bodyPr anchor="t">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dirty="0"/>
              <a:t>The Spatial Scales of Species Coexistence</a:t>
            </a:r>
            <a:endParaRPr lang="ja-JP" altLang="en-US" sz="4000" dirty="0"/>
          </a:p>
        </p:txBody>
      </p:sp>
      <p:sp>
        <p:nvSpPr>
          <p:cNvPr id="3" name="テキスト ボックス 2">
            <a:extLst>
              <a:ext uri="{FF2B5EF4-FFF2-40B4-BE49-F238E27FC236}">
                <a16:creationId xmlns:a16="http://schemas.microsoft.com/office/drawing/2014/main" id="{B154D8FA-9F1F-4EE4-9F11-E8608C9E82F1}"/>
              </a:ext>
            </a:extLst>
          </p:cNvPr>
          <p:cNvSpPr txBox="1"/>
          <p:nvPr/>
        </p:nvSpPr>
        <p:spPr>
          <a:xfrm>
            <a:off x="342900" y="1170213"/>
            <a:ext cx="11451771" cy="1077218"/>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dirty="0"/>
              <a:t>空間的異質性による種の共存機構は局所スケールから大陸スケールまで様々なスケールで働く</a:t>
            </a:r>
            <a:endParaRPr lang="en-US" altLang="ja-JP" dirty="0"/>
          </a:p>
          <a:p>
            <a:pPr marL="342900" indent="-342900">
              <a:spcAft>
                <a:spcPts val="600"/>
              </a:spcAft>
              <a:buFont typeface="Arial" panose="020B0604020202020204" pitchFamily="34" charset="0"/>
              <a:buChar char="•"/>
            </a:pPr>
            <a:r>
              <a:rPr lang="ja-JP" altLang="en-US" dirty="0"/>
              <a:t>空間的異質性が共存機構に主要な役割を果たす場合、どの空間スケールで共存が生じているのか？</a:t>
            </a:r>
            <a:endParaRPr lang="en-US" altLang="ja-JP" dirty="0"/>
          </a:p>
          <a:p>
            <a:pPr marL="342900" indent="-342900">
              <a:spcAft>
                <a:spcPts val="600"/>
              </a:spcAft>
              <a:buFont typeface="Arial" panose="020B0604020202020204" pitchFamily="34" charset="0"/>
              <a:buChar char="•"/>
            </a:pPr>
            <a:r>
              <a:rPr lang="ja-JP" altLang="en-US" dirty="0">
                <a:solidFill>
                  <a:srgbClr val="FF0000"/>
                </a:solidFill>
              </a:rPr>
              <a:t>共存面積曲線</a:t>
            </a:r>
            <a:r>
              <a:rPr lang="ja-JP" altLang="en-US" dirty="0">
                <a:solidFill>
                  <a:srgbClr val="0000FF"/>
                </a:solidFill>
              </a:rPr>
              <a:t>：種数面積曲線よりも共存種数は低い</a:t>
            </a:r>
            <a:r>
              <a:rPr lang="ja-JP" altLang="en-US" dirty="0"/>
              <a:t>（種数面積曲線は一時的に発見される種も含むから）</a:t>
            </a:r>
            <a:endParaRPr lang="en-US" altLang="ja-JP" dirty="0"/>
          </a:p>
        </p:txBody>
      </p:sp>
      <p:pic>
        <p:nvPicPr>
          <p:cNvPr id="5" name="図 4">
            <a:extLst>
              <a:ext uri="{FF2B5EF4-FFF2-40B4-BE49-F238E27FC236}">
                <a16:creationId xmlns:a16="http://schemas.microsoft.com/office/drawing/2014/main" id="{595BA29C-A113-4691-9D1D-02DC3FF398F4}"/>
              </a:ext>
            </a:extLst>
          </p:cNvPr>
          <p:cNvPicPr>
            <a:picLocks noChangeAspect="1"/>
          </p:cNvPicPr>
          <p:nvPr/>
        </p:nvPicPr>
        <p:blipFill>
          <a:blip r:embed="rId2"/>
          <a:stretch>
            <a:fillRect/>
          </a:stretch>
        </p:blipFill>
        <p:spPr>
          <a:xfrm>
            <a:off x="15649" y="2783518"/>
            <a:ext cx="6366782" cy="4074482"/>
          </a:xfrm>
          <a:prstGeom prst="rect">
            <a:avLst/>
          </a:prstGeom>
        </p:spPr>
      </p:pic>
      <p:sp>
        <p:nvSpPr>
          <p:cNvPr id="6" name="テキスト ボックス 5">
            <a:extLst>
              <a:ext uri="{FF2B5EF4-FFF2-40B4-BE49-F238E27FC236}">
                <a16:creationId xmlns:a16="http://schemas.microsoft.com/office/drawing/2014/main" id="{4898057E-43EF-470D-8962-260608D10392}"/>
              </a:ext>
            </a:extLst>
          </p:cNvPr>
          <p:cNvSpPr txBox="1"/>
          <p:nvPr/>
        </p:nvSpPr>
        <p:spPr>
          <a:xfrm>
            <a:off x="3301090" y="2494175"/>
            <a:ext cx="800101" cy="369332"/>
          </a:xfrm>
          <a:prstGeom prst="rect">
            <a:avLst/>
          </a:prstGeom>
          <a:noFill/>
        </p:spPr>
        <p:txBody>
          <a:bodyPr wrap="square">
            <a:spAutoFit/>
          </a:bodyPr>
          <a:lstStyle/>
          <a:p>
            <a:pPr algn="ctr"/>
            <a:r>
              <a:rPr lang="en-US" altLang="ja-JP" sz="1800" b="1" dirty="0">
                <a:highlight>
                  <a:srgbClr val="FFFF00"/>
                </a:highlight>
              </a:rPr>
              <a:t>Fig. 1</a:t>
            </a:r>
            <a:endParaRPr lang="ja-JP" altLang="en-US" b="1" dirty="0">
              <a:highlight>
                <a:srgbClr val="FFFF00"/>
              </a:highlight>
            </a:endParaRPr>
          </a:p>
        </p:txBody>
      </p:sp>
      <p:sp>
        <p:nvSpPr>
          <p:cNvPr id="7" name="テキスト ボックス 6">
            <a:extLst>
              <a:ext uri="{FF2B5EF4-FFF2-40B4-BE49-F238E27FC236}">
                <a16:creationId xmlns:a16="http://schemas.microsoft.com/office/drawing/2014/main" id="{4EE0FB31-B721-4495-8964-21E27EBD994D}"/>
              </a:ext>
            </a:extLst>
          </p:cNvPr>
          <p:cNvSpPr txBox="1"/>
          <p:nvPr/>
        </p:nvSpPr>
        <p:spPr>
          <a:xfrm>
            <a:off x="631371" y="2466408"/>
            <a:ext cx="2391617" cy="369332"/>
          </a:xfrm>
          <a:prstGeom prst="rect">
            <a:avLst/>
          </a:prstGeom>
          <a:noFill/>
        </p:spPr>
        <p:txBody>
          <a:bodyPr wrap="none" rtlCol="0">
            <a:spAutoFit/>
          </a:bodyPr>
          <a:lstStyle/>
          <a:p>
            <a:r>
              <a:rPr kumimoji="1" lang="en-US" altLang="ja-JP" b="1" dirty="0">
                <a:solidFill>
                  <a:srgbClr val="FF0000"/>
                </a:solidFill>
              </a:rPr>
              <a:t>Coexistence-area curve</a:t>
            </a:r>
            <a:endParaRPr kumimoji="1" lang="ja-JP" altLang="en-US" b="1" dirty="0">
              <a:solidFill>
                <a:srgbClr val="FF0000"/>
              </a:solidFill>
            </a:endParaRPr>
          </a:p>
        </p:txBody>
      </p:sp>
      <p:sp>
        <p:nvSpPr>
          <p:cNvPr id="9" name="テキスト ボックス 8">
            <a:extLst>
              <a:ext uri="{FF2B5EF4-FFF2-40B4-BE49-F238E27FC236}">
                <a16:creationId xmlns:a16="http://schemas.microsoft.com/office/drawing/2014/main" id="{C93E5EB9-1254-4C37-9316-D20211EB8292}"/>
              </a:ext>
            </a:extLst>
          </p:cNvPr>
          <p:cNvSpPr txBox="1"/>
          <p:nvPr/>
        </p:nvSpPr>
        <p:spPr>
          <a:xfrm>
            <a:off x="6308429" y="2651074"/>
            <a:ext cx="5807371" cy="3647152"/>
          </a:xfrm>
          <a:prstGeom prst="rect">
            <a:avLst/>
          </a:prstGeom>
          <a:noFill/>
        </p:spPr>
        <p:txBody>
          <a:bodyPr wrap="square" rtlCol="0">
            <a:spAutoFit/>
          </a:bodyPr>
          <a:lstStyle/>
          <a:p>
            <a:pPr>
              <a:spcAft>
                <a:spcPts val="600"/>
              </a:spcAft>
            </a:pPr>
            <a:r>
              <a:rPr lang="ja-JP" altLang="en-US" dirty="0"/>
              <a:t>面積の増加が共存種数を高める</a:t>
            </a:r>
            <a:r>
              <a:rPr lang="en-US" altLang="ja-JP" dirty="0"/>
              <a:t>3</a:t>
            </a:r>
            <a:r>
              <a:rPr lang="ja-JP" altLang="en-US" dirty="0"/>
              <a:t>つの要因</a:t>
            </a:r>
            <a:endParaRPr lang="en-US" altLang="ja-JP" dirty="0"/>
          </a:p>
          <a:p>
            <a:pPr marL="342900" indent="-342900">
              <a:spcAft>
                <a:spcPts val="600"/>
              </a:spcAft>
              <a:buFont typeface="+mj-lt"/>
              <a:buAutoNum type="arabicPeriod"/>
            </a:pPr>
            <a:r>
              <a:rPr lang="ja-JP" altLang="en-US" dirty="0">
                <a:solidFill>
                  <a:srgbClr val="0000FF"/>
                </a:solidFill>
              </a:rPr>
              <a:t>人口学的確率性の影響を弱める</a:t>
            </a:r>
            <a:r>
              <a:rPr lang="ja-JP" altLang="en-US" dirty="0"/>
              <a:t>：累積面積が小さいときにその効果は大きいが、人口学的確率性の影響が無視できる空間スケールは未知である</a:t>
            </a:r>
            <a:endParaRPr lang="en-US" altLang="ja-JP" dirty="0"/>
          </a:p>
          <a:p>
            <a:pPr marL="342900" indent="-342900">
              <a:spcAft>
                <a:spcPts val="600"/>
              </a:spcAft>
              <a:buFont typeface="+mj-lt"/>
              <a:buAutoNum type="arabicPeriod"/>
            </a:pPr>
            <a:r>
              <a:rPr lang="ja-JP" altLang="en-US" dirty="0">
                <a:solidFill>
                  <a:srgbClr val="0000FF"/>
                </a:solidFill>
              </a:rPr>
              <a:t>空間的異質性を増加させる</a:t>
            </a:r>
            <a:r>
              <a:rPr lang="ja-JP" altLang="en-US" dirty="0"/>
              <a:t>：空間的ストレージ効果、適応度</a:t>
            </a:r>
            <a:r>
              <a:rPr lang="en-US" altLang="ja-JP" dirty="0"/>
              <a:t>―</a:t>
            </a:r>
            <a:r>
              <a:rPr lang="ja-JP" altLang="en-US" dirty="0"/>
              <a:t>密度間の共分散、空間的な相対的非線形性 </a:t>
            </a:r>
            <a:r>
              <a:rPr lang="en-US" altLang="ja-JP" dirty="0"/>
              <a:t>(Chesson 2000a) </a:t>
            </a:r>
            <a:r>
              <a:rPr lang="ja-JP" altLang="en-US" dirty="0"/>
              <a:t>によって、種間競争より種内競争が空間的に集中する</a:t>
            </a:r>
            <a:endParaRPr lang="en-US" altLang="ja-JP" dirty="0"/>
          </a:p>
          <a:p>
            <a:pPr marL="342900" indent="-342900">
              <a:spcAft>
                <a:spcPts val="600"/>
              </a:spcAft>
              <a:buFont typeface="+mj-lt"/>
              <a:buAutoNum type="arabicPeriod"/>
            </a:pPr>
            <a:r>
              <a:rPr lang="ja-JP" altLang="en-US" dirty="0">
                <a:solidFill>
                  <a:srgbClr val="0000FF"/>
                </a:solidFill>
              </a:rPr>
              <a:t>分散による均質化を弱める</a:t>
            </a:r>
            <a:r>
              <a:rPr lang="ja-JP" altLang="en-US" dirty="0"/>
              <a:t>：分散は種内・種間競争を均質化するが、面積が多くなれば、空間的異質性の影響が分散による均質化の影響を上回り共存種数が増加する</a:t>
            </a:r>
            <a:endParaRPr lang="en-US" altLang="ja-JP" dirty="0">
              <a:solidFill>
                <a:srgbClr val="0000FF"/>
              </a:solidFill>
            </a:endParaRPr>
          </a:p>
        </p:txBody>
      </p:sp>
    </p:spTree>
    <p:extLst>
      <p:ext uri="{BB962C8B-B14F-4D97-AF65-F5344CB8AC3E}">
        <p14:creationId xmlns:p14="http://schemas.microsoft.com/office/powerpoint/2010/main" val="337421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AA9B36-2D1A-4A61-9834-681C7D1FA3D9}"/>
              </a:ext>
            </a:extLst>
          </p:cNvPr>
          <p:cNvSpPr txBox="1">
            <a:spLocks/>
          </p:cNvSpPr>
          <p:nvPr/>
        </p:nvSpPr>
        <p:spPr>
          <a:xfrm>
            <a:off x="342900" y="321583"/>
            <a:ext cx="10515600" cy="772432"/>
          </a:xfrm>
          <a:prstGeom prst="rect">
            <a:avLst/>
          </a:prstGeom>
        </p:spPr>
        <p:txBody>
          <a:bodyPr anchor="t">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dirty="0"/>
              <a:t>The Temporal Scales of Species Coexistence</a:t>
            </a:r>
            <a:endParaRPr lang="ja-JP" altLang="en-US" sz="4000" dirty="0"/>
          </a:p>
        </p:txBody>
      </p:sp>
      <p:pic>
        <p:nvPicPr>
          <p:cNvPr id="4" name="図 3">
            <a:extLst>
              <a:ext uri="{FF2B5EF4-FFF2-40B4-BE49-F238E27FC236}">
                <a16:creationId xmlns:a16="http://schemas.microsoft.com/office/drawing/2014/main" id="{FEF8DFA3-D5DF-4544-A483-F0E43D67123E}"/>
              </a:ext>
            </a:extLst>
          </p:cNvPr>
          <p:cNvPicPr>
            <a:picLocks noChangeAspect="1"/>
          </p:cNvPicPr>
          <p:nvPr/>
        </p:nvPicPr>
        <p:blipFill>
          <a:blip r:embed="rId2"/>
          <a:stretch>
            <a:fillRect/>
          </a:stretch>
        </p:blipFill>
        <p:spPr>
          <a:xfrm>
            <a:off x="161365" y="2759780"/>
            <a:ext cx="5994506" cy="3870180"/>
          </a:xfrm>
          <a:prstGeom prst="rect">
            <a:avLst/>
          </a:prstGeom>
        </p:spPr>
      </p:pic>
      <p:sp>
        <p:nvSpPr>
          <p:cNvPr id="5" name="テキスト ボックス 4">
            <a:extLst>
              <a:ext uri="{FF2B5EF4-FFF2-40B4-BE49-F238E27FC236}">
                <a16:creationId xmlns:a16="http://schemas.microsoft.com/office/drawing/2014/main" id="{891898B1-0F1C-4340-8A0D-F00633DE4B50}"/>
              </a:ext>
            </a:extLst>
          </p:cNvPr>
          <p:cNvSpPr txBox="1"/>
          <p:nvPr/>
        </p:nvSpPr>
        <p:spPr>
          <a:xfrm>
            <a:off x="3301090" y="2494175"/>
            <a:ext cx="800101" cy="369332"/>
          </a:xfrm>
          <a:prstGeom prst="rect">
            <a:avLst/>
          </a:prstGeom>
          <a:noFill/>
        </p:spPr>
        <p:txBody>
          <a:bodyPr wrap="square">
            <a:spAutoFit/>
          </a:bodyPr>
          <a:lstStyle/>
          <a:p>
            <a:pPr algn="ctr"/>
            <a:r>
              <a:rPr lang="en-US" altLang="ja-JP" sz="1800" b="1" dirty="0">
                <a:highlight>
                  <a:srgbClr val="FFFF00"/>
                </a:highlight>
              </a:rPr>
              <a:t>Fig. 2</a:t>
            </a:r>
            <a:endParaRPr lang="ja-JP" altLang="en-US" b="1" dirty="0">
              <a:highlight>
                <a:srgbClr val="FFFF00"/>
              </a:highlight>
            </a:endParaRPr>
          </a:p>
        </p:txBody>
      </p:sp>
      <p:sp>
        <p:nvSpPr>
          <p:cNvPr id="6" name="テキスト ボックス 5">
            <a:extLst>
              <a:ext uri="{FF2B5EF4-FFF2-40B4-BE49-F238E27FC236}">
                <a16:creationId xmlns:a16="http://schemas.microsoft.com/office/drawing/2014/main" id="{6DC4D641-6BF0-49C9-B24B-FA9C9E11D03C}"/>
              </a:ext>
            </a:extLst>
          </p:cNvPr>
          <p:cNvSpPr txBox="1"/>
          <p:nvPr/>
        </p:nvSpPr>
        <p:spPr>
          <a:xfrm>
            <a:off x="631371" y="2466408"/>
            <a:ext cx="2408608" cy="369332"/>
          </a:xfrm>
          <a:prstGeom prst="rect">
            <a:avLst/>
          </a:prstGeom>
          <a:noFill/>
        </p:spPr>
        <p:txBody>
          <a:bodyPr wrap="none" rtlCol="0">
            <a:spAutoFit/>
          </a:bodyPr>
          <a:lstStyle/>
          <a:p>
            <a:r>
              <a:rPr kumimoji="1" lang="en-US" altLang="ja-JP" b="1" dirty="0">
                <a:solidFill>
                  <a:srgbClr val="FF0000"/>
                </a:solidFill>
              </a:rPr>
              <a:t>Coexistence-time curve</a:t>
            </a:r>
            <a:endParaRPr kumimoji="1" lang="ja-JP" altLang="en-US" b="1" dirty="0">
              <a:solidFill>
                <a:srgbClr val="FF0000"/>
              </a:solidFill>
            </a:endParaRPr>
          </a:p>
        </p:txBody>
      </p:sp>
      <p:sp>
        <p:nvSpPr>
          <p:cNvPr id="7" name="テキスト ボックス 6">
            <a:extLst>
              <a:ext uri="{FF2B5EF4-FFF2-40B4-BE49-F238E27FC236}">
                <a16:creationId xmlns:a16="http://schemas.microsoft.com/office/drawing/2014/main" id="{34375385-3D70-4064-ADE4-B7D903A39204}"/>
              </a:ext>
            </a:extLst>
          </p:cNvPr>
          <p:cNvSpPr txBox="1"/>
          <p:nvPr/>
        </p:nvSpPr>
        <p:spPr>
          <a:xfrm>
            <a:off x="342900" y="1170213"/>
            <a:ext cx="11255829" cy="1354217"/>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dirty="0"/>
              <a:t>時系列が長くなり、時間的な環境変動が大きくなるほど共存種数は増加する</a:t>
            </a:r>
            <a:endParaRPr lang="en-US" altLang="ja-JP" dirty="0"/>
          </a:p>
          <a:p>
            <a:pPr marL="342900" indent="-342900">
              <a:spcAft>
                <a:spcPts val="600"/>
              </a:spcAft>
              <a:buFont typeface="Arial" panose="020B0604020202020204" pitchFamily="34" charset="0"/>
              <a:buChar char="•"/>
            </a:pPr>
            <a:r>
              <a:rPr lang="ja-JP" altLang="en-US" dirty="0"/>
              <a:t>時間的ストレージ効果と時間的な相対的非線形性のメカニズムが働く</a:t>
            </a:r>
            <a:endParaRPr lang="en-US" altLang="ja-JP" dirty="0"/>
          </a:p>
          <a:p>
            <a:pPr marL="342900" indent="-342900">
              <a:spcAft>
                <a:spcPts val="600"/>
              </a:spcAft>
              <a:buFont typeface="Arial" panose="020B0604020202020204" pitchFamily="34" charset="0"/>
              <a:buChar char="•"/>
            </a:pPr>
            <a:r>
              <a:rPr lang="ja-JP" altLang="en-US" dirty="0">
                <a:solidFill>
                  <a:srgbClr val="FF0000"/>
                </a:solidFill>
              </a:rPr>
              <a:t>共存時間曲線</a:t>
            </a:r>
            <a:r>
              <a:rPr lang="ja-JP" altLang="en-US" dirty="0"/>
              <a:t>：ある空間スケールにおいて時間変動に依存しない共存種数（</a:t>
            </a:r>
            <a:r>
              <a:rPr lang="en-US" altLang="ja-JP" dirty="0"/>
              <a:t>Y</a:t>
            </a:r>
            <a:r>
              <a:rPr lang="ja-JP" altLang="en-US" dirty="0"/>
              <a:t>切片）と時間の間隔の増加とともに増加する共存種数に分けられる</a:t>
            </a:r>
            <a:endParaRPr lang="en-US" altLang="ja-JP" dirty="0"/>
          </a:p>
        </p:txBody>
      </p:sp>
      <p:sp>
        <p:nvSpPr>
          <p:cNvPr id="8" name="テキスト ボックス 7">
            <a:extLst>
              <a:ext uri="{FF2B5EF4-FFF2-40B4-BE49-F238E27FC236}">
                <a16:creationId xmlns:a16="http://schemas.microsoft.com/office/drawing/2014/main" id="{997E7F50-F0A5-4129-9DCD-D214B1E0956F}"/>
              </a:ext>
            </a:extLst>
          </p:cNvPr>
          <p:cNvSpPr txBox="1"/>
          <p:nvPr/>
        </p:nvSpPr>
        <p:spPr>
          <a:xfrm>
            <a:off x="6155871" y="2982685"/>
            <a:ext cx="5796643" cy="2462213"/>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dirty="0"/>
              <a:t>漸近種数と</a:t>
            </a:r>
            <a:r>
              <a:rPr lang="en-US" altLang="ja-JP" dirty="0"/>
              <a:t>Y</a:t>
            </a:r>
            <a:r>
              <a:rPr lang="ja-JP" altLang="en-US" dirty="0"/>
              <a:t>切片の差を漸近種数で割れば、時間的な環境変動に依存する種数の割合が求められる</a:t>
            </a:r>
            <a:endParaRPr lang="en-US" altLang="ja-JP" dirty="0"/>
          </a:p>
          <a:p>
            <a:pPr marL="342900" indent="-342900">
              <a:spcAft>
                <a:spcPts val="600"/>
              </a:spcAft>
              <a:buFont typeface="Arial" panose="020B0604020202020204" pitchFamily="34" charset="0"/>
              <a:buChar char="•"/>
            </a:pPr>
            <a:r>
              <a:rPr lang="ja-JP" altLang="en-US" dirty="0">
                <a:solidFill>
                  <a:srgbClr val="FF0000"/>
                </a:solidFill>
              </a:rPr>
              <a:t>種数時間曲線の形は稀に起こるイベントへの依存度が示しているが、種の多様性維持機構で分かっていないことのひとつ</a:t>
            </a:r>
            <a:endParaRPr lang="en-US" altLang="ja-JP" dirty="0"/>
          </a:p>
          <a:p>
            <a:pPr marL="342900" indent="-342900">
              <a:spcAft>
                <a:spcPts val="600"/>
              </a:spcAft>
              <a:buFont typeface="Arial" panose="020B0604020202020204" pitchFamily="34" charset="0"/>
              <a:buChar char="•"/>
            </a:pPr>
            <a:r>
              <a:rPr lang="ja-JP" altLang="en-US" dirty="0"/>
              <a:t>急に増加しすぐに飽和する場合は数年間の変動が重要であることを示し、より緩やかに上昇する場合はより稀な気候イベントの重要性を示している</a:t>
            </a:r>
            <a:endParaRPr lang="en-US" altLang="ja-JP" dirty="0"/>
          </a:p>
        </p:txBody>
      </p:sp>
    </p:spTree>
    <p:extLst>
      <p:ext uri="{BB962C8B-B14F-4D97-AF65-F5344CB8AC3E}">
        <p14:creationId xmlns:p14="http://schemas.microsoft.com/office/powerpoint/2010/main" val="4284657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00C1D-5AD9-45C3-BDD3-3CC91503CC64}"/>
              </a:ext>
            </a:extLst>
          </p:cNvPr>
          <p:cNvSpPr txBox="1">
            <a:spLocks/>
          </p:cNvSpPr>
          <p:nvPr/>
        </p:nvSpPr>
        <p:spPr>
          <a:xfrm>
            <a:off x="342900" y="321582"/>
            <a:ext cx="10515600" cy="1088118"/>
          </a:xfrm>
          <a:prstGeom prst="rect">
            <a:avLst/>
          </a:prstGeom>
        </p:spPr>
        <p:txBody>
          <a:bodyPr anchor="t">
            <a:normAutofit fontScale="92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i="1" dirty="0"/>
              <a:t>What Are the Timescales of Extinctions and Evolutionary Change in Competing Populations?</a:t>
            </a:r>
            <a:endParaRPr lang="ja-JP" altLang="en-US" sz="4000" i="1" dirty="0"/>
          </a:p>
        </p:txBody>
      </p:sp>
      <p:sp>
        <p:nvSpPr>
          <p:cNvPr id="3" name="テキスト ボックス 2">
            <a:extLst>
              <a:ext uri="{FF2B5EF4-FFF2-40B4-BE49-F238E27FC236}">
                <a16:creationId xmlns:a16="http://schemas.microsoft.com/office/drawing/2014/main" id="{29E2DD0F-9EBE-4561-A72B-EE944F48FEA2}"/>
              </a:ext>
            </a:extLst>
          </p:cNvPr>
          <p:cNvSpPr txBox="1"/>
          <p:nvPr/>
        </p:nvSpPr>
        <p:spPr>
          <a:xfrm>
            <a:off x="342900" y="1458685"/>
            <a:ext cx="11255829" cy="4401205"/>
          </a:xfrm>
          <a:prstGeom prst="rect">
            <a:avLst/>
          </a:prstGeom>
          <a:noFill/>
        </p:spPr>
        <p:txBody>
          <a:bodyPr wrap="square" rtlCol="0">
            <a:spAutoFit/>
          </a:bodyPr>
          <a:lstStyle/>
          <a:p>
            <a:pPr>
              <a:spcAft>
                <a:spcPts val="1200"/>
              </a:spcAft>
            </a:pPr>
            <a:r>
              <a:rPr lang="ja-JP" altLang="en-US" sz="2000" dirty="0"/>
              <a:t>共存時間曲線で考慮していないことと関連する問い</a:t>
            </a:r>
            <a:endParaRPr lang="en-US" altLang="ja-JP" sz="2000" dirty="0"/>
          </a:p>
          <a:p>
            <a:pPr marL="342900" indent="-342900">
              <a:spcAft>
                <a:spcPts val="1200"/>
              </a:spcAft>
              <a:buFont typeface="+mj-lt"/>
              <a:buAutoNum type="arabicPeriod"/>
            </a:pPr>
            <a:r>
              <a:rPr lang="ja-JP" altLang="en-US" sz="2000" dirty="0">
                <a:solidFill>
                  <a:srgbClr val="FF0000"/>
                </a:solidFill>
              </a:rPr>
              <a:t>人口学的確率性による絶滅（ドリフト）</a:t>
            </a:r>
            <a:endParaRPr lang="en-US" altLang="ja-JP" sz="2000" dirty="0">
              <a:solidFill>
                <a:srgbClr val="FF0000"/>
              </a:solidFill>
            </a:endParaRPr>
          </a:p>
          <a:p>
            <a:pPr marL="800100" lvl="1" indent="-342900">
              <a:spcAft>
                <a:spcPts val="1200"/>
              </a:spcAft>
              <a:buFont typeface="Arial" panose="020B0604020202020204" pitchFamily="34" charset="0"/>
              <a:buChar char="•"/>
            </a:pPr>
            <a:r>
              <a:rPr lang="ja-JP" altLang="en-US" sz="2000" dirty="0">
                <a:solidFill>
                  <a:srgbClr val="0000FF"/>
                </a:solidFill>
              </a:rPr>
              <a:t>どの時間スケールでドリフトが、私たちが今日観察している生物群集の種数を減少させるのか？</a:t>
            </a:r>
            <a:endParaRPr lang="en-US" altLang="ja-JP" sz="2000" dirty="0">
              <a:solidFill>
                <a:srgbClr val="0000FF"/>
              </a:solidFill>
            </a:endParaRPr>
          </a:p>
          <a:p>
            <a:pPr marL="342900" indent="-342900">
              <a:spcAft>
                <a:spcPts val="1200"/>
              </a:spcAft>
              <a:buFont typeface="+mj-lt"/>
              <a:buAutoNum type="arabicPeriod"/>
            </a:pPr>
            <a:r>
              <a:rPr lang="ja-JP" altLang="en-US" sz="2000" dirty="0">
                <a:solidFill>
                  <a:srgbClr val="FF0000"/>
                </a:solidFill>
              </a:rPr>
              <a:t>競争による選択圧</a:t>
            </a:r>
            <a:endParaRPr lang="en-US" altLang="ja-JP" sz="2000" dirty="0">
              <a:solidFill>
                <a:srgbClr val="FF0000"/>
              </a:solidFill>
            </a:endParaRPr>
          </a:p>
          <a:p>
            <a:pPr marL="800100" lvl="1" indent="-342900">
              <a:spcAft>
                <a:spcPts val="1200"/>
              </a:spcAft>
              <a:buFont typeface="Arial" panose="020B0604020202020204" pitchFamily="34" charset="0"/>
              <a:buChar char="•"/>
            </a:pPr>
            <a:r>
              <a:rPr lang="ja-JP" altLang="en-US" sz="2000" dirty="0"/>
              <a:t>競争排除による局所絶滅までにかかる時間が十分に長ければ、進化により形質が変化し、競争の結末を変える可能性がある</a:t>
            </a:r>
            <a:endParaRPr lang="en-US" altLang="ja-JP" sz="2000" dirty="0"/>
          </a:p>
          <a:p>
            <a:pPr marL="800100" lvl="1" indent="-342900">
              <a:spcAft>
                <a:spcPts val="1200"/>
              </a:spcAft>
              <a:buFont typeface="Arial" panose="020B0604020202020204" pitchFamily="34" charset="0"/>
              <a:buChar char="•"/>
            </a:pPr>
            <a:r>
              <a:rPr lang="ja-JP" altLang="en-US" sz="2000" dirty="0">
                <a:solidFill>
                  <a:srgbClr val="0000FF"/>
                </a:solidFill>
              </a:rPr>
              <a:t>競争排除される個体群が、進化的レスキューによって救われるかどうかはあまりわかっていない</a:t>
            </a:r>
            <a:endParaRPr lang="en-US" altLang="ja-JP" sz="2000" dirty="0">
              <a:solidFill>
                <a:srgbClr val="0000FF"/>
              </a:solidFill>
            </a:endParaRPr>
          </a:p>
          <a:p>
            <a:pPr marL="800100" lvl="1" indent="-342900">
              <a:spcAft>
                <a:spcPts val="1200"/>
              </a:spcAft>
              <a:buFont typeface="Arial" panose="020B0604020202020204" pitchFamily="34" charset="0"/>
              <a:buChar char="•"/>
            </a:pPr>
            <a:r>
              <a:rPr lang="ja-JP" altLang="en-US" sz="2000" dirty="0"/>
              <a:t>競争が進化の要因となるという証拠が少ない理由は、生態的な時間スケールの進化が少ない </a:t>
            </a:r>
            <a:r>
              <a:rPr lang="en-US" altLang="ja-JP" sz="2000" dirty="0"/>
              <a:t>or </a:t>
            </a:r>
            <a:r>
              <a:rPr lang="ja-JP" altLang="en-US" sz="2000" dirty="0"/>
              <a:t>競争と同時に起こる進化の役割を検出可能なデザインの研究が少ない</a:t>
            </a:r>
            <a:endParaRPr lang="en-US" altLang="ja-JP" sz="2000" dirty="0"/>
          </a:p>
        </p:txBody>
      </p:sp>
    </p:spTree>
    <p:extLst>
      <p:ext uri="{BB962C8B-B14F-4D97-AF65-F5344CB8AC3E}">
        <p14:creationId xmlns:p14="http://schemas.microsoft.com/office/powerpoint/2010/main" val="188431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403EE8-25CA-4FA7-AD14-F6B23F4E74EB}"/>
              </a:ext>
            </a:extLst>
          </p:cNvPr>
          <p:cNvSpPr txBox="1">
            <a:spLocks/>
          </p:cNvSpPr>
          <p:nvPr/>
        </p:nvSpPr>
        <p:spPr>
          <a:xfrm>
            <a:off x="342900" y="321582"/>
            <a:ext cx="10515600" cy="973817"/>
          </a:xfrm>
          <a:prstGeom prst="rect">
            <a:avLst/>
          </a:prstGeom>
        </p:spPr>
        <p:txBody>
          <a:bodyPr anchor="t">
            <a:normAutofit fontScale="92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dirty="0"/>
              <a:t>The Interaction Complexity Required for Species Coexistence</a:t>
            </a:r>
            <a:endParaRPr lang="ja-JP" altLang="en-US" sz="4000" dirty="0"/>
          </a:p>
        </p:txBody>
      </p:sp>
      <p:pic>
        <p:nvPicPr>
          <p:cNvPr id="4" name="図 3">
            <a:extLst>
              <a:ext uri="{FF2B5EF4-FFF2-40B4-BE49-F238E27FC236}">
                <a16:creationId xmlns:a16="http://schemas.microsoft.com/office/drawing/2014/main" id="{0E72CEDA-9BF2-4E33-9092-3D0627D2C6F8}"/>
              </a:ext>
            </a:extLst>
          </p:cNvPr>
          <p:cNvPicPr>
            <a:picLocks noChangeAspect="1"/>
          </p:cNvPicPr>
          <p:nvPr/>
        </p:nvPicPr>
        <p:blipFill>
          <a:blip r:embed="rId2"/>
          <a:stretch>
            <a:fillRect/>
          </a:stretch>
        </p:blipFill>
        <p:spPr>
          <a:xfrm>
            <a:off x="593271" y="2936013"/>
            <a:ext cx="8435789" cy="3827564"/>
          </a:xfrm>
          <a:prstGeom prst="rect">
            <a:avLst/>
          </a:prstGeom>
        </p:spPr>
      </p:pic>
      <p:sp>
        <p:nvSpPr>
          <p:cNvPr id="5" name="テキスト ボックス 4">
            <a:extLst>
              <a:ext uri="{FF2B5EF4-FFF2-40B4-BE49-F238E27FC236}">
                <a16:creationId xmlns:a16="http://schemas.microsoft.com/office/drawing/2014/main" id="{5F0DD1BA-EAA4-40FE-A1D5-A8837B29F999}"/>
              </a:ext>
            </a:extLst>
          </p:cNvPr>
          <p:cNvSpPr txBox="1"/>
          <p:nvPr/>
        </p:nvSpPr>
        <p:spPr>
          <a:xfrm>
            <a:off x="342900" y="1426027"/>
            <a:ext cx="11255829" cy="1477328"/>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sz="2000" dirty="0"/>
              <a:t>共存機構の多くは「孤立した種のペア」における競争に由来する</a:t>
            </a:r>
            <a:endParaRPr lang="en-US" altLang="ja-JP" sz="2000" dirty="0"/>
          </a:p>
          <a:p>
            <a:pPr marL="342900" indent="-342900">
              <a:spcAft>
                <a:spcPts val="600"/>
              </a:spcAft>
              <a:buFont typeface="Arial" panose="020B0604020202020204" pitchFamily="34" charset="0"/>
              <a:buChar char="•"/>
            </a:pPr>
            <a:r>
              <a:rPr lang="ja-JP" altLang="en-US" sz="2000" dirty="0"/>
              <a:t>より多種（例えば</a:t>
            </a:r>
            <a:r>
              <a:rPr lang="en-US" altLang="ja-JP" sz="2000" dirty="0"/>
              <a:t>50</a:t>
            </a:r>
            <a:r>
              <a:rPr lang="ja-JP" altLang="en-US" sz="2000" dirty="0"/>
              <a:t>種）で構成される実際の群集で他の種の存在に種間相互作用が依存するかもしれない</a:t>
            </a:r>
            <a:endParaRPr lang="en-US" altLang="ja-JP" sz="2000" dirty="0"/>
          </a:p>
          <a:p>
            <a:pPr marL="342900" indent="-342900">
              <a:spcAft>
                <a:spcPts val="600"/>
              </a:spcAft>
              <a:buFont typeface="Arial" panose="020B0604020202020204" pitchFamily="34" charset="0"/>
              <a:buChar char="•"/>
            </a:pPr>
            <a:r>
              <a:rPr lang="ja-JP" altLang="en-US" sz="2000" dirty="0"/>
              <a:t>第</a:t>
            </a:r>
            <a:r>
              <a:rPr lang="en-US" altLang="ja-JP" sz="2000" dirty="0"/>
              <a:t>3</a:t>
            </a:r>
            <a:r>
              <a:rPr lang="ja-JP" altLang="en-US" sz="2000" dirty="0"/>
              <a:t>種が</a:t>
            </a:r>
            <a:r>
              <a:rPr lang="en-US" altLang="ja-JP" sz="2000" dirty="0"/>
              <a:t>2</a:t>
            </a:r>
            <a:r>
              <a:rPr lang="ja-JP" altLang="en-US" sz="2000" dirty="0"/>
              <a:t>種の相互作用に影響する経路：</a:t>
            </a:r>
            <a:r>
              <a:rPr lang="en-US" altLang="ja-JP" sz="2000" dirty="0">
                <a:solidFill>
                  <a:srgbClr val="FF0000"/>
                </a:solidFill>
              </a:rPr>
              <a:t>Interaction chain</a:t>
            </a:r>
            <a:r>
              <a:rPr lang="ja-JP" altLang="en-US" sz="2000" dirty="0"/>
              <a:t>と</a:t>
            </a:r>
            <a:r>
              <a:rPr lang="en-US" altLang="ja-JP" sz="2000" dirty="0">
                <a:solidFill>
                  <a:srgbClr val="FF0000"/>
                </a:solidFill>
              </a:rPr>
              <a:t>higher-order interaction</a:t>
            </a:r>
          </a:p>
        </p:txBody>
      </p:sp>
      <p:sp>
        <p:nvSpPr>
          <p:cNvPr id="6" name="テキスト ボックス 5">
            <a:extLst>
              <a:ext uri="{FF2B5EF4-FFF2-40B4-BE49-F238E27FC236}">
                <a16:creationId xmlns:a16="http://schemas.microsoft.com/office/drawing/2014/main" id="{1988F0EF-E3DD-4DCF-A18A-43FD5C62D2EB}"/>
              </a:ext>
            </a:extLst>
          </p:cNvPr>
          <p:cNvSpPr txBox="1"/>
          <p:nvPr/>
        </p:nvSpPr>
        <p:spPr>
          <a:xfrm>
            <a:off x="8958943" y="6394245"/>
            <a:ext cx="3416432" cy="369332"/>
          </a:xfrm>
          <a:prstGeom prst="rect">
            <a:avLst/>
          </a:prstGeom>
          <a:noFill/>
        </p:spPr>
        <p:txBody>
          <a:bodyPr wrap="square">
            <a:spAutoFit/>
          </a:bodyPr>
          <a:lstStyle/>
          <a:p>
            <a:r>
              <a:rPr lang="en-US" altLang="ja-JP" dirty="0"/>
              <a:t>(Levine et al. 2017, Nature</a:t>
            </a:r>
            <a:r>
              <a:rPr lang="en-US" altLang="ja-JP" sz="1800" dirty="0"/>
              <a:t>)</a:t>
            </a:r>
            <a:r>
              <a:rPr lang="ja-JP" altLang="en-US" sz="1800" dirty="0"/>
              <a:t> </a:t>
            </a:r>
            <a:endParaRPr lang="ja-JP" altLang="en-US" dirty="0"/>
          </a:p>
        </p:txBody>
      </p:sp>
    </p:spTree>
    <p:extLst>
      <p:ext uri="{BB962C8B-B14F-4D97-AF65-F5344CB8AC3E}">
        <p14:creationId xmlns:p14="http://schemas.microsoft.com/office/powerpoint/2010/main" val="48453887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5320</TotalTime>
  <Words>2228</Words>
  <Application>Microsoft Office PowerPoint</Application>
  <PresentationFormat>ワイド画面</PresentationFormat>
  <Paragraphs>115</Paragraphs>
  <Slides>16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Arial</vt:lpstr>
      <vt:lpstr>Calibri</vt:lpstr>
      <vt:lpstr>Wingdings</vt:lpstr>
      <vt:lpstr>Office テーマ</vt:lpstr>
      <vt:lpstr>12. The Dimensions of Species Coexistence</vt:lpstr>
      <vt:lpstr>種の共存機構－20世紀まで―</vt:lpstr>
      <vt:lpstr>ハベルの中立説とチェッソンの安定化機構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Neglected Problems in Ecology Interdependence and Mutualism</dc:title>
  <dc:creator>西嶋 翔太</dc:creator>
  <cp:lastModifiedBy>西嶋 翔太</cp:lastModifiedBy>
  <cp:revision>129</cp:revision>
  <dcterms:created xsi:type="dcterms:W3CDTF">2021-05-30T16:02:59Z</dcterms:created>
  <dcterms:modified xsi:type="dcterms:W3CDTF">2021-07-05T06:25:38Z</dcterms:modified>
</cp:coreProperties>
</file>