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8" r:id="rId3"/>
    <p:sldId id="261" r:id="rId4"/>
    <p:sldId id="262" r:id="rId5"/>
    <p:sldId id="268" r:id="rId6"/>
    <p:sldId id="264" r:id="rId7"/>
    <p:sldId id="265" r:id="rId8"/>
    <p:sldId id="272" r:id="rId9"/>
    <p:sldId id="267" r:id="rId10"/>
    <p:sldId id="269" r:id="rId11"/>
    <p:sldId id="276" r:id="rId12"/>
    <p:sldId id="273" r:id="rId13"/>
    <p:sldId id="275" r:id="rId14"/>
    <p:sldId id="280"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B92"/>
    <a:srgbClr val="00FA00"/>
    <a:srgbClr val="929000"/>
    <a:srgbClr val="4E8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01"/>
    <p:restoredTop sz="94694"/>
  </p:normalViewPr>
  <p:slideViewPr>
    <p:cSldViewPr snapToGrid="0" snapToObjects="1">
      <p:cViewPr varScale="1">
        <p:scale>
          <a:sx n="121" d="100"/>
          <a:sy n="121" d="100"/>
        </p:scale>
        <p:origin x="5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井元 順一" userId="698afc2f-a982-4c87-b08d-e5f67589a2c6" providerId="ADAL" clId="{27CB620C-406C-6449-A852-B537BB1D87EA}"/>
    <pc:docChg chg="undo custSel addSld delSld modSld">
      <pc:chgData name="井元 順一" userId="698afc2f-a982-4c87-b08d-e5f67589a2c6" providerId="ADAL" clId="{27CB620C-406C-6449-A852-B537BB1D87EA}" dt="2021-04-12T04:45:01.214" v="276" actId="255"/>
      <pc:docMkLst>
        <pc:docMk/>
      </pc:docMkLst>
      <pc:sldChg chg="modSp mod">
        <pc:chgData name="井元 順一" userId="698afc2f-a982-4c87-b08d-e5f67589a2c6" providerId="ADAL" clId="{27CB620C-406C-6449-A852-B537BB1D87EA}" dt="2021-04-12T00:06:47.033" v="35" actId="20577"/>
        <pc:sldMkLst>
          <pc:docMk/>
          <pc:sldMk cId="989739700" sldId="264"/>
        </pc:sldMkLst>
        <pc:spChg chg="mod">
          <ac:chgData name="井元 順一" userId="698afc2f-a982-4c87-b08d-e5f67589a2c6" providerId="ADAL" clId="{27CB620C-406C-6449-A852-B537BB1D87EA}" dt="2021-04-12T00:06:47.033" v="35" actId="20577"/>
          <ac:spMkLst>
            <pc:docMk/>
            <pc:sldMk cId="989739700" sldId="264"/>
            <ac:spMk id="3" creationId="{54C4B88E-34AC-654A-9B81-70CD946A8B39}"/>
          </ac:spMkLst>
        </pc:spChg>
      </pc:sldChg>
      <pc:sldChg chg="modSp mod">
        <pc:chgData name="井元 順一" userId="698afc2f-a982-4c87-b08d-e5f67589a2c6" providerId="ADAL" clId="{27CB620C-406C-6449-A852-B537BB1D87EA}" dt="2021-04-12T00:06:06.255" v="23" actId="20577"/>
        <pc:sldMkLst>
          <pc:docMk/>
          <pc:sldMk cId="1266403820" sldId="268"/>
        </pc:sldMkLst>
        <pc:spChg chg="mod">
          <ac:chgData name="井元 順一" userId="698afc2f-a982-4c87-b08d-e5f67589a2c6" providerId="ADAL" clId="{27CB620C-406C-6449-A852-B537BB1D87EA}" dt="2021-04-12T00:06:06.255" v="23" actId="20577"/>
          <ac:spMkLst>
            <pc:docMk/>
            <pc:sldMk cId="1266403820" sldId="268"/>
            <ac:spMk id="3" creationId="{54C4B88E-34AC-654A-9B81-70CD946A8B39}"/>
          </ac:spMkLst>
        </pc:spChg>
      </pc:sldChg>
      <pc:sldChg chg="modSp mod">
        <pc:chgData name="井元 順一" userId="698afc2f-a982-4c87-b08d-e5f67589a2c6" providerId="ADAL" clId="{27CB620C-406C-6449-A852-B537BB1D87EA}" dt="2021-04-12T00:21:08.352" v="36" actId="20577"/>
        <pc:sldMkLst>
          <pc:docMk/>
          <pc:sldMk cId="181373203" sldId="269"/>
        </pc:sldMkLst>
        <pc:spChg chg="mod">
          <ac:chgData name="井元 順一" userId="698afc2f-a982-4c87-b08d-e5f67589a2c6" providerId="ADAL" clId="{27CB620C-406C-6449-A852-B537BB1D87EA}" dt="2021-04-12T00:21:08.352" v="36" actId="20577"/>
          <ac:spMkLst>
            <pc:docMk/>
            <pc:sldMk cId="181373203" sldId="269"/>
            <ac:spMk id="3" creationId="{54C4B88E-34AC-654A-9B81-70CD946A8B39}"/>
          </ac:spMkLst>
        </pc:spChg>
      </pc:sldChg>
      <pc:sldChg chg="modSp mod">
        <pc:chgData name="井元 順一" userId="698afc2f-a982-4c87-b08d-e5f67589a2c6" providerId="ADAL" clId="{27CB620C-406C-6449-A852-B537BB1D87EA}" dt="2021-04-12T04:39:36.311" v="233" actId="20577"/>
        <pc:sldMkLst>
          <pc:docMk/>
          <pc:sldMk cId="1320221212" sldId="273"/>
        </pc:sldMkLst>
        <pc:spChg chg="mod">
          <ac:chgData name="井元 順一" userId="698afc2f-a982-4c87-b08d-e5f67589a2c6" providerId="ADAL" clId="{27CB620C-406C-6449-A852-B537BB1D87EA}" dt="2021-04-12T04:39:36.311" v="233" actId="20577"/>
          <ac:spMkLst>
            <pc:docMk/>
            <pc:sldMk cId="1320221212" sldId="273"/>
            <ac:spMk id="3" creationId="{54C4B88E-34AC-654A-9B81-70CD946A8B39}"/>
          </ac:spMkLst>
        </pc:spChg>
      </pc:sldChg>
      <pc:sldChg chg="modSp mod">
        <pc:chgData name="井元 順一" userId="698afc2f-a982-4c87-b08d-e5f67589a2c6" providerId="ADAL" clId="{27CB620C-406C-6449-A852-B537BB1D87EA}" dt="2021-04-12T04:43:18.840" v="262" actId="20577"/>
        <pc:sldMkLst>
          <pc:docMk/>
          <pc:sldMk cId="3488583251" sldId="275"/>
        </pc:sldMkLst>
        <pc:spChg chg="mod">
          <ac:chgData name="井元 順一" userId="698afc2f-a982-4c87-b08d-e5f67589a2c6" providerId="ADAL" clId="{27CB620C-406C-6449-A852-B537BB1D87EA}" dt="2021-04-12T04:43:18.840" v="262" actId="20577"/>
          <ac:spMkLst>
            <pc:docMk/>
            <pc:sldMk cId="3488583251" sldId="275"/>
            <ac:spMk id="3" creationId="{54C4B88E-34AC-654A-9B81-70CD946A8B39}"/>
          </ac:spMkLst>
        </pc:spChg>
      </pc:sldChg>
      <pc:sldChg chg="modSp mod">
        <pc:chgData name="井元 順一" userId="698afc2f-a982-4c87-b08d-e5f67589a2c6" providerId="ADAL" clId="{27CB620C-406C-6449-A852-B537BB1D87EA}" dt="2021-04-12T03:30:47.068" v="192" actId="27636"/>
        <pc:sldMkLst>
          <pc:docMk/>
          <pc:sldMk cId="649993311" sldId="276"/>
        </pc:sldMkLst>
        <pc:spChg chg="mod">
          <ac:chgData name="井元 順一" userId="698afc2f-a982-4c87-b08d-e5f67589a2c6" providerId="ADAL" clId="{27CB620C-406C-6449-A852-B537BB1D87EA}" dt="2021-04-12T03:30:47.068" v="192" actId="27636"/>
          <ac:spMkLst>
            <pc:docMk/>
            <pc:sldMk cId="649993311" sldId="276"/>
            <ac:spMk id="3" creationId="{54C4B88E-34AC-654A-9B81-70CD946A8B39}"/>
          </ac:spMkLst>
        </pc:spChg>
      </pc:sldChg>
      <pc:sldChg chg="del mod modShow">
        <pc:chgData name="井元 順一" userId="698afc2f-a982-4c87-b08d-e5f67589a2c6" providerId="ADAL" clId="{27CB620C-406C-6449-A852-B537BB1D87EA}" dt="2021-04-12T03:30:52.867" v="194" actId="2696"/>
        <pc:sldMkLst>
          <pc:docMk/>
          <pc:sldMk cId="1280765517" sldId="278"/>
        </pc:sldMkLst>
      </pc:sldChg>
      <pc:sldChg chg="modSp mod">
        <pc:chgData name="井元 順一" userId="698afc2f-a982-4c87-b08d-e5f67589a2c6" providerId="ADAL" clId="{27CB620C-406C-6449-A852-B537BB1D87EA}" dt="2021-04-12T04:45:01.214" v="276" actId="255"/>
        <pc:sldMkLst>
          <pc:docMk/>
          <pc:sldMk cId="3085960365" sldId="280"/>
        </pc:sldMkLst>
        <pc:spChg chg="mod">
          <ac:chgData name="井元 順一" userId="698afc2f-a982-4c87-b08d-e5f67589a2c6" providerId="ADAL" clId="{27CB620C-406C-6449-A852-B537BB1D87EA}" dt="2021-04-12T04:45:01.214" v="276" actId="255"/>
          <ac:spMkLst>
            <pc:docMk/>
            <pc:sldMk cId="3085960365" sldId="280"/>
            <ac:spMk id="3" creationId="{54C4B88E-34AC-654A-9B81-70CD946A8B39}"/>
          </ac:spMkLst>
        </pc:spChg>
      </pc:sldChg>
      <pc:sldChg chg="add del mod modShow">
        <pc:chgData name="井元 順一" userId="698afc2f-a982-4c87-b08d-e5f67589a2c6" providerId="ADAL" clId="{27CB620C-406C-6449-A852-B537BB1D87EA}" dt="2021-04-12T03:30:52.234" v="193" actId="2696"/>
        <pc:sldMkLst>
          <pc:docMk/>
          <pc:sldMk cId="2102823004" sldId="281"/>
        </pc:sldMkLst>
      </pc:sldChg>
    </pc:docChg>
  </pc:docChgLst>
  <pc:docChgLst>
    <pc:chgData name="井元 順一" userId="698afc2f-a982-4c87-b08d-e5f67589a2c6" providerId="ADAL" clId="{CCF35952-B76C-C147-94BD-99D22EF85B9F}"/>
    <pc:docChg chg="delSld">
      <pc:chgData name="井元 順一" userId="698afc2f-a982-4c87-b08d-e5f67589a2c6" providerId="ADAL" clId="{CCF35952-B76C-C147-94BD-99D22EF85B9F}" dt="2021-04-12T06:16:44.312" v="0" actId="2696"/>
      <pc:docMkLst>
        <pc:docMk/>
      </pc:docMkLst>
      <pc:sldChg chg="del">
        <pc:chgData name="井元 順一" userId="698afc2f-a982-4c87-b08d-e5f67589a2c6" providerId="ADAL" clId="{CCF35952-B76C-C147-94BD-99D22EF85B9F}" dt="2021-04-12T06:16:44.312" v="0" actId="2696"/>
        <pc:sldMkLst>
          <pc:docMk/>
          <pc:sldMk cId="2815698455"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7FEF4B-FAA7-F048-9FAF-AB3B5F8DC594}" type="datetimeFigureOut">
              <a:rPr kumimoji="1" lang="ja-JP" altLang="en-US" smtClean="0"/>
              <a:t>2021/4/12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699F7-E81A-A641-BC5C-5FFD85262FE1}" type="slidenum">
              <a:rPr kumimoji="1" lang="ja-JP" altLang="en-US" smtClean="0"/>
              <a:t>‹#›</a:t>
            </a:fld>
            <a:endParaRPr kumimoji="1" lang="ja-JP" altLang="en-US"/>
          </a:p>
        </p:txBody>
      </p:sp>
    </p:spTree>
    <p:extLst>
      <p:ext uri="{BB962C8B-B14F-4D97-AF65-F5344CB8AC3E}">
        <p14:creationId xmlns:p14="http://schemas.microsoft.com/office/powerpoint/2010/main" val="11211723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8B4778-6D77-254F-8927-EBBA63E139A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26CFF40-4580-8543-B7F8-FCA60C3C65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2E6A874-8C94-CE43-B850-9BB17AD8DAE8}"/>
              </a:ext>
            </a:extLst>
          </p:cNvPr>
          <p:cNvSpPr>
            <a:spLocks noGrp="1"/>
          </p:cNvSpPr>
          <p:nvPr>
            <p:ph type="dt" sz="half" idx="10"/>
          </p:nvPr>
        </p:nvSpPr>
        <p:spPr/>
        <p:txBody>
          <a:bodyPr/>
          <a:lstStyle/>
          <a:p>
            <a:fld id="{9A439D39-F355-3249-956A-201E4D8333AA}" type="datetime1">
              <a:rPr kumimoji="1" lang="ja-JP" altLang="en-US" smtClean="0"/>
              <a:t>2021/4/12</a:t>
            </a:fld>
            <a:endParaRPr kumimoji="1" lang="ja-JP" altLang="en-US"/>
          </a:p>
        </p:txBody>
      </p:sp>
      <p:sp>
        <p:nvSpPr>
          <p:cNvPr id="5" name="フッター プレースホルダー 4">
            <a:extLst>
              <a:ext uri="{FF2B5EF4-FFF2-40B4-BE49-F238E27FC236}">
                <a16:creationId xmlns:a16="http://schemas.microsoft.com/office/drawing/2014/main" id="{EFE556B5-CF61-5B4C-B168-1B35EBE7D6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877CA5-525B-524B-8CCF-5E265B85DC98}"/>
              </a:ext>
            </a:extLst>
          </p:cNvPr>
          <p:cNvSpPr>
            <a:spLocks noGrp="1"/>
          </p:cNvSpPr>
          <p:nvPr>
            <p:ph type="sldNum" sz="quarter" idx="12"/>
          </p:nvPr>
        </p:nvSpPr>
        <p:spPr/>
        <p:txBody>
          <a:body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1671022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AE6A91-EB23-CA43-8EBD-3A4632D5E02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D3FF713-2250-F44C-8767-0AE21E1E22C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F5FA1E-5E52-E84E-89CE-0DD483390F62}"/>
              </a:ext>
            </a:extLst>
          </p:cNvPr>
          <p:cNvSpPr>
            <a:spLocks noGrp="1"/>
          </p:cNvSpPr>
          <p:nvPr>
            <p:ph type="dt" sz="half" idx="10"/>
          </p:nvPr>
        </p:nvSpPr>
        <p:spPr/>
        <p:txBody>
          <a:bodyPr/>
          <a:lstStyle/>
          <a:p>
            <a:fld id="{F00C0BB3-B1B8-0749-9D15-B423A5E26842}" type="datetime1">
              <a:rPr kumimoji="1" lang="ja-JP" altLang="en-US" smtClean="0"/>
              <a:t>2021/4/12</a:t>
            </a:fld>
            <a:endParaRPr kumimoji="1" lang="ja-JP" altLang="en-US"/>
          </a:p>
        </p:txBody>
      </p:sp>
      <p:sp>
        <p:nvSpPr>
          <p:cNvPr id="5" name="フッター プレースホルダー 4">
            <a:extLst>
              <a:ext uri="{FF2B5EF4-FFF2-40B4-BE49-F238E27FC236}">
                <a16:creationId xmlns:a16="http://schemas.microsoft.com/office/drawing/2014/main" id="{B663804B-F0A3-664D-93EE-C4225173D6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5B951B-9C82-824C-9958-7A2844324566}"/>
              </a:ext>
            </a:extLst>
          </p:cNvPr>
          <p:cNvSpPr>
            <a:spLocks noGrp="1"/>
          </p:cNvSpPr>
          <p:nvPr>
            <p:ph type="sldNum" sz="quarter" idx="12"/>
          </p:nvPr>
        </p:nvSpPr>
        <p:spPr/>
        <p:txBody>
          <a:body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3795211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04344A4-DD1D-CE44-9F39-DDA15F986B9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EEB1687-BF68-F94F-9A0C-B97BCE83163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1357E8-A5B7-8444-8545-98018CA7447B}"/>
              </a:ext>
            </a:extLst>
          </p:cNvPr>
          <p:cNvSpPr>
            <a:spLocks noGrp="1"/>
          </p:cNvSpPr>
          <p:nvPr>
            <p:ph type="dt" sz="half" idx="10"/>
          </p:nvPr>
        </p:nvSpPr>
        <p:spPr/>
        <p:txBody>
          <a:bodyPr/>
          <a:lstStyle/>
          <a:p>
            <a:fld id="{12AF39DB-585F-D14F-B6BB-0E37B954E6FD}" type="datetime1">
              <a:rPr kumimoji="1" lang="ja-JP" altLang="en-US" smtClean="0"/>
              <a:t>2021/4/12</a:t>
            </a:fld>
            <a:endParaRPr kumimoji="1" lang="ja-JP" altLang="en-US"/>
          </a:p>
        </p:txBody>
      </p:sp>
      <p:sp>
        <p:nvSpPr>
          <p:cNvPr id="5" name="フッター プレースホルダー 4">
            <a:extLst>
              <a:ext uri="{FF2B5EF4-FFF2-40B4-BE49-F238E27FC236}">
                <a16:creationId xmlns:a16="http://schemas.microsoft.com/office/drawing/2014/main" id="{82B8BF5A-A692-0443-882E-A2B2C6AA86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C33B8E-8B13-914E-8460-83EA035E3AAC}"/>
              </a:ext>
            </a:extLst>
          </p:cNvPr>
          <p:cNvSpPr>
            <a:spLocks noGrp="1"/>
          </p:cNvSpPr>
          <p:nvPr>
            <p:ph type="sldNum" sz="quarter" idx="12"/>
          </p:nvPr>
        </p:nvSpPr>
        <p:spPr/>
        <p:txBody>
          <a:body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1847365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75528C-0D71-E246-85B8-D04DD629479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9A10FE-09B8-0C4F-BD76-3FBCC5C0DB7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28C1FB-916B-E844-B9DE-4E9AAB19B327}"/>
              </a:ext>
            </a:extLst>
          </p:cNvPr>
          <p:cNvSpPr>
            <a:spLocks noGrp="1"/>
          </p:cNvSpPr>
          <p:nvPr>
            <p:ph type="dt" sz="half" idx="10"/>
          </p:nvPr>
        </p:nvSpPr>
        <p:spPr/>
        <p:txBody>
          <a:bodyPr/>
          <a:lstStyle/>
          <a:p>
            <a:fld id="{20927159-48AB-3C4A-8E3C-66B4D44DC384}" type="datetime1">
              <a:rPr kumimoji="1" lang="ja-JP" altLang="en-US" smtClean="0"/>
              <a:t>2021/4/12</a:t>
            </a:fld>
            <a:endParaRPr kumimoji="1" lang="ja-JP" altLang="en-US"/>
          </a:p>
        </p:txBody>
      </p:sp>
      <p:sp>
        <p:nvSpPr>
          <p:cNvPr id="5" name="フッター プレースホルダー 4">
            <a:extLst>
              <a:ext uri="{FF2B5EF4-FFF2-40B4-BE49-F238E27FC236}">
                <a16:creationId xmlns:a16="http://schemas.microsoft.com/office/drawing/2014/main" id="{74266D56-0A87-2048-9ED8-14090E3647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059BB6-D89D-2348-9928-37D520D11F6A}"/>
              </a:ext>
            </a:extLst>
          </p:cNvPr>
          <p:cNvSpPr>
            <a:spLocks noGrp="1"/>
          </p:cNvSpPr>
          <p:nvPr>
            <p:ph type="sldNum" sz="quarter" idx="12"/>
          </p:nvPr>
        </p:nvSpPr>
        <p:spPr/>
        <p:txBody>
          <a:body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2583755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27026B-D184-D84E-9FDA-0E508C662B0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D803A26-DBBE-724B-AEE1-1313FFF4EB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971132E-05C7-BF4D-A4B1-E0621743F2E0}"/>
              </a:ext>
            </a:extLst>
          </p:cNvPr>
          <p:cNvSpPr>
            <a:spLocks noGrp="1"/>
          </p:cNvSpPr>
          <p:nvPr>
            <p:ph type="dt" sz="half" idx="10"/>
          </p:nvPr>
        </p:nvSpPr>
        <p:spPr/>
        <p:txBody>
          <a:bodyPr/>
          <a:lstStyle/>
          <a:p>
            <a:fld id="{CD984CA3-214A-824A-9888-EDB6C0CE3D85}" type="datetime1">
              <a:rPr kumimoji="1" lang="ja-JP" altLang="en-US" smtClean="0"/>
              <a:t>2021/4/12</a:t>
            </a:fld>
            <a:endParaRPr kumimoji="1" lang="ja-JP" altLang="en-US"/>
          </a:p>
        </p:txBody>
      </p:sp>
      <p:sp>
        <p:nvSpPr>
          <p:cNvPr id="5" name="フッター プレースホルダー 4">
            <a:extLst>
              <a:ext uri="{FF2B5EF4-FFF2-40B4-BE49-F238E27FC236}">
                <a16:creationId xmlns:a16="http://schemas.microsoft.com/office/drawing/2014/main" id="{FE98C07E-8AD3-E143-A72E-D34578DE5F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16F257-5B5C-364D-92EA-38264D27442A}"/>
              </a:ext>
            </a:extLst>
          </p:cNvPr>
          <p:cNvSpPr>
            <a:spLocks noGrp="1"/>
          </p:cNvSpPr>
          <p:nvPr>
            <p:ph type="sldNum" sz="quarter" idx="12"/>
          </p:nvPr>
        </p:nvSpPr>
        <p:spPr/>
        <p:txBody>
          <a:body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1159048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B442ED-5FD5-7E4B-A6C8-0027C2383D0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6C62DC8-8666-A34B-BFCE-88F6028C7D5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4AB9133-4F67-BD49-A559-D08322779DC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F908B3F-17F9-E142-9561-64A6E5B5C3AB}"/>
              </a:ext>
            </a:extLst>
          </p:cNvPr>
          <p:cNvSpPr>
            <a:spLocks noGrp="1"/>
          </p:cNvSpPr>
          <p:nvPr>
            <p:ph type="dt" sz="half" idx="10"/>
          </p:nvPr>
        </p:nvSpPr>
        <p:spPr/>
        <p:txBody>
          <a:bodyPr/>
          <a:lstStyle/>
          <a:p>
            <a:fld id="{772CB238-B526-CB47-A267-6DF18D716D27}" type="datetime1">
              <a:rPr kumimoji="1" lang="ja-JP" altLang="en-US" smtClean="0"/>
              <a:t>2021/4/12</a:t>
            </a:fld>
            <a:endParaRPr kumimoji="1" lang="ja-JP" altLang="en-US"/>
          </a:p>
        </p:txBody>
      </p:sp>
      <p:sp>
        <p:nvSpPr>
          <p:cNvPr id="6" name="フッター プレースホルダー 5">
            <a:extLst>
              <a:ext uri="{FF2B5EF4-FFF2-40B4-BE49-F238E27FC236}">
                <a16:creationId xmlns:a16="http://schemas.microsoft.com/office/drawing/2014/main" id="{02A7A8F3-6CE3-074A-8B05-9788853789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6516DDB-BA87-9345-B877-402A5FDC561E}"/>
              </a:ext>
            </a:extLst>
          </p:cNvPr>
          <p:cNvSpPr>
            <a:spLocks noGrp="1"/>
          </p:cNvSpPr>
          <p:nvPr>
            <p:ph type="sldNum" sz="quarter" idx="12"/>
          </p:nvPr>
        </p:nvSpPr>
        <p:spPr/>
        <p:txBody>
          <a:body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2242955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DA3C9C-3DD9-F34F-B1EE-FA0552C261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5F4367-A556-8B44-95E7-B3F28AC7D9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C6949D2-D3CA-E940-A154-61D3B0FDBE9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9ADDA24-E01B-164B-893F-0309F9605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9B5C3C3-54CE-B94F-B31F-6018F9D2BCD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F8C1654-1CFE-8F4B-849D-5F9CAF2D5208}"/>
              </a:ext>
            </a:extLst>
          </p:cNvPr>
          <p:cNvSpPr>
            <a:spLocks noGrp="1"/>
          </p:cNvSpPr>
          <p:nvPr>
            <p:ph type="dt" sz="half" idx="10"/>
          </p:nvPr>
        </p:nvSpPr>
        <p:spPr/>
        <p:txBody>
          <a:bodyPr/>
          <a:lstStyle/>
          <a:p>
            <a:fld id="{1CAFDE87-0280-BF41-9D54-01C660C1417A}" type="datetime1">
              <a:rPr kumimoji="1" lang="ja-JP" altLang="en-US" smtClean="0"/>
              <a:t>2021/4/12</a:t>
            </a:fld>
            <a:endParaRPr kumimoji="1" lang="ja-JP" altLang="en-US"/>
          </a:p>
        </p:txBody>
      </p:sp>
      <p:sp>
        <p:nvSpPr>
          <p:cNvPr id="8" name="フッター プレースホルダー 7">
            <a:extLst>
              <a:ext uri="{FF2B5EF4-FFF2-40B4-BE49-F238E27FC236}">
                <a16:creationId xmlns:a16="http://schemas.microsoft.com/office/drawing/2014/main" id="{2BC29A2C-A7DA-7B4D-9785-1688F9B0C71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38EDE49-A98F-1542-8C58-4BC09985B9F5}"/>
              </a:ext>
            </a:extLst>
          </p:cNvPr>
          <p:cNvSpPr>
            <a:spLocks noGrp="1"/>
          </p:cNvSpPr>
          <p:nvPr>
            <p:ph type="sldNum" sz="quarter" idx="12"/>
          </p:nvPr>
        </p:nvSpPr>
        <p:spPr/>
        <p:txBody>
          <a:body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236126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43253F-FE82-D14D-B851-2D7BD3C2B55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8C00399-5EA5-0E4B-A599-76C92FC19290}"/>
              </a:ext>
            </a:extLst>
          </p:cNvPr>
          <p:cNvSpPr>
            <a:spLocks noGrp="1"/>
          </p:cNvSpPr>
          <p:nvPr>
            <p:ph type="dt" sz="half" idx="10"/>
          </p:nvPr>
        </p:nvSpPr>
        <p:spPr/>
        <p:txBody>
          <a:bodyPr/>
          <a:lstStyle/>
          <a:p>
            <a:fld id="{C6D775DE-E195-6B42-9CD1-532B25AD4C6B}" type="datetime1">
              <a:rPr kumimoji="1" lang="ja-JP" altLang="en-US" smtClean="0"/>
              <a:t>2021/4/12</a:t>
            </a:fld>
            <a:endParaRPr kumimoji="1" lang="ja-JP" altLang="en-US"/>
          </a:p>
        </p:txBody>
      </p:sp>
      <p:sp>
        <p:nvSpPr>
          <p:cNvPr id="4" name="フッター プレースホルダー 3">
            <a:extLst>
              <a:ext uri="{FF2B5EF4-FFF2-40B4-BE49-F238E27FC236}">
                <a16:creationId xmlns:a16="http://schemas.microsoft.com/office/drawing/2014/main" id="{ACDB1DC8-DFBA-DA4B-A98D-1785CE8C758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8AB0E3E-1634-1B41-BFEC-BFFB780F082F}"/>
              </a:ext>
            </a:extLst>
          </p:cNvPr>
          <p:cNvSpPr>
            <a:spLocks noGrp="1"/>
          </p:cNvSpPr>
          <p:nvPr>
            <p:ph type="sldNum" sz="quarter" idx="12"/>
          </p:nvPr>
        </p:nvSpPr>
        <p:spPr/>
        <p:txBody>
          <a:body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2015520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A145987-B5A6-2346-88EE-9ADD3F17CF2D}"/>
              </a:ext>
            </a:extLst>
          </p:cNvPr>
          <p:cNvSpPr>
            <a:spLocks noGrp="1"/>
          </p:cNvSpPr>
          <p:nvPr>
            <p:ph type="dt" sz="half" idx="10"/>
          </p:nvPr>
        </p:nvSpPr>
        <p:spPr/>
        <p:txBody>
          <a:bodyPr/>
          <a:lstStyle/>
          <a:p>
            <a:fld id="{8C983D4F-4C60-C048-B470-1F385BE16B85}" type="datetime1">
              <a:rPr kumimoji="1" lang="ja-JP" altLang="en-US" smtClean="0"/>
              <a:t>2021/4/12</a:t>
            </a:fld>
            <a:endParaRPr kumimoji="1" lang="ja-JP" altLang="en-US"/>
          </a:p>
        </p:txBody>
      </p:sp>
      <p:sp>
        <p:nvSpPr>
          <p:cNvPr id="3" name="フッター プレースホルダー 2">
            <a:extLst>
              <a:ext uri="{FF2B5EF4-FFF2-40B4-BE49-F238E27FC236}">
                <a16:creationId xmlns:a16="http://schemas.microsoft.com/office/drawing/2014/main" id="{BF1FE5B2-8F5F-DB4E-81D6-69C186D3F0B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045F321-BB3B-054F-A2A4-F9D66FBF6788}"/>
              </a:ext>
            </a:extLst>
          </p:cNvPr>
          <p:cNvSpPr>
            <a:spLocks noGrp="1"/>
          </p:cNvSpPr>
          <p:nvPr>
            <p:ph type="sldNum" sz="quarter" idx="12"/>
          </p:nvPr>
        </p:nvSpPr>
        <p:spPr/>
        <p:txBody>
          <a:body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233514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7CBC47-2F10-2849-9D0C-732613BCEC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EFCDF1D-B271-5E4C-A4A4-AD3DFB8FFF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CC29B08-C6A0-4C4D-8FB0-DF4665B87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E7B617-B158-8B49-ABB8-D3DB1F40E53B}"/>
              </a:ext>
            </a:extLst>
          </p:cNvPr>
          <p:cNvSpPr>
            <a:spLocks noGrp="1"/>
          </p:cNvSpPr>
          <p:nvPr>
            <p:ph type="dt" sz="half" idx="10"/>
          </p:nvPr>
        </p:nvSpPr>
        <p:spPr/>
        <p:txBody>
          <a:bodyPr/>
          <a:lstStyle/>
          <a:p>
            <a:fld id="{483C6D7B-CE71-9541-992D-4995DACA7DDE}" type="datetime1">
              <a:rPr kumimoji="1" lang="ja-JP" altLang="en-US" smtClean="0"/>
              <a:t>2021/4/12</a:t>
            </a:fld>
            <a:endParaRPr kumimoji="1" lang="ja-JP" altLang="en-US"/>
          </a:p>
        </p:txBody>
      </p:sp>
      <p:sp>
        <p:nvSpPr>
          <p:cNvPr id="6" name="フッター プレースホルダー 5">
            <a:extLst>
              <a:ext uri="{FF2B5EF4-FFF2-40B4-BE49-F238E27FC236}">
                <a16:creationId xmlns:a16="http://schemas.microsoft.com/office/drawing/2014/main" id="{BE0A971E-85F9-2D49-B5F4-D9EE5A2D66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64AA859-E226-D14B-8870-7CF663F32534}"/>
              </a:ext>
            </a:extLst>
          </p:cNvPr>
          <p:cNvSpPr>
            <a:spLocks noGrp="1"/>
          </p:cNvSpPr>
          <p:nvPr>
            <p:ph type="sldNum" sz="quarter" idx="12"/>
          </p:nvPr>
        </p:nvSpPr>
        <p:spPr/>
        <p:txBody>
          <a:body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299803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640184-58C8-F148-8BCF-874D9D129BB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AA0DD78-FAB9-8242-AB34-88BD5A7A19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D39DB5F-4AAB-D243-9A39-E5526D7F1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0A5249-8151-5C43-B2CC-61CA7642F8BA}"/>
              </a:ext>
            </a:extLst>
          </p:cNvPr>
          <p:cNvSpPr>
            <a:spLocks noGrp="1"/>
          </p:cNvSpPr>
          <p:nvPr>
            <p:ph type="dt" sz="half" idx="10"/>
          </p:nvPr>
        </p:nvSpPr>
        <p:spPr/>
        <p:txBody>
          <a:bodyPr/>
          <a:lstStyle/>
          <a:p>
            <a:fld id="{D3953438-B089-F64B-ADF0-3F8FF4D56FE4}" type="datetime1">
              <a:rPr kumimoji="1" lang="ja-JP" altLang="en-US" smtClean="0"/>
              <a:t>2021/4/12</a:t>
            </a:fld>
            <a:endParaRPr kumimoji="1" lang="ja-JP" altLang="en-US"/>
          </a:p>
        </p:txBody>
      </p:sp>
      <p:sp>
        <p:nvSpPr>
          <p:cNvPr id="6" name="フッター プレースホルダー 5">
            <a:extLst>
              <a:ext uri="{FF2B5EF4-FFF2-40B4-BE49-F238E27FC236}">
                <a16:creationId xmlns:a16="http://schemas.microsoft.com/office/drawing/2014/main" id="{3C2E7948-282F-8B4A-BCDE-A23A682482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0FA861-7430-3840-8F60-EE107191B47E}"/>
              </a:ext>
            </a:extLst>
          </p:cNvPr>
          <p:cNvSpPr>
            <a:spLocks noGrp="1"/>
          </p:cNvSpPr>
          <p:nvPr>
            <p:ph type="sldNum" sz="quarter" idx="12"/>
          </p:nvPr>
        </p:nvSpPr>
        <p:spPr/>
        <p:txBody>
          <a:body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380528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061D377-150D-4C4F-BC0D-DC190AC76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34D14CD-FE40-C44C-8C64-8E4DA4407B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8DA9A0-04CD-D94E-94B1-53C61A4872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3DE15-8195-9148-91A6-493B68A8EBE1}" type="datetime1">
              <a:rPr kumimoji="1" lang="ja-JP" altLang="en-US" smtClean="0"/>
              <a:t>2021/4/12</a:t>
            </a:fld>
            <a:endParaRPr kumimoji="1" lang="ja-JP" altLang="en-US"/>
          </a:p>
        </p:txBody>
      </p:sp>
      <p:sp>
        <p:nvSpPr>
          <p:cNvPr id="5" name="フッター プレースホルダー 4">
            <a:extLst>
              <a:ext uri="{FF2B5EF4-FFF2-40B4-BE49-F238E27FC236}">
                <a16:creationId xmlns:a16="http://schemas.microsoft.com/office/drawing/2014/main" id="{31159DC3-96D2-D343-90D7-64022368E7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68FFC01-976F-2D49-955D-0A3ED1033C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3009950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33BD82-2DA4-8744-9ED7-6A5A7D29E913}"/>
              </a:ext>
            </a:extLst>
          </p:cNvPr>
          <p:cNvSpPr>
            <a:spLocks noGrp="1"/>
          </p:cNvSpPr>
          <p:nvPr>
            <p:ph type="ctrTitle"/>
          </p:nvPr>
        </p:nvSpPr>
        <p:spPr>
          <a:xfrm>
            <a:off x="1127554" y="4202729"/>
            <a:ext cx="9936892" cy="1023691"/>
          </a:xfrm>
        </p:spPr>
        <p:txBody>
          <a:bodyPr>
            <a:noAutofit/>
          </a:bodyPr>
          <a:lstStyle/>
          <a:p>
            <a:pPr>
              <a:lnSpc>
                <a:spcPct val="150000"/>
              </a:lnSpc>
            </a:pPr>
            <a:r>
              <a:rPr kumimoji="1" lang="en-US" altLang="ja-JP" sz="2800" dirty="0"/>
              <a:t>Chapter 4   </a:t>
            </a:r>
            <a:r>
              <a:rPr lang="en" altLang="ja-JP" sz="2800" dirty="0"/>
              <a:t>Why Does </a:t>
            </a:r>
            <a:r>
              <a:rPr lang="en" altLang="ja-JP" sz="2800" dirty="0" err="1"/>
              <a:t>Intragenotypic</a:t>
            </a:r>
            <a:r>
              <a:rPr lang="en" altLang="ja-JP" sz="2800" dirty="0"/>
              <a:t> Variance Persist?</a:t>
            </a:r>
            <a:br>
              <a:rPr lang="en" altLang="ja-JP" sz="2800" dirty="0"/>
            </a:br>
            <a:r>
              <a:rPr lang="en" altLang="ja-JP" sz="2800" dirty="0"/>
              <a:t>C. Jessica E. Metcalf and </a:t>
            </a:r>
            <a:r>
              <a:rPr lang="en" altLang="ja-JP" sz="2400" dirty="0"/>
              <a:t>Julien</a:t>
            </a:r>
            <a:r>
              <a:rPr lang="en" altLang="ja-JP" sz="2800" dirty="0"/>
              <a:t> F. </a:t>
            </a:r>
            <a:r>
              <a:rPr lang="en" altLang="ja-JP" sz="2800" dirty="0" err="1"/>
              <a:t>Ayroles</a:t>
            </a:r>
            <a:r>
              <a:rPr lang="en" altLang="ja-JP" sz="2800" dirty="0"/>
              <a:t> </a:t>
            </a:r>
            <a:endParaRPr kumimoji="1" lang="ja-JP" altLang="en-US" sz="2800"/>
          </a:p>
        </p:txBody>
      </p:sp>
      <p:sp>
        <p:nvSpPr>
          <p:cNvPr id="3" name="字幕 2">
            <a:extLst>
              <a:ext uri="{FF2B5EF4-FFF2-40B4-BE49-F238E27FC236}">
                <a16:creationId xmlns:a16="http://schemas.microsoft.com/office/drawing/2014/main" id="{E2C99E05-BB9F-C94C-839F-3CC820B22A1F}"/>
              </a:ext>
            </a:extLst>
          </p:cNvPr>
          <p:cNvSpPr>
            <a:spLocks noGrp="1"/>
          </p:cNvSpPr>
          <p:nvPr>
            <p:ph type="subTitle" idx="1"/>
          </p:nvPr>
        </p:nvSpPr>
        <p:spPr>
          <a:xfrm>
            <a:off x="1524000" y="5612755"/>
            <a:ext cx="9144000" cy="839659"/>
          </a:xfrm>
        </p:spPr>
        <p:txBody>
          <a:bodyPr>
            <a:normAutofit/>
          </a:bodyPr>
          <a:lstStyle/>
          <a:p>
            <a:r>
              <a:rPr kumimoji="1" lang="ja-JP" altLang="en-US" sz="2000"/>
              <a:t>水産研究・教育機構</a:t>
            </a:r>
            <a:r>
              <a:rPr lang="ja-JP" altLang="en-US" sz="2000" dirty="0"/>
              <a:t>　</a:t>
            </a:r>
            <a:r>
              <a:rPr kumimoji="1" lang="ja-JP" altLang="en-US" sz="2000"/>
              <a:t>浮魚資源部</a:t>
            </a:r>
            <a:r>
              <a:rPr kumimoji="1" lang="en-US" altLang="ja-JP" sz="2000" dirty="0"/>
              <a:t> </a:t>
            </a:r>
            <a:r>
              <a:rPr kumimoji="1" lang="ja-JP" altLang="en-US" sz="2000"/>
              <a:t>浮魚第</a:t>
            </a:r>
            <a:r>
              <a:rPr kumimoji="1" lang="en-US" altLang="ja-JP" sz="2000" dirty="0"/>
              <a:t>2</a:t>
            </a:r>
            <a:r>
              <a:rPr kumimoji="1" lang="ja-JP" altLang="en-US" sz="2000"/>
              <a:t>グループ</a:t>
            </a:r>
            <a:endParaRPr kumimoji="1" lang="en-US" altLang="ja-JP" sz="2000" dirty="0"/>
          </a:p>
          <a:p>
            <a:r>
              <a:rPr lang="ja-JP" altLang="en-US" sz="2000"/>
              <a:t>井元　順一</a:t>
            </a:r>
            <a:endParaRPr kumimoji="1" lang="ja-JP" altLang="en-US" sz="2000"/>
          </a:p>
        </p:txBody>
      </p:sp>
      <p:sp>
        <p:nvSpPr>
          <p:cNvPr id="4" name="スライド番号プレースホルダー 3">
            <a:extLst>
              <a:ext uri="{FF2B5EF4-FFF2-40B4-BE49-F238E27FC236}">
                <a16:creationId xmlns:a16="http://schemas.microsoft.com/office/drawing/2014/main" id="{675D44EA-AF7C-BE42-B795-E5AE8717C366}"/>
              </a:ext>
            </a:extLst>
          </p:cNvPr>
          <p:cNvSpPr>
            <a:spLocks noGrp="1"/>
          </p:cNvSpPr>
          <p:nvPr>
            <p:ph type="sldNum" sz="quarter" idx="12"/>
          </p:nvPr>
        </p:nvSpPr>
        <p:spPr/>
        <p:txBody>
          <a:bodyPr/>
          <a:lstStyle/>
          <a:p>
            <a:fld id="{A4289E28-3DBF-094F-A96A-89AFEEDC14BF}" type="slidenum">
              <a:rPr kumimoji="1" lang="ja-JP" altLang="en-US" smtClean="0"/>
              <a:t>1</a:t>
            </a:fld>
            <a:endParaRPr kumimoji="1" lang="ja-JP" altLang="en-US"/>
          </a:p>
        </p:txBody>
      </p:sp>
      <p:pic>
        <p:nvPicPr>
          <p:cNvPr id="6" name="図 5" descr="グラフィカル ユーザー インターフェイス&#10;&#10;自動的に生成された説明">
            <a:extLst>
              <a:ext uri="{FF2B5EF4-FFF2-40B4-BE49-F238E27FC236}">
                <a16:creationId xmlns:a16="http://schemas.microsoft.com/office/drawing/2014/main" id="{4C27A6CD-A966-6640-8FC5-A8B0BD97FC4B}"/>
              </a:ext>
            </a:extLst>
          </p:cNvPr>
          <p:cNvPicPr>
            <a:picLocks noChangeAspect="1"/>
          </p:cNvPicPr>
          <p:nvPr/>
        </p:nvPicPr>
        <p:blipFill>
          <a:blip r:embed="rId2"/>
          <a:stretch>
            <a:fillRect/>
          </a:stretch>
        </p:blipFill>
        <p:spPr>
          <a:xfrm>
            <a:off x="2787822" y="287231"/>
            <a:ext cx="6616357" cy="3319469"/>
          </a:xfrm>
          <a:prstGeom prst="rect">
            <a:avLst/>
          </a:prstGeom>
        </p:spPr>
      </p:pic>
    </p:spTree>
    <p:extLst>
      <p:ext uri="{BB962C8B-B14F-4D97-AF65-F5344CB8AC3E}">
        <p14:creationId xmlns:p14="http://schemas.microsoft.com/office/powerpoint/2010/main" val="890292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00FB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ormAutofit fontScale="90000"/>
          </a:bodyPr>
          <a:lstStyle/>
          <a:p>
            <a:r>
              <a:rPr lang="en" altLang="ja-JP" dirty="0"/>
              <a:t>Probing the Adaptive Basis of </a:t>
            </a:r>
            <a:r>
              <a:rPr lang="en" altLang="ja-JP" dirty="0" err="1"/>
              <a:t>Intragenotypic</a:t>
            </a:r>
            <a:r>
              <a:rPr lang="en" altLang="ja-JP" dirty="0"/>
              <a:t> Variance</a:t>
            </a:r>
            <a:endParaRPr kumimoji="1" lang="ja-JP" altLang="en-US"/>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5" y="1494991"/>
            <a:ext cx="11449047" cy="5344564"/>
          </a:xfrm>
        </p:spPr>
        <p:txBody>
          <a:bodyPr>
            <a:noAutofit/>
          </a:bodyPr>
          <a:lstStyle/>
          <a:p>
            <a:r>
              <a:rPr lang="ja-JP" altLang="en-US" sz="2300"/>
              <a:t>遺伝子型内の変異性の維持機構を調べるためには、実験進化は強力なアプローチ </a:t>
            </a:r>
            <a:r>
              <a:rPr lang="en-US" altLang="ja-JP" sz="2300" dirty="0"/>
              <a:t>(</a:t>
            </a:r>
            <a:r>
              <a:rPr lang="en" altLang="ja-JP" sz="2300" dirty="0"/>
              <a:t>Fuller et al. 2005)</a:t>
            </a:r>
          </a:p>
          <a:p>
            <a:endParaRPr lang="en" altLang="ja-JP" sz="2300" dirty="0"/>
          </a:p>
          <a:p>
            <a:r>
              <a:rPr lang="en" altLang="ja-JP" sz="2300" dirty="0"/>
              <a:t>bet-hedging</a:t>
            </a:r>
          </a:p>
          <a:p>
            <a:pPr lvl="1"/>
            <a:r>
              <a:rPr lang="ja-JP" altLang="en-US" sz="2300"/>
              <a:t>細菌の実験系で</a:t>
            </a:r>
            <a:r>
              <a:rPr lang="en" altLang="ja-JP" sz="2300" dirty="0"/>
              <a:t>bet-hedging</a:t>
            </a:r>
            <a:r>
              <a:rPr lang="ja-JP" altLang="en-US" sz="2300"/>
              <a:t>が新たに進化 </a:t>
            </a:r>
            <a:r>
              <a:rPr lang="en-US" altLang="ja-JP" sz="2300" dirty="0"/>
              <a:t>(</a:t>
            </a:r>
            <a:r>
              <a:rPr lang="en" altLang="ja-JP" sz="2300" dirty="0"/>
              <a:t>Kawecki et al. 2012)</a:t>
            </a:r>
          </a:p>
          <a:p>
            <a:endParaRPr lang="en" altLang="ja-JP" sz="2300" dirty="0"/>
          </a:p>
          <a:p>
            <a:r>
              <a:rPr lang="ja-JP" altLang="en-US" sz="2300"/>
              <a:t>競争</a:t>
            </a:r>
            <a:endParaRPr lang="en" altLang="ja-JP" sz="2300" dirty="0"/>
          </a:p>
          <a:p>
            <a:pPr lvl="1"/>
            <a:r>
              <a:rPr lang="ja-JP" altLang="en-US" sz="2300"/>
              <a:t>競争による遺伝子型内の変異性の進化を示すのは難しい</a:t>
            </a:r>
            <a:endParaRPr lang="en-US" altLang="ja-JP" sz="2300" dirty="0"/>
          </a:p>
          <a:p>
            <a:pPr lvl="2"/>
            <a:r>
              <a:rPr lang="ja-JP" altLang="en-US" sz="2300"/>
              <a:t>進化的分岐</a:t>
            </a:r>
            <a:r>
              <a:rPr lang="en-US" altLang="ja-JP" sz="2300" dirty="0"/>
              <a:t> (</a:t>
            </a:r>
            <a:r>
              <a:rPr lang="en" altLang="ja-JP" sz="2300" dirty="0"/>
              <a:t>evolutionary branching)</a:t>
            </a:r>
            <a:r>
              <a:rPr lang="ja-JP" altLang="en-US" sz="2300"/>
              <a:t>が起きるかもしれない</a:t>
            </a:r>
          </a:p>
          <a:p>
            <a:endParaRPr lang="ja-JP" altLang="en-US" sz="2300"/>
          </a:p>
          <a:p>
            <a:pPr lvl="1"/>
            <a:r>
              <a:rPr lang="ja-JP" altLang="en-US" sz="2300"/>
              <a:t>研究のアイディアの例　窒素資源が安定</a:t>
            </a:r>
            <a:r>
              <a:rPr lang="en-US" altLang="ja-JP" sz="2300" dirty="0"/>
              <a:t>/</a:t>
            </a:r>
            <a:r>
              <a:rPr lang="ja-JP" altLang="en-US" sz="2300"/>
              <a:t>変動する環境で体サイズの遺伝子型内の変異性が高い</a:t>
            </a:r>
            <a:r>
              <a:rPr lang="en-US" altLang="ja-JP" sz="2300" dirty="0"/>
              <a:t>/</a:t>
            </a:r>
            <a:r>
              <a:rPr lang="ja-JP" altLang="en-US" sz="2300"/>
              <a:t>低い系統を共培養</a:t>
            </a:r>
            <a:endParaRPr lang="en-US" altLang="ja-JP" sz="2300" dirty="0"/>
          </a:p>
          <a:p>
            <a:pPr marL="914400" lvl="2" indent="0">
              <a:buNone/>
            </a:pPr>
            <a:r>
              <a:rPr lang="en-US" altLang="ja-JP" sz="2300" dirty="0"/>
              <a:t>=&gt;</a:t>
            </a:r>
            <a:r>
              <a:rPr lang="ja-JP" altLang="en-US" sz="2300"/>
              <a:t>　変動環境では変異性が高い方が増えるはず</a:t>
            </a:r>
          </a:p>
          <a:p>
            <a:endParaRPr lang="ja-JP" altLang="en-US" sz="2300"/>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10</a:t>
            </a:fld>
            <a:endParaRPr kumimoji="1" lang="ja-JP" altLang="en-US"/>
          </a:p>
        </p:txBody>
      </p:sp>
      <p:sp>
        <p:nvSpPr>
          <p:cNvPr id="6" name="テキスト ボックス 5">
            <a:extLst>
              <a:ext uri="{FF2B5EF4-FFF2-40B4-BE49-F238E27FC236}">
                <a16:creationId xmlns:a16="http://schemas.microsoft.com/office/drawing/2014/main" id="{EAE21143-CC86-FD4D-9332-9D3D02C29BDF}"/>
              </a:ext>
            </a:extLst>
          </p:cNvPr>
          <p:cNvSpPr txBox="1"/>
          <p:nvPr/>
        </p:nvSpPr>
        <p:spPr>
          <a:xfrm>
            <a:off x="319432" y="923026"/>
            <a:ext cx="6062878" cy="523220"/>
          </a:xfrm>
          <a:prstGeom prst="rect">
            <a:avLst/>
          </a:prstGeom>
          <a:noFill/>
        </p:spPr>
        <p:txBody>
          <a:bodyPr wrap="none" rtlCol="0">
            <a:spAutoFit/>
          </a:bodyPr>
          <a:lstStyle/>
          <a:p>
            <a:r>
              <a:rPr lang="en" altLang="ja-JP" sz="2800" dirty="0"/>
              <a:t>Tests Using Experimental Evolution</a:t>
            </a:r>
            <a:endParaRPr kumimoji="1" lang="ja-JP" altLang="en-US" sz="2800"/>
          </a:p>
        </p:txBody>
      </p:sp>
    </p:spTree>
    <p:extLst>
      <p:ext uri="{BB962C8B-B14F-4D97-AF65-F5344CB8AC3E}">
        <p14:creationId xmlns:p14="http://schemas.microsoft.com/office/powerpoint/2010/main" val="181373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00FB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ormAutofit fontScale="90000"/>
          </a:bodyPr>
          <a:lstStyle/>
          <a:p>
            <a:r>
              <a:rPr lang="en" altLang="ja-JP" dirty="0"/>
              <a:t>Leveraging Environmental Variation</a:t>
            </a:r>
            <a:endParaRPr kumimoji="1" lang="ja-JP" altLang="en-US"/>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5" y="1096769"/>
            <a:ext cx="11414323" cy="3129192"/>
          </a:xfrm>
        </p:spPr>
        <p:txBody>
          <a:bodyPr>
            <a:normAutofit fontScale="77500" lnSpcReduction="20000"/>
          </a:bodyPr>
          <a:lstStyle/>
          <a:p>
            <a:pPr>
              <a:lnSpc>
                <a:spcPct val="100000"/>
              </a:lnSpc>
            </a:pPr>
            <a:r>
              <a:rPr lang="ja-JP" altLang="en-US"/>
              <a:t>環境変動から遺伝子型内の変異性の進化を追跡できる</a:t>
            </a:r>
          </a:p>
          <a:p>
            <a:pPr>
              <a:lnSpc>
                <a:spcPct val="100000"/>
              </a:lnSpc>
            </a:pPr>
            <a:r>
              <a:rPr lang="ja-JP" altLang="en-US"/>
              <a:t>地域ごとの気候の違い　比較的安定　</a:t>
            </a:r>
            <a:r>
              <a:rPr lang="en-US" altLang="ja-JP" dirty="0">
                <a:sym typeface="Wingdings" pitchFamily="2" charset="2"/>
              </a:rPr>
              <a:t></a:t>
            </a:r>
            <a:r>
              <a:rPr lang="ja-JP" altLang="en-US"/>
              <a:t>　季節変動が大きく予測不可能</a:t>
            </a:r>
          </a:p>
          <a:p>
            <a:pPr>
              <a:lnSpc>
                <a:spcPct val="100000"/>
              </a:lnSpc>
            </a:pPr>
            <a:endParaRPr lang="ja-JP" altLang="en-US"/>
          </a:p>
          <a:p>
            <a:pPr marL="0" indent="0">
              <a:lnSpc>
                <a:spcPct val="100000"/>
              </a:lnSpc>
              <a:buNone/>
            </a:pPr>
            <a:r>
              <a:rPr lang="en" altLang="ja-JP" dirty="0"/>
              <a:t>Kain et al. (2015)</a:t>
            </a:r>
          </a:p>
          <a:p>
            <a:pPr>
              <a:lnSpc>
                <a:spcPct val="100000"/>
              </a:lnSpc>
            </a:pPr>
            <a:r>
              <a:rPr lang="ja-JP" altLang="en-US"/>
              <a:t>ショウジョウバエの光</a:t>
            </a:r>
            <a:r>
              <a:rPr lang="en-US" altLang="ja-JP" dirty="0"/>
              <a:t>-</a:t>
            </a:r>
            <a:r>
              <a:rPr lang="ja-JP" altLang="en-US"/>
              <a:t>温度選好性の遺伝子型内の変異性について研究</a:t>
            </a:r>
            <a:endParaRPr lang="en-US" altLang="ja-JP" dirty="0"/>
          </a:p>
          <a:p>
            <a:pPr>
              <a:lnSpc>
                <a:spcPct val="100000"/>
              </a:lnSpc>
            </a:pPr>
            <a:r>
              <a:rPr lang="ja-JP" altLang="en-US"/>
              <a:t>仮説　気候が不安定な地域は</a:t>
            </a:r>
            <a:r>
              <a:rPr lang="en" altLang="ja-JP" dirty="0"/>
              <a:t>bet-hedging</a:t>
            </a:r>
            <a:r>
              <a:rPr lang="ja-JP" altLang="en-US"/>
              <a:t>戦略によって変異性が維持されている</a:t>
            </a:r>
            <a:endParaRPr lang="en-US" altLang="ja-JP" dirty="0"/>
          </a:p>
          <a:p>
            <a:pPr>
              <a:lnSpc>
                <a:spcPct val="100000"/>
              </a:lnSpc>
            </a:pPr>
            <a:r>
              <a:rPr lang="ja-JP" altLang="en-US"/>
              <a:t>気候データに基づいたシミュレーション　</a:t>
            </a:r>
            <a:r>
              <a:rPr lang="en-US" altLang="ja-JP" dirty="0"/>
              <a:t>=&gt;</a:t>
            </a:r>
            <a:r>
              <a:rPr lang="ja-JP" altLang="en-US"/>
              <a:t>　変動環境なら変異性が有利</a:t>
            </a:r>
            <a:endParaRPr lang="en-US" altLang="ja-JP" dirty="0"/>
          </a:p>
          <a:p>
            <a:pPr>
              <a:lnSpc>
                <a:spcPct val="100000"/>
              </a:lnSpc>
            </a:pPr>
            <a:r>
              <a:rPr kumimoji="1" lang="ja-JP" altLang="en-US"/>
              <a:t>実験</a:t>
            </a:r>
            <a:r>
              <a:rPr lang="ja-JP" altLang="en-US"/>
              <a:t>　</a:t>
            </a:r>
            <a:r>
              <a:rPr lang="en-US" altLang="ja-JP" dirty="0"/>
              <a:t>=&gt;</a:t>
            </a:r>
            <a:r>
              <a:rPr lang="ja-JP" altLang="en-US"/>
              <a:t>　光</a:t>
            </a:r>
            <a:r>
              <a:rPr lang="en-US" altLang="ja-JP" dirty="0"/>
              <a:t>-</a:t>
            </a:r>
            <a:r>
              <a:rPr lang="ja-JP" altLang="en-US"/>
              <a:t>温度選好性は遺伝しない</a:t>
            </a:r>
            <a:r>
              <a:rPr lang="ja-JP" altLang="en-US" dirty="0"/>
              <a:t>　</a:t>
            </a:r>
            <a:r>
              <a:rPr lang="en-US" altLang="ja-JP" dirty="0"/>
              <a:t>(</a:t>
            </a:r>
            <a:r>
              <a:rPr lang="ja-JP" altLang="en-US"/>
              <a:t>親の選好性が極端でも、子の選好性は普通</a:t>
            </a:r>
            <a:r>
              <a:rPr lang="en-US" altLang="ja-JP" dirty="0"/>
              <a:t>)</a:t>
            </a:r>
            <a:endParaRPr lang="ja-JP" altLang="en-US"/>
          </a:p>
          <a:p>
            <a:pPr>
              <a:lnSpc>
                <a:spcPct val="100000"/>
              </a:lnSpc>
            </a:pPr>
            <a:endParaRPr lang="ja-JP" altLang="en-US"/>
          </a:p>
          <a:p>
            <a:pPr>
              <a:lnSpc>
                <a:spcPct val="100000"/>
              </a:lnSpc>
            </a:pPr>
            <a:endParaRPr kumimoji="1" lang="ja-JP" altLang="en-US"/>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11</a:t>
            </a:fld>
            <a:endParaRPr kumimoji="1" lang="ja-JP" altLang="en-US"/>
          </a:p>
        </p:txBody>
      </p:sp>
      <p:pic>
        <p:nvPicPr>
          <p:cNvPr id="6" name="Picture 1" descr="page12image41455680">
            <a:extLst>
              <a:ext uri="{FF2B5EF4-FFF2-40B4-BE49-F238E27FC236}">
                <a16:creationId xmlns:a16="http://schemas.microsoft.com/office/drawing/2014/main" id="{3196F3DA-447E-694B-B474-3F08E7C6FE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880"/>
          <a:stretch/>
        </p:blipFill>
        <p:spPr bwMode="auto">
          <a:xfrm>
            <a:off x="601775" y="4340509"/>
            <a:ext cx="5959251" cy="2374899"/>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0BDA8283-529A-654F-97CF-6FAAA6AE9A03}"/>
              </a:ext>
            </a:extLst>
          </p:cNvPr>
          <p:cNvSpPr txBox="1"/>
          <p:nvPr/>
        </p:nvSpPr>
        <p:spPr>
          <a:xfrm>
            <a:off x="93850" y="6245181"/>
            <a:ext cx="2311851" cy="584775"/>
          </a:xfrm>
          <a:prstGeom prst="rect">
            <a:avLst/>
          </a:prstGeom>
          <a:noFill/>
        </p:spPr>
        <p:txBody>
          <a:bodyPr wrap="none" rtlCol="0">
            <a:spAutoFit/>
          </a:bodyPr>
          <a:lstStyle/>
          <a:p>
            <a:r>
              <a:rPr kumimoji="1" lang="en-US" altLang="ja-JP" sz="1600" dirty="0"/>
              <a:t>Fig.1</a:t>
            </a:r>
            <a:r>
              <a:rPr kumimoji="1" lang="ja-JP" altLang="en-US" sz="1600"/>
              <a:t>の元の図</a:t>
            </a:r>
            <a:endParaRPr kumimoji="1" lang="en-US" altLang="ja-JP" sz="1600" dirty="0"/>
          </a:p>
          <a:p>
            <a:r>
              <a:rPr kumimoji="1" lang="en-US" altLang="ja-JP" sz="1600" dirty="0"/>
              <a:t>Kain et al. 2015 Fig.7C</a:t>
            </a:r>
            <a:endParaRPr kumimoji="1" lang="ja-JP" altLang="en-US" sz="1600"/>
          </a:p>
        </p:txBody>
      </p:sp>
      <p:sp>
        <p:nvSpPr>
          <p:cNvPr id="8" name="テキスト ボックス 7">
            <a:extLst>
              <a:ext uri="{FF2B5EF4-FFF2-40B4-BE49-F238E27FC236}">
                <a16:creationId xmlns:a16="http://schemas.microsoft.com/office/drawing/2014/main" id="{894BC733-F6DE-8344-ADF6-520493420757}"/>
              </a:ext>
            </a:extLst>
          </p:cNvPr>
          <p:cNvSpPr txBox="1"/>
          <p:nvPr/>
        </p:nvSpPr>
        <p:spPr>
          <a:xfrm>
            <a:off x="6396803" y="4514130"/>
            <a:ext cx="5591595" cy="1015663"/>
          </a:xfrm>
          <a:prstGeom prst="rect">
            <a:avLst/>
          </a:prstGeom>
          <a:noFill/>
        </p:spPr>
        <p:txBody>
          <a:bodyPr wrap="none" rtlCol="0">
            <a:spAutoFit/>
          </a:bodyPr>
          <a:lstStyle/>
          <a:p>
            <a:r>
              <a:rPr lang="en" altLang="ja-JP" sz="2000" dirty="0"/>
              <a:t>bet-hedging</a:t>
            </a:r>
            <a:r>
              <a:rPr lang="ja-JP" altLang="en-US" sz="2000"/>
              <a:t>の有効性の地域による違い</a:t>
            </a:r>
          </a:p>
          <a:p>
            <a:r>
              <a:rPr lang="ja-JP" altLang="en-US" sz="2000"/>
              <a:t>暖色　季節性が弱い　</a:t>
            </a:r>
            <a:r>
              <a:rPr lang="en" altLang="ja-JP" sz="2000" dirty="0"/>
              <a:t>adaptive-tracking</a:t>
            </a:r>
            <a:r>
              <a:rPr lang="ja-JP" altLang="en-US" sz="2000"/>
              <a:t>に有利</a:t>
            </a:r>
          </a:p>
          <a:p>
            <a:r>
              <a:rPr lang="ja-JP" altLang="en-US" sz="2000"/>
              <a:t>青色　季節性が強い　</a:t>
            </a:r>
            <a:r>
              <a:rPr lang="en" altLang="ja-JP" sz="2000" dirty="0"/>
              <a:t>bet-hedging</a:t>
            </a:r>
            <a:r>
              <a:rPr lang="ja-JP" altLang="en-US" sz="2000"/>
              <a:t>に有利</a:t>
            </a:r>
            <a:endParaRPr kumimoji="1" lang="ja-JP" altLang="en-US" sz="2000"/>
          </a:p>
        </p:txBody>
      </p:sp>
    </p:spTree>
    <p:extLst>
      <p:ext uri="{BB962C8B-B14F-4D97-AF65-F5344CB8AC3E}">
        <p14:creationId xmlns:p14="http://schemas.microsoft.com/office/powerpoint/2010/main" val="649993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00FB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ormAutofit fontScale="90000"/>
          </a:bodyPr>
          <a:lstStyle/>
          <a:p>
            <a:r>
              <a:rPr lang="en" altLang="ja-JP" dirty="0"/>
              <a:t>Open Questions</a:t>
            </a:r>
            <a:endParaRPr kumimoji="1" lang="ja-JP" altLang="en-US"/>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423747" y="1096769"/>
            <a:ext cx="11768254" cy="5104908"/>
          </a:xfrm>
        </p:spPr>
        <p:txBody>
          <a:bodyPr>
            <a:normAutofit/>
          </a:bodyPr>
          <a:lstStyle/>
          <a:p>
            <a:r>
              <a:rPr lang="ja-JP" altLang="en-US" sz="2400"/>
              <a:t>真核生物では遺伝子型内の変異性に関わる遺伝子座は少数しか見つかっていない </a:t>
            </a:r>
            <a:r>
              <a:rPr lang="en-US" altLang="ja-JP" sz="2400" dirty="0"/>
              <a:t>(</a:t>
            </a:r>
            <a:r>
              <a:rPr lang="en" altLang="ja-JP" sz="2400" dirty="0"/>
              <a:t>e.g., Kain et al. 2015, Yang et al. 2012, Shen et al. 2012)</a:t>
            </a:r>
          </a:p>
          <a:p>
            <a:endParaRPr lang="en" altLang="ja-JP" sz="2400" dirty="0"/>
          </a:p>
          <a:p>
            <a:r>
              <a:rPr lang="ja-JP" altLang="en-US" sz="2400"/>
              <a:t>遺伝子型内の変異性に関わる遺伝子座は平衡選択で維持されている？</a:t>
            </a:r>
            <a:endParaRPr lang="en-US" altLang="ja-JP" sz="2400" dirty="0"/>
          </a:p>
          <a:p>
            <a:pPr lvl="1"/>
            <a:r>
              <a:rPr lang="ja-JP" altLang="en-US" sz="2000"/>
              <a:t>平衡選択</a:t>
            </a:r>
            <a:r>
              <a:rPr lang="en-US" altLang="ja-JP" sz="2000" dirty="0"/>
              <a:t> (balancing selection): </a:t>
            </a:r>
            <a:r>
              <a:rPr lang="ja-JP" altLang="en-US" sz="2000"/>
              <a:t>有利な突然変異のみが優勢になっていく方向性選択とは異なり、異なる対立遺伝子が集団の中に一定の割合で維持される現象</a:t>
            </a:r>
          </a:p>
          <a:p>
            <a:endParaRPr lang="ja-JP" altLang="en-US" sz="2400"/>
          </a:p>
          <a:p>
            <a:r>
              <a:rPr lang="ja-JP" altLang="en-US" sz="2400"/>
              <a:t>遺伝子型内の変異性が生じる、維持されるメカニズムは？</a:t>
            </a:r>
            <a:endParaRPr lang="en-US" altLang="ja-JP" sz="2400" dirty="0"/>
          </a:p>
          <a:p>
            <a:pPr lvl="1"/>
            <a:r>
              <a:rPr lang="ja-JP" altLang="en-US"/>
              <a:t>転写ノイズ</a:t>
            </a:r>
            <a:r>
              <a:rPr lang="en-US" altLang="ja-JP" dirty="0"/>
              <a:t> (mRNA</a:t>
            </a:r>
            <a:r>
              <a:rPr lang="ja-JP" altLang="en-US"/>
              <a:t>の転写量のゆらぎ</a:t>
            </a:r>
            <a:r>
              <a:rPr lang="en-US" altLang="ja-JP" dirty="0"/>
              <a:t>)</a:t>
            </a:r>
            <a:r>
              <a:rPr lang="ja-JP" altLang="en-US"/>
              <a:t> </a:t>
            </a:r>
            <a:r>
              <a:rPr lang="en-US" altLang="ja-JP" dirty="0"/>
              <a:t>(</a:t>
            </a:r>
            <a:r>
              <a:rPr lang="en" altLang="ja-JP" dirty="0" err="1"/>
              <a:t>Yvert</a:t>
            </a:r>
            <a:r>
              <a:rPr lang="en" altLang="ja-JP" dirty="0"/>
              <a:t> 2014, Willmore et al. 2007)</a:t>
            </a:r>
            <a:endParaRPr kumimoji="1" lang="ja-JP" altLang="en-US"/>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12</a:t>
            </a:fld>
            <a:endParaRPr kumimoji="1" lang="ja-JP" altLang="en-US"/>
          </a:p>
        </p:txBody>
      </p:sp>
    </p:spTree>
    <p:extLst>
      <p:ext uri="{BB962C8B-B14F-4D97-AF65-F5344CB8AC3E}">
        <p14:creationId xmlns:p14="http://schemas.microsoft.com/office/powerpoint/2010/main" val="1320221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00FB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ormAutofit fontScale="90000"/>
          </a:bodyPr>
          <a:lstStyle/>
          <a:p>
            <a:r>
              <a:rPr lang="en" altLang="ja-JP" dirty="0"/>
              <a:t>Open Questions</a:t>
            </a:r>
            <a:endParaRPr kumimoji="1" lang="ja-JP" altLang="en-US"/>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5" y="1096768"/>
            <a:ext cx="11190462" cy="5761232"/>
          </a:xfrm>
        </p:spPr>
        <p:txBody>
          <a:bodyPr>
            <a:normAutofit/>
          </a:bodyPr>
          <a:lstStyle/>
          <a:p>
            <a:r>
              <a:rPr lang="ja-JP" altLang="en-US" sz="2400"/>
              <a:t>どんなメカニズムが生物の変異性の必要性と局地的な環境への適応の必要性のトレードオフをコントロールしているのか？</a:t>
            </a:r>
            <a:endParaRPr lang="en-US" altLang="ja-JP" sz="2400" dirty="0"/>
          </a:p>
          <a:p>
            <a:endParaRPr lang="en-US" altLang="ja-JP" sz="2400" dirty="0"/>
          </a:p>
          <a:p>
            <a:endParaRPr lang="en-US" altLang="ja-JP" sz="2400" dirty="0"/>
          </a:p>
          <a:p>
            <a:endParaRPr kumimoji="1" lang="en-US" altLang="ja-JP" sz="2400" dirty="0"/>
          </a:p>
          <a:p>
            <a:endParaRPr lang="en-US" altLang="ja-JP" sz="2400" dirty="0"/>
          </a:p>
          <a:p>
            <a:endParaRPr kumimoji="1" lang="en-US" altLang="ja-JP" sz="2400" dirty="0"/>
          </a:p>
          <a:p>
            <a:endParaRPr lang="en-US" altLang="ja-JP" sz="2400" dirty="0"/>
          </a:p>
          <a:p>
            <a:endParaRPr lang="en-US" altLang="ja-JP" sz="2400" dirty="0"/>
          </a:p>
          <a:p>
            <a:endParaRPr lang="en-US" altLang="ja-JP" sz="2400" dirty="0"/>
          </a:p>
          <a:p>
            <a:endParaRPr lang="en-US" altLang="ja-JP" sz="2400" dirty="0"/>
          </a:p>
          <a:p>
            <a:r>
              <a:rPr lang="ja-JP" altLang="en-US" sz="2400"/>
              <a:t>微小環境の変化に対する遺伝子型内の変異性と大きな環境の変化に対する表現型の変化の関係は不明</a:t>
            </a:r>
            <a:r>
              <a:rPr lang="en-US" altLang="ja-JP" sz="2400" dirty="0"/>
              <a:t> (</a:t>
            </a:r>
            <a:r>
              <a:rPr lang="ja-JP" altLang="en-US" sz="2400"/>
              <a:t>小進化と大進化</a:t>
            </a:r>
            <a:r>
              <a:rPr lang="en-US" altLang="ja-JP" sz="2400" dirty="0"/>
              <a:t>)</a:t>
            </a:r>
            <a:endParaRPr kumimoji="1" lang="ja-JP" altLang="en-US" sz="2400"/>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13</a:t>
            </a:fld>
            <a:endParaRPr kumimoji="1" lang="ja-JP" altLang="en-US"/>
          </a:p>
        </p:txBody>
      </p:sp>
      <p:pic>
        <p:nvPicPr>
          <p:cNvPr id="6" name="コンテンツ プレースホルダー 6" descr="ダイアグラム&#10;&#10;自動的に生成された説明">
            <a:extLst>
              <a:ext uri="{FF2B5EF4-FFF2-40B4-BE49-F238E27FC236}">
                <a16:creationId xmlns:a16="http://schemas.microsoft.com/office/drawing/2014/main" id="{73517913-996A-5643-A01B-1EDABD01E024}"/>
              </a:ext>
            </a:extLst>
          </p:cNvPr>
          <p:cNvPicPr>
            <a:picLocks noChangeAspect="1"/>
          </p:cNvPicPr>
          <p:nvPr/>
        </p:nvPicPr>
        <p:blipFill>
          <a:blip r:embed="rId2"/>
          <a:stretch>
            <a:fillRect/>
          </a:stretch>
        </p:blipFill>
        <p:spPr>
          <a:xfrm>
            <a:off x="336630" y="2052406"/>
            <a:ext cx="6862823" cy="3084520"/>
          </a:xfrm>
          <a:prstGeom prst="rect">
            <a:avLst/>
          </a:prstGeom>
        </p:spPr>
      </p:pic>
      <p:sp>
        <p:nvSpPr>
          <p:cNvPr id="7" name="テキスト ボックス 6">
            <a:extLst>
              <a:ext uri="{FF2B5EF4-FFF2-40B4-BE49-F238E27FC236}">
                <a16:creationId xmlns:a16="http://schemas.microsoft.com/office/drawing/2014/main" id="{D30F938C-0380-2A4E-9F97-B71E7A934AD5}"/>
              </a:ext>
            </a:extLst>
          </p:cNvPr>
          <p:cNvSpPr txBox="1"/>
          <p:nvPr/>
        </p:nvSpPr>
        <p:spPr>
          <a:xfrm>
            <a:off x="7157689" y="2052406"/>
            <a:ext cx="4865434" cy="2819170"/>
          </a:xfrm>
          <a:prstGeom prst="rect">
            <a:avLst/>
          </a:prstGeom>
          <a:noFill/>
        </p:spPr>
        <p:txBody>
          <a:bodyPr wrap="none" rtlCol="0">
            <a:spAutoFit/>
          </a:bodyPr>
          <a:lstStyle/>
          <a:p>
            <a:pPr>
              <a:lnSpc>
                <a:spcPct val="150000"/>
              </a:lnSpc>
            </a:pPr>
            <a:r>
              <a:rPr kumimoji="1" lang="en-US" altLang="ja-JP" sz="2000" dirty="0"/>
              <a:t>Fig.2</a:t>
            </a:r>
          </a:p>
          <a:p>
            <a:pPr>
              <a:lnSpc>
                <a:spcPct val="150000"/>
              </a:lnSpc>
            </a:pPr>
            <a:r>
              <a:rPr lang="en" altLang="ja-JP" sz="2000" dirty="0"/>
              <a:t>Genotype 1</a:t>
            </a:r>
            <a:r>
              <a:rPr lang="ja-JP" altLang="en" sz="2000"/>
              <a:t>　</a:t>
            </a:r>
            <a:r>
              <a:rPr lang="ja-JP" altLang="en-US" sz="2000"/>
              <a:t>表現型変異性が大きい</a:t>
            </a:r>
          </a:p>
          <a:p>
            <a:pPr>
              <a:lnSpc>
                <a:spcPct val="150000"/>
              </a:lnSpc>
            </a:pPr>
            <a:r>
              <a:rPr lang="en" altLang="ja-JP" sz="2000" dirty="0"/>
              <a:t>Genotype 2</a:t>
            </a:r>
            <a:r>
              <a:rPr lang="ja-JP" altLang="en" sz="2000"/>
              <a:t>　</a:t>
            </a:r>
            <a:r>
              <a:rPr lang="ja-JP" altLang="en-US" sz="2000"/>
              <a:t>表現型変異性が小さい</a:t>
            </a:r>
          </a:p>
          <a:p>
            <a:pPr>
              <a:lnSpc>
                <a:spcPct val="150000"/>
              </a:lnSpc>
            </a:pPr>
            <a:r>
              <a:rPr lang="ja-JP" altLang="en-US" sz="2000"/>
              <a:t>円　出現し得る表現型</a:t>
            </a:r>
          </a:p>
          <a:p>
            <a:pPr>
              <a:lnSpc>
                <a:spcPct val="150000"/>
              </a:lnSpc>
            </a:pPr>
            <a:r>
              <a:rPr lang="en" altLang="ja-JP" sz="2000" dirty="0"/>
              <a:t>Threshold</a:t>
            </a:r>
            <a:r>
              <a:rPr lang="ja-JP" altLang="en-US" sz="2000"/>
              <a:t>の右側のみ生き残れる</a:t>
            </a:r>
          </a:p>
          <a:p>
            <a:pPr>
              <a:lnSpc>
                <a:spcPct val="150000"/>
              </a:lnSpc>
            </a:pPr>
            <a:r>
              <a:rPr lang="en" altLang="ja-JP" sz="2000" dirty="0"/>
              <a:t>Genotype 1</a:t>
            </a:r>
            <a:r>
              <a:rPr lang="ja-JP" altLang="en-US" sz="2000"/>
              <a:t>のみ生き残る個体が出現する</a:t>
            </a:r>
            <a:endParaRPr kumimoji="1" lang="ja-JP" altLang="en-US" sz="2000"/>
          </a:p>
        </p:txBody>
      </p:sp>
    </p:spTree>
    <p:extLst>
      <p:ext uri="{BB962C8B-B14F-4D97-AF65-F5344CB8AC3E}">
        <p14:creationId xmlns:p14="http://schemas.microsoft.com/office/powerpoint/2010/main" val="3488583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00FB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ormAutofit fontScale="90000"/>
          </a:bodyPr>
          <a:lstStyle/>
          <a:p>
            <a:r>
              <a:rPr lang="en" altLang="ja-JP" dirty="0"/>
              <a:t>Conclusions</a:t>
            </a:r>
            <a:endParaRPr kumimoji="1" lang="ja-JP" altLang="en-US"/>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5" y="1096769"/>
            <a:ext cx="11134705" cy="5104908"/>
          </a:xfrm>
        </p:spPr>
        <p:txBody>
          <a:bodyPr>
            <a:normAutofit fontScale="70000" lnSpcReduction="20000"/>
          </a:bodyPr>
          <a:lstStyle/>
          <a:p>
            <a:pPr>
              <a:lnSpc>
                <a:spcPct val="98000"/>
              </a:lnSpc>
            </a:pPr>
            <a:r>
              <a:rPr lang="ja-JP" altLang="en-US"/>
              <a:t>遺伝子型内の変異性は普遍的に見られるが、遺伝的な制御や生活史への影響などは不明</a:t>
            </a:r>
          </a:p>
          <a:p>
            <a:pPr>
              <a:lnSpc>
                <a:spcPct val="98000"/>
              </a:lnSpc>
            </a:pPr>
            <a:endParaRPr lang="ja-JP" altLang="en-US"/>
          </a:p>
          <a:p>
            <a:pPr>
              <a:lnSpc>
                <a:spcPct val="98000"/>
              </a:lnSpc>
            </a:pPr>
            <a:r>
              <a:rPr lang="ja-JP" altLang="en-US"/>
              <a:t>育種では変異性自体が遺伝的に制御されていることが知られていた</a:t>
            </a:r>
          </a:p>
          <a:p>
            <a:pPr>
              <a:lnSpc>
                <a:spcPct val="98000"/>
              </a:lnSpc>
            </a:pPr>
            <a:endParaRPr lang="ja-JP" altLang="en-US"/>
          </a:p>
          <a:p>
            <a:pPr>
              <a:lnSpc>
                <a:spcPct val="98000"/>
              </a:lnSpc>
            </a:pPr>
            <a:r>
              <a:rPr lang="ja-JP" altLang="en-US"/>
              <a:t>遺伝子型内の変異性　表現型の変異性を理解するために重要</a:t>
            </a:r>
          </a:p>
          <a:p>
            <a:pPr>
              <a:lnSpc>
                <a:spcPct val="98000"/>
              </a:lnSpc>
            </a:pPr>
            <a:endParaRPr lang="ja-JP" altLang="en-US"/>
          </a:p>
          <a:p>
            <a:pPr>
              <a:lnSpc>
                <a:spcPct val="98000"/>
              </a:lnSpc>
            </a:pPr>
            <a:r>
              <a:rPr lang="ja-JP" altLang="en-US"/>
              <a:t>この遺伝子型と表現型の関係は、遺伝子型からの表現型予測、短期的進化的反応、遺伝的疫学のミッシングリンクになるかもしれない</a:t>
            </a:r>
          </a:p>
          <a:p>
            <a:pPr>
              <a:lnSpc>
                <a:spcPct val="98000"/>
              </a:lnSpc>
            </a:pPr>
            <a:endParaRPr lang="ja-JP" altLang="en-US"/>
          </a:p>
          <a:p>
            <a:pPr>
              <a:lnSpc>
                <a:spcPct val="98000"/>
              </a:lnSpc>
            </a:pPr>
            <a:r>
              <a:rPr lang="ja-JP" altLang="en-US"/>
              <a:t>人間においては、遺伝子型内の変異性は個性の意義の理解やに遺伝的決定論の誤りを明らかにするのに役立つ</a:t>
            </a:r>
          </a:p>
          <a:p>
            <a:pPr>
              <a:lnSpc>
                <a:spcPct val="98000"/>
              </a:lnSpc>
            </a:pPr>
            <a:endParaRPr lang="ja-JP" altLang="en-US"/>
          </a:p>
          <a:p>
            <a:pPr>
              <a:lnSpc>
                <a:spcPct val="98000"/>
              </a:lnSpc>
            </a:pPr>
            <a:r>
              <a:rPr lang="ja-JP" altLang="en-US"/>
              <a:t>遺伝的バックグラウンドは表現型を決定するというよりも、表現型の確率分布を決定している</a:t>
            </a:r>
            <a:endParaRPr kumimoji="1" lang="ja-JP" altLang="en-US"/>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14</a:t>
            </a:fld>
            <a:endParaRPr kumimoji="1" lang="ja-JP" altLang="en-US"/>
          </a:p>
        </p:txBody>
      </p:sp>
    </p:spTree>
    <p:extLst>
      <p:ext uri="{BB962C8B-B14F-4D97-AF65-F5344CB8AC3E}">
        <p14:creationId xmlns:p14="http://schemas.microsoft.com/office/powerpoint/2010/main" val="3085960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00FB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chor="ctr">
            <a:normAutofit fontScale="90000"/>
          </a:bodyPr>
          <a:lstStyle/>
          <a:p>
            <a:r>
              <a:rPr kumimoji="1" lang="ja-JP" altLang="en-US"/>
              <a:t>なぜ遺伝子型内の変異性が存在するのか？</a:t>
            </a:r>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5" y="1096769"/>
            <a:ext cx="11043851" cy="5523950"/>
          </a:xfrm>
        </p:spPr>
        <p:txBody>
          <a:bodyPr>
            <a:normAutofit fontScale="85000" lnSpcReduction="20000"/>
          </a:bodyPr>
          <a:lstStyle/>
          <a:p>
            <a:pPr>
              <a:lnSpc>
                <a:spcPct val="150000"/>
              </a:lnSpc>
            </a:pPr>
            <a:r>
              <a:rPr lang="en" altLang="ja-JP" dirty="0"/>
              <a:t>Evidence for </a:t>
            </a:r>
            <a:r>
              <a:rPr lang="en" altLang="ja-JP" dirty="0" err="1"/>
              <a:t>Intragenotypic</a:t>
            </a:r>
            <a:r>
              <a:rPr lang="en" altLang="ja-JP" dirty="0"/>
              <a:t> Variability</a:t>
            </a:r>
          </a:p>
          <a:p>
            <a:pPr>
              <a:lnSpc>
                <a:spcPct val="150000"/>
              </a:lnSpc>
            </a:pPr>
            <a:r>
              <a:rPr lang="en" altLang="ja-JP" dirty="0"/>
              <a:t>Adaptive Explanations</a:t>
            </a:r>
          </a:p>
          <a:p>
            <a:pPr lvl="1">
              <a:lnSpc>
                <a:spcPct val="150000"/>
              </a:lnSpc>
            </a:pPr>
            <a:r>
              <a:rPr lang="en" altLang="ja-JP" dirty="0"/>
              <a:t>No Selection against It: Flat Fitness Landscapes</a:t>
            </a:r>
          </a:p>
          <a:p>
            <a:pPr lvl="1">
              <a:lnSpc>
                <a:spcPct val="150000"/>
              </a:lnSpc>
            </a:pPr>
            <a:r>
              <a:rPr lang="en" altLang="ja-JP" dirty="0"/>
              <a:t>Facing an Unpredictable Environment: Bet-Hedging</a:t>
            </a:r>
          </a:p>
          <a:p>
            <a:pPr lvl="1">
              <a:lnSpc>
                <a:spcPct val="150000"/>
              </a:lnSpc>
            </a:pPr>
            <a:r>
              <a:rPr lang="en" altLang="ja-JP" dirty="0"/>
              <a:t>Facing Competitors: Come Theory, Adoptive Dynamics</a:t>
            </a:r>
          </a:p>
          <a:p>
            <a:pPr>
              <a:lnSpc>
                <a:spcPct val="150000"/>
              </a:lnSpc>
            </a:pPr>
            <a:r>
              <a:rPr lang="en" altLang="ja-JP" dirty="0"/>
              <a:t>Probing the Adaptive Basis of </a:t>
            </a:r>
            <a:r>
              <a:rPr lang="en" altLang="ja-JP" dirty="0" err="1"/>
              <a:t>Intragenotypic</a:t>
            </a:r>
            <a:r>
              <a:rPr lang="en" altLang="ja-JP" dirty="0"/>
              <a:t> Variance</a:t>
            </a:r>
          </a:p>
          <a:p>
            <a:pPr lvl="1">
              <a:lnSpc>
                <a:spcPct val="150000"/>
              </a:lnSpc>
            </a:pPr>
            <a:r>
              <a:rPr lang="en" altLang="ja-JP" dirty="0"/>
              <a:t>Tests Using Experimental Evolution</a:t>
            </a:r>
          </a:p>
          <a:p>
            <a:pPr lvl="1">
              <a:lnSpc>
                <a:spcPct val="150000"/>
              </a:lnSpc>
            </a:pPr>
            <a:r>
              <a:rPr lang="en" altLang="ja-JP" dirty="0"/>
              <a:t>Leveraging Environmental Variation</a:t>
            </a:r>
          </a:p>
          <a:p>
            <a:pPr>
              <a:lnSpc>
                <a:spcPct val="150000"/>
              </a:lnSpc>
            </a:pPr>
            <a:r>
              <a:rPr lang="en" altLang="ja-JP" dirty="0"/>
              <a:t>Open Questions</a:t>
            </a:r>
          </a:p>
          <a:p>
            <a:pPr>
              <a:lnSpc>
                <a:spcPct val="150000"/>
              </a:lnSpc>
            </a:pPr>
            <a:r>
              <a:rPr lang="en" altLang="ja-JP" dirty="0"/>
              <a:t>Conclusions</a:t>
            </a:r>
            <a:endParaRPr kumimoji="1" lang="ja-JP" altLang="en-US"/>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2</a:t>
            </a:fld>
            <a:endParaRPr kumimoji="1" lang="ja-JP" altLang="en-US"/>
          </a:p>
        </p:txBody>
      </p:sp>
    </p:spTree>
    <p:extLst>
      <p:ext uri="{BB962C8B-B14F-4D97-AF65-F5344CB8AC3E}">
        <p14:creationId xmlns:p14="http://schemas.microsoft.com/office/powerpoint/2010/main" val="4069667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00FB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ormAutofit fontScale="90000"/>
          </a:bodyPr>
          <a:lstStyle/>
          <a:p>
            <a:r>
              <a:rPr lang="en" altLang="ja-JP" dirty="0"/>
              <a:t>Evidence for </a:t>
            </a:r>
            <a:r>
              <a:rPr lang="en" altLang="ja-JP" dirty="0" err="1"/>
              <a:t>Intragenotypic</a:t>
            </a:r>
            <a:r>
              <a:rPr lang="en" altLang="ja-JP" dirty="0"/>
              <a:t> Variability</a:t>
            </a:r>
            <a:endParaRPr kumimoji="1" lang="ja-JP" altLang="en-US"/>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6" y="1096769"/>
            <a:ext cx="10456598" cy="5104908"/>
          </a:xfrm>
        </p:spPr>
        <p:txBody>
          <a:bodyPr>
            <a:normAutofit/>
          </a:bodyPr>
          <a:lstStyle/>
          <a:p>
            <a:r>
              <a:rPr lang="ja-JP" altLang="en-US" sz="2400"/>
              <a:t>遺伝的要因</a:t>
            </a:r>
            <a:r>
              <a:rPr lang="en-US" altLang="ja-JP" sz="2400" dirty="0"/>
              <a:t> </a:t>
            </a:r>
            <a:r>
              <a:rPr lang="ja-JP" altLang="en-US" sz="2400"/>
              <a:t>＋</a:t>
            </a:r>
            <a:r>
              <a:rPr lang="en-US" altLang="ja-JP" sz="2400" dirty="0"/>
              <a:t> </a:t>
            </a:r>
            <a:r>
              <a:rPr lang="ja-JP" altLang="en-US" sz="2400"/>
              <a:t>環境要因　</a:t>
            </a:r>
            <a:r>
              <a:rPr lang="en-US" altLang="ja-JP" sz="2400" dirty="0"/>
              <a:t>=&gt;</a:t>
            </a:r>
            <a:r>
              <a:rPr lang="ja-JP" altLang="en-US" sz="2400"/>
              <a:t>　表現型</a:t>
            </a:r>
          </a:p>
          <a:p>
            <a:r>
              <a:rPr lang="ja-JP" altLang="en-US" sz="2400"/>
              <a:t>同じ遺伝子型、同じ環境でも表現型が大きく異なることがある</a:t>
            </a:r>
          </a:p>
          <a:p>
            <a:endParaRPr lang="ja-JP" altLang="en-US" sz="2400"/>
          </a:p>
          <a:p>
            <a:r>
              <a:rPr lang="ja-JP" altLang="en-US" sz="2400"/>
              <a:t>遺伝子型内の変異性 </a:t>
            </a:r>
            <a:r>
              <a:rPr lang="en" altLang="ja-JP" sz="2400" dirty="0" err="1"/>
              <a:t>intragenotypic</a:t>
            </a:r>
            <a:r>
              <a:rPr lang="en" altLang="ja-JP" sz="2400" dirty="0"/>
              <a:t> variability (Bradshaw 1965)</a:t>
            </a:r>
          </a:p>
          <a:p>
            <a:pPr lvl="1"/>
            <a:r>
              <a:rPr lang="ja-JP" altLang="en-US"/>
              <a:t>遺伝的要素のない表現型のバリエーション</a:t>
            </a:r>
            <a:endParaRPr lang="en-US" altLang="ja-JP" dirty="0"/>
          </a:p>
          <a:p>
            <a:endParaRPr lang="ja-JP" altLang="en-US" sz="2400"/>
          </a:p>
          <a:p>
            <a:r>
              <a:rPr lang="ja-JP" altLang="en-US" sz="2400"/>
              <a:t>この章では同じ環境で育った生物にフォーカスするので、表現型可塑性</a:t>
            </a:r>
            <a:r>
              <a:rPr lang="en-US" altLang="ja-JP" sz="2400" dirty="0"/>
              <a:t> (</a:t>
            </a:r>
            <a:r>
              <a:rPr lang="ja-JP" altLang="en-US" sz="2400"/>
              <a:t>環境条件による表現型の変化</a:t>
            </a:r>
            <a:r>
              <a:rPr lang="en-US" altLang="ja-JP" sz="2400" dirty="0"/>
              <a:t>)</a:t>
            </a:r>
            <a:r>
              <a:rPr lang="ja-JP" altLang="en-US" sz="2400"/>
              <a:t>については述べていない</a:t>
            </a:r>
            <a:endParaRPr kumimoji="1" lang="ja-JP" altLang="en-US" sz="2400"/>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3</a:t>
            </a:fld>
            <a:endParaRPr kumimoji="1" lang="ja-JP" altLang="en-US"/>
          </a:p>
        </p:txBody>
      </p:sp>
    </p:spTree>
    <p:extLst>
      <p:ext uri="{BB962C8B-B14F-4D97-AF65-F5344CB8AC3E}">
        <p14:creationId xmlns:p14="http://schemas.microsoft.com/office/powerpoint/2010/main" val="38601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00FB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ormAutofit fontScale="90000"/>
          </a:bodyPr>
          <a:lstStyle/>
          <a:p>
            <a:r>
              <a:rPr lang="ja-JP" altLang="en-US"/>
              <a:t>遺伝子型内の変異性</a:t>
            </a:r>
            <a:endParaRPr kumimoji="1" lang="ja-JP" altLang="en-US"/>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5" y="1096769"/>
            <a:ext cx="11043851" cy="5104908"/>
          </a:xfrm>
        </p:spPr>
        <p:txBody>
          <a:bodyPr>
            <a:normAutofit/>
          </a:bodyPr>
          <a:lstStyle/>
          <a:p>
            <a:r>
              <a:rPr lang="ja-JP" altLang="en-US" sz="2400"/>
              <a:t>遺伝子型内の変異性は普遍的に見られる</a:t>
            </a:r>
            <a:endParaRPr lang="en-US" altLang="ja-JP" sz="2400" dirty="0"/>
          </a:p>
          <a:p>
            <a:endParaRPr lang="ja-JP" altLang="en-US" sz="2400"/>
          </a:p>
          <a:p>
            <a:r>
              <a:rPr lang="ja-JP" altLang="en-US" sz="2400"/>
              <a:t>植物の開花時期や発芽時期 </a:t>
            </a:r>
            <a:r>
              <a:rPr lang="en-US" altLang="ja-JP" sz="2400" dirty="0"/>
              <a:t>(</a:t>
            </a:r>
            <a:r>
              <a:rPr lang="en" altLang="ja-JP" sz="2400" dirty="0"/>
              <a:t>Bradford 2002)</a:t>
            </a:r>
          </a:p>
          <a:p>
            <a:endParaRPr lang="en" altLang="ja-JP" sz="2400" dirty="0"/>
          </a:p>
          <a:p>
            <a:r>
              <a:rPr lang="ja-JP" altLang="en-US" sz="2400"/>
              <a:t>ショウジョウバエの剛毛の数、睡眠時間、温度や光の選好性、歩行運動</a:t>
            </a:r>
          </a:p>
          <a:p>
            <a:pPr lvl="1"/>
            <a:r>
              <a:rPr lang="ja-JP" altLang="en-US" sz="2000"/>
              <a:t>測定の自動化で研究しやすくなった </a:t>
            </a:r>
            <a:r>
              <a:rPr lang="en-US" altLang="ja-JP" sz="2000" dirty="0"/>
              <a:t>(</a:t>
            </a:r>
            <a:r>
              <a:rPr lang="en" altLang="ja-JP" sz="2000" dirty="0"/>
              <a:t>Kain et al. 2015, </a:t>
            </a:r>
            <a:r>
              <a:rPr lang="en" altLang="ja-JP" sz="2000" dirty="0" err="1"/>
              <a:t>Ayroles</a:t>
            </a:r>
            <a:r>
              <a:rPr lang="en" altLang="ja-JP" sz="2000" dirty="0"/>
              <a:t> 2015)</a:t>
            </a:r>
          </a:p>
          <a:p>
            <a:endParaRPr lang="en" altLang="ja-JP" sz="2400" dirty="0"/>
          </a:p>
          <a:p>
            <a:r>
              <a:rPr lang="ja-JP" altLang="en-US" sz="2400"/>
              <a:t>線虫 </a:t>
            </a:r>
            <a:r>
              <a:rPr lang="en" altLang="ja-JP" sz="2400" i="1" dirty="0"/>
              <a:t>C</a:t>
            </a:r>
            <a:r>
              <a:rPr lang="en" altLang="ja-JP" sz="2400" dirty="0"/>
              <a:t>. </a:t>
            </a:r>
            <a:r>
              <a:rPr lang="en" altLang="ja-JP" sz="2400" i="1" dirty="0"/>
              <a:t>elegans</a:t>
            </a:r>
            <a:r>
              <a:rPr lang="ja-JP" altLang="en" sz="2400"/>
              <a:t>　</a:t>
            </a:r>
            <a:r>
              <a:rPr lang="ja-JP" altLang="en-US" sz="2400"/>
              <a:t>生涯産卵数 </a:t>
            </a:r>
            <a:r>
              <a:rPr lang="en-US" altLang="ja-JP" sz="2400" dirty="0"/>
              <a:t>(</a:t>
            </a:r>
            <a:r>
              <a:rPr lang="en" altLang="ja-JP" sz="2400" dirty="0"/>
              <a:t>Diaz and </a:t>
            </a:r>
            <a:r>
              <a:rPr lang="en" altLang="ja-JP" sz="2400" dirty="0" err="1"/>
              <a:t>Viney</a:t>
            </a:r>
            <a:r>
              <a:rPr lang="en" altLang="ja-JP" sz="2400" dirty="0"/>
              <a:t> 2014)</a:t>
            </a:r>
          </a:p>
          <a:p>
            <a:pPr lvl="1"/>
            <a:r>
              <a:rPr lang="ja-JP" altLang="en-US" sz="2000"/>
              <a:t>生涯産卵数の平均と分散の間に負の相関</a:t>
            </a:r>
            <a:endParaRPr lang="en-US" altLang="ja-JP" sz="2000" dirty="0"/>
          </a:p>
          <a:p>
            <a:endParaRPr lang="ja-JP" altLang="en-US" sz="2400"/>
          </a:p>
          <a:p>
            <a:r>
              <a:rPr lang="ja-JP" altLang="en-US" sz="2400"/>
              <a:t>育種の研究による知見も多い　</a:t>
            </a:r>
            <a:r>
              <a:rPr lang="en-US" altLang="ja-JP" sz="2400" dirty="0"/>
              <a:t>(</a:t>
            </a:r>
            <a:r>
              <a:rPr lang="ja-JP" altLang="en-US" sz="2400"/>
              <a:t>育種にとって変異性は邪魔な存在</a:t>
            </a:r>
            <a:r>
              <a:rPr lang="en-US" altLang="ja-JP" sz="2400" dirty="0"/>
              <a:t>)</a:t>
            </a:r>
            <a:endParaRPr kumimoji="1" lang="ja-JP" altLang="en-US" sz="2400"/>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4</a:t>
            </a:fld>
            <a:endParaRPr kumimoji="1" lang="ja-JP" altLang="en-US"/>
          </a:p>
        </p:txBody>
      </p:sp>
    </p:spTree>
    <p:extLst>
      <p:ext uri="{BB962C8B-B14F-4D97-AF65-F5344CB8AC3E}">
        <p14:creationId xmlns:p14="http://schemas.microsoft.com/office/powerpoint/2010/main" val="2716964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00FB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ormAutofit fontScale="90000"/>
          </a:bodyPr>
          <a:lstStyle/>
          <a:p>
            <a:r>
              <a:rPr lang="ja-JP" altLang="en-US"/>
              <a:t>遺伝子型内の変異性は遺伝する</a:t>
            </a:r>
            <a:endParaRPr kumimoji="1" lang="ja-JP" altLang="en-US"/>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5" y="1096769"/>
            <a:ext cx="11359424" cy="5419778"/>
          </a:xfrm>
        </p:spPr>
        <p:txBody>
          <a:bodyPr>
            <a:noAutofit/>
          </a:bodyPr>
          <a:lstStyle/>
          <a:p>
            <a:r>
              <a:rPr lang="ja-JP" altLang="en-US" sz="2400"/>
              <a:t>今まで遺伝子型内の変異性の遺伝性を調べるのは難しかった </a:t>
            </a:r>
            <a:r>
              <a:rPr lang="en-US" altLang="ja-JP" sz="2400" dirty="0"/>
              <a:t>(</a:t>
            </a:r>
            <a:r>
              <a:rPr lang="en" altLang="ja-JP" sz="2400" dirty="0"/>
              <a:t>Simons and Johnston 2006; </a:t>
            </a:r>
            <a:r>
              <a:rPr lang="en" altLang="ja-JP" sz="2400" dirty="0" err="1"/>
              <a:t>Wagmann</a:t>
            </a:r>
            <a:r>
              <a:rPr lang="en" altLang="ja-JP" sz="2400" dirty="0"/>
              <a:t> et al. 2010)</a:t>
            </a:r>
          </a:p>
          <a:p>
            <a:endParaRPr lang="en-US" altLang="ja-JP" sz="2400" dirty="0"/>
          </a:p>
          <a:p>
            <a:r>
              <a:rPr lang="ja-JP" altLang="en-US" sz="2400"/>
              <a:t>モデル生物研究 </a:t>
            </a:r>
            <a:r>
              <a:rPr lang="en-US" altLang="ja-JP" sz="2400" dirty="0"/>
              <a:t>(</a:t>
            </a:r>
            <a:r>
              <a:rPr lang="en" altLang="ja-JP" sz="2400" dirty="0"/>
              <a:t>Kain et al. 2015)</a:t>
            </a:r>
            <a:r>
              <a:rPr lang="ja-JP" altLang="en-US" sz="2400"/>
              <a:t>、農学研究のレビュー </a:t>
            </a:r>
            <a:r>
              <a:rPr lang="en-US" altLang="ja-JP" sz="2400" dirty="0"/>
              <a:t>(</a:t>
            </a:r>
            <a:r>
              <a:rPr lang="en" altLang="ja-JP" sz="2400" dirty="0"/>
              <a:t>Hill and Mulder 2010)</a:t>
            </a:r>
          </a:p>
          <a:p>
            <a:pPr marL="457200" lvl="1" indent="0">
              <a:buNone/>
            </a:pPr>
            <a:r>
              <a:rPr lang="en" altLang="ja-JP" dirty="0"/>
              <a:t>=&gt; </a:t>
            </a:r>
            <a:r>
              <a:rPr lang="ja-JP" altLang="en-US"/>
              <a:t>遺伝性はありそう</a:t>
            </a:r>
          </a:p>
          <a:p>
            <a:pPr marL="0" indent="0">
              <a:buNone/>
            </a:pPr>
            <a:endParaRPr lang="ja-JP" altLang="en-US" sz="2400"/>
          </a:p>
          <a:p>
            <a:r>
              <a:rPr lang="ja-JP" altLang="en-US" sz="2400"/>
              <a:t>遺伝率のばらつきは大きい　</a:t>
            </a:r>
            <a:r>
              <a:rPr lang="en-US" altLang="ja-JP" sz="2400" dirty="0"/>
              <a:t>0.0〜0.2 (</a:t>
            </a:r>
            <a:r>
              <a:rPr lang="en" altLang="ja-JP" sz="2400" dirty="0"/>
              <a:t>Hill and Mulder 2010)</a:t>
            </a:r>
          </a:p>
          <a:p>
            <a:endParaRPr lang="en-US" altLang="ja-JP" sz="2400" dirty="0"/>
          </a:p>
          <a:p>
            <a:endParaRPr lang="ja-JP" altLang="en-US" sz="2400"/>
          </a:p>
          <a:p>
            <a:r>
              <a:rPr lang="ja-JP" altLang="en-US" sz="2400"/>
              <a:t>ここまで、遺伝子型内の変異性が普遍的なこと、遺伝性があることがわかった</a:t>
            </a:r>
          </a:p>
          <a:p>
            <a:r>
              <a:rPr lang="ja-JP" altLang="en-US" sz="2400"/>
              <a:t>次の疑問　遺伝子型内変異性は適応的なのか</a:t>
            </a:r>
            <a:r>
              <a:rPr lang="en-US" altLang="ja-JP" sz="2400" dirty="0"/>
              <a:t>?</a:t>
            </a:r>
            <a:endParaRPr kumimoji="1" lang="ja-JP" altLang="en-US" sz="2400"/>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5</a:t>
            </a:fld>
            <a:endParaRPr kumimoji="1" lang="ja-JP" altLang="en-US"/>
          </a:p>
        </p:txBody>
      </p:sp>
    </p:spTree>
    <p:extLst>
      <p:ext uri="{BB962C8B-B14F-4D97-AF65-F5344CB8AC3E}">
        <p14:creationId xmlns:p14="http://schemas.microsoft.com/office/powerpoint/2010/main" val="1266403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00FB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ormAutofit fontScale="90000"/>
          </a:bodyPr>
          <a:lstStyle/>
          <a:p>
            <a:r>
              <a:rPr lang="en" altLang="ja-JP" dirty="0"/>
              <a:t>Adaptive Explanations</a:t>
            </a:r>
            <a:endParaRPr kumimoji="1" lang="ja-JP" altLang="en-US"/>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6" y="1096769"/>
            <a:ext cx="10644052" cy="5104908"/>
          </a:xfrm>
        </p:spPr>
        <p:txBody>
          <a:bodyPr/>
          <a:lstStyle/>
          <a:p>
            <a:r>
              <a:rPr lang="ja-JP" altLang="en-US"/>
              <a:t>遺伝子型内の変異性　これまで注目されることは少なかった</a:t>
            </a:r>
            <a:endParaRPr lang="en-US" altLang="ja-JP" dirty="0"/>
          </a:p>
          <a:p>
            <a:endParaRPr lang="ja-JP" altLang="en-US"/>
          </a:p>
          <a:p>
            <a:r>
              <a:rPr lang="ja-JP" altLang="en-US"/>
              <a:t>遺伝子型内の変異性を生み出し維持する進化的なメカニズムの仮説については整理されていない</a:t>
            </a:r>
            <a:r>
              <a:rPr lang="en-US" altLang="ja-JP" dirty="0"/>
              <a:t> (</a:t>
            </a:r>
            <a:r>
              <a:rPr lang="en" altLang="ja-JP" dirty="0"/>
              <a:t>Hill 2007)</a:t>
            </a:r>
          </a:p>
          <a:p>
            <a:endParaRPr lang="en" altLang="ja-JP" dirty="0"/>
          </a:p>
          <a:p>
            <a:r>
              <a:rPr lang="ja-JP" altLang="en-US"/>
              <a:t>これからいくつかの仮説を示す</a:t>
            </a:r>
            <a:endParaRPr lang="en-US" altLang="ja-JP" dirty="0"/>
          </a:p>
          <a:p>
            <a:pPr lvl="1"/>
            <a:r>
              <a:rPr kumimoji="1" lang="ja-JP" altLang="en-US"/>
              <a:t>選択なし　適応度はフラット</a:t>
            </a:r>
            <a:endParaRPr kumimoji="1" lang="en-US" altLang="ja-JP" dirty="0"/>
          </a:p>
          <a:p>
            <a:pPr lvl="1"/>
            <a:r>
              <a:rPr lang="ja-JP" altLang="en-US"/>
              <a:t>大きな環境変動へのリスク分散　両賭け戦略</a:t>
            </a:r>
            <a:r>
              <a:rPr lang="en-US" altLang="ja-JP" dirty="0"/>
              <a:t>(bet-hedging)</a:t>
            </a:r>
            <a:r>
              <a:rPr lang="ja-JP" altLang="en-US"/>
              <a:t>　</a:t>
            </a:r>
            <a:endParaRPr lang="en-US" altLang="ja-JP" dirty="0"/>
          </a:p>
          <a:p>
            <a:pPr lvl="1"/>
            <a:r>
              <a:rPr kumimoji="1" lang="ja-JP" altLang="en-US"/>
              <a:t>競争の回避</a:t>
            </a:r>
            <a:endParaRPr kumimoji="1" lang="en-US" altLang="ja-JP" dirty="0"/>
          </a:p>
          <a:p>
            <a:endParaRPr kumimoji="1" lang="ja-JP" altLang="en-US"/>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6</a:t>
            </a:fld>
            <a:endParaRPr kumimoji="1" lang="ja-JP" altLang="en-US"/>
          </a:p>
        </p:txBody>
      </p:sp>
    </p:spTree>
    <p:extLst>
      <p:ext uri="{BB962C8B-B14F-4D97-AF65-F5344CB8AC3E}">
        <p14:creationId xmlns:p14="http://schemas.microsoft.com/office/powerpoint/2010/main" val="989739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00FB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ormAutofit fontScale="90000"/>
          </a:bodyPr>
          <a:lstStyle/>
          <a:p>
            <a:r>
              <a:rPr lang="en" altLang="ja-JP" dirty="0"/>
              <a:t>No Selection against It: Flat Fitness Landscapes</a:t>
            </a:r>
            <a:endParaRPr kumimoji="1" lang="ja-JP" altLang="en-US"/>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5" y="1096769"/>
            <a:ext cx="11043851" cy="5104908"/>
          </a:xfrm>
        </p:spPr>
        <p:txBody>
          <a:bodyPr/>
          <a:lstStyle/>
          <a:p>
            <a:r>
              <a:rPr lang="ja-JP" altLang="en-US"/>
              <a:t>変異に対する選択は働いてない</a:t>
            </a:r>
            <a:endParaRPr lang="en-US" altLang="ja-JP" dirty="0"/>
          </a:p>
          <a:p>
            <a:endParaRPr lang="ja-JP" altLang="en-US"/>
          </a:p>
          <a:p>
            <a:r>
              <a:rPr lang="ja-JP" altLang="en-US"/>
              <a:t>表現型からのばらつきは生存や繁殖に影響しない</a:t>
            </a:r>
            <a:endParaRPr lang="en-US" altLang="ja-JP" dirty="0"/>
          </a:p>
          <a:p>
            <a:pPr marL="457200" lvl="1" indent="0">
              <a:buNone/>
            </a:pPr>
            <a:r>
              <a:rPr lang="en-US" altLang="ja-JP" sz="2800" dirty="0"/>
              <a:t>=&gt;</a:t>
            </a:r>
            <a:r>
              <a:rPr lang="ja-JP" altLang="en-US" sz="2800"/>
              <a:t>　適応度は変化しない</a:t>
            </a:r>
            <a:endParaRPr lang="en-US" altLang="ja-JP" sz="2800" dirty="0"/>
          </a:p>
          <a:p>
            <a:endParaRPr lang="ja-JP" altLang="en-US"/>
          </a:p>
          <a:p>
            <a:r>
              <a:rPr lang="ja-JP" altLang="en-US"/>
              <a:t>一部のケースには当てはまりそう</a:t>
            </a:r>
            <a:endParaRPr kumimoji="1" lang="ja-JP" altLang="en-US"/>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7</a:t>
            </a:fld>
            <a:endParaRPr kumimoji="1" lang="ja-JP" altLang="en-US"/>
          </a:p>
        </p:txBody>
      </p:sp>
    </p:spTree>
    <p:extLst>
      <p:ext uri="{BB962C8B-B14F-4D97-AF65-F5344CB8AC3E}">
        <p14:creationId xmlns:p14="http://schemas.microsoft.com/office/powerpoint/2010/main" val="264218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00FB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ormAutofit fontScale="90000"/>
          </a:bodyPr>
          <a:lstStyle/>
          <a:p>
            <a:r>
              <a:rPr lang="en" altLang="ja-JP" dirty="0"/>
              <a:t>Facing an Unpredictable Environment: Bet-Hedging</a:t>
            </a:r>
            <a:endParaRPr kumimoji="1" lang="ja-JP" altLang="en-US"/>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5" y="1096768"/>
            <a:ext cx="11324700" cy="5624707"/>
          </a:xfrm>
        </p:spPr>
        <p:txBody>
          <a:bodyPr>
            <a:normAutofit/>
          </a:bodyPr>
          <a:lstStyle/>
          <a:p>
            <a:r>
              <a:rPr lang="ja-JP" altLang="en-US" sz="2400"/>
              <a:t>遺伝子型内の変異性は変動が大きい環境への適応</a:t>
            </a:r>
          </a:p>
          <a:p>
            <a:endParaRPr lang="ja-JP" altLang="en-US" sz="2400"/>
          </a:p>
          <a:p>
            <a:r>
              <a:rPr lang="ja-JP" altLang="en-US" sz="2400"/>
              <a:t>表現型のばらつき　</a:t>
            </a:r>
            <a:r>
              <a:rPr lang="en-US" altLang="ja-JP" sz="2400" dirty="0"/>
              <a:t>=&gt;</a:t>
            </a:r>
            <a:r>
              <a:rPr lang="ja-JP" altLang="en-US" sz="2400"/>
              <a:t>　一部の個体が環境に適応</a:t>
            </a:r>
          </a:p>
          <a:p>
            <a:endParaRPr lang="ja-JP" altLang="en-US" sz="2400"/>
          </a:p>
          <a:p>
            <a:r>
              <a:rPr lang="en" altLang="ja-JP" sz="2400" dirty="0"/>
              <a:t>bet-hedging theory (</a:t>
            </a:r>
            <a:r>
              <a:rPr lang="ja-JP" altLang="en-US" sz="2400"/>
              <a:t>両賭け理論</a:t>
            </a:r>
            <a:r>
              <a:rPr lang="en" altLang="ja-JP" sz="2400" dirty="0"/>
              <a:t>)</a:t>
            </a:r>
          </a:p>
          <a:p>
            <a:pPr lvl="1"/>
            <a:r>
              <a:rPr lang="ja-JP" altLang="en-US"/>
              <a:t>同じ遺伝子型内のリスクの拡散 </a:t>
            </a:r>
            <a:r>
              <a:rPr lang="en-US" altLang="ja-JP" dirty="0"/>
              <a:t>(</a:t>
            </a:r>
            <a:r>
              <a:rPr lang="en" altLang="ja-JP" dirty="0"/>
              <a:t>Rees et al. 2004)</a:t>
            </a:r>
          </a:p>
          <a:p>
            <a:endParaRPr lang="en" altLang="ja-JP" sz="2400" dirty="0"/>
          </a:p>
          <a:p>
            <a:r>
              <a:rPr lang="ja-JP" altLang="en-US" sz="2400"/>
              <a:t>種子の発芽エリア </a:t>
            </a:r>
            <a:r>
              <a:rPr lang="en-US" altLang="ja-JP" sz="2400" dirty="0"/>
              <a:t>(</a:t>
            </a:r>
            <a:r>
              <a:rPr lang="en" altLang="ja-JP" sz="2400" dirty="0" err="1"/>
              <a:t>Gremer</a:t>
            </a:r>
            <a:r>
              <a:rPr lang="en" altLang="ja-JP" sz="2400" dirty="0"/>
              <a:t> and Venable 2014)</a:t>
            </a:r>
          </a:p>
          <a:p>
            <a:r>
              <a:rPr lang="ja-JP" altLang="en-US" sz="2400"/>
              <a:t>一回結実性植物の開花時期 </a:t>
            </a:r>
            <a:r>
              <a:rPr lang="en-US" altLang="ja-JP" sz="2400" dirty="0"/>
              <a:t>(</a:t>
            </a:r>
            <a:r>
              <a:rPr lang="en" altLang="ja-JP" sz="2400" dirty="0"/>
              <a:t>Metcalf et al. 2008, Rees et al. 2006)</a:t>
            </a:r>
          </a:p>
          <a:p>
            <a:r>
              <a:rPr lang="ja-JP" altLang="en-US" sz="2400"/>
              <a:t>ショウジョウバエの走光性 </a:t>
            </a:r>
            <a:r>
              <a:rPr lang="en-US" altLang="ja-JP" sz="2400" dirty="0"/>
              <a:t>(</a:t>
            </a:r>
            <a:r>
              <a:rPr lang="en" altLang="ja-JP" sz="2400" dirty="0"/>
              <a:t>Kain et al. 2015)</a:t>
            </a:r>
            <a:endParaRPr kumimoji="1" lang="ja-JP" altLang="en-US" sz="2400"/>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8</a:t>
            </a:fld>
            <a:endParaRPr kumimoji="1" lang="ja-JP" altLang="en-US"/>
          </a:p>
        </p:txBody>
      </p:sp>
    </p:spTree>
    <p:extLst>
      <p:ext uri="{BB962C8B-B14F-4D97-AF65-F5344CB8AC3E}">
        <p14:creationId xmlns:p14="http://schemas.microsoft.com/office/powerpoint/2010/main" val="223861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00FB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ormAutofit/>
          </a:bodyPr>
          <a:lstStyle/>
          <a:p>
            <a:r>
              <a:rPr lang="en" altLang="ja-JP" sz="3600" dirty="0"/>
              <a:t>Facing Competitors: Game Theory, Adoptive Dynamics</a:t>
            </a:r>
            <a:endParaRPr kumimoji="1" lang="ja-JP" altLang="en-US" sz="3600"/>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462987" y="1096769"/>
            <a:ext cx="11729013" cy="5602758"/>
          </a:xfrm>
        </p:spPr>
        <p:txBody>
          <a:bodyPr>
            <a:noAutofit/>
          </a:bodyPr>
          <a:lstStyle/>
          <a:p>
            <a:r>
              <a:rPr lang="ja-JP" altLang="en-US" sz="2400"/>
              <a:t>個体間作用と頻度依存があると、ある表現型の適応度は周りの個体の影響を受ける</a:t>
            </a:r>
          </a:p>
          <a:p>
            <a:r>
              <a:rPr lang="ja-JP" altLang="en-US" sz="2400"/>
              <a:t>似た表現型間で競争　</a:t>
            </a:r>
            <a:r>
              <a:rPr lang="en-US" altLang="ja-JP" sz="2400" dirty="0"/>
              <a:t>=&gt;</a:t>
            </a:r>
            <a:r>
              <a:rPr lang="ja-JP" altLang="en-US" sz="2400"/>
              <a:t>　適応度が下がる</a:t>
            </a:r>
          </a:p>
          <a:p>
            <a:endParaRPr lang="ja-JP" altLang="en-US" sz="2400"/>
          </a:p>
          <a:p>
            <a:r>
              <a:rPr lang="ja-JP" altLang="en-US" sz="2400"/>
              <a:t>例</a:t>
            </a:r>
            <a:r>
              <a:rPr lang="en-US" altLang="ja-JP" sz="2400" dirty="0"/>
              <a:t>) </a:t>
            </a:r>
            <a:r>
              <a:rPr lang="ja-JP" altLang="en-US" sz="2400"/>
              <a:t>植物の発芽時期</a:t>
            </a:r>
            <a:endParaRPr lang="en" altLang="ja-JP" sz="2400" dirty="0"/>
          </a:p>
          <a:p>
            <a:pPr lvl="1"/>
            <a:r>
              <a:rPr lang="ja-JP" altLang="en-US" sz="2200"/>
              <a:t>全ての個体が同時に発芽</a:t>
            </a:r>
            <a:r>
              <a:rPr lang="en-US" altLang="ja-JP" sz="2200" dirty="0"/>
              <a:t> </a:t>
            </a:r>
            <a:r>
              <a:rPr lang="ja-JP" altLang="en-US" sz="2200"/>
              <a:t>⇨</a:t>
            </a:r>
            <a:r>
              <a:rPr lang="en-US" altLang="ja-JP" sz="2200" dirty="0"/>
              <a:t> </a:t>
            </a:r>
            <a:r>
              <a:rPr lang="ja-JP" altLang="en-US" sz="2200"/>
              <a:t>強い競争</a:t>
            </a:r>
            <a:endParaRPr lang="en-US" altLang="ja-JP" sz="2200" dirty="0"/>
          </a:p>
          <a:p>
            <a:pPr lvl="1"/>
            <a:r>
              <a:rPr lang="ja-JP" altLang="en-US" sz="2200"/>
              <a:t>発芽時期のばらつき</a:t>
            </a:r>
            <a:r>
              <a:rPr lang="en-US" altLang="ja-JP" sz="2200" dirty="0"/>
              <a:t> </a:t>
            </a:r>
            <a:r>
              <a:rPr lang="ja-JP" altLang="en-US" sz="2200"/>
              <a:t>⇨</a:t>
            </a:r>
            <a:r>
              <a:rPr lang="en-US" altLang="ja-JP" sz="2200" dirty="0"/>
              <a:t> </a:t>
            </a:r>
            <a:r>
              <a:rPr lang="ja-JP" altLang="en-US" sz="2200"/>
              <a:t>一部の個体は最適でない環境で発芽するが、競争が弱くなる　</a:t>
            </a:r>
            <a:r>
              <a:rPr lang="en-US" altLang="ja-JP" sz="2200" dirty="0"/>
              <a:t>=&gt;</a:t>
            </a:r>
            <a:r>
              <a:rPr lang="ja-JP" altLang="en-US" sz="2200"/>
              <a:t>　発芽時期にばらつきがある方が有利</a:t>
            </a:r>
          </a:p>
          <a:p>
            <a:endParaRPr lang="ja-JP" altLang="en-US" sz="2400"/>
          </a:p>
          <a:p>
            <a:r>
              <a:rPr lang="en" altLang="ja-JP" sz="2400" dirty="0" err="1"/>
              <a:t>Bruijning</a:t>
            </a:r>
            <a:r>
              <a:rPr lang="en" altLang="ja-JP" sz="2400" dirty="0"/>
              <a:t> et al. (2020)</a:t>
            </a:r>
            <a:r>
              <a:rPr lang="ja-JP" altLang="en-US" sz="2400"/>
              <a:t>はシミュレーション解析から、変化の多い環境なら遺伝子型内の変異性が有利なことを示した</a:t>
            </a:r>
          </a:p>
          <a:p>
            <a:endParaRPr lang="ja-JP" altLang="en-US" sz="2400"/>
          </a:p>
          <a:p>
            <a:r>
              <a:rPr lang="ja-JP" altLang="en-US" sz="2400"/>
              <a:t>競争による変異性の維持の研究は進化ゲーム理論に基づいている</a:t>
            </a:r>
          </a:p>
          <a:p>
            <a:r>
              <a:rPr lang="ja-JP" altLang="en-US" sz="2400"/>
              <a:t>実際のデータに基づいた競争による表現型の変異性の維持に関する研究は少ない</a:t>
            </a:r>
            <a:endParaRPr kumimoji="1" lang="ja-JP" altLang="en-US" sz="2400"/>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9</a:t>
            </a:fld>
            <a:endParaRPr kumimoji="1" lang="ja-JP" altLang="en-US"/>
          </a:p>
        </p:txBody>
      </p:sp>
    </p:spTree>
    <p:extLst>
      <p:ext uri="{BB962C8B-B14F-4D97-AF65-F5344CB8AC3E}">
        <p14:creationId xmlns:p14="http://schemas.microsoft.com/office/powerpoint/2010/main" val="3755549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6645</TotalTime>
  <Words>1275</Words>
  <Application>Microsoft Macintosh PowerPoint</Application>
  <PresentationFormat>ワイド画面</PresentationFormat>
  <Paragraphs>163</Paragraphs>
  <Slides>14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游ゴシック</vt:lpstr>
      <vt:lpstr>游ゴシック Light</vt:lpstr>
      <vt:lpstr>Arial</vt:lpstr>
      <vt:lpstr>Office テーマ</vt:lpstr>
      <vt:lpstr>Chapter 4   Why Does Intragenotypic Variance Persist? C. Jessica E. Metcalf and Julien F. Ayroles </vt:lpstr>
      <vt:lpstr>なぜ遺伝子型内の変異性が存在するのか？</vt:lpstr>
      <vt:lpstr>Evidence for Intragenotypic Variability</vt:lpstr>
      <vt:lpstr>遺伝子型内の変異性</vt:lpstr>
      <vt:lpstr>遺伝子型内の変異性は遺伝する</vt:lpstr>
      <vt:lpstr>Adaptive Explanations</vt:lpstr>
      <vt:lpstr>No Selection against It: Flat Fitness Landscapes</vt:lpstr>
      <vt:lpstr>Facing an Unpredictable Environment: Bet-Hedging</vt:lpstr>
      <vt:lpstr>Facing Competitors: Game Theory, Adoptive Dynamics</vt:lpstr>
      <vt:lpstr>Probing the Adaptive Basis of Intragenotypic Variance</vt:lpstr>
      <vt:lpstr>Leveraging Environmental Variation</vt:lpstr>
      <vt:lpstr>Open Questions</vt:lpstr>
      <vt:lpstr>Open Questions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井元 順一</dc:creator>
  <cp:lastModifiedBy>井元 順一</cp:lastModifiedBy>
  <cp:revision>16</cp:revision>
  <dcterms:created xsi:type="dcterms:W3CDTF">2021-04-07T01:51:56Z</dcterms:created>
  <dcterms:modified xsi:type="dcterms:W3CDTF">2021-04-12T06:16:55Z</dcterms:modified>
</cp:coreProperties>
</file>