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100" d="100"/>
          <a:sy n="100" d="100"/>
        </p:scale>
        <p:origin x="45" y="5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16F549-1597-4655-941F-CDD14626B54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1CB6B0C-A4AC-4F3D-A445-4AD379B513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9E97FE8-F1CC-440F-B6EF-77E63998544D}"/>
              </a:ext>
            </a:extLst>
          </p:cNvPr>
          <p:cNvSpPr>
            <a:spLocks noGrp="1"/>
          </p:cNvSpPr>
          <p:nvPr>
            <p:ph type="dt" sz="half" idx="10"/>
          </p:nvPr>
        </p:nvSpPr>
        <p:spPr/>
        <p:txBody>
          <a:bodyPr/>
          <a:lstStyle/>
          <a:p>
            <a:fld id="{4A33D202-EF21-4C89-86DA-1EA9AE0DAC9E}" type="datetimeFigureOut">
              <a:rPr kumimoji="1" lang="ja-JP" altLang="en-US" smtClean="0"/>
              <a:t>2021/5/31</a:t>
            </a:fld>
            <a:endParaRPr kumimoji="1" lang="ja-JP" altLang="en-US"/>
          </a:p>
        </p:txBody>
      </p:sp>
      <p:sp>
        <p:nvSpPr>
          <p:cNvPr id="5" name="フッター プレースホルダー 4">
            <a:extLst>
              <a:ext uri="{FF2B5EF4-FFF2-40B4-BE49-F238E27FC236}">
                <a16:creationId xmlns:a16="http://schemas.microsoft.com/office/drawing/2014/main" id="{91B39A25-21CA-4822-B45D-BDF860A2F39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E3B81FC-8A80-494D-8E07-0A94B1E7675C}"/>
              </a:ext>
            </a:extLst>
          </p:cNvPr>
          <p:cNvSpPr>
            <a:spLocks noGrp="1"/>
          </p:cNvSpPr>
          <p:nvPr>
            <p:ph type="sldNum" sz="quarter" idx="12"/>
          </p:nvPr>
        </p:nvSpPr>
        <p:spPr/>
        <p:txBody>
          <a:bodyPr/>
          <a:lstStyle/>
          <a:p>
            <a:fld id="{9E64F898-4F58-4466-9873-CAD6C80CBE08}" type="slidenum">
              <a:rPr kumimoji="1" lang="ja-JP" altLang="en-US" smtClean="0"/>
              <a:t>‹#›</a:t>
            </a:fld>
            <a:endParaRPr kumimoji="1" lang="ja-JP" altLang="en-US"/>
          </a:p>
        </p:txBody>
      </p:sp>
    </p:spTree>
    <p:extLst>
      <p:ext uri="{BB962C8B-B14F-4D97-AF65-F5344CB8AC3E}">
        <p14:creationId xmlns:p14="http://schemas.microsoft.com/office/powerpoint/2010/main" val="2643662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618902-A37A-4002-83F0-3ECE8334FEE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D0784FF-3EC2-4F24-B0C5-1A05D34618A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3CEA2B8-FCC6-42C0-83DD-EAF4ABBA711E}"/>
              </a:ext>
            </a:extLst>
          </p:cNvPr>
          <p:cNvSpPr>
            <a:spLocks noGrp="1"/>
          </p:cNvSpPr>
          <p:nvPr>
            <p:ph type="dt" sz="half" idx="10"/>
          </p:nvPr>
        </p:nvSpPr>
        <p:spPr/>
        <p:txBody>
          <a:bodyPr/>
          <a:lstStyle/>
          <a:p>
            <a:fld id="{4A33D202-EF21-4C89-86DA-1EA9AE0DAC9E}" type="datetimeFigureOut">
              <a:rPr kumimoji="1" lang="ja-JP" altLang="en-US" smtClean="0"/>
              <a:t>2021/5/31</a:t>
            </a:fld>
            <a:endParaRPr kumimoji="1" lang="ja-JP" altLang="en-US"/>
          </a:p>
        </p:txBody>
      </p:sp>
      <p:sp>
        <p:nvSpPr>
          <p:cNvPr id="5" name="フッター プレースホルダー 4">
            <a:extLst>
              <a:ext uri="{FF2B5EF4-FFF2-40B4-BE49-F238E27FC236}">
                <a16:creationId xmlns:a16="http://schemas.microsoft.com/office/drawing/2014/main" id="{9B3AA9FC-5A2F-4F2E-A6AF-5FED8EBC65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2EC6D87-E070-42C2-8549-202AD4FFA9C1}"/>
              </a:ext>
            </a:extLst>
          </p:cNvPr>
          <p:cNvSpPr>
            <a:spLocks noGrp="1"/>
          </p:cNvSpPr>
          <p:nvPr>
            <p:ph type="sldNum" sz="quarter" idx="12"/>
          </p:nvPr>
        </p:nvSpPr>
        <p:spPr/>
        <p:txBody>
          <a:bodyPr/>
          <a:lstStyle/>
          <a:p>
            <a:fld id="{9E64F898-4F58-4466-9873-CAD6C80CBE08}" type="slidenum">
              <a:rPr kumimoji="1" lang="ja-JP" altLang="en-US" smtClean="0"/>
              <a:t>‹#›</a:t>
            </a:fld>
            <a:endParaRPr kumimoji="1" lang="ja-JP" altLang="en-US"/>
          </a:p>
        </p:txBody>
      </p:sp>
    </p:spTree>
    <p:extLst>
      <p:ext uri="{BB962C8B-B14F-4D97-AF65-F5344CB8AC3E}">
        <p14:creationId xmlns:p14="http://schemas.microsoft.com/office/powerpoint/2010/main" val="228408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2A0DEFC-26FA-4169-AB63-EBBB4D6C311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85767DB-6AF9-486B-A107-B2A2CE4B2A4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6C6E300-2356-4C46-A56E-B80F4B953715}"/>
              </a:ext>
            </a:extLst>
          </p:cNvPr>
          <p:cNvSpPr>
            <a:spLocks noGrp="1"/>
          </p:cNvSpPr>
          <p:nvPr>
            <p:ph type="dt" sz="half" idx="10"/>
          </p:nvPr>
        </p:nvSpPr>
        <p:spPr/>
        <p:txBody>
          <a:bodyPr/>
          <a:lstStyle/>
          <a:p>
            <a:fld id="{4A33D202-EF21-4C89-86DA-1EA9AE0DAC9E}" type="datetimeFigureOut">
              <a:rPr kumimoji="1" lang="ja-JP" altLang="en-US" smtClean="0"/>
              <a:t>2021/5/31</a:t>
            </a:fld>
            <a:endParaRPr kumimoji="1" lang="ja-JP" altLang="en-US"/>
          </a:p>
        </p:txBody>
      </p:sp>
      <p:sp>
        <p:nvSpPr>
          <p:cNvPr id="5" name="フッター プレースホルダー 4">
            <a:extLst>
              <a:ext uri="{FF2B5EF4-FFF2-40B4-BE49-F238E27FC236}">
                <a16:creationId xmlns:a16="http://schemas.microsoft.com/office/drawing/2014/main" id="{6C572AFC-9B44-4C26-9490-F72F531DA26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1172795-2225-40B2-BDC4-469547F7B0CB}"/>
              </a:ext>
            </a:extLst>
          </p:cNvPr>
          <p:cNvSpPr>
            <a:spLocks noGrp="1"/>
          </p:cNvSpPr>
          <p:nvPr>
            <p:ph type="sldNum" sz="quarter" idx="12"/>
          </p:nvPr>
        </p:nvSpPr>
        <p:spPr/>
        <p:txBody>
          <a:bodyPr/>
          <a:lstStyle/>
          <a:p>
            <a:fld id="{9E64F898-4F58-4466-9873-CAD6C80CBE08}" type="slidenum">
              <a:rPr kumimoji="1" lang="ja-JP" altLang="en-US" smtClean="0"/>
              <a:t>‹#›</a:t>
            </a:fld>
            <a:endParaRPr kumimoji="1" lang="ja-JP" altLang="en-US"/>
          </a:p>
        </p:txBody>
      </p:sp>
    </p:spTree>
    <p:extLst>
      <p:ext uri="{BB962C8B-B14F-4D97-AF65-F5344CB8AC3E}">
        <p14:creationId xmlns:p14="http://schemas.microsoft.com/office/powerpoint/2010/main" val="73804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AE36A1-6E16-495E-9FA5-39EE7C35548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882F45C-E856-45C5-84BA-5549D77EEBA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A187D18-72F1-41EA-ADAF-6E7143D332AE}"/>
              </a:ext>
            </a:extLst>
          </p:cNvPr>
          <p:cNvSpPr>
            <a:spLocks noGrp="1"/>
          </p:cNvSpPr>
          <p:nvPr>
            <p:ph type="dt" sz="half" idx="10"/>
          </p:nvPr>
        </p:nvSpPr>
        <p:spPr/>
        <p:txBody>
          <a:bodyPr/>
          <a:lstStyle/>
          <a:p>
            <a:fld id="{4A33D202-EF21-4C89-86DA-1EA9AE0DAC9E}" type="datetimeFigureOut">
              <a:rPr kumimoji="1" lang="ja-JP" altLang="en-US" smtClean="0"/>
              <a:t>2021/5/31</a:t>
            </a:fld>
            <a:endParaRPr kumimoji="1" lang="ja-JP" altLang="en-US"/>
          </a:p>
        </p:txBody>
      </p:sp>
      <p:sp>
        <p:nvSpPr>
          <p:cNvPr id="5" name="フッター プレースホルダー 4">
            <a:extLst>
              <a:ext uri="{FF2B5EF4-FFF2-40B4-BE49-F238E27FC236}">
                <a16:creationId xmlns:a16="http://schemas.microsoft.com/office/drawing/2014/main" id="{B95DDF92-1ABC-4932-A03D-C3EFD1B963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78D8158-51DF-4046-903D-239A66FAFE3C}"/>
              </a:ext>
            </a:extLst>
          </p:cNvPr>
          <p:cNvSpPr>
            <a:spLocks noGrp="1"/>
          </p:cNvSpPr>
          <p:nvPr>
            <p:ph type="sldNum" sz="quarter" idx="12"/>
          </p:nvPr>
        </p:nvSpPr>
        <p:spPr/>
        <p:txBody>
          <a:bodyPr/>
          <a:lstStyle/>
          <a:p>
            <a:fld id="{9E64F898-4F58-4466-9873-CAD6C80CBE08}" type="slidenum">
              <a:rPr kumimoji="1" lang="ja-JP" altLang="en-US" smtClean="0"/>
              <a:t>‹#›</a:t>
            </a:fld>
            <a:endParaRPr kumimoji="1" lang="ja-JP" altLang="en-US"/>
          </a:p>
        </p:txBody>
      </p:sp>
    </p:spTree>
    <p:extLst>
      <p:ext uri="{BB962C8B-B14F-4D97-AF65-F5344CB8AC3E}">
        <p14:creationId xmlns:p14="http://schemas.microsoft.com/office/powerpoint/2010/main" val="1444025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8D428E-DAB1-4ADC-B32C-8FDF4C77199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5E5C6E-0341-4ED7-9ACD-CD6A79D3D5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9A12A5E-47AF-4F80-AE2C-882576A9BD23}"/>
              </a:ext>
            </a:extLst>
          </p:cNvPr>
          <p:cNvSpPr>
            <a:spLocks noGrp="1"/>
          </p:cNvSpPr>
          <p:nvPr>
            <p:ph type="dt" sz="half" idx="10"/>
          </p:nvPr>
        </p:nvSpPr>
        <p:spPr/>
        <p:txBody>
          <a:bodyPr/>
          <a:lstStyle/>
          <a:p>
            <a:fld id="{4A33D202-EF21-4C89-86DA-1EA9AE0DAC9E}" type="datetimeFigureOut">
              <a:rPr kumimoji="1" lang="ja-JP" altLang="en-US" smtClean="0"/>
              <a:t>2021/5/31</a:t>
            </a:fld>
            <a:endParaRPr kumimoji="1" lang="ja-JP" altLang="en-US"/>
          </a:p>
        </p:txBody>
      </p:sp>
      <p:sp>
        <p:nvSpPr>
          <p:cNvPr id="5" name="フッター プレースホルダー 4">
            <a:extLst>
              <a:ext uri="{FF2B5EF4-FFF2-40B4-BE49-F238E27FC236}">
                <a16:creationId xmlns:a16="http://schemas.microsoft.com/office/drawing/2014/main" id="{C764363C-B751-41A5-99CA-BE3E7D47773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4F13501-9C81-49B5-8650-2DED7353BBFF}"/>
              </a:ext>
            </a:extLst>
          </p:cNvPr>
          <p:cNvSpPr>
            <a:spLocks noGrp="1"/>
          </p:cNvSpPr>
          <p:nvPr>
            <p:ph type="sldNum" sz="quarter" idx="12"/>
          </p:nvPr>
        </p:nvSpPr>
        <p:spPr/>
        <p:txBody>
          <a:bodyPr/>
          <a:lstStyle/>
          <a:p>
            <a:fld id="{9E64F898-4F58-4466-9873-CAD6C80CBE08}" type="slidenum">
              <a:rPr kumimoji="1" lang="ja-JP" altLang="en-US" smtClean="0"/>
              <a:t>‹#›</a:t>
            </a:fld>
            <a:endParaRPr kumimoji="1" lang="ja-JP" altLang="en-US"/>
          </a:p>
        </p:txBody>
      </p:sp>
    </p:spTree>
    <p:extLst>
      <p:ext uri="{BB962C8B-B14F-4D97-AF65-F5344CB8AC3E}">
        <p14:creationId xmlns:p14="http://schemas.microsoft.com/office/powerpoint/2010/main" val="2262043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54EE3B-94CF-4FDF-BBAB-E999F030F0D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1002929-A58C-46EA-B6D9-91F28042AAF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0E03D81-3787-4E24-9B82-903003DD2FD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BB9945C-45F0-4C4D-9A40-BCEFEF614A7F}"/>
              </a:ext>
            </a:extLst>
          </p:cNvPr>
          <p:cNvSpPr>
            <a:spLocks noGrp="1"/>
          </p:cNvSpPr>
          <p:nvPr>
            <p:ph type="dt" sz="half" idx="10"/>
          </p:nvPr>
        </p:nvSpPr>
        <p:spPr/>
        <p:txBody>
          <a:bodyPr/>
          <a:lstStyle/>
          <a:p>
            <a:fld id="{4A33D202-EF21-4C89-86DA-1EA9AE0DAC9E}" type="datetimeFigureOut">
              <a:rPr kumimoji="1" lang="ja-JP" altLang="en-US" smtClean="0"/>
              <a:t>2021/5/31</a:t>
            </a:fld>
            <a:endParaRPr kumimoji="1" lang="ja-JP" altLang="en-US"/>
          </a:p>
        </p:txBody>
      </p:sp>
      <p:sp>
        <p:nvSpPr>
          <p:cNvPr id="6" name="フッター プレースホルダー 5">
            <a:extLst>
              <a:ext uri="{FF2B5EF4-FFF2-40B4-BE49-F238E27FC236}">
                <a16:creationId xmlns:a16="http://schemas.microsoft.com/office/drawing/2014/main" id="{5F1583B5-40A8-4510-86E2-96CD5179AC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4AA33D1-208D-42AD-A7B1-75CC55CB684B}"/>
              </a:ext>
            </a:extLst>
          </p:cNvPr>
          <p:cNvSpPr>
            <a:spLocks noGrp="1"/>
          </p:cNvSpPr>
          <p:nvPr>
            <p:ph type="sldNum" sz="quarter" idx="12"/>
          </p:nvPr>
        </p:nvSpPr>
        <p:spPr/>
        <p:txBody>
          <a:bodyPr/>
          <a:lstStyle/>
          <a:p>
            <a:fld id="{9E64F898-4F58-4466-9873-CAD6C80CBE08}" type="slidenum">
              <a:rPr kumimoji="1" lang="ja-JP" altLang="en-US" smtClean="0"/>
              <a:t>‹#›</a:t>
            </a:fld>
            <a:endParaRPr kumimoji="1" lang="ja-JP" altLang="en-US"/>
          </a:p>
        </p:txBody>
      </p:sp>
    </p:spTree>
    <p:extLst>
      <p:ext uri="{BB962C8B-B14F-4D97-AF65-F5344CB8AC3E}">
        <p14:creationId xmlns:p14="http://schemas.microsoft.com/office/powerpoint/2010/main" val="972031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E33027-96D9-48C7-B9A2-28D922C5A37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612D568-CBB3-41C5-8FD9-1CB1977ADD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F8B15A5-46FB-4E4E-8242-6F2E7C47A98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8B7D872-D85D-4E6B-BFC0-71D9BE34EC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EF2AC15-1DB7-4057-87FC-DE80576EC5F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6A028A-4A4C-4212-B0E9-E611EE656CCD}"/>
              </a:ext>
            </a:extLst>
          </p:cNvPr>
          <p:cNvSpPr>
            <a:spLocks noGrp="1"/>
          </p:cNvSpPr>
          <p:nvPr>
            <p:ph type="dt" sz="half" idx="10"/>
          </p:nvPr>
        </p:nvSpPr>
        <p:spPr/>
        <p:txBody>
          <a:bodyPr/>
          <a:lstStyle/>
          <a:p>
            <a:fld id="{4A33D202-EF21-4C89-86DA-1EA9AE0DAC9E}" type="datetimeFigureOut">
              <a:rPr kumimoji="1" lang="ja-JP" altLang="en-US" smtClean="0"/>
              <a:t>2021/5/31</a:t>
            </a:fld>
            <a:endParaRPr kumimoji="1" lang="ja-JP" altLang="en-US"/>
          </a:p>
        </p:txBody>
      </p:sp>
      <p:sp>
        <p:nvSpPr>
          <p:cNvPr id="8" name="フッター プレースホルダー 7">
            <a:extLst>
              <a:ext uri="{FF2B5EF4-FFF2-40B4-BE49-F238E27FC236}">
                <a16:creationId xmlns:a16="http://schemas.microsoft.com/office/drawing/2014/main" id="{3C4F333C-E5D2-4164-9D0F-11CCDDCA497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9BCABBB-0FE5-41DE-A81D-DBE91D86F743}"/>
              </a:ext>
            </a:extLst>
          </p:cNvPr>
          <p:cNvSpPr>
            <a:spLocks noGrp="1"/>
          </p:cNvSpPr>
          <p:nvPr>
            <p:ph type="sldNum" sz="quarter" idx="12"/>
          </p:nvPr>
        </p:nvSpPr>
        <p:spPr/>
        <p:txBody>
          <a:bodyPr/>
          <a:lstStyle/>
          <a:p>
            <a:fld id="{9E64F898-4F58-4466-9873-CAD6C80CBE08}" type="slidenum">
              <a:rPr kumimoji="1" lang="ja-JP" altLang="en-US" smtClean="0"/>
              <a:t>‹#›</a:t>
            </a:fld>
            <a:endParaRPr kumimoji="1" lang="ja-JP" altLang="en-US"/>
          </a:p>
        </p:txBody>
      </p:sp>
    </p:spTree>
    <p:extLst>
      <p:ext uri="{BB962C8B-B14F-4D97-AF65-F5344CB8AC3E}">
        <p14:creationId xmlns:p14="http://schemas.microsoft.com/office/powerpoint/2010/main" val="2572155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2370B9-9378-4326-9DEB-79FF5D401E4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6BE103D-E8F8-4522-9B4D-B0D495FEC36B}"/>
              </a:ext>
            </a:extLst>
          </p:cNvPr>
          <p:cNvSpPr>
            <a:spLocks noGrp="1"/>
          </p:cNvSpPr>
          <p:nvPr>
            <p:ph type="dt" sz="half" idx="10"/>
          </p:nvPr>
        </p:nvSpPr>
        <p:spPr/>
        <p:txBody>
          <a:bodyPr/>
          <a:lstStyle/>
          <a:p>
            <a:fld id="{4A33D202-EF21-4C89-86DA-1EA9AE0DAC9E}" type="datetimeFigureOut">
              <a:rPr kumimoji="1" lang="ja-JP" altLang="en-US" smtClean="0"/>
              <a:t>2021/5/31</a:t>
            </a:fld>
            <a:endParaRPr kumimoji="1" lang="ja-JP" altLang="en-US"/>
          </a:p>
        </p:txBody>
      </p:sp>
      <p:sp>
        <p:nvSpPr>
          <p:cNvPr id="4" name="フッター プレースホルダー 3">
            <a:extLst>
              <a:ext uri="{FF2B5EF4-FFF2-40B4-BE49-F238E27FC236}">
                <a16:creationId xmlns:a16="http://schemas.microsoft.com/office/drawing/2014/main" id="{6D51AD0A-9BAE-4ACB-A3F6-ADF8D3274E1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D70D650-4800-4DC6-A2AB-F6F9B4BF8B89}"/>
              </a:ext>
            </a:extLst>
          </p:cNvPr>
          <p:cNvSpPr>
            <a:spLocks noGrp="1"/>
          </p:cNvSpPr>
          <p:nvPr>
            <p:ph type="sldNum" sz="quarter" idx="12"/>
          </p:nvPr>
        </p:nvSpPr>
        <p:spPr/>
        <p:txBody>
          <a:bodyPr/>
          <a:lstStyle/>
          <a:p>
            <a:fld id="{9E64F898-4F58-4466-9873-CAD6C80CBE08}" type="slidenum">
              <a:rPr kumimoji="1" lang="ja-JP" altLang="en-US" smtClean="0"/>
              <a:t>‹#›</a:t>
            </a:fld>
            <a:endParaRPr kumimoji="1" lang="ja-JP" altLang="en-US"/>
          </a:p>
        </p:txBody>
      </p:sp>
    </p:spTree>
    <p:extLst>
      <p:ext uri="{BB962C8B-B14F-4D97-AF65-F5344CB8AC3E}">
        <p14:creationId xmlns:p14="http://schemas.microsoft.com/office/powerpoint/2010/main" val="157728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7E98999-2584-473F-98BD-182F0F7484A5}"/>
              </a:ext>
            </a:extLst>
          </p:cNvPr>
          <p:cNvSpPr>
            <a:spLocks noGrp="1"/>
          </p:cNvSpPr>
          <p:nvPr>
            <p:ph type="dt" sz="half" idx="10"/>
          </p:nvPr>
        </p:nvSpPr>
        <p:spPr/>
        <p:txBody>
          <a:bodyPr/>
          <a:lstStyle/>
          <a:p>
            <a:fld id="{4A33D202-EF21-4C89-86DA-1EA9AE0DAC9E}" type="datetimeFigureOut">
              <a:rPr kumimoji="1" lang="ja-JP" altLang="en-US" smtClean="0"/>
              <a:t>2021/5/31</a:t>
            </a:fld>
            <a:endParaRPr kumimoji="1" lang="ja-JP" altLang="en-US"/>
          </a:p>
        </p:txBody>
      </p:sp>
      <p:sp>
        <p:nvSpPr>
          <p:cNvPr id="3" name="フッター プレースホルダー 2">
            <a:extLst>
              <a:ext uri="{FF2B5EF4-FFF2-40B4-BE49-F238E27FC236}">
                <a16:creationId xmlns:a16="http://schemas.microsoft.com/office/drawing/2014/main" id="{9B584B6B-FB09-4AB3-A799-9DBFBDFCDE3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F5A8D9-78C2-4E62-9C46-BBC5C28942F0}"/>
              </a:ext>
            </a:extLst>
          </p:cNvPr>
          <p:cNvSpPr>
            <a:spLocks noGrp="1"/>
          </p:cNvSpPr>
          <p:nvPr>
            <p:ph type="sldNum" sz="quarter" idx="12"/>
          </p:nvPr>
        </p:nvSpPr>
        <p:spPr/>
        <p:txBody>
          <a:bodyPr/>
          <a:lstStyle/>
          <a:p>
            <a:fld id="{9E64F898-4F58-4466-9873-CAD6C80CBE08}" type="slidenum">
              <a:rPr kumimoji="1" lang="ja-JP" altLang="en-US" smtClean="0"/>
              <a:t>‹#›</a:t>
            </a:fld>
            <a:endParaRPr kumimoji="1" lang="ja-JP" altLang="en-US"/>
          </a:p>
        </p:txBody>
      </p:sp>
    </p:spTree>
    <p:extLst>
      <p:ext uri="{BB962C8B-B14F-4D97-AF65-F5344CB8AC3E}">
        <p14:creationId xmlns:p14="http://schemas.microsoft.com/office/powerpoint/2010/main" val="1667016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5488AB-FE31-4CEA-82EE-7F3A012D4C1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96883DE-A23F-46DA-84C6-7301DBB8A5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AEECAEC-BC0A-43DA-A2C1-78F5BCC9E7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9D53309-EEE1-4F91-BAE3-F254626371FB}"/>
              </a:ext>
            </a:extLst>
          </p:cNvPr>
          <p:cNvSpPr>
            <a:spLocks noGrp="1"/>
          </p:cNvSpPr>
          <p:nvPr>
            <p:ph type="dt" sz="half" idx="10"/>
          </p:nvPr>
        </p:nvSpPr>
        <p:spPr/>
        <p:txBody>
          <a:bodyPr/>
          <a:lstStyle/>
          <a:p>
            <a:fld id="{4A33D202-EF21-4C89-86DA-1EA9AE0DAC9E}" type="datetimeFigureOut">
              <a:rPr kumimoji="1" lang="ja-JP" altLang="en-US" smtClean="0"/>
              <a:t>2021/5/31</a:t>
            </a:fld>
            <a:endParaRPr kumimoji="1" lang="ja-JP" altLang="en-US"/>
          </a:p>
        </p:txBody>
      </p:sp>
      <p:sp>
        <p:nvSpPr>
          <p:cNvPr id="6" name="フッター プレースホルダー 5">
            <a:extLst>
              <a:ext uri="{FF2B5EF4-FFF2-40B4-BE49-F238E27FC236}">
                <a16:creationId xmlns:a16="http://schemas.microsoft.com/office/drawing/2014/main" id="{2AF338D8-2A21-4364-A97E-D47002B3F00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FA9E243-2812-49E6-819B-D79946C4B518}"/>
              </a:ext>
            </a:extLst>
          </p:cNvPr>
          <p:cNvSpPr>
            <a:spLocks noGrp="1"/>
          </p:cNvSpPr>
          <p:nvPr>
            <p:ph type="sldNum" sz="quarter" idx="12"/>
          </p:nvPr>
        </p:nvSpPr>
        <p:spPr/>
        <p:txBody>
          <a:bodyPr/>
          <a:lstStyle/>
          <a:p>
            <a:fld id="{9E64F898-4F58-4466-9873-CAD6C80CBE08}" type="slidenum">
              <a:rPr kumimoji="1" lang="ja-JP" altLang="en-US" smtClean="0"/>
              <a:t>‹#›</a:t>
            </a:fld>
            <a:endParaRPr kumimoji="1" lang="ja-JP" altLang="en-US"/>
          </a:p>
        </p:txBody>
      </p:sp>
    </p:spTree>
    <p:extLst>
      <p:ext uri="{BB962C8B-B14F-4D97-AF65-F5344CB8AC3E}">
        <p14:creationId xmlns:p14="http://schemas.microsoft.com/office/powerpoint/2010/main" val="1142236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8E2C2E-A784-47BD-BBB6-B276562CF5D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27988B3-6C48-44F1-A093-0D5B2A3F25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4C4E2DC-2C35-4CA2-809F-93F6089741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3AE28E6-FDC4-408F-B378-475C6573C98B}"/>
              </a:ext>
            </a:extLst>
          </p:cNvPr>
          <p:cNvSpPr>
            <a:spLocks noGrp="1"/>
          </p:cNvSpPr>
          <p:nvPr>
            <p:ph type="dt" sz="half" idx="10"/>
          </p:nvPr>
        </p:nvSpPr>
        <p:spPr/>
        <p:txBody>
          <a:bodyPr/>
          <a:lstStyle/>
          <a:p>
            <a:fld id="{4A33D202-EF21-4C89-86DA-1EA9AE0DAC9E}" type="datetimeFigureOut">
              <a:rPr kumimoji="1" lang="ja-JP" altLang="en-US" smtClean="0"/>
              <a:t>2021/5/31</a:t>
            </a:fld>
            <a:endParaRPr kumimoji="1" lang="ja-JP" altLang="en-US"/>
          </a:p>
        </p:txBody>
      </p:sp>
      <p:sp>
        <p:nvSpPr>
          <p:cNvPr id="6" name="フッター プレースホルダー 5">
            <a:extLst>
              <a:ext uri="{FF2B5EF4-FFF2-40B4-BE49-F238E27FC236}">
                <a16:creationId xmlns:a16="http://schemas.microsoft.com/office/drawing/2014/main" id="{733EE79D-D309-4708-AA1F-3C4EDB229D1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7122E60-2746-49A2-98C0-FFEDAD55025E}"/>
              </a:ext>
            </a:extLst>
          </p:cNvPr>
          <p:cNvSpPr>
            <a:spLocks noGrp="1"/>
          </p:cNvSpPr>
          <p:nvPr>
            <p:ph type="sldNum" sz="quarter" idx="12"/>
          </p:nvPr>
        </p:nvSpPr>
        <p:spPr/>
        <p:txBody>
          <a:bodyPr/>
          <a:lstStyle/>
          <a:p>
            <a:fld id="{9E64F898-4F58-4466-9873-CAD6C80CBE08}" type="slidenum">
              <a:rPr kumimoji="1" lang="ja-JP" altLang="en-US" smtClean="0"/>
              <a:t>‹#›</a:t>
            </a:fld>
            <a:endParaRPr kumimoji="1" lang="ja-JP" altLang="en-US"/>
          </a:p>
        </p:txBody>
      </p:sp>
    </p:spTree>
    <p:extLst>
      <p:ext uri="{BB962C8B-B14F-4D97-AF65-F5344CB8AC3E}">
        <p14:creationId xmlns:p14="http://schemas.microsoft.com/office/powerpoint/2010/main" val="7615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ABDDC9B-6ADB-4775-8CE4-9383AA96E1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D5AD8D6-15AB-4F79-823D-566E6BDF42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DD9152F-F64B-452B-B12C-AD8F468F69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33D202-EF21-4C89-86DA-1EA9AE0DAC9E}" type="datetimeFigureOut">
              <a:rPr kumimoji="1" lang="ja-JP" altLang="en-US" smtClean="0"/>
              <a:t>2021/5/31</a:t>
            </a:fld>
            <a:endParaRPr kumimoji="1" lang="ja-JP" altLang="en-US"/>
          </a:p>
        </p:txBody>
      </p:sp>
      <p:sp>
        <p:nvSpPr>
          <p:cNvPr id="5" name="フッター プレースホルダー 4">
            <a:extLst>
              <a:ext uri="{FF2B5EF4-FFF2-40B4-BE49-F238E27FC236}">
                <a16:creationId xmlns:a16="http://schemas.microsoft.com/office/drawing/2014/main" id="{8A9437FD-B4C1-4CF0-B03E-F82F5E65B4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FC68C9F-AFA4-4285-A608-6BA7677F40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64F898-4F58-4466-9873-CAD6C80CBE08}" type="slidenum">
              <a:rPr kumimoji="1" lang="ja-JP" altLang="en-US" smtClean="0"/>
              <a:t>‹#›</a:t>
            </a:fld>
            <a:endParaRPr kumimoji="1" lang="ja-JP" altLang="en-US"/>
          </a:p>
        </p:txBody>
      </p:sp>
    </p:spTree>
    <p:extLst>
      <p:ext uri="{BB962C8B-B14F-4D97-AF65-F5344CB8AC3E}">
        <p14:creationId xmlns:p14="http://schemas.microsoft.com/office/powerpoint/2010/main" val="3657590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2.jpeg"/><Relationship Id="rId3" Type="http://schemas.openxmlformats.org/officeDocument/2006/relationships/hyperlink" Target="https://en.wikipedia.org/wiki/Egbert_Leigh#cite_note-CV-1" TargetMode="External"/><Relationship Id="rId7" Type="http://schemas.openxmlformats.org/officeDocument/2006/relationships/hyperlink" Target="https://en.wikipedia.org/wiki/Isthmus_of_Panama" TargetMode="External"/><Relationship Id="rId12" Type="http://schemas.openxmlformats.org/officeDocument/2006/relationships/hyperlink" Target="https://en.wikipedia.org/wiki/Egbert_Leigh#cite_note-:1-5" TargetMode="External"/><Relationship Id="rId2" Type="http://schemas.openxmlformats.org/officeDocument/2006/relationships/hyperlink" Target="https://en.wikipedia.org/wiki/Richmond,_Virginia" TargetMode="External"/><Relationship Id="rId1" Type="http://schemas.openxmlformats.org/officeDocument/2006/relationships/slideLayout" Target="../slideLayouts/slideLayout6.xml"/><Relationship Id="rId6" Type="http://schemas.openxmlformats.org/officeDocument/2006/relationships/hyperlink" Target="https://en.wikipedia.org/wiki/Egbert_Leigh#cite_note-3" TargetMode="External"/><Relationship Id="rId11" Type="http://schemas.openxmlformats.org/officeDocument/2006/relationships/hyperlink" Target="https://en.wikipedia.org/wiki/Mutualism_(biology)" TargetMode="External"/><Relationship Id="rId5" Type="http://schemas.openxmlformats.org/officeDocument/2006/relationships/hyperlink" Target="https://en.wikipedia.org/wiki/Barro_Colorado_Island" TargetMode="External"/><Relationship Id="rId10" Type="http://schemas.openxmlformats.org/officeDocument/2006/relationships/hyperlink" Target="https://en.wikipedia.org/wiki/Evolutionary_biology" TargetMode="External"/><Relationship Id="rId4" Type="http://schemas.openxmlformats.org/officeDocument/2006/relationships/hyperlink" Target="https://en.wikipedia.org/wiki/Smithsonian_Tropical_Research_Institute" TargetMode="External"/><Relationship Id="rId9" Type="http://schemas.openxmlformats.org/officeDocument/2006/relationships/hyperlink" Target="https://en.wikipedia.org/w/index.php?title=Egbert_Leigh&amp;action=edit&amp;section=3&amp;editintro=Template:BLP_editintr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DBD3BD-BABE-4205-9BE0-2F11E67A8B9C}"/>
              </a:ext>
            </a:extLst>
          </p:cNvPr>
          <p:cNvSpPr>
            <a:spLocks noGrp="1"/>
          </p:cNvSpPr>
          <p:nvPr>
            <p:ph type="ctrTitle"/>
          </p:nvPr>
        </p:nvSpPr>
        <p:spPr/>
        <p:txBody>
          <a:bodyPr>
            <a:normAutofit/>
          </a:bodyPr>
          <a:lstStyle/>
          <a:p>
            <a:r>
              <a:rPr kumimoji="1" lang="en-US" altLang="ja-JP" sz="4800" dirty="0"/>
              <a:t>Neglected Problems in Ecology: </a:t>
            </a:r>
            <a:br>
              <a:rPr kumimoji="1" lang="en-US" altLang="ja-JP" sz="4800" dirty="0"/>
            </a:br>
            <a:r>
              <a:rPr kumimoji="1" lang="en-US" altLang="ja-JP" sz="4800" dirty="0"/>
              <a:t>Interdependence and Mutualism </a:t>
            </a:r>
            <a:endParaRPr kumimoji="1" lang="ja-JP" altLang="en-US" sz="4800" dirty="0"/>
          </a:p>
        </p:txBody>
      </p:sp>
      <p:sp>
        <p:nvSpPr>
          <p:cNvPr id="3" name="字幕 2">
            <a:extLst>
              <a:ext uri="{FF2B5EF4-FFF2-40B4-BE49-F238E27FC236}">
                <a16:creationId xmlns:a16="http://schemas.microsoft.com/office/drawing/2014/main" id="{976341FD-B771-48DC-B6B7-7C743199EEE6}"/>
              </a:ext>
            </a:extLst>
          </p:cNvPr>
          <p:cNvSpPr>
            <a:spLocks noGrp="1"/>
          </p:cNvSpPr>
          <p:nvPr>
            <p:ph type="subTitle" idx="1"/>
          </p:nvPr>
        </p:nvSpPr>
        <p:spPr>
          <a:xfrm>
            <a:off x="1524000" y="4244295"/>
            <a:ext cx="9144000" cy="1655762"/>
          </a:xfrm>
        </p:spPr>
        <p:txBody>
          <a:bodyPr anchor="ctr">
            <a:normAutofit/>
          </a:bodyPr>
          <a:lstStyle/>
          <a:p>
            <a:r>
              <a:rPr lang="en-US" altLang="ja-JP" sz="2800" dirty="0"/>
              <a:t>Egbert Giles Leigh Jr.</a:t>
            </a:r>
            <a:endParaRPr kumimoji="1" lang="ja-JP" altLang="en-US" sz="2800" dirty="0"/>
          </a:p>
        </p:txBody>
      </p:sp>
      <p:sp>
        <p:nvSpPr>
          <p:cNvPr id="4" name="テキスト ボックス 3">
            <a:extLst>
              <a:ext uri="{FF2B5EF4-FFF2-40B4-BE49-F238E27FC236}">
                <a16:creationId xmlns:a16="http://schemas.microsoft.com/office/drawing/2014/main" id="{FC390308-F037-4D34-B106-A9D67B62F389}"/>
              </a:ext>
            </a:extLst>
          </p:cNvPr>
          <p:cNvSpPr txBox="1"/>
          <p:nvPr/>
        </p:nvSpPr>
        <p:spPr>
          <a:xfrm>
            <a:off x="10025742" y="250057"/>
            <a:ext cx="1980029" cy="707886"/>
          </a:xfrm>
          <a:prstGeom prst="rect">
            <a:avLst/>
          </a:prstGeom>
          <a:noFill/>
        </p:spPr>
        <p:txBody>
          <a:bodyPr wrap="none" rtlCol="0">
            <a:spAutoFit/>
          </a:bodyPr>
          <a:lstStyle/>
          <a:p>
            <a:pPr algn="r"/>
            <a:r>
              <a:rPr lang="en-US" altLang="ja-JP" sz="2000" dirty="0"/>
              <a:t>2021/05/31</a:t>
            </a:r>
          </a:p>
          <a:p>
            <a:pPr algn="r"/>
            <a:r>
              <a:rPr lang="ja-JP" altLang="en-US" sz="2000" dirty="0"/>
              <a:t>担当：西嶋翔太</a:t>
            </a:r>
            <a:endParaRPr kumimoji="1" lang="ja-JP" altLang="en-US" sz="2000" dirty="0"/>
          </a:p>
        </p:txBody>
      </p:sp>
    </p:spTree>
    <p:extLst>
      <p:ext uri="{BB962C8B-B14F-4D97-AF65-F5344CB8AC3E}">
        <p14:creationId xmlns:p14="http://schemas.microsoft.com/office/powerpoint/2010/main" val="2271621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601656-4CA1-40B3-B67D-8465E4C3E50E}"/>
              </a:ext>
            </a:extLst>
          </p:cNvPr>
          <p:cNvSpPr>
            <a:spLocks noGrp="1"/>
          </p:cNvSpPr>
          <p:nvPr>
            <p:ph type="title"/>
          </p:nvPr>
        </p:nvSpPr>
        <p:spPr>
          <a:xfrm>
            <a:off x="342900" y="321583"/>
            <a:ext cx="10515600" cy="772432"/>
          </a:xfrm>
        </p:spPr>
        <p:txBody>
          <a:bodyPr anchor="t">
            <a:normAutofit/>
          </a:bodyPr>
          <a:lstStyle/>
          <a:p>
            <a:r>
              <a:rPr kumimoji="1" lang="en-US" altLang="ja-JP" dirty="0"/>
              <a:t>What Is to Be Done?</a:t>
            </a:r>
            <a:endParaRPr kumimoji="1" lang="ja-JP" altLang="en-US" i="1" dirty="0"/>
          </a:p>
        </p:txBody>
      </p:sp>
      <p:sp>
        <p:nvSpPr>
          <p:cNvPr id="3" name="テキスト ボックス 2">
            <a:extLst>
              <a:ext uri="{FF2B5EF4-FFF2-40B4-BE49-F238E27FC236}">
                <a16:creationId xmlns:a16="http://schemas.microsoft.com/office/drawing/2014/main" id="{5609D5FC-ECD6-4F88-93AA-1D837D68EC88}"/>
              </a:ext>
            </a:extLst>
          </p:cNvPr>
          <p:cNvSpPr txBox="1"/>
          <p:nvPr/>
        </p:nvSpPr>
        <p:spPr>
          <a:xfrm>
            <a:off x="359227" y="1284513"/>
            <a:ext cx="11255829" cy="3554819"/>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ja-JP" altLang="en-US" sz="2000" dirty="0"/>
              <a:t>どうすれば相利共生と相互依存性が明確に着目されるようになるだろうか？</a:t>
            </a:r>
            <a:endParaRPr lang="en-US" altLang="ja-JP" sz="2000" dirty="0"/>
          </a:p>
          <a:p>
            <a:pPr marL="342900" indent="-342900">
              <a:spcAft>
                <a:spcPts val="600"/>
              </a:spcAft>
              <a:buFont typeface="Arial" panose="020B0604020202020204" pitchFamily="34" charset="0"/>
              <a:buChar char="•"/>
            </a:pPr>
            <a:r>
              <a:rPr lang="ja-JP" altLang="en-US" sz="2000" dirty="0">
                <a:solidFill>
                  <a:srgbClr val="0000FF"/>
                </a:solidFill>
              </a:rPr>
              <a:t>生物学者が最初にすべきことは</a:t>
            </a:r>
            <a:r>
              <a:rPr lang="en-US" altLang="ja-JP" sz="2000" dirty="0">
                <a:solidFill>
                  <a:srgbClr val="0000FF"/>
                </a:solidFill>
              </a:rPr>
              <a:t>Adam Smith</a:t>
            </a:r>
            <a:r>
              <a:rPr lang="ja-JP" altLang="en-US" sz="2000" dirty="0">
                <a:solidFill>
                  <a:srgbClr val="0000FF"/>
                </a:solidFill>
              </a:rPr>
              <a:t>の「国富の性質と原因の調査（国富論）」を読むことである</a:t>
            </a:r>
            <a:endParaRPr lang="en-US" altLang="ja-JP" sz="2000" dirty="0">
              <a:solidFill>
                <a:srgbClr val="0000FF"/>
              </a:solidFill>
            </a:endParaRPr>
          </a:p>
          <a:p>
            <a:pPr marL="342900" indent="-342900">
              <a:spcAft>
                <a:spcPts val="600"/>
              </a:spcAft>
              <a:buFont typeface="Arial" panose="020B0604020202020204" pitchFamily="34" charset="0"/>
              <a:buChar char="•"/>
            </a:pPr>
            <a:r>
              <a:rPr lang="en-US" altLang="ja-JP" sz="2000" dirty="0"/>
              <a:t>Smith</a:t>
            </a:r>
            <a:r>
              <a:rPr lang="ja-JP" altLang="en-US" sz="2000" dirty="0"/>
              <a:t>はいかに競争が協力を促進するかや、いかに経済的な協力や相互依存性が仕事の生産性と多様性を高めるかを理解していた</a:t>
            </a:r>
            <a:endParaRPr lang="en-US" altLang="ja-JP" sz="2000" dirty="0"/>
          </a:p>
          <a:p>
            <a:pPr marL="342900" indent="-342900">
              <a:spcAft>
                <a:spcPts val="600"/>
              </a:spcAft>
              <a:buFont typeface="Arial" panose="020B0604020202020204" pitchFamily="34" charset="0"/>
              <a:buChar char="•"/>
            </a:pPr>
            <a:r>
              <a:rPr lang="en-US" altLang="ja-JP" sz="2000" dirty="0"/>
              <a:t>Smith</a:t>
            </a:r>
            <a:r>
              <a:rPr lang="ja-JP" altLang="en-US" sz="2000" dirty="0"/>
              <a:t>は複雑な人間経済において相互依存と事業の協力を実現させるために、輸送技術の重要性についても気づいていた</a:t>
            </a:r>
            <a:endParaRPr lang="en-US" altLang="ja-JP" sz="2000" dirty="0"/>
          </a:p>
          <a:p>
            <a:pPr marL="342900" indent="-342900">
              <a:spcAft>
                <a:spcPts val="600"/>
              </a:spcAft>
              <a:buFont typeface="Arial" panose="020B0604020202020204" pitchFamily="34" charset="0"/>
              <a:buChar char="•"/>
            </a:pPr>
            <a:r>
              <a:rPr lang="ja-JP" altLang="en-US" sz="2000" dirty="0">
                <a:solidFill>
                  <a:srgbClr val="0000FF"/>
                </a:solidFill>
              </a:rPr>
              <a:t>移動生態学 </a:t>
            </a:r>
            <a:r>
              <a:rPr lang="en-US" altLang="ja-JP" sz="2000" dirty="0">
                <a:solidFill>
                  <a:srgbClr val="0000FF"/>
                </a:solidFill>
              </a:rPr>
              <a:t>(movement ecology) </a:t>
            </a:r>
            <a:r>
              <a:rPr lang="ja-JP" altLang="en-US" sz="2000" dirty="0"/>
              <a:t>が自然生態系を理解する重要な手掛かりとなる</a:t>
            </a:r>
            <a:endParaRPr lang="en-US" altLang="ja-JP" sz="2000" dirty="0"/>
          </a:p>
          <a:p>
            <a:pPr marL="342900" indent="-342900">
              <a:spcAft>
                <a:spcPts val="600"/>
              </a:spcAft>
              <a:buFont typeface="Arial" panose="020B0604020202020204" pitchFamily="34" charset="0"/>
              <a:buChar char="•"/>
            </a:pPr>
            <a:r>
              <a:rPr lang="ja-JP" altLang="en-US" sz="2000" dirty="0">
                <a:solidFill>
                  <a:srgbClr val="0000FF"/>
                </a:solidFill>
              </a:rPr>
              <a:t>ある場所を集中して研究すること </a:t>
            </a:r>
            <a:r>
              <a:rPr lang="en-US" altLang="ja-JP" sz="2000" dirty="0">
                <a:solidFill>
                  <a:srgbClr val="0000FF"/>
                </a:solidFill>
              </a:rPr>
              <a:t>(the ecology of place) </a:t>
            </a:r>
            <a:r>
              <a:rPr lang="ja-JP" altLang="en-US" sz="2000" dirty="0"/>
              <a:t>が相利共生や相互依存性の関係を明らかにするために重要である</a:t>
            </a:r>
            <a:endParaRPr lang="en-US" altLang="ja-JP" sz="2000" dirty="0"/>
          </a:p>
        </p:txBody>
      </p:sp>
    </p:spTree>
    <p:extLst>
      <p:ext uri="{BB962C8B-B14F-4D97-AF65-F5344CB8AC3E}">
        <p14:creationId xmlns:p14="http://schemas.microsoft.com/office/powerpoint/2010/main" val="439470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601656-4CA1-40B3-B67D-8465E4C3E50E}"/>
              </a:ext>
            </a:extLst>
          </p:cNvPr>
          <p:cNvSpPr>
            <a:spLocks noGrp="1"/>
          </p:cNvSpPr>
          <p:nvPr>
            <p:ph type="title"/>
          </p:nvPr>
        </p:nvSpPr>
        <p:spPr>
          <a:xfrm>
            <a:off x="342900" y="321583"/>
            <a:ext cx="10515600" cy="772432"/>
          </a:xfrm>
        </p:spPr>
        <p:txBody>
          <a:bodyPr anchor="t">
            <a:normAutofit/>
          </a:bodyPr>
          <a:lstStyle/>
          <a:p>
            <a:r>
              <a:rPr kumimoji="1" lang="en-US" altLang="ja-JP" i="1" dirty="0"/>
              <a:t>The Economic</a:t>
            </a:r>
            <a:r>
              <a:rPr lang="ja-JP" altLang="en-US" i="1" dirty="0"/>
              <a:t> </a:t>
            </a:r>
            <a:r>
              <a:rPr kumimoji="1" lang="en-US" altLang="ja-JP" i="1" dirty="0"/>
              <a:t>Analogy</a:t>
            </a:r>
            <a:endParaRPr kumimoji="1" lang="ja-JP" altLang="en-US" i="1" dirty="0"/>
          </a:p>
        </p:txBody>
      </p:sp>
      <p:sp>
        <p:nvSpPr>
          <p:cNvPr id="3" name="テキスト ボックス 2">
            <a:extLst>
              <a:ext uri="{FF2B5EF4-FFF2-40B4-BE49-F238E27FC236}">
                <a16:creationId xmlns:a16="http://schemas.microsoft.com/office/drawing/2014/main" id="{5609D5FC-ECD6-4F88-93AA-1D837D68EC88}"/>
              </a:ext>
            </a:extLst>
          </p:cNvPr>
          <p:cNvSpPr txBox="1"/>
          <p:nvPr/>
        </p:nvSpPr>
        <p:spPr>
          <a:xfrm>
            <a:off x="359227" y="1284513"/>
            <a:ext cx="11255829" cy="4708981"/>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ja-JP" altLang="en-US" sz="2000" dirty="0">
                <a:solidFill>
                  <a:srgbClr val="0000FF"/>
                </a:solidFill>
              </a:rPr>
              <a:t>生態系と人間経済を組織するプロセスの多くは類似している</a:t>
            </a:r>
            <a:endParaRPr lang="en-US" altLang="ja-JP" sz="2000" dirty="0">
              <a:solidFill>
                <a:srgbClr val="0000FF"/>
              </a:solidFill>
            </a:endParaRPr>
          </a:p>
          <a:p>
            <a:pPr marL="342900" indent="-342900">
              <a:spcAft>
                <a:spcPts val="600"/>
              </a:spcAft>
              <a:buFont typeface="Arial" panose="020B0604020202020204" pitchFamily="34" charset="0"/>
              <a:buChar char="•"/>
            </a:pPr>
            <a:r>
              <a:rPr lang="ja-JP" altLang="en-US" sz="2000" dirty="0"/>
              <a:t>両方とも、生計を立てるための個体・家族・より大きいグループ間の競争によって駆動されている</a:t>
            </a:r>
            <a:endParaRPr lang="en-US" altLang="ja-JP" sz="2000" dirty="0"/>
          </a:p>
          <a:p>
            <a:pPr marL="342900" indent="-342900">
              <a:spcAft>
                <a:spcPts val="600"/>
              </a:spcAft>
              <a:buFont typeface="Arial" panose="020B0604020202020204" pitchFamily="34" charset="0"/>
              <a:buChar char="•"/>
            </a:pPr>
            <a:r>
              <a:rPr lang="ja-JP" altLang="en-US" sz="2000" dirty="0"/>
              <a:t>（十分な技術能力がある限り）人も、動物も植物も、異なる能力を持つ者同士で協力・相互依存し、職業や生活様式の生産性と多様性を維持する</a:t>
            </a:r>
            <a:endParaRPr lang="en-US" altLang="ja-JP" sz="2000" dirty="0"/>
          </a:p>
          <a:p>
            <a:pPr marL="342900" indent="-342900">
              <a:spcAft>
                <a:spcPts val="600"/>
              </a:spcAft>
              <a:buFont typeface="Arial" panose="020B0604020202020204" pitchFamily="34" charset="0"/>
              <a:buChar char="•"/>
            </a:pPr>
            <a:r>
              <a:rPr lang="ja-JP" altLang="en-US" sz="2000" dirty="0"/>
              <a:t>多様性と生産性は歴史的に時間とともに増加傾向にある</a:t>
            </a:r>
            <a:endParaRPr lang="en-US" altLang="ja-JP" sz="2000" dirty="0"/>
          </a:p>
          <a:p>
            <a:pPr marL="342900" indent="-342900">
              <a:spcAft>
                <a:spcPts val="600"/>
              </a:spcAft>
              <a:buFont typeface="Arial" panose="020B0604020202020204" pitchFamily="34" charset="0"/>
              <a:buChar char="•"/>
            </a:pPr>
            <a:r>
              <a:rPr lang="ja-JP" altLang="en-US" sz="2000" dirty="0"/>
              <a:t>生計の立て方や社会生活のふるまい方についての考えを文化的に伝達することで人間経済の進化が起こるが、ゲノム上の自然選択が自然生態系で進化を促進する</a:t>
            </a:r>
            <a:endParaRPr lang="en-US" altLang="ja-JP" sz="2000" dirty="0"/>
          </a:p>
          <a:p>
            <a:pPr marL="342900" indent="-342900">
              <a:spcAft>
                <a:spcPts val="600"/>
              </a:spcAft>
              <a:buFont typeface="Arial" panose="020B0604020202020204" pitchFamily="34" charset="0"/>
              <a:buChar char="•"/>
            </a:pPr>
            <a:r>
              <a:rPr lang="ja-JP" altLang="en-US" sz="2000" dirty="0"/>
              <a:t>文化の進化速度の方が速く、インターネットによって危険な誤解が流布されることもある</a:t>
            </a:r>
            <a:endParaRPr lang="en-US" altLang="ja-JP" sz="2000" dirty="0"/>
          </a:p>
          <a:p>
            <a:pPr marL="342900" indent="-342900">
              <a:spcAft>
                <a:spcPts val="600"/>
              </a:spcAft>
              <a:buFont typeface="Arial" panose="020B0604020202020204" pitchFamily="34" charset="0"/>
              <a:buChar char="•"/>
            </a:pPr>
            <a:r>
              <a:rPr lang="ja-JP" altLang="en-US" sz="2000" dirty="0"/>
              <a:t>遺伝的進化の速度は遅いが、遺伝システムは進化を適応的にするように組織されている</a:t>
            </a:r>
            <a:endParaRPr lang="en-US" altLang="ja-JP" sz="2000" dirty="0"/>
          </a:p>
          <a:p>
            <a:pPr marL="342900" indent="-342900">
              <a:spcAft>
                <a:spcPts val="600"/>
              </a:spcAft>
              <a:buFont typeface="Arial" panose="020B0604020202020204" pitchFamily="34" charset="0"/>
              <a:buChar char="•"/>
            </a:pPr>
            <a:r>
              <a:rPr lang="ja-JP" altLang="en-US" sz="2000" dirty="0"/>
              <a:t>有性生殖と組み換えの過程で、元のゲノムよりも適応度への貢献が大きい場合に対立遺伝子が広がる</a:t>
            </a:r>
            <a:endParaRPr lang="en-US" altLang="ja-JP" sz="2000" dirty="0"/>
          </a:p>
          <a:p>
            <a:pPr marL="342900" indent="-342900">
              <a:spcAft>
                <a:spcPts val="600"/>
              </a:spcAft>
              <a:buFont typeface="Arial" panose="020B0604020202020204" pitchFamily="34" charset="0"/>
              <a:buChar char="•"/>
            </a:pPr>
            <a:r>
              <a:rPr lang="ja-JP" altLang="en-US" sz="2000" dirty="0"/>
              <a:t>生態系と人間経済は完全に対応しているわけではないが、各研究が他の研究へのヒントとなる</a:t>
            </a:r>
            <a:endParaRPr lang="en-US" altLang="ja-JP" sz="2000" dirty="0"/>
          </a:p>
        </p:txBody>
      </p:sp>
    </p:spTree>
    <p:extLst>
      <p:ext uri="{BB962C8B-B14F-4D97-AF65-F5344CB8AC3E}">
        <p14:creationId xmlns:p14="http://schemas.microsoft.com/office/powerpoint/2010/main" val="3787440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33DBBB-F5E6-4E32-9E18-532769B83265}"/>
              </a:ext>
            </a:extLst>
          </p:cNvPr>
          <p:cNvSpPr txBox="1">
            <a:spLocks/>
          </p:cNvSpPr>
          <p:nvPr/>
        </p:nvSpPr>
        <p:spPr>
          <a:xfrm>
            <a:off x="342900" y="321583"/>
            <a:ext cx="10515600" cy="772432"/>
          </a:xfrm>
          <a:prstGeom prst="rect">
            <a:avLst/>
          </a:prstGeom>
        </p:spPr>
        <p:txBody>
          <a:bodyPr anchor="t">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i="1" dirty="0"/>
              <a:t>The Use of Movement Ecology</a:t>
            </a:r>
            <a:endParaRPr lang="ja-JP" altLang="en-US" i="1" dirty="0"/>
          </a:p>
        </p:txBody>
      </p:sp>
      <p:sp>
        <p:nvSpPr>
          <p:cNvPr id="3" name="テキスト ボックス 2">
            <a:extLst>
              <a:ext uri="{FF2B5EF4-FFF2-40B4-BE49-F238E27FC236}">
                <a16:creationId xmlns:a16="http://schemas.microsoft.com/office/drawing/2014/main" id="{82065AB9-8E04-4CE1-9731-2D2A44B37E70}"/>
              </a:ext>
            </a:extLst>
          </p:cNvPr>
          <p:cNvSpPr txBox="1"/>
          <p:nvPr/>
        </p:nvSpPr>
        <p:spPr>
          <a:xfrm>
            <a:off x="359227" y="1284513"/>
            <a:ext cx="11255829" cy="4862870"/>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ja-JP" altLang="en-US" sz="2000" dirty="0"/>
              <a:t>輸送技術の発展によって経済の多様性と生産性が進展したのと同様に、動物の移動範囲の拡大や移動の洗練化、移動手法の多様化が相互依存性と相利共生のスケールと影響力の増加に一役買った</a:t>
            </a:r>
            <a:endParaRPr lang="en-US" altLang="ja-JP" sz="2000" dirty="0"/>
          </a:p>
          <a:p>
            <a:pPr marL="342900" indent="-342900">
              <a:spcAft>
                <a:spcPts val="600"/>
              </a:spcAft>
              <a:buFont typeface="Arial" panose="020B0604020202020204" pitchFamily="34" charset="0"/>
              <a:buChar char="•"/>
            </a:pPr>
            <a:r>
              <a:rPr lang="ja-JP" altLang="en-US" sz="2000" dirty="0">
                <a:solidFill>
                  <a:srgbClr val="0000FF"/>
                </a:solidFill>
              </a:rPr>
              <a:t>「移動生態学」</a:t>
            </a:r>
            <a:r>
              <a:rPr lang="ja-JP" altLang="en-US" sz="2000" dirty="0"/>
              <a:t>（</a:t>
            </a:r>
            <a:r>
              <a:rPr lang="en-US" altLang="ja-JP" sz="2000" dirty="0"/>
              <a:t>Nathan et al. 2008</a:t>
            </a:r>
            <a:r>
              <a:rPr lang="ja-JP" altLang="en-US" sz="2000" dirty="0"/>
              <a:t>）の分野は、採餌行動から渡りのスケールにおける移動や送粉や種子散布といった多種多様な移動を扱い、相利共生や相互依存性の機能の解明に役立つ</a:t>
            </a:r>
            <a:endParaRPr lang="en-US" altLang="ja-JP" sz="2000" dirty="0"/>
          </a:p>
          <a:p>
            <a:pPr marL="342900" indent="-342900">
              <a:spcAft>
                <a:spcPts val="600"/>
              </a:spcAft>
              <a:buFont typeface="Arial" panose="020B0604020202020204" pitchFamily="34" charset="0"/>
              <a:buChar char="•"/>
            </a:pPr>
            <a:r>
              <a:rPr lang="ja-JP" altLang="en-US" sz="2000" dirty="0"/>
              <a:t>動物の移動には、視覚・飛翔能力・ナビゲーション・学習・記憶といった能力に関係している</a:t>
            </a:r>
            <a:endParaRPr lang="en-US" altLang="ja-JP" sz="2000" dirty="0"/>
          </a:p>
          <a:p>
            <a:pPr marL="342900" indent="-342900">
              <a:spcAft>
                <a:spcPts val="600"/>
              </a:spcAft>
              <a:buFont typeface="Arial" panose="020B0604020202020204" pitchFamily="34" charset="0"/>
              <a:buChar char="•"/>
            </a:pPr>
            <a:r>
              <a:rPr lang="ja-JP" altLang="en-US" sz="2000" dirty="0"/>
              <a:t>熱帯のイチジクは種子食のカリバチを「飼育」するために（花粉を媒介してもらう代わりにカリバチは花に産卵し種子内で成熟する）、</a:t>
            </a:r>
            <a:r>
              <a:rPr lang="en-US" altLang="ja-JP" sz="2000" dirty="0"/>
              <a:t>10</a:t>
            </a:r>
            <a:r>
              <a:rPr lang="ja-JP" altLang="en-US" sz="2000" dirty="0"/>
              <a:t>－</a:t>
            </a:r>
            <a:r>
              <a:rPr lang="en-US" altLang="ja-JP" sz="2000" dirty="0"/>
              <a:t>20km</a:t>
            </a:r>
            <a:r>
              <a:rPr lang="ja-JP" altLang="en-US" sz="2000" dirty="0"/>
              <a:t>も離れた場所からカリバチを誘引しなくてはならない</a:t>
            </a:r>
            <a:endParaRPr lang="en-US" altLang="ja-JP" sz="2000" dirty="0"/>
          </a:p>
          <a:p>
            <a:pPr marL="342900" indent="-342900">
              <a:spcAft>
                <a:spcPts val="600"/>
              </a:spcAft>
              <a:buFont typeface="Arial" panose="020B0604020202020204" pitchFamily="34" charset="0"/>
              <a:buChar char="•"/>
            </a:pPr>
            <a:r>
              <a:rPr lang="ja-JP" altLang="en-US" sz="2000" dirty="0"/>
              <a:t>ミツバチの採餌ワーカーは特殊なダンスで餌（花粉・蜜）の距離、方角、質を伝達する</a:t>
            </a:r>
            <a:endParaRPr lang="en-US" altLang="ja-JP" sz="2000" dirty="0"/>
          </a:p>
          <a:p>
            <a:pPr marL="342900" indent="-342900">
              <a:spcAft>
                <a:spcPts val="600"/>
              </a:spcAft>
              <a:buFont typeface="Arial" panose="020B0604020202020204" pitchFamily="34" charset="0"/>
              <a:buChar char="•"/>
            </a:pPr>
            <a:r>
              <a:rPr lang="ja-JP" altLang="en-US" sz="2000" dirty="0"/>
              <a:t>春から夏にかけて餌の多い温帯に移動する渡り鳥は、温帯の森林の昆虫の抑制に貢献している </a:t>
            </a:r>
            <a:r>
              <a:rPr lang="en-US" altLang="ja-JP" sz="2000" dirty="0"/>
              <a:t>(Holmes and Sturges 1975)</a:t>
            </a:r>
            <a:r>
              <a:rPr lang="ja-JP" altLang="en-US" sz="2000" dirty="0"/>
              <a:t>。渡り鳥は渡りの時期や場所、道順、日長の変化を把握しなければならない</a:t>
            </a:r>
            <a:endParaRPr lang="en-US" altLang="ja-JP" sz="2000" dirty="0"/>
          </a:p>
          <a:p>
            <a:pPr marL="342900" indent="-342900">
              <a:spcAft>
                <a:spcPts val="600"/>
              </a:spcAft>
              <a:buFont typeface="Arial" panose="020B0604020202020204" pitchFamily="34" charset="0"/>
              <a:buChar char="•"/>
            </a:pPr>
            <a:r>
              <a:rPr lang="ja-JP" altLang="en-US" sz="2000" dirty="0"/>
              <a:t>生物がなぜ・どのようにして移動するかは移動生態学の中心課題</a:t>
            </a:r>
            <a:endParaRPr lang="en-US" altLang="ja-JP" sz="2000" dirty="0"/>
          </a:p>
        </p:txBody>
      </p:sp>
    </p:spTree>
    <p:extLst>
      <p:ext uri="{BB962C8B-B14F-4D97-AF65-F5344CB8AC3E}">
        <p14:creationId xmlns:p14="http://schemas.microsoft.com/office/powerpoint/2010/main" val="177982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C3AA7D7-784A-4304-8959-193929BD337D}"/>
              </a:ext>
            </a:extLst>
          </p:cNvPr>
          <p:cNvSpPr txBox="1"/>
          <p:nvPr/>
        </p:nvSpPr>
        <p:spPr>
          <a:xfrm>
            <a:off x="9931958" y="6330043"/>
            <a:ext cx="2260042" cy="400110"/>
          </a:xfrm>
          <a:prstGeom prst="rect">
            <a:avLst/>
          </a:prstGeom>
          <a:noFill/>
        </p:spPr>
        <p:txBody>
          <a:bodyPr wrap="none" rtlCol="0">
            <a:spAutoFit/>
          </a:bodyPr>
          <a:lstStyle/>
          <a:p>
            <a:r>
              <a:rPr kumimoji="1" lang="en-US" altLang="ja-JP" sz="2000" dirty="0"/>
              <a:t>Nathan et al. (2008)</a:t>
            </a:r>
            <a:endParaRPr kumimoji="1" lang="ja-JP" altLang="en-US" sz="2000" dirty="0"/>
          </a:p>
        </p:txBody>
      </p:sp>
      <p:pic>
        <p:nvPicPr>
          <p:cNvPr id="4" name="図 3">
            <a:extLst>
              <a:ext uri="{FF2B5EF4-FFF2-40B4-BE49-F238E27FC236}">
                <a16:creationId xmlns:a16="http://schemas.microsoft.com/office/drawing/2014/main" id="{2A8BB5E6-6130-45B1-A70A-82FE21650007}"/>
              </a:ext>
            </a:extLst>
          </p:cNvPr>
          <p:cNvPicPr>
            <a:picLocks noChangeAspect="1"/>
          </p:cNvPicPr>
          <p:nvPr/>
        </p:nvPicPr>
        <p:blipFill>
          <a:blip r:embed="rId2"/>
          <a:stretch>
            <a:fillRect/>
          </a:stretch>
        </p:blipFill>
        <p:spPr>
          <a:xfrm>
            <a:off x="256727" y="0"/>
            <a:ext cx="5914239" cy="6858000"/>
          </a:xfrm>
          <a:prstGeom prst="rect">
            <a:avLst/>
          </a:prstGeom>
        </p:spPr>
      </p:pic>
      <p:pic>
        <p:nvPicPr>
          <p:cNvPr id="6" name="図 5">
            <a:extLst>
              <a:ext uri="{FF2B5EF4-FFF2-40B4-BE49-F238E27FC236}">
                <a16:creationId xmlns:a16="http://schemas.microsoft.com/office/drawing/2014/main" id="{3F61C4FD-CC0F-4889-9AA6-06BD8CBE8183}"/>
              </a:ext>
            </a:extLst>
          </p:cNvPr>
          <p:cNvPicPr>
            <a:picLocks noChangeAspect="1"/>
          </p:cNvPicPr>
          <p:nvPr/>
        </p:nvPicPr>
        <p:blipFill>
          <a:blip r:embed="rId3"/>
          <a:stretch>
            <a:fillRect/>
          </a:stretch>
        </p:blipFill>
        <p:spPr>
          <a:xfrm>
            <a:off x="6263976" y="1405217"/>
            <a:ext cx="5671297" cy="4471147"/>
          </a:xfrm>
          <a:prstGeom prst="rect">
            <a:avLst/>
          </a:prstGeom>
        </p:spPr>
      </p:pic>
      <p:sp>
        <p:nvSpPr>
          <p:cNvPr id="7" name="タイトル 1">
            <a:extLst>
              <a:ext uri="{FF2B5EF4-FFF2-40B4-BE49-F238E27FC236}">
                <a16:creationId xmlns:a16="http://schemas.microsoft.com/office/drawing/2014/main" id="{63BE938B-9289-4F8C-850B-1FB1FFDE95A8}"/>
              </a:ext>
            </a:extLst>
          </p:cNvPr>
          <p:cNvSpPr txBox="1">
            <a:spLocks/>
          </p:cNvSpPr>
          <p:nvPr/>
        </p:nvSpPr>
        <p:spPr>
          <a:xfrm>
            <a:off x="5001985" y="214010"/>
            <a:ext cx="7066755" cy="772432"/>
          </a:xfrm>
          <a:prstGeom prst="rect">
            <a:avLst/>
          </a:prstGeom>
        </p:spPr>
        <p:txBody>
          <a:bodyPr anchor="t">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r"/>
            <a:r>
              <a:rPr lang="en-US" altLang="ja-JP" i="1" dirty="0"/>
              <a:t>Movement Ecology Paradigm</a:t>
            </a:r>
            <a:endParaRPr lang="ja-JP" altLang="en-US" i="1" dirty="0"/>
          </a:p>
        </p:txBody>
      </p:sp>
    </p:spTree>
    <p:extLst>
      <p:ext uri="{BB962C8B-B14F-4D97-AF65-F5344CB8AC3E}">
        <p14:creationId xmlns:p14="http://schemas.microsoft.com/office/powerpoint/2010/main" val="3264105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3C9190-E66F-4E27-8D5C-4BCE2A9E5DB6}"/>
              </a:ext>
            </a:extLst>
          </p:cNvPr>
          <p:cNvSpPr txBox="1">
            <a:spLocks/>
          </p:cNvSpPr>
          <p:nvPr/>
        </p:nvSpPr>
        <p:spPr>
          <a:xfrm>
            <a:off x="342900" y="321583"/>
            <a:ext cx="10515600" cy="772432"/>
          </a:xfrm>
          <a:prstGeom prst="rect">
            <a:avLst/>
          </a:prstGeom>
        </p:spPr>
        <p:txBody>
          <a:bodyPr anchor="t">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i="1" dirty="0"/>
              <a:t>The “Ecology of Place”</a:t>
            </a:r>
            <a:endParaRPr lang="ja-JP" altLang="en-US" i="1" dirty="0"/>
          </a:p>
        </p:txBody>
      </p:sp>
      <p:sp>
        <p:nvSpPr>
          <p:cNvPr id="3" name="テキスト ボックス 2">
            <a:extLst>
              <a:ext uri="{FF2B5EF4-FFF2-40B4-BE49-F238E27FC236}">
                <a16:creationId xmlns:a16="http://schemas.microsoft.com/office/drawing/2014/main" id="{5BB08FC5-5475-4744-81BD-71D3515A2BA7}"/>
              </a:ext>
            </a:extLst>
          </p:cNvPr>
          <p:cNvSpPr txBox="1"/>
          <p:nvPr/>
        </p:nvSpPr>
        <p:spPr>
          <a:xfrm>
            <a:off x="359227" y="1284513"/>
            <a:ext cx="11255829" cy="3862596"/>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ja-JP" altLang="en-US" sz="2000" dirty="0"/>
              <a:t>東アフリカのセレンゲティの草原、パナマ中央部のバロ・コロラド島の熱帯林、北東太平洋沿いのタトオッシュの潮間帯といった群集は相互依存や相利共生関係を明らかにするのに適した「場」である</a:t>
            </a:r>
            <a:endParaRPr lang="en-US" altLang="ja-JP" sz="2000" dirty="0"/>
          </a:p>
          <a:p>
            <a:pPr marL="342900" indent="-342900">
              <a:spcAft>
                <a:spcPts val="600"/>
              </a:spcAft>
              <a:buFont typeface="Arial" panose="020B0604020202020204" pitchFamily="34" charset="0"/>
              <a:buChar char="•"/>
            </a:pPr>
            <a:r>
              <a:rPr lang="ja-JP" altLang="en-US" sz="2000" dirty="0"/>
              <a:t>研究のサポート体制が充実しており、研究者間の相互依存性によって、創造性や新規性に富んだ研究が行いやすい</a:t>
            </a:r>
            <a:endParaRPr lang="en-US" altLang="ja-JP" sz="2000" dirty="0"/>
          </a:p>
          <a:p>
            <a:pPr marL="342900" indent="-342900">
              <a:spcAft>
                <a:spcPts val="600"/>
              </a:spcAft>
              <a:buFont typeface="Arial" panose="020B0604020202020204" pitchFamily="34" charset="0"/>
              <a:buChar char="•"/>
            </a:pPr>
            <a:r>
              <a:rPr lang="ja-JP" altLang="en-US" sz="2000" dirty="0">
                <a:solidFill>
                  <a:srgbClr val="0000FF"/>
                </a:solidFill>
              </a:rPr>
              <a:t>群集全体を理解する</a:t>
            </a:r>
            <a:r>
              <a:rPr lang="ja-JP" altLang="en-US" sz="2000" dirty="0"/>
              <a:t>ことができるプロジェクトである</a:t>
            </a:r>
            <a:endParaRPr lang="en-US" altLang="ja-JP" sz="2000" dirty="0"/>
          </a:p>
          <a:p>
            <a:pPr marL="342900" indent="-342900">
              <a:spcAft>
                <a:spcPts val="600"/>
              </a:spcAft>
              <a:buFont typeface="Arial" panose="020B0604020202020204" pitchFamily="34" charset="0"/>
              <a:buChar char="•"/>
            </a:pPr>
            <a:r>
              <a:rPr lang="ja-JP" altLang="en-US" sz="2000" dirty="0"/>
              <a:t>長期的な知見の蓄積によって生物の生活史についても理解が進んでいる</a:t>
            </a:r>
            <a:endParaRPr lang="en-US" altLang="ja-JP" sz="2000" dirty="0"/>
          </a:p>
          <a:p>
            <a:pPr marL="342900" indent="-342900">
              <a:spcAft>
                <a:spcPts val="600"/>
              </a:spcAft>
              <a:buFont typeface="Arial" panose="020B0604020202020204" pitchFamily="34" charset="0"/>
              <a:buChar char="•"/>
            </a:pPr>
            <a:r>
              <a:rPr lang="ja-JP" altLang="en-US" sz="2000" dirty="0"/>
              <a:t>セレンゲティの草原では、草食動物と草原の相互依存性や、複数の生息地を結ぶ渡り鳥への依存性を明らかにした</a:t>
            </a:r>
            <a:endParaRPr lang="en-US" altLang="ja-JP" sz="2000" dirty="0"/>
          </a:p>
          <a:p>
            <a:pPr marL="342900" indent="-342900">
              <a:spcAft>
                <a:spcPts val="600"/>
              </a:spcAft>
              <a:buFont typeface="Arial" panose="020B0604020202020204" pitchFamily="34" charset="0"/>
              <a:buChar char="•"/>
            </a:pPr>
            <a:r>
              <a:rPr lang="ja-JP" altLang="en-US" sz="2000" dirty="0"/>
              <a:t>タトオッシュの潮間帯で重要な役割を果たすヒトデ、ウニ、イガイの幼生は孵化した場所から離れ、海を漂っている</a:t>
            </a:r>
            <a:endParaRPr lang="en-US" altLang="ja-JP" sz="2000" dirty="0"/>
          </a:p>
        </p:txBody>
      </p:sp>
    </p:spTree>
    <p:extLst>
      <p:ext uri="{BB962C8B-B14F-4D97-AF65-F5344CB8AC3E}">
        <p14:creationId xmlns:p14="http://schemas.microsoft.com/office/powerpoint/2010/main" val="2633299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3C9190-E66F-4E27-8D5C-4BCE2A9E5DB6}"/>
              </a:ext>
            </a:extLst>
          </p:cNvPr>
          <p:cNvSpPr txBox="1">
            <a:spLocks/>
          </p:cNvSpPr>
          <p:nvPr/>
        </p:nvSpPr>
        <p:spPr>
          <a:xfrm>
            <a:off x="342900" y="321583"/>
            <a:ext cx="10515600" cy="772432"/>
          </a:xfrm>
          <a:prstGeom prst="rect">
            <a:avLst/>
          </a:prstGeom>
        </p:spPr>
        <p:txBody>
          <a:bodyPr anchor="t">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i="1" dirty="0"/>
              <a:t>The “Ecology of Place”</a:t>
            </a:r>
            <a:endParaRPr lang="ja-JP" altLang="en-US" i="1" dirty="0"/>
          </a:p>
        </p:txBody>
      </p:sp>
      <p:sp>
        <p:nvSpPr>
          <p:cNvPr id="3" name="テキスト ボックス 2">
            <a:extLst>
              <a:ext uri="{FF2B5EF4-FFF2-40B4-BE49-F238E27FC236}">
                <a16:creationId xmlns:a16="http://schemas.microsoft.com/office/drawing/2014/main" id="{5BB08FC5-5475-4744-81BD-71D3515A2BA7}"/>
              </a:ext>
            </a:extLst>
          </p:cNvPr>
          <p:cNvSpPr txBox="1"/>
          <p:nvPr/>
        </p:nvSpPr>
        <p:spPr>
          <a:xfrm>
            <a:off x="359227" y="1284513"/>
            <a:ext cx="11255829" cy="3862596"/>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ja-JP" altLang="en-US" sz="2000" dirty="0"/>
              <a:t>東アフリカのセレンゲティの草原、パナマ中央部のバロ・コロラド島の熱帯林、北東太平洋沿いのタトオッシュの潮間帯といった群集は相互依存や相利共生関係を明らかにするのに適した「場」である</a:t>
            </a:r>
            <a:endParaRPr lang="en-US" altLang="ja-JP" sz="2000" dirty="0"/>
          </a:p>
          <a:p>
            <a:pPr marL="342900" indent="-342900">
              <a:spcAft>
                <a:spcPts val="600"/>
              </a:spcAft>
              <a:buFont typeface="Arial" panose="020B0604020202020204" pitchFamily="34" charset="0"/>
              <a:buChar char="•"/>
            </a:pPr>
            <a:r>
              <a:rPr lang="ja-JP" altLang="en-US" sz="2000" dirty="0"/>
              <a:t>研究のサポート体制が充実しており、研究者間の相互依存性によって、創造性や新規性に富んだ研究が行いやすい</a:t>
            </a:r>
            <a:endParaRPr lang="en-US" altLang="ja-JP" sz="2000" dirty="0"/>
          </a:p>
          <a:p>
            <a:pPr marL="342900" indent="-342900">
              <a:spcAft>
                <a:spcPts val="600"/>
              </a:spcAft>
              <a:buFont typeface="Arial" panose="020B0604020202020204" pitchFamily="34" charset="0"/>
              <a:buChar char="•"/>
            </a:pPr>
            <a:r>
              <a:rPr lang="ja-JP" altLang="en-US" sz="2000" dirty="0">
                <a:solidFill>
                  <a:srgbClr val="0000FF"/>
                </a:solidFill>
              </a:rPr>
              <a:t>群集全体を理解する</a:t>
            </a:r>
            <a:r>
              <a:rPr lang="ja-JP" altLang="en-US" sz="2000" dirty="0"/>
              <a:t>ことができるプロジェクトである</a:t>
            </a:r>
            <a:endParaRPr lang="en-US" altLang="ja-JP" sz="2000" dirty="0"/>
          </a:p>
          <a:p>
            <a:pPr marL="342900" indent="-342900">
              <a:spcAft>
                <a:spcPts val="600"/>
              </a:spcAft>
              <a:buFont typeface="Arial" panose="020B0604020202020204" pitchFamily="34" charset="0"/>
              <a:buChar char="•"/>
            </a:pPr>
            <a:r>
              <a:rPr lang="ja-JP" altLang="en-US" sz="2000" dirty="0"/>
              <a:t>長期的な知見の蓄積によって生物の生活史についても理解が進んでいる</a:t>
            </a:r>
            <a:endParaRPr lang="en-US" altLang="ja-JP" sz="2000" dirty="0"/>
          </a:p>
          <a:p>
            <a:pPr marL="342900" indent="-342900">
              <a:spcAft>
                <a:spcPts val="600"/>
              </a:spcAft>
              <a:buFont typeface="Arial" panose="020B0604020202020204" pitchFamily="34" charset="0"/>
              <a:buChar char="•"/>
            </a:pPr>
            <a:r>
              <a:rPr lang="ja-JP" altLang="en-US" sz="2000" dirty="0"/>
              <a:t>セレンゲティの草原では、草食動物と草原の相互依存性や、複数の生息地を結ぶ渡り鳥への依存性を明らかにした</a:t>
            </a:r>
            <a:endParaRPr lang="en-US" altLang="ja-JP" sz="2000" dirty="0"/>
          </a:p>
          <a:p>
            <a:pPr marL="342900" indent="-342900">
              <a:spcAft>
                <a:spcPts val="600"/>
              </a:spcAft>
              <a:buFont typeface="Arial" panose="020B0604020202020204" pitchFamily="34" charset="0"/>
              <a:buChar char="•"/>
            </a:pPr>
            <a:r>
              <a:rPr lang="ja-JP" altLang="en-US" sz="2000" dirty="0"/>
              <a:t>タトオッシュの潮間帯で重要な役割を果たすヒトデ、ウニ、イガイの幼生は孵化した場所から離れ、海を漂っている</a:t>
            </a:r>
            <a:endParaRPr lang="en-US" altLang="ja-JP" sz="2000" dirty="0"/>
          </a:p>
        </p:txBody>
      </p:sp>
    </p:spTree>
    <p:extLst>
      <p:ext uri="{BB962C8B-B14F-4D97-AF65-F5344CB8AC3E}">
        <p14:creationId xmlns:p14="http://schemas.microsoft.com/office/powerpoint/2010/main" val="1138653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4C5C937-674E-4918-895D-1BC9548CD0AF}"/>
              </a:ext>
            </a:extLst>
          </p:cNvPr>
          <p:cNvSpPr txBox="1"/>
          <p:nvPr/>
        </p:nvSpPr>
        <p:spPr>
          <a:xfrm>
            <a:off x="359227" y="429981"/>
            <a:ext cx="11255829" cy="4247317"/>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ja-JP" altLang="en-US" sz="2000" dirty="0"/>
              <a:t>バロ・コロラド島では大陸（最も近いどころで</a:t>
            </a:r>
            <a:r>
              <a:rPr lang="en-US" altLang="ja-JP" sz="2000" dirty="0"/>
              <a:t>200m</a:t>
            </a:r>
            <a:r>
              <a:rPr lang="ja-JP" altLang="en-US" sz="2000" dirty="0"/>
              <a:t>離れた）との間で生じる、動物、花粉、種子の移動が生態系の維持に貢献している</a:t>
            </a:r>
            <a:endParaRPr lang="en-US" altLang="ja-JP" sz="2000" dirty="0"/>
          </a:p>
          <a:p>
            <a:pPr marL="342900" indent="-342900">
              <a:spcAft>
                <a:spcPts val="600"/>
              </a:spcAft>
              <a:buFont typeface="Arial" panose="020B0604020202020204" pitchFamily="34" charset="0"/>
              <a:buChar char="•"/>
            </a:pPr>
            <a:r>
              <a:rPr lang="ja-JP" altLang="en-US" sz="2000" dirty="0"/>
              <a:t>害虫 </a:t>
            </a:r>
            <a:r>
              <a:rPr lang="en-US" altLang="ja-JP" sz="2000" dirty="0"/>
              <a:t>(pest) </a:t>
            </a:r>
            <a:r>
              <a:rPr lang="ja-JP" altLang="en-US" sz="2000" dirty="0"/>
              <a:t>によって低密度に維持されている樹木は、親が誘因する害虫が届く範囲を越えて分散するため、常に送粉者を必要としており、それにより遺伝的多様性が維持されている</a:t>
            </a:r>
            <a:endParaRPr lang="en-US" altLang="ja-JP" sz="2000" dirty="0"/>
          </a:p>
          <a:p>
            <a:pPr marL="342900" indent="-342900">
              <a:spcAft>
                <a:spcPts val="600"/>
              </a:spcAft>
              <a:buFont typeface="Arial" panose="020B0604020202020204" pitchFamily="34" charset="0"/>
              <a:buChar char="•"/>
            </a:pPr>
            <a:r>
              <a:rPr lang="ja-JP" altLang="en-US" sz="2000" dirty="0">
                <a:solidFill>
                  <a:srgbClr val="0000FF"/>
                </a:solidFill>
              </a:rPr>
              <a:t>自身で開花・結実を行えない各樹種は、共通の動物を維持するのに別の樹種に依存している</a:t>
            </a:r>
            <a:endParaRPr lang="en-US" altLang="ja-JP" sz="2000" dirty="0">
              <a:solidFill>
                <a:srgbClr val="0000FF"/>
              </a:solidFill>
            </a:endParaRPr>
          </a:p>
          <a:p>
            <a:pPr marL="342900" indent="-342900">
              <a:spcAft>
                <a:spcPts val="600"/>
              </a:spcAft>
              <a:buFont typeface="Arial" panose="020B0604020202020204" pitchFamily="34" charset="0"/>
              <a:buChar char="•"/>
            </a:pPr>
            <a:r>
              <a:rPr lang="ja-JP" altLang="en-US" sz="2000" dirty="0"/>
              <a:t>大陸から移動してくる動物－コウモリから渡り鳥まで</a:t>
            </a:r>
            <a:r>
              <a:rPr lang="en-US" altLang="ja-JP" sz="2000" dirty="0"/>
              <a:t>―</a:t>
            </a:r>
            <a:r>
              <a:rPr lang="ja-JP" altLang="en-US" sz="2000" dirty="0"/>
              <a:t>は主要な種子散布者である</a:t>
            </a:r>
            <a:endParaRPr lang="en-US" altLang="ja-JP" sz="2000" dirty="0"/>
          </a:p>
          <a:p>
            <a:pPr marL="342900" indent="-342900">
              <a:spcAft>
                <a:spcPts val="600"/>
              </a:spcAft>
              <a:buFont typeface="Arial" panose="020B0604020202020204" pitchFamily="34" charset="0"/>
              <a:buChar char="•"/>
            </a:pPr>
            <a:r>
              <a:rPr lang="ja-JP" altLang="en-US" sz="2000" dirty="0"/>
              <a:t>オオハシやオウムは島の餌が不足した</a:t>
            </a:r>
            <a:r>
              <a:rPr lang="en-US" altLang="ja-JP" sz="2000" dirty="0"/>
              <a:t>1970</a:t>
            </a:r>
            <a:r>
              <a:rPr lang="ja-JP" altLang="en-US" sz="2000" dirty="0"/>
              <a:t>年に島を離れ、その後戻ってきた（行き場がなければ絶滅してたかもしれない）</a:t>
            </a:r>
            <a:endParaRPr lang="en-US" altLang="ja-JP" sz="2000" dirty="0"/>
          </a:p>
          <a:p>
            <a:pPr marL="342900" indent="-342900">
              <a:spcAft>
                <a:spcPts val="600"/>
              </a:spcAft>
              <a:buFont typeface="Arial" panose="020B0604020202020204" pitchFamily="34" charset="0"/>
              <a:buChar char="•"/>
            </a:pPr>
            <a:r>
              <a:rPr lang="ja-JP" altLang="en-US" sz="2000" dirty="0"/>
              <a:t>大陸からの遺伝的多様性の補給がなければ、今では上位捕食者である</a:t>
            </a:r>
            <a:r>
              <a:rPr lang="en-US" altLang="ja-JP" sz="2000" dirty="0"/>
              <a:t>30</a:t>
            </a:r>
            <a:r>
              <a:rPr lang="ja-JP" altLang="en-US" sz="2000" dirty="0"/>
              <a:t>頭のオセロットも死滅し、</a:t>
            </a:r>
            <a:r>
              <a:rPr lang="en-US" altLang="ja-JP" sz="2000" dirty="0"/>
              <a:t>100m</a:t>
            </a:r>
            <a:r>
              <a:rPr lang="ja-JP" altLang="en-US" sz="2000" dirty="0"/>
              <a:t>でさえ開放水域を渡れない</a:t>
            </a:r>
            <a:r>
              <a:rPr lang="en-US" altLang="ja-JP" sz="2000" dirty="0"/>
              <a:t>35</a:t>
            </a:r>
            <a:r>
              <a:rPr lang="ja-JP" altLang="en-US" sz="2000" dirty="0"/>
              <a:t>種の低木性の鳥類も絶滅しただろう</a:t>
            </a:r>
            <a:endParaRPr lang="en-US" altLang="ja-JP" sz="2000" dirty="0"/>
          </a:p>
          <a:p>
            <a:pPr marL="342900" indent="-342900">
              <a:spcAft>
                <a:spcPts val="600"/>
              </a:spcAft>
              <a:buFont typeface="Arial" panose="020B0604020202020204" pitchFamily="34" charset="0"/>
              <a:buChar char="•"/>
            </a:pPr>
            <a:r>
              <a:rPr lang="ja-JP" altLang="en-US" sz="2000" dirty="0"/>
              <a:t>希少種を多く含むイチジク類も大陸からの花粉によって遺伝的多様性が維持されており、毎年安定して果実を供給している</a:t>
            </a:r>
            <a:endParaRPr lang="en-US" altLang="ja-JP" sz="2000" dirty="0"/>
          </a:p>
        </p:txBody>
      </p:sp>
    </p:spTree>
    <p:extLst>
      <p:ext uri="{BB962C8B-B14F-4D97-AF65-F5344CB8AC3E}">
        <p14:creationId xmlns:p14="http://schemas.microsoft.com/office/powerpoint/2010/main" val="1030700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E18076-7B60-483B-9110-2B55D280BBB5}"/>
              </a:ext>
            </a:extLst>
          </p:cNvPr>
          <p:cNvSpPr txBox="1">
            <a:spLocks/>
          </p:cNvSpPr>
          <p:nvPr/>
        </p:nvSpPr>
        <p:spPr>
          <a:xfrm>
            <a:off x="342900" y="321583"/>
            <a:ext cx="10515600" cy="772432"/>
          </a:xfrm>
          <a:prstGeom prst="rect">
            <a:avLst/>
          </a:prstGeom>
        </p:spPr>
        <p:txBody>
          <a:bodyPr anchor="t">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t>Conclusions</a:t>
            </a:r>
            <a:endParaRPr lang="ja-JP" altLang="en-US" i="1" dirty="0"/>
          </a:p>
        </p:txBody>
      </p:sp>
      <p:sp>
        <p:nvSpPr>
          <p:cNvPr id="3" name="テキスト ボックス 2">
            <a:extLst>
              <a:ext uri="{FF2B5EF4-FFF2-40B4-BE49-F238E27FC236}">
                <a16:creationId xmlns:a16="http://schemas.microsoft.com/office/drawing/2014/main" id="{09F54029-7A98-4344-92D1-8A5C66EBE1A7}"/>
              </a:ext>
            </a:extLst>
          </p:cNvPr>
          <p:cNvSpPr txBox="1"/>
          <p:nvPr/>
        </p:nvSpPr>
        <p:spPr>
          <a:xfrm>
            <a:off x="359227" y="1284513"/>
            <a:ext cx="11255829" cy="3170099"/>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ja-JP" altLang="en-US" sz="2000" dirty="0"/>
              <a:t>仕事の生産性と多様性を高く保つには、安価で効果的な輸送により実現可能な相互依存関係が必要である </a:t>
            </a:r>
            <a:r>
              <a:rPr lang="en-US" altLang="ja-JP" sz="2000" dirty="0"/>
              <a:t>(Smith</a:t>
            </a:r>
            <a:r>
              <a:rPr lang="ja-JP" altLang="en-US" sz="2000" dirty="0"/>
              <a:t> </a:t>
            </a:r>
            <a:r>
              <a:rPr lang="en-US" altLang="ja-JP" sz="2000" dirty="0"/>
              <a:t>1776)</a:t>
            </a:r>
          </a:p>
          <a:p>
            <a:pPr marL="342900" indent="-342900">
              <a:spcAft>
                <a:spcPts val="600"/>
              </a:spcAft>
              <a:buFont typeface="Arial" panose="020B0604020202020204" pitchFamily="34" charset="0"/>
              <a:buChar char="•"/>
            </a:pPr>
            <a:r>
              <a:rPr lang="ja-JP" altLang="en-US" sz="2000" dirty="0"/>
              <a:t>人間経済における相互依存関係の重要性は、自然の生態系で多様性と生産性の基盤となる相互依存性と相利共生関係を明らかにすることの必要性を示唆している</a:t>
            </a:r>
            <a:endParaRPr lang="en-US" altLang="ja-JP" sz="2000" dirty="0"/>
          </a:p>
          <a:p>
            <a:pPr marL="342900" indent="-342900">
              <a:spcAft>
                <a:spcPts val="600"/>
              </a:spcAft>
              <a:buFont typeface="Arial" panose="020B0604020202020204" pitchFamily="34" charset="0"/>
              <a:buChar char="•"/>
            </a:pPr>
            <a:r>
              <a:rPr lang="ja-JP" altLang="en-US" sz="2000" dirty="0"/>
              <a:t>多くの相互依存性と相利共生関係には動物の移動がかかわっている</a:t>
            </a:r>
            <a:endParaRPr lang="en-US" altLang="ja-JP" sz="2000" dirty="0"/>
          </a:p>
          <a:p>
            <a:pPr marL="342900" indent="-342900">
              <a:spcAft>
                <a:spcPts val="600"/>
              </a:spcAft>
              <a:buFont typeface="Arial" panose="020B0604020202020204" pitchFamily="34" charset="0"/>
              <a:buChar char="•"/>
            </a:pPr>
            <a:r>
              <a:rPr lang="ja-JP" altLang="en-US" sz="2000" dirty="0"/>
              <a:t>移動生態学は、感覚・運動器官・ナビゲーション能力のカンブリア紀からの発展が相互依存性と相利共生系の進展をどのくらい促進したのかについて理解するための手法を提供する</a:t>
            </a:r>
            <a:endParaRPr lang="en-US" altLang="ja-JP" sz="2000" dirty="0"/>
          </a:p>
          <a:p>
            <a:pPr marL="342900" indent="-342900">
              <a:spcAft>
                <a:spcPts val="600"/>
              </a:spcAft>
              <a:buFont typeface="Arial" panose="020B0604020202020204" pitchFamily="34" charset="0"/>
              <a:buChar char="•"/>
            </a:pPr>
            <a:r>
              <a:rPr lang="ja-JP" altLang="en-US" sz="2000" dirty="0"/>
              <a:t>相互依存性と相利共生の重要性を理解し、それらの関係を可能にする「生物体の技術」を調べることで、生態学的思考における視点が広がるだろう</a:t>
            </a:r>
            <a:endParaRPr lang="en-US" altLang="ja-JP" sz="2000" dirty="0"/>
          </a:p>
        </p:txBody>
      </p:sp>
    </p:spTree>
    <p:extLst>
      <p:ext uri="{BB962C8B-B14F-4D97-AF65-F5344CB8AC3E}">
        <p14:creationId xmlns:p14="http://schemas.microsoft.com/office/powerpoint/2010/main" val="2444558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47FD07-7FC4-424F-9B33-4F809446E3A1}"/>
              </a:ext>
            </a:extLst>
          </p:cNvPr>
          <p:cNvSpPr>
            <a:spLocks noGrp="1"/>
          </p:cNvSpPr>
          <p:nvPr>
            <p:ph type="title"/>
          </p:nvPr>
        </p:nvSpPr>
        <p:spPr>
          <a:xfrm>
            <a:off x="469688" y="258877"/>
            <a:ext cx="10515600" cy="897618"/>
          </a:xfrm>
        </p:spPr>
        <p:txBody>
          <a:bodyPr>
            <a:normAutofit/>
          </a:bodyPr>
          <a:lstStyle/>
          <a:p>
            <a:r>
              <a:rPr kumimoji="1" lang="ja-JP" altLang="en-US" sz="4000" dirty="0"/>
              <a:t>著者 </a:t>
            </a:r>
            <a:r>
              <a:rPr kumimoji="1" lang="en-US" altLang="ja-JP" sz="4000" dirty="0"/>
              <a:t>(Elbert Leigh)</a:t>
            </a:r>
            <a:endParaRPr kumimoji="1" lang="ja-JP" altLang="en-US" sz="4000" dirty="0"/>
          </a:p>
        </p:txBody>
      </p:sp>
      <p:sp>
        <p:nvSpPr>
          <p:cNvPr id="4" name="テキスト ボックス 3">
            <a:extLst>
              <a:ext uri="{FF2B5EF4-FFF2-40B4-BE49-F238E27FC236}">
                <a16:creationId xmlns:a16="http://schemas.microsoft.com/office/drawing/2014/main" id="{D4610617-2B93-4E59-8AA3-6BD8888EF0CE}"/>
              </a:ext>
            </a:extLst>
          </p:cNvPr>
          <p:cNvSpPr txBox="1"/>
          <p:nvPr/>
        </p:nvSpPr>
        <p:spPr>
          <a:xfrm>
            <a:off x="469688" y="1690688"/>
            <a:ext cx="7449669" cy="2062103"/>
          </a:xfrm>
          <a:prstGeom prst="rect">
            <a:avLst/>
          </a:prstGeom>
          <a:noFill/>
        </p:spPr>
        <p:txBody>
          <a:bodyPr wrap="square">
            <a:spAutoFit/>
          </a:bodyPr>
          <a:lstStyle/>
          <a:p>
            <a:r>
              <a:rPr lang="en-US" altLang="ja-JP" sz="1600" b="1" i="0" dirty="0">
                <a:solidFill>
                  <a:srgbClr val="202122"/>
                </a:solidFill>
                <a:effectLst/>
                <a:latin typeface="Arial" panose="020B0604020202020204" pitchFamily="34" charset="0"/>
              </a:rPr>
              <a:t>Egbert Giles Leigh, Jr.</a:t>
            </a:r>
            <a:r>
              <a:rPr lang="en-US" altLang="ja-JP" sz="1600" b="0" i="0" dirty="0">
                <a:solidFill>
                  <a:srgbClr val="202122"/>
                </a:solidFill>
                <a:effectLst/>
                <a:latin typeface="Arial" panose="020B0604020202020204" pitchFamily="34" charset="0"/>
              </a:rPr>
              <a:t> (born July 27, 1940 in </a:t>
            </a:r>
            <a:r>
              <a:rPr lang="en-US" altLang="ja-JP" sz="1600" b="0" i="0" u="none" strike="noStrike" dirty="0">
                <a:solidFill>
                  <a:srgbClr val="0645AD"/>
                </a:solidFill>
                <a:effectLst/>
                <a:latin typeface="Arial" panose="020B0604020202020204" pitchFamily="34" charset="0"/>
                <a:hlinkClick r:id="rId2" tooltip="Richmond, Virginia"/>
              </a:rPr>
              <a:t>Richmond, Virginia</a:t>
            </a:r>
            <a:r>
              <a:rPr lang="en-US" altLang="ja-JP" sz="1600" b="0" i="0" dirty="0">
                <a:solidFill>
                  <a:srgbClr val="202122"/>
                </a:solidFill>
                <a:effectLst/>
                <a:latin typeface="Arial" panose="020B0604020202020204" pitchFamily="34" charset="0"/>
              </a:rPr>
              <a:t>, USA) is an evolutionary ecologist who spends much of his time studying tropical ecosystems.</a:t>
            </a:r>
            <a:r>
              <a:rPr lang="en-US" altLang="ja-JP" sz="1600" b="0" i="0" u="none" strike="noStrike" baseline="30000" dirty="0">
                <a:solidFill>
                  <a:srgbClr val="0645AD"/>
                </a:solidFill>
                <a:effectLst/>
                <a:latin typeface="Arial" panose="020B0604020202020204" pitchFamily="34" charset="0"/>
                <a:hlinkClick r:id="rId3"/>
              </a:rPr>
              <a:t>[1]</a:t>
            </a:r>
            <a:r>
              <a:rPr lang="en-US" altLang="ja-JP" sz="1600" b="0" i="0" dirty="0">
                <a:solidFill>
                  <a:srgbClr val="202122"/>
                </a:solidFill>
                <a:effectLst/>
                <a:latin typeface="Arial" panose="020B0604020202020204" pitchFamily="34" charset="0"/>
              </a:rPr>
              <a:t> He is a researcher for the </a:t>
            </a:r>
            <a:r>
              <a:rPr lang="en-US" altLang="ja-JP" sz="1600" b="0" i="0" u="none" strike="noStrike" dirty="0">
                <a:solidFill>
                  <a:srgbClr val="0645AD"/>
                </a:solidFill>
                <a:effectLst/>
                <a:latin typeface="Arial" panose="020B0604020202020204" pitchFamily="34" charset="0"/>
                <a:hlinkClick r:id="rId4"/>
              </a:rPr>
              <a:t>Smithsonian Tropical Research Institute</a:t>
            </a:r>
            <a:r>
              <a:rPr lang="en-US" altLang="ja-JP" sz="1600" b="0" i="0" dirty="0">
                <a:solidFill>
                  <a:srgbClr val="202122"/>
                </a:solidFill>
                <a:effectLst/>
                <a:latin typeface="Arial" panose="020B0604020202020204" pitchFamily="34" charset="0"/>
              </a:rPr>
              <a:t> and is well known for the work he has done on </a:t>
            </a:r>
            <a:r>
              <a:rPr lang="en-US" altLang="ja-JP" sz="1600" b="0" i="0" u="none" strike="noStrike" dirty="0">
                <a:solidFill>
                  <a:srgbClr val="0645AD"/>
                </a:solidFill>
                <a:effectLst/>
                <a:latin typeface="Arial" panose="020B0604020202020204" pitchFamily="34" charset="0"/>
                <a:hlinkClick r:id="rId5" tooltip="Barro Colorado Island"/>
              </a:rPr>
              <a:t>Barro Colorado Island</a:t>
            </a:r>
            <a:r>
              <a:rPr lang="en-US" altLang="ja-JP" sz="1600" b="0" i="0" dirty="0">
                <a:solidFill>
                  <a:srgbClr val="202122"/>
                </a:solidFill>
                <a:effectLst/>
                <a:latin typeface="Arial" panose="020B0604020202020204" pitchFamily="34" charset="0"/>
              </a:rPr>
              <a:t>. He is a US citizen, but has resided at the Smithsonian in Panama for nearly 50 years.</a:t>
            </a:r>
            <a:r>
              <a:rPr lang="en-US" altLang="ja-JP" sz="1600" b="0" i="0" u="none" strike="noStrike" baseline="30000" dirty="0">
                <a:solidFill>
                  <a:srgbClr val="0645AD"/>
                </a:solidFill>
                <a:effectLst/>
                <a:latin typeface="Arial" panose="020B0604020202020204" pitchFamily="34" charset="0"/>
                <a:hlinkClick r:id="rId6"/>
              </a:rPr>
              <a:t>[3]</a:t>
            </a:r>
            <a:r>
              <a:rPr lang="en-US" altLang="ja-JP" sz="1600" b="0" i="0" dirty="0">
                <a:solidFill>
                  <a:srgbClr val="202122"/>
                </a:solidFill>
                <a:effectLst/>
                <a:latin typeface="Arial" panose="020B0604020202020204" pitchFamily="34" charset="0"/>
              </a:rPr>
              <a:t> Along with studies on Barro Colorado Island, Leigh is also known for the research he has done related to the </a:t>
            </a:r>
            <a:r>
              <a:rPr lang="en-US" altLang="ja-JP" sz="1600" b="0" i="0" u="none" strike="noStrike" dirty="0">
                <a:solidFill>
                  <a:srgbClr val="0645AD"/>
                </a:solidFill>
                <a:effectLst/>
                <a:latin typeface="Arial" panose="020B0604020202020204" pitchFamily="34" charset="0"/>
                <a:hlinkClick r:id="rId7" tooltip="Smithsonian Tropical Research Institute"/>
              </a:rPr>
              <a:t>Isthmus of Panama</a:t>
            </a:r>
            <a:r>
              <a:rPr lang="en-US" altLang="ja-JP" sz="1600" b="0" i="0" dirty="0">
                <a:solidFill>
                  <a:srgbClr val="202122"/>
                </a:solidFill>
                <a:effectLst/>
                <a:latin typeface="Arial" panose="020B0604020202020204" pitchFamily="34" charset="0"/>
              </a:rPr>
              <a:t> and its historical significance on the evolution of South American species.</a:t>
            </a:r>
            <a:endParaRPr lang="ja-JP" altLang="en-US" sz="1600" dirty="0"/>
          </a:p>
        </p:txBody>
      </p:sp>
      <p:pic>
        <p:nvPicPr>
          <p:cNvPr id="6" name="図 5">
            <a:extLst>
              <a:ext uri="{FF2B5EF4-FFF2-40B4-BE49-F238E27FC236}">
                <a16:creationId xmlns:a16="http://schemas.microsoft.com/office/drawing/2014/main" id="{BD9BF233-4C4E-4B52-8672-BF05C08D3DB9}"/>
              </a:ext>
            </a:extLst>
          </p:cNvPr>
          <p:cNvPicPr>
            <a:picLocks noChangeAspect="1"/>
          </p:cNvPicPr>
          <p:nvPr/>
        </p:nvPicPr>
        <p:blipFill rotWithShape="1">
          <a:blip r:embed="rId8"/>
          <a:srcRect l="10037" t="14356" r="69118" b="66130"/>
          <a:stretch/>
        </p:blipFill>
        <p:spPr>
          <a:xfrm>
            <a:off x="7752231" y="97212"/>
            <a:ext cx="4255526" cy="1593476"/>
          </a:xfrm>
          <a:prstGeom prst="rect">
            <a:avLst/>
          </a:prstGeom>
        </p:spPr>
      </p:pic>
      <p:sp>
        <p:nvSpPr>
          <p:cNvPr id="8" name="テキスト ボックス 7">
            <a:extLst>
              <a:ext uri="{FF2B5EF4-FFF2-40B4-BE49-F238E27FC236}">
                <a16:creationId xmlns:a16="http://schemas.microsoft.com/office/drawing/2014/main" id="{F4BA97AB-8A43-4884-A46F-EE14D9E9F430}"/>
              </a:ext>
            </a:extLst>
          </p:cNvPr>
          <p:cNvSpPr txBox="1"/>
          <p:nvPr/>
        </p:nvSpPr>
        <p:spPr>
          <a:xfrm>
            <a:off x="469688" y="3923560"/>
            <a:ext cx="7993955" cy="2062103"/>
          </a:xfrm>
          <a:prstGeom prst="rect">
            <a:avLst/>
          </a:prstGeom>
          <a:noFill/>
        </p:spPr>
        <p:txBody>
          <a:bodyPr wrap="square">
            <a:spAutoFit/>
          </a:bodyPr>
          <a:lstStyle/>
          <a:p>
            <a:pPr algn="l"/>
            <a:r>
              <a:rPr lang="en-US" altLang="ja-JP" sz="1600" b="0" i="0" dirty="0">
                <a:solidFill>
                  <a:srgbClr val="000000"/>
                </a:solidFill>
                <a:effectLst/>
                <a:latin typeface="Linux Libertine"/>
              </a:rPr>
              <a:t>Research contributions</a:t>
            </a:r>
            <a:r>
              <a:rPr lang="en-US" altLang="ja-JP" sz="1600" b="0" i="0" dirty="0">
                <a:solidFill>
                  <a:srgbClr val="54595D"/>
                </a:solidFill>
                <a:effectLst/>
                <a:latin typeface="Arial" panose="020B0604020202020204" pitchFamily="34" charset="0"/>
              </a:rPr>
              <a:t>[</a:t>
            </a:r>
            <a:r>
              <a:rPr lang="en-US" altLang="ja-JP" sz="1600" b="0" i="0" u="none" strike="noStrike" dirty="0">
                <a:solidFill>
                  <a:srgbClr val="0645AD"/>
                </a:solidFill>
                <a:effectLst/>
                <a:latin typeface="Arial" panose="020B0604020202020204" pitchFamily="34" charset="0"/>
                <a:hlinkClick r:id="rId9" tooltip="Edit section: Research contributions"/>
              </a:rPr>
              <a:t>edit</a:t>
            </a:r>
            <a:r>
              <a:rPr lang="en-US" altLang="ja-JP" sz="1600" b="0" i="0" dirty="0">
                <a:solidFill>
                  <a:srgbClr val="54595D"/>
                </a:solidFill>
                <a:effectLst/>
                <a:latin typeface="Arial" panose="020B0604020202020204" pitchFamily="34" charset="0"/>
              </a:rPr>
              <a:t>]</a:t>
            </a:r>
            <a:endParaRPr lang="en-US" altLang="ja-JP" sz="1600" b="0" i="0" dirty="0">
              <a:solidFill>
                <a:srgbClr val="000000"/>
              </a:solidFill>
              <a:effectLst/>
              <a:latin typeface="Linux Libertine"/>
            </a:endParaRPr>
          </a:p>
          <a:p>
            <a:pPr algn="l"/>
            <a:r>
              <a:rPr lang="en-US" altLang="ja-JP" sz="1600" b="0" i="0" dirty="0">
                <a:solidFill>
                  <a:srgbClr val="202122"/>
                </a:solidFill>
                <a:effectLst/>
                <a:latin typeface="Arial" panose="020B0604020202020204" pitchFamily="34" charset="0"/>
              </a:rPr>
              <a:t>Leigh's primary research interests involve </a:t>
            </a:r>
            <a:r>
              <a:rPr lang="en-US" altLang="ja-JP" sz="1600" b="0" i="0" u="none" strike="noStrike" dirty="0">
                <a:solidFill>
                  <a:srgbClr val="0645AD"/>
                </a:solidFill>
                <a:effectLst/>
                <a:latin typeface="Arial" panose="020B0604020202020204" pitchFamily="34" charset="0"/>
                <a:hlinkClick r:id="rId10" tooltip="Evolutionary biology"/>
              </a:rPr>
              <a:t>evolutionary biology</a:t>
            </a:r>
            <a:r>
              <a:rPr lang="en-US" altLang="ja-JP" sz="1600" b="0" i="0" dirty="0">
                <a:solidFill>
                  <a:srgbClr val="202122"/>
                </a:solidFill>
                <a:effectLst/>
                <a:latin typeface="Arial" panose="020B0604020202020204" pitchFamily="34" charset="0"/>
              </a:rPr>
              <a:t> and, more specifically, how cooperation (within and between species) has evolved and the ways in which </a:t>
            </a:r>
            <a:r>
              <a:rPr lang="en-US" altLang="ja-JP" sz="1600" b="0" i="0" u="none" strike="noStrike" dirty="0">
                <a:solidFill>
                  <a:srgbClr val="0645AD"/>
                </a:solidFill>
                <a:effectLst/>
                <a:latin typeface="Arial" panose="020B0604020202020204" pitchFamily="34" charset="0"/>
                <a:hlinkClick r:id="rId11" tooltip="Mutualism (biology)"/>
              </a:rPr>
              <a:t>mutualism</a:t>
            </a:r>
            <a:r>
              <a:rPr lang="en-US" altLang="ja-JP" sz="1600" b="0" i="0" dirty="0">
                <a:solidFill>
                  <a:srgbClr val="202122"/>
                </a:solidFill>
                <a:effectLst/>
                <a:latin typeface="Arial" panose="020B0604020202020204" pitchFamily="34" charset="0"/>
              </a:rPr>
              <a:t> “enhances ecosystem productivity and its diversity”.</a:t>
            </a:r>
            <a:r>
              <a:rPr lang="en-US" altLang="ja-JP" sz="1600" b="0" i="0" u="none" strike="noStrike" baseline="30000" dirty="0">
                <a:solidFill>
                  <a:srgbClr val="0645AD"/>
                </a:solidFill>
                <a:effectLst/>
                <a:latin typeface="Arial" panose="020B0604020202020204" pitchFamily="34" charset="0"/>
                <a:hlinkClick r:id="rId12"/>
              </a:rPr>
              <a:t>[5]</a:t>
            </a:r>
            <a:r>
              <a:rPr lang="en-US" altLang="ja-JP" sz="1600" b="0" i="0" dirty="0">
                <a:solidFill>
                  <a:srgbClr val="202122"/>
                </a:solidFill>
                <a:effectLst/>
                <a:latin typeface="Arial" panose="020B0604020202020204" pitchFamily="34" charset="0"/>
              </a:rPr>
              <a:t> He also looks to answer the question of why there are such an abundance and diversity of trees in tropical ecosystems and has been involved in research regarding evolutionary biogeography of islands, such as Madagascar and the Smithsonian Tropical Research Institute's Barro Colorado Island.</a:t>
            </a:r>
            <a:r>
              <a:rPr lang="en-US" altLang="ja-JP" sz="1600" b="0" i="0" u="none" strike="noStrike" baseline="30000" dirty="0">
                <a:solidFill>
                  <a:srgbClr val="0645AD"/>
                </a:solidFill>
                <a:effectLst/>
                <a:latin typeface="Arial" panose="020B0604020202020204" pitchFamily="34" charset="0"/>
                <a:hlinkClick r:id="rId12"/>
              </a:rPr>
              <a:t>[5]</a:t>
            </a:r>
            <a:endParaRPr lang="en-US" altLang="ja-JP" sz="1600" b="0" i="0" dirty="0">
              <a:solidFill>
                <a:srgbClr val="202122"/>
              </a:solidFill>
              <a:effectLst/>
              <a:latin typeface="Arial" panose="020B0604020202020204" pitchFamily="34" charset="0"/>
            </a:endParaRPr>
          </a:p>
        </p:txBody>
      </p:sp>
      <p:pic>
        <p:nvPicPr>
          <p:cNvPr id="1026" name="Picture 2" descr="[Egbert Giles Leigh, Christian Ziegler]のNature Strange and Beautiful: How Living Beings Evolved and Made the Earth a Home (English Edition)">
            <a:extLst>
              <a:ext uri="{FF2B5EF4-FFF2-40B4-BE49-F238E27FC236}">
                <a16:creationId xmlns:a16="http://schemas.microsoft.com/office/drawing/2014/main" id="{5CCAAB62-70CB-4E70-B39B-3905E59311A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34751" y="1852353"/>
            <a:ext cx="2587561" cy="3932464"/>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D4D659D1-5A84-488C-8EF7-DC3B87AAD61A}"/>
              </a:ext>
            </a:extLst>
          </p:cNvPr>
          <p:cNvSpPr txBox="1"/>
          <p:nvPr/>
        </p:nvSpPr>
        <p:spPr>
          <a:xfrm>
            <a:off x="469170" y="1124272"/>
            <a:ext cx="2090637" cy="461665"/>
          </a:xfrm>
          <a:prstGeom prst="rect">
            <a:avLst/>
          </a:prstGeom>
          <a:noFill/>
        </p:spPr>
        <p:txBody>
          <a:bodyPr wrap="none" rtlCol="0">
            <a:spAutoFit/>
          </a:bodyPr>
          <a:lstStyle/>
          <a:p>
            <a:r>
              <a:rPr kumimoji="1" lang="en-US" altLang="ja-JP" sz="2400" dirty="0"/>
              <a:t>Wikipedia</a:t>
            </a:r>
            <a:r>
              <a:rPr kumimoji="1" lang="ja-JP" altLang="en-US" sz="2400" dirty="0"/>
              <a:t>より</a:t>
            </a:r>
          </a:p>
        </p:txBody>
      </p:sp>
      <p:sp>
        <p:nvSpPr>
          <p:cNvPr id="12" name="テキスト ボックス 11">
            <a:extLst>
              <a:ext uri="{FF2B5EF4-FFF2-40B4-BE49-F238E27FC236}">
                <a16:creationId xmlns:a16="http://schemas.microsoft.com/office/drawing/2014/main" id="{8CB6F749-6A9C-4E2B-B8A2-4B1D6DAB8975}"/>
              </a:ext>
            </a:extLst>
          </p:cNvPr>
          <p:cNvSpPr txBox="1"/>
          <p:nvPr/>
        </p:nvSpPr>
        <p:spPr>
          <a:xfrm>
            <a:off x="7849389" y="5985663"/>
            <a:ext cx="4255526" cy="830997"/>
          </a:xfrm>
          <a:prstGeom prst="rect">
            <a:avLst/>
          </a:prstGeom>
          <a:noFill/>
        </p:spPr>
        <p:txBody>
          <a:bodyPr wrap="square">
            <a:spAutoFit/>
          </a:bodyPr>
          <a:lstStyle/>
          <a:p>
            <a:r>
              <a:rPr lang="en-US" altLang="ja-JP" sz="1600" i="0" dirty="0">
                <a:solidFill>
                  <a:srgbClr val="333333"/>
                </a:solidFill>
                <a:effectLst/>
                <a:latin typeface="Amazon Ember"/>
              </a:rPr>
              <a:t>A beautifully written exploration of how cooperation shaped life on earth, from its single-celled beginnings to complex human societies</a:t>
            </a:r>
            <a:endParaRPr lang="ja-JP" altLang="en-US" sz="1600" dirty="0"/>
          </a:p>
        </p:txBody>
      </p:sp>
    </p:spTree>
    <p:extLst>
      <p:ext uri="{BB962C8B-B14F-4D97-AF65-F5344CB8AC3E}">
        <p14:creationId xmlns:p14="http://schemas.microsoft.com/office/powerpoint/2010/main" val="1257809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601656-4CA1-40B3-B67D-8465E4C3E50E}"/>
              </a:ext>
            </a:extLst>
          </p:cNvPr>
          <p:cNvSpPr>
            <a:spLocks noGrp="1"/>
          </p:cNvSpPr>
          <p:nvPr>
            <p:ph type="title"/>
          </p:nvPr>
        </p:nvSpPr>
        <p:spPr>
          <a:xfrm>
            <a:off x="342900" y="321583"/>
            <a:ext cx="10515600" cy="772432"/>
          </a:xfrm>
        </p:spPr>
        <p:txBody>
          <a:bodyPr anchor="t"/>
          <a:lstStyle/>
          <a:p>
            <a:r>
              <a:rPr kumimoji="1" lang="en-US" altLang="ja-JP" dirty="0"/>
              <a:t>The Nature of </a:t>
            </a:r>
            <a:r>
              <a:rPr lang="en-US" altLang="ja-JP" dirty="0"/>
              <a:t>T</a:t>
            </a:r>
            <a:r>
              <a:rPr kumimoji="1" lang="en-US" altLang="ja-JP" dirty="0"/>
              <a:t>his Neglect</a:t>
            </a:r>
            <a:endParaRPr kumimoji="1" lang="ja-JP" altLang="en-US" dirty="0"/>
          </a:p>
        </p:txBody>
      </p:sp>
      <p:sp>
        <p:nvSpPr>
          <p:cNvPr id="3" name="テキスト ボックス 2">
            <a:extLst>
              <a:ext uri="{FF2B5EF4-FFF2-40B4-BE49-F238E27FC236}">
                <a16:creationId xmlns:a16="http://schemas.microsoft.com/office/drawing/2014/main" id="{5609D5FC-ECD6-4F88-93AA-1D837D68EC88}"/>
              </a:ext>
            </a:extLst>
          </p:cNvPr>
          <p:cNvSpPr txBox="1"/>
          <p:nvPr/>
        </p:nvSpPr>
        <p:spPr>
          <a:xfrm>
            <a:off x="359227" y="1284513"/>
            <a:ext cx="11255829" cy="5401479"/>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ja-JP" altLang="en-US" sz="2000" dirty="0"/>
              <a:t>群集生態学者は</a:t>
            </a:r>
            <a:r>
              <a:rPr lang="ja-JP" altLang="en-US" sz="2000" dirty="0">
                <a:solidFill>
                  <a:srgbClr val="0000FF"/>
                </a:solidFill>
              </a:rPr>
              <a:t>相互依存 </a:t>
            </a:r>
            <a:r>
              <a:rPr lang="en-US" altLang="ja-JP" sz="2000" dirty="0">
                <a:solidFill>
                  <a:srgbClr val="0000FF"/>
                </a:solidFill>
              </a:rPr>
              <a:t>(interdependence) </a:t>
            </a:r>
            <a:r>
              <a:rPr lang="ja-JP" altLang="en-US" sz="2000" dirty="0"/>
              <a:t>と</a:t>
            </a:r>
            <a:r>
              <a:rPr lang="ja-JP" altLang="en-US" sz="2000" dirty="0">
                <a:solidFill>
                  <a:srgbClr val="0000FF"/>
                </a:solidFill>
              </a:rPr>
              <a:t>相利共生 </a:t>
            </a:r>
            <a:r>
              <a:rPr lang="en-US" altLang="ja-JP" sz="2000" dirty="0">
                <a:solidFill>
                  <a:srgbClr val="0000FF"/>
                </a:solidFill>
              </a:rPr>
              <a:t>(mutualism) </a:t>
            </a:r>
            <a:r>
              <a:rPr lang="ja-JP" altLang="en-US" sz="2000" dirty="0"/>
              <a:t>が生態系機能と進化に果たす役割について長らく見過ごしてきた</a:t>
            </a:r>
            <a:endParaRPr lang="en-US" altLang="ja-JP" sz="2000" dirty="0"/>
          </a:p>
          <a:p>
            <a:pPr marL="342900" indent="-342900">
              <a:spcAft>
                <a:spcPts val="600"/>
              </a:spcAft>
              <a:buFont typeface="Arial" panose="020B0604020202020204" pitchFamily="34" charset="0"/>
              <a:buChar char="•"/>
            </a:pPr>
            <a:r>
              <a:rPr lang="ja-JP" altLang="en-US" sz="2000" dirty="0"/>
              <a:t>相利共生</a:t>
            </a:r>
            <a:endParaRPr lang="en-US" altLang="ja-JP" sz="2000" dirty="0"/>
          </a:p>
          <a:p>
            <a:pPr marL="800100" lvl="1" indent="-342900">
              <a:spcAft>
                <a:spcPts val="600"/>
              </a:spcAft>
              <a:buFont typeface="Arial" panose="020B0604020202020204" pitchFamily="34" charset="0"/>
              <a:buChar char="•"/>
            </a:pPr>
            <a:r>
              <a:rPr lang="en-US" altLang="ja-JP" sz="2000" dirty="0">
                <a:solidFill>
                  <a:srgbClr val="0000FF"/>
                </a:solidFill>
              </a:rPr>
              <a:t>2</a:t>
            </a:r>
            <a:r>
              <a:rPr lang="ja-JP" altLang="en-US" sz="2000" dirty="0">
                <a:solidFill>
                  <a:srgbClr val="0000FF"/>
                </a:solidFill>
              </a:rPr>
              <a:t>種間の協力関係 </a:t>
            </a:r>
            <a:r>
              <a:rPr lang="en-US" altLang="ja-JP" sz="2000" dirty="0">
                <a:solidFill>
                  <a:srgbClr val="0000FF"/>
                </a:solidFill>
              </a:rPr>
              <a:t>(cooperation between species)</a:t>
            </a:r>
          </a:p>
          <a:p>
            <a:pPr marL="800100" lvl="1" indent="-342900">
              <a:spcAft>
                <a:spcPts val="600"/>
              </a:spcAft>
              <a:buFont typeface="Arial" panose="020B0604020202020204" pitchFamily="34" charset="0"/>
              <a:buChar char="•"/>
            </a:pPr>
            <a:r>
              <a:rPr lang="ja-JP" altLang="en-US" sz="2000" dirty="0"/>
              <a:t>例：植物と送粉者</a:t>
            </a:r>
            <a:endParaRPr lang="en-US" altLang="ja-JP" sz="2000" dirty="0"/>
          </a:p>
          <a:p>
            <a:pPr marL="342900" indent="-342900">
              <a:spcAft>
                <a:spcPts val="600"/>
              </a:spcAft>
              <a:buFont typeface="Arial" panose="020B0604020202020204" pitchFamily="34" charset="0"/>
              <a:buChar char="•"/>
            </a:pPr>
            <a:r>
              <a:rPr lang="ja-JP" altLang="en-US" sz="2000" dirty="0"/>
              <a:t>相互依存</a:t>
            </a:r>
            <a:endParaRPr lang="en-US" altLang="ja-JP" sz="2000" dirty="0"/>
          </a:p>
          <a:p>
            <a:pPr marL="800100" lvl="1" indent="-342900">
              <a:spcAft>
                <a:spcPts val="600"/>
              </a:spcAft>
              <a:buFont typeface="Arial" panose="020B0604020202020204" pitchFamily="34" charset="0"/>
              <a:buChar char="•"/>
            </a:pPr>
            <a:r>
              <a:rPr lang="ja-JP" altLang="en-US" sz="2000" dirty="0">
                <a:solidFill>
                  <a:srgbClr val="0000FF"/>
                </a:solidFill>
              </a:rPr>
              <a:t>同一の生態系内、あるいは生態系をまたいだ種間の依存関係 </a:t>
            </a:r>
            <a:r>
              <a:rPr lang="en-US" altLang="ja-JP" sz="2000" dirty="0">
                <a:solidFill>
                  <a:srgbClr val="0000FF"/>
                </a:solidFill>
              </a:rPr>
              <a:t>(among species within a habitat or among habitat)</a:t>
            </a:r>
          </a:p>
          <a:p>
            <a:pPr marL="800100" lvl="1" indent="-342900">
              <a:spcAft>
                <a:spcPts val="600"/>
              </a:spcAft>
              <a:buFont typeface="Arial" panose="020B0604020202020204" pitchFamily="34" charset="0"/>
              <a:buChar char="•"/>
            </a:pPr>
            <a:r>
              <a:rPr lang="ja-JP" altLang="en-US" sz="2000" dirty="0"/>
              <a:t>例：熱帯域と温帯域の両方を移動する渡り鳥、樹木や低木を除去する牛に依存するヒース（エリカ属）、海藻を除去するウニに依存するサンゴ藻</a:t>
            </a:r>
            <a:endParaRPr lang="en-US" altLang="ja-JP" sz="2000" dirty="0"/>
          </a:p>
          <a:p>
            <a:pPr marL="800100" lvl="1" indent="-342900">
              <a:spcAft>
                <a:spcPts val="600"/>
              </a:spcAft>
              <a:buFont typeface="Arial" panose="020B0604020202020204" pitchFamily="34" charset="0"/>
              <a:buChar char="•"/>
            </a:pPr>
            <a:r>
              <a:rPr lang="ja-JP" altLang="en-US" sz="2000" dirty="0">
                <a:solidFill>
                  <a:srgbClr val="FF0000"/>
                </a:solidFill>
              </a:rPr>
              <a:t>生態系間をまたいでいたり、他の種を介した間接効果によるやや曖昧な依存関係？</a:t>
            </a:r>
            <a:endParaRPr lang="en-US" altLang="ja-JP" sz="2000" dirty="0">
              <a:solidFill>
                <a:srgbClr val="FF0000"/>
              </a:solidFill>
            </a:endParaRPr>
          </a:p>
          <a:p>
            <a:pPr marL="342900" indent="-342900">
              <a:spcAft>
                <a:spcPts val="600"/>
              </a:spcAft>
              <a:buFont typeface="Arial" panose="020B0604020202020204" pitchFamily="34" charset="0"/>
              <a:buChar char="•"/>
            </a:pPr>
            <a:r>
              <a:rPr lang="ja-JP" altLang="en-US" sz="2000" dirty="0"/>
              <a:t>この見過ごしも</a:t>
            </a:r>
            <a:r>
              <a:rPr lang="en-US" altLang="ja-JP" sz="2000" dirty="0"/>
              <a:t>Polis et al. (1997) </a:t>
            </a:r>
            <a:r>
              <a:rPr lang="ja-JP" altLang="en-US" sz="2000" dirty="0"/>
              <a:t>や</a:t>
            </a:r>
            <a:r>
              <a:rPr lang="en-US" altLang="ja-JP" sz="2000" dirty="0"/>
              <a:t>Bronstein (2015) </a:t>
            </a:r>
            <a:r>
              <a:rPr lang="ja-JP" altLang="en-US" sz="2000" dirty="0"/>
              <a:t>により終わりを迎えたが、依然として共生と相互依存の生態系機能への影響や進化の制限要因についての俯瞰的な考察はなされていない</a:t>
            </a:r>
            <a:endParaRPr lang="en-US" altLang="ja-JP" sz="2000" dirty="0"/>
          </a:p>
          <a:p>
            <a:pPr marL="342900" indent="-342900">
              <a:spcAft>
                <a:spcPts val="600"/>
              </a:spcAft>
              <a:buFont typeface="Arial" panose="020B0604020202020204" pitchFamily="34" charset="0"/>
              <a:buChar char="•"/>
            </a:pPr>
            <a:r>
              <a:rPr lang="ja-JP" altLang="en-US" sz="2000" dirty="0"/>
              <a:t>自然生態系を破壊するもっとも簡単な方法は共生関係（サンゴの白化）や相互依存関係 </a:t>
            </a:r>
            <a:r>
              <a:rPr lang="en-US" altLang="ja-JP" sz="2000" dirty="0"/>
              <a:t>(</a:t>
            </a:r>
            <a:r>
              <a:rPr lang="ja-JP" altLang="en-US" sz="2000" dirty="0"/>
              <a:t>上位捕食者</a:t>
            </a:r>
            <a:r>
              <a:rPr lang="en-US" altLang="ja-JP" sz="2000" dirty="0"/>
              <a:t>) </a:t>
            </a:r>
            <a:r>
              <a:rPr lang="ja-JP" altLang="en-US" sz="2000" dirty="0"/>
              <a:t>を壊すことであるので、この状況は驚くべきことだ</a:t>
            </a:r>
            <a:endParaRPr lang="en-US" altLang="ja-JP" sz="2000" dirty="0"/>
          </a:p>
        </p:txBody>
      </p:sp>
    </p:spTree>
    <p:extLst>
      <p:ext uri="{BB962C8B-B14F-4D97-AF65-F5344CB8AC3E}">
        <p14:creationId xmlns:p14="http://schemas.microsoft.com/office/powerpoint/2010/main" val="3713882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2F8839F-6AEB-4AE8-AF00-69EB9025BA3C}"/>
              </a:ext>
            </a:extLst>
          </p:cNvPr>
          <p:cNvSpPr txBox="1"/>
          <p:nvPr/>
        </p:nvSpPr>
        <p:spPr>
          <a:xfrm>
            <a:off x="359227" y="391884"/>
            <a:ext cx="11255829" cy="6170920"/>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ja-JP" altLang="en-US" sz="2000" dirty="0"/>
              <a:t>古くは、</a:t>
            </a:r>
            <a:r>
              <a:rPr lang="ja-JP" altLang="en-US" sz="2000" dirty="0">
                <a:solidFill>
                  <a:srgbClr val="0000FF"/>
                </a:solidFill>
              </a:rPr>
              <a:t>「生態系は</a:t>
            </a:r>
            <a:r>
              <a:rPr lang="en-US" altLang="ja-JP" sz="2000" dirty="0">
                <a:solidFill>
                  <a:srgbClr val="0000FF"/>
                </a:solidFill>
              </a:rPr>
              <a:t>Superorganism</a:t>
            </a:r>
            <a:r>
              <a:rPr lang="ja-JP" altLang="en-US" sz="2000" dirty="0">
                <a:solidFill>
                  <a:srgbClr val="0000FF"/>
                </a:solidFill>
              </a:rPr>
              <a:t>である」</a:t>
            </a:r>
            <a:r>
              <a:rPr lang="ja-JP" altLang="en-US" sz="2000" dirty="0"/>
              <a:t>という考え方が着目された </a:t>
            </a:r>
            <a:r>
              <a:rPr lang="en-US" altLang="ja-JP" sz="2000" dirty="0"/>
              <a:t>(Clements 1936)</a:t>
            </a:r>
          </a:p>
          <a:p>
            <a:pPr marL="342900" indent="-342900">
              <a:spcAft>
                <a:spcPts val="600"/>
              </a:spcAft>
              <a:buFont typeface="Arial" panose="020B0604020202020204" pitchFamily="34" charset="0"/>
              <a:buChar char="•"/>
            </a:pPr>
            <a:r>
              <a:rPr lang="ja-JP" altLang="en-US" sz="2000" dirty="0"/>
              <a:t>生態系の一部が全体への役目を果たし、植物の遷移の各段階が次の段階への準備をする</a:t>
            </a:r>
            <a:endParaRPr lang="en-US" altLang="ja-JP" sz="2000" dirty="0"/>
          </a:p>
          <a:p>
            <a:pPr marL="342900" indent="-342900">
              <a:spcAft>
                <a:spcPts val="600"/>
              </a:spcAft>
              <a:buFont typeface="Arial" panose="020B0604020202020204" pitchFamily="34" charset="0"/>
              <a:buChar char="•"/>
            </a:pPr>
            <a:r>
              <a:rPr lang="en-US" altLang="ja-JP" sz="2000" dirty="0"/>
              <a:t>Superorganism</a:t>
            </a:r>
            <a:r>
              <a:rPr lang="ja-JP" altLang="en-US" sz="2000" dirty="0"/>
              <a:t>一派は「樹種が独立に分布している」という反論 </a:t>
            </a:r>
            <a:r>
              <a:rPr lang="en-US" altLang="ja-JP" sz="2000" dirty="0"/>
              <a:t>(Gleason 1926) </a:t>
            </a:r>
            <a:r>
              <a:rPr lang="ja-JP" altLang="en-US" sz="2000" dirty="0"/>
              <a:t>を覆すことや、「</a:t>
            </a:r>
            <a:r>
              <a:rPr lang="en-US" altLang="ja-JP" sz="2000" dirty="0"/>
              <a:t>superorganism</a:t>
            </a:r>
            <a:r>
              <a:rPr lang="ja-JP" altLang="en-US" sz="2000" dirty="0"/>
              <a:t>の機能的な統一性が自然現象でどのように表れるのか」について示すことがっできなかった</a:t>
            </a:r>
            <a:endParaRPr lang="en-US" altLang="ja-JP" sz="2000" dirty="0"/>
          </a:p>
          <a:p>
            <a:pPr marL="342900" indent="-342900">
              <a:spcAft>
                <a:spcPts val="600"/>
              </a:spcAft>
              <a:buFont typeface="Arial" panose="020B0604020202020204" pitchFamily="34" charset="0"/>
              <a:buChar char="•"/>
            </a:pPr>
            <a:r>
              <a:rPr lang="en-US" altLang="ja-JP" sz="2000" dirty="0"/>
              <a:t>Elton (1927)</a:t>
            </a:r>
            <a:r>
              <a:rPr lang="ja-JP" altLang="en-US" sz="2000" dirty="0"/>
              <a:t>の「競争者、捕食者、寄生者、物理環境との関係によって生物群集が組織されている」という考え方が普及した</a:t>
            </a:r>
            <a:endParaRPr lang="en-US" altLang="ja-JP" sz="2000" dirty="0"/>
          </a:p>
          <a:p>
            <a:pPr marL="342900" indent="-342900">
              <a:spcAft>
                <a:spcPts val="600"/>
              </a:spcAft>
              <a:buFont typeface="Arial" panose="020B0604020202020204" pitchFamily="34" charset="0"/>
              <a:buChar char="•"/>
            </a:pPr>
            <a:endParaRPr lang="en-US" altLang="ja-JP" sz="2000" dirty="0"/>
          </a:p>
          <a:p>
            <a:pPr marL="342900" indent="-342900">
              <a:spcAft>
                <a:spcPts val="600"/>
              </a:spcAft>
              <a:buFont typeface="Arial" panose="020B0604020202020204" pitchFamily="34" charset="0"/>
              <a:buChar char="•"/>
            </a:pPr>
            <a:r>
              <a:rPr lang="ja-JP" altLang="en-US" sz="2000" dirty="0"/>
              <a:t>生態学は生態系生態学・個体群生態学・群集生態学の</a:t>
            </a:r>
            <a:r>
              <a:rPr lang="en-US" altLang="ja-JP" sz="2000" dirty="0"/>
              <a:t>3</a:t>
            </a:r>
            <a:r>
              <a:rPr lang="ja-JP" altLang="en-US" sz="2000" dirty="0"/>
              <a:t>つに分かれていた</a:t>
            </a:r>
            <a:endParaRPr lang="en-US" altLang="ja-JP" sz="2000" dirty="0"/>
          </a:p>
          <a:p>
            <a:pPr marL="342900" indent="-342900">
              <a:spcAft>
                <a:spcPts val="600"/>
              </a:spcAft>
              <a:buFont typeface="Arial" panose="020B0604020202020204" pitchFamily="34" charset="0"/>
              <a:buChar char="•"/>
            </a:pPr>
            <a:r>
              <a:rPr lang="ja-JP" altLang="en-US" sz="2000" dirty="0"/>
              <a:t>個体群生態学では菌類・窒素固定するバクテリア、送粉者が個体の生存や繁殖に果たす役割について研究されていた</a:t>
            </a:r>
            <a:endParaRPr lang="en-US" altLang="ja-JP" sz="2000" dirty="0"/>
          </a:p>
          <a:p>
            <a:pPr marL="342900" indent="-342900">
              <a:spcAft>
                <a:spcPts val="600"/>
              </a:spcAft>
              <a:buFont typeface="Arial" panose="020B0604020202020204" pitchFamily="34" charset="0"/>
              <a:buChar char="•"/>
            </a:pPr>
            <a:endParaRPr lang="en-US" altLang="ja-JP" sz="2000" dirty="0"/>
          </a:p>
          <a:p>
            <a:pPr marL="342900" indent="-342900">
              <a:spcAft>
                <a:spcPts val="600"/>
              </a:spcAft>
              <a:buFont typeface="Arial" panose="020B0604020202020204" pitchFamily="34" charset="0"/>
              <a:buChar char="•"/>
            </a:pPr>
            <a:r>
              <a:rPr lang="ja-JP" altLang="en-US" sz="2000" dirty="0"/>
              <a:t>群集生態学の</a:t>
            </a:r>
            <a:r>
              <a:rPr lang="en-US" altLang="ja-JP" sz="2000" dirty="0"/>
              <a:t>2</a:t>
            </a:r>
            <a:r>
              <a:rPr lang="ja-JP" altLang="en-US" sz="2000" dirty="0"/>
              <a:t>つの問い：①種間の関係や環境との関係がどのように群集の種構成や多様性を形成しているのか？②種が共存できる条件は？</a:t>
            </a:r>
            <a:endParaRPr lang="en-US" altLang="ja-JP" sz="2000" dirty="0"/>
          </a:p>
          <a:p>
            <a:pPr marL="342900" indent="-342900">
              <a:spcAft>
                <a:spcPts val="600"/>
              </a:spcAft>
              <a:buFont typeface="Arial" panose="020B0604020202020204" pitchFamily="34" charset="0"/>
              <a:buChar char="•"/>
            </a:pPr>
            <a:r>
              <a:rPr lang="ja-JP" altLang="en-US" sz="2000" dirty="0"/>
              <a:t>競争・捕食（</a:t>
            </a:r>
            <a:r>
              <a:rPr lang="en-US" altLang="ja-JP" sz="2000" dirty="0" err="1"/>
              <a:t>Lotka</a:t>
            </a:r>
            <a:r>
              <a:rPr lang="en-US" altLang="ja-JP" sz="2000" dirty="0"/>
              <a:t>-Volterra</a:t>
            </a:r>
            <a:r>
              <a:rPr lang="ja-JP" altLang="en-US" sz="2000" dirty="0"/>
              <a:t>の理論由来）・攪乱（実証由来）の</a:t>
            </a:r>
            <a:r>
              <a:rPr lang="en-US" altLang="ja-JP" sz="2000" dirty="0"/>
              <a:t>3</a:t>
            </a:r>
            <a:r>
              <a:rPr lang="ja-JP" altLang="en-US" sz="2000" dirty="0"/>
              <a:t>つのプロセスに着目</a:t>
            </a:r>
            <a:endParaRPr lang="en-US" altLang="ja-JP" sz="2000" dirty="0"/>
          </a:p>
          <a:p>
            <a:pPr marL="342900" indent="-342900">
              <a:spcAft>
                <a:spcPts val="600"/>
              </a:spcAft>
              <a:buFont typeface="Arial" panose="020B0604020202020204" pitchFamily="34" charset="0"/>
              <a:buChar char="•"/>
            </a:pPr>
            <a:r>
              <a:rPr lang="ja-JP" altLang="en-US" sz="2000" dirty="0"/>
              <a:t>それらのプロセスのトレードオフが種多様性に与える影響について盛んに研究</a:t>
            </a:r>
            <a:endParaRPr lang="en-US" altLang="ja-JP" sz="2000" dirty="0"/>
          </a:p>
          <a:p>
            <a:pPr marL="342900" indent="-342900">
              <a:spcAft>
                <a:spcPts val="600"/>
              </a:spcAft>
              <a:buFont typeface="Arial" panose="020B0604020202020204" pitchFamily="34" charset="0"/>
              <a:buChar char="•"/>
            </a:pPr>
            <a:r>
              <a:rPr lang="ja-JP" altLang="en-US" sz="2000" dirty="0">
                <a:solidFill>
                  <a:srgbClr val="0000FF"/>
                </a:solidFill>
              </a:rPr>
              <a:t>共生関係は捕食や攪乱への耐性、競争能力にも関係するのでそのスキームに含められるもの</a:t>
            </a:r>
            <a:endParaRPr lang="en-US" altLang="ja-JP" sz="2000" dirty="0">
              <a:solidFill>
                <a:srgbClr val="0000FF"/>
              </a:solidFill>
            </a:endParaRPr>
          </a:p>
        </p:txBody>
      </p:sp>
    </p:spTree>
    <p:extLst>
      <p:ext uri="{BB962C8B-B14F-4D97-AF65-F5344CB8AC3E}">
        <p14:creationId xmlns:p14="http://schemas.microsoft.com/office/powerpoint/2010/main" val="700463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D1ED894-2DA6-485F-8815-F7B5E1F1F503}"/>
              </a:ext>
            </a:extLst>
          </p:cNvPr>
          <p:cNvSpPr txBox="1"/>
          <p:nvPr/>
        </p:nvSpPr>
        <p:spPr>
          <a:xfrm>
            <a:off x="359227" y="391884"/>
            <a:ext cx="11255829" cy="6401753"/>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ja-JP" altLang="en-US" sz="2000" dirty="0">
                <a:solidFill>
                  <a:srgbClr val="0000FF"/>
                </a:solidFill>
              </a:rPr>
              <a:t>「生態系はひとつの単位として、分解者・生産者・植食動物・肉食動物が栄養循環と健全な生態系の維持のために役割を果たしている」</a:t>
            </a:r>
            <a:r>
              <a:rPr lang="ja-JP" altLang="en-US" sz="2000" dirty="0"/>
              <a:t>という見解の復興 </a:t>
            </a:r>
            <a:r>
              <a:rPr lang="en-US" altLang="ja-JP" sz="2000" dirty="0"/>
              <a:t>(</a:t>
            </a:r>
            <a:r>
              <a:rPr lang="en-US" altLang="ja-JP" sz="2000" dirty="0" err="1"/>
              <a:t>Odam</a:t>
            </a:r>
            <a:r>
              <a:rPr lang="en-US" altLang="ja-JP" sz="2000" dirty="0"/>
              <a:t> 1971)</a:t>
            </a:r>
          </a:p>
          <a:p>
            <a:pPr marL="342900" indent="-342900">
              <a:spcAft>
                <a:spcPts val="600"/>
              </a:spcAft>
              <a:buFont typeface="Arial" panose="020B0604020202020204" pitchFamily="34" charset="0"/>
              <a:buChar char="•"/>
            </a:pPr>
            <a:r>
              <a:rPr lang="en-US" altLang="ja-JP" sz="2000" dirty="0" err="1"/>
              <a:t>Odam</a:t>
            </a:r>
            <a:r>
              <a:rPr lang="ja-JP" altLang="en-US" sz="2000" dirty="0"/>
              <a:t>は自由主義経済との類似性を指摘し、この見解の正当性を主張</a:t>
            </a:r>
            <a:endParaRPr lang="en-US" altLang="ja-JP" sz="2000" dirty="0"/>
          </a:p>
          <a:p>
            <a:pPr marL="342900" indent="-342900">
              <a:spcAft>
                <a:spcPts val="600"/>
              </a:spcAft>
              <a:buFont typeface="Arial" panose="020B0604020202020204" pitchFamily="34" charset="0"/>
              <a:buChar char="•"/>
            </a:pPr>
            <a:r>
              <a:rPr lang="ja-JP" altLang="en-US" sz="2000" dirty="0"/>
              <a:t>生態系生態学者はエネルギーフローとストックに着目する一方で、自然選択は個体群に働く</a:t>
            </a:r>
            <a:endParaRPr lang="en-US" altLang="ja-JP" sz="2000" dirty="0"/>
          </a:p>
          <a:p>
            <a:pPr marL="342900" indent="-342900">
              <a:spcAft>
                <a:spcPts val="600"/>
              </a:spcAft>
              <a:buFont typeface="Arial" panose="020B0604020202020204" pitchFamily="34" charset="0"/>
              <a:buChar char="•"/>
            </a:pPr>
            <a:r>
              <a:rPr lang="ja-JP" altLang="en-US" sz="2000" dirty="0"/>
              <a:t>生態系を</a:t>
            </a:r>
            <a:r>
              <a:rPr lang="en-US" altLang="ja-JP" sz="2000" dirty="0"/>
              <a:t>superorganism</a:t>
            </a:r>
            <a:r>
              <a:rPr lang="ja-JP" altLang="en-US" sz="2000" dirty="0"/>
              <a:t>として扱うという概念は、不確かなデータに基づく主張をしたことで </a:t>
            </a:r>
            <a:r>
              <a:rPr lang="en-US" altLang="ja-JP" sz="2000" dirty="0"/>
              <a:t>(?)</a:t>
            </a:r>
            <a:r>
              <a:rPr lang="ja-JP" altLang="en-US" sz="2000" dirty="0"/>
              <a:t>、他の生態学者から不評を買った</a:t>
            </a:r>
            <a:endParaRPr lang="en-US" altLang="ja-JP" sz="2000" dirty="0"/>
          </a:p>
          <a:p>
            <a:pPr marL="342900" indent="-342900">
              <a:spcAft>
                <a:spcPts val="600"/>
              </a:spcAft>
              <a:buFont typeface="Arial" panose="020B0604020202020204" pitchFamily="34" charset="0"/>
              <a:buChar char="•"/>
            </a:pPr>
            <a:r>
              <a:rPr lang="ja-JP" altLang="en-US" sz="2000" dirty="0"/>
              <a:t>実証生態系生態学者は、共生的な関係 </a:t>
            </a:r>
            <a:r>
              <a:rPr lang="en-US" altLang="ja-JP" sz="2000" dirty="0"/>
              <a:t>(</a:t>
            </a:r>
            <a:r>
              <a:rPr lang="ja-JP" altLang="en-US" sz="2000" dirty="0"/>
              <a:t>菌根菌と森林、草原と草食者、渡り鳥がつなぐ生態系</a:t>
            </a:r>
            <a:r>
              <a:rPr lang="en-US" altLang="ja-JP" sz="2000" dirty="0"/>
              <a:t>)</a:t>
            </a:r>
            <a:r>
              <a:rPr lang="ja-JP" altLang="en-US" sz="2000" dirty="0"/>
              <a:t>について優れた研究を実施していたが、大局的な概念に取り入れられることは無かった</a:t>
            </a:r>
            <a:endParaRPr lang="en-US" altLang="ja-JP" sz="2000" dirty="0"/>
          </a:p>
          <a:p>
            <a:pPr marL="342900" indent="-342900">
              <a:spcAft>
                <a:spcPts val="600"/>
              </a:spcAft>
              <a:buFont typeface="Arial" panose="020B0604020202020204" pitchFamily="34" charset="0"/>
              <a:buChar char="•"/>
            </a:pPr>
            <a:endParaRPr lang="en-US" altLang="ja-JP" sz="2000" dirty="0"/>
          </a:p>
          <a:p>
            <a:pPr marL="342900" indent="-342900">
              <a:spcAft>
                <a:spcPts val="600"/>
              </a:spcAft>
              <a:buFont typeface="Arial" panose="020B0604020202020204" pitchFamily="34" charset="0"/>
              <a:buChar char="•"/>
            </a:pPr>
            <a:r>
              <a:rPr lang="ja-JP" altLang="en-US" sz="2000" dirty="0">
                <a:solidFill>
                  <a:srgbClr val="0000FF"/>
                </a:solidFill>
              </a:rPr>
              <a:t>「ガイア仮説」</a:t>
            </a:r>
            <a:r>
              <a:rPr lang="ja-JP" altLang="en-US" sz="2000" dirty="0"/>
              <a:t>は、地球の気温や空気、海・河川・土壌の化学的性質といった環境を、生物にとって快適となるように、生物の行動が一体となって変化させているという考え（フィードバック）</a:t>
            </a:r>
            <a:endParaRPr lang="en-US" altLang="ja-JP" sz="2000" dirty="0"/>
          </a:p>
          <a:p>
            <a:pPr marL="342900" indent="-342900">
              <a:spcAft>
                <a:spcPts val="600"/>
              </a:spcAft>
              <a:buFont typeface="Arial" panose="020B0604020202020204" pitchFamily="34" charset="0"/>
              <a:buChar char="•"/>
            </a:pPr>
            <a:r>
              <a:rPr lang="ja-JP" altLang="en-US" sz="2000" dirty="0"/>
              <a:t>生態系も生物化学プロセスも繁殖するようには構成されていないので、真の意味では</a:t>
            </a:r>
            <a:r>
              <a:rPr lang="en-US" altLang="ja-JP" sz="2000" dirty="0"/>
              <a:t>superorganism</a:t>
            </a:r>
            <a:r>
              <a:rPr lang="ja-JP" altLang="en-US" sz="2000" dirty="0"/>
              <a:t>ではない</a:t>
            </a:r>
            <a:endParaRPr lang="en-US" altLang="ja-JP" sz="2000" dirty="0"/>
          </a:p>
          <a:p>
            <a:pPr marL="342900" indent="-342900">
              <a:spcAft>
                <a:spcPts val="600"/>
              </a:spcAft>
              <a:buFont typeface="Arial" panose="020B0604020202020204" pitchFamily="34" charset="0"/>
              <a:buChar char="•"/>
            </a:pPr>
            <a:r>
              <a:rPr lang="ja-JP" altLang="en-US" sz="2000" dirty="0"/>
              <a:t>しかし、自然の生態系は高い生産性と多様性を維持するように組織されている</a:t>
            </a:r>
            <a:endParaRPr lang="en-US" altLang="ja-JP" sz="2000" dirty="0"/>
          </a:p>
          <a:p>
            <a:pPr marL="342900" indent="-342900">
              <a:spcAft>
                <a:spcPts val="600"/>
              </a:spcAft>
              <a:buFont typeface="Arial" panose="020B0604020202020204" pitchFamily="34" charset="0"/>
              <a:buChar char="•"/>
            </a:pPr>
            <a:r>
              <a:rPr lang="ja-JP" altLang="en-US" sz="2000" dirty="0"/>
              <a:t>これは、進化的に経験のない外部攪乱によって生産性と多様性が脅かされることから裏付けされている</a:t>
            </a:r>
            <a:r>
              <a:rPr lang="ja-JP" altLang="en-US" sz="2000" dirty="0">
                <a:solidFill>
                  <a:srgbClr val="FF0000"/>
                </a:solidFill>
              </a:rPr>
              <a:t>（ロジックとしておかしいのでは？）</a:t>
            </a:r>
            <a:endParaRPr lang="en-US" altLang="ja-JP" sz="2000" dirty="0">
              <a:solidFill>
                <a:srgbClr val="FF0000"/>
              </a:solidFill>
            </a:endParaRPr>
          </a:p>
          <a:p>
            <a:pPr marL="342900" indent="-342900">
              <a:spcAft>
                <a:spcPts val="600"/>
              </a:spcAft>
              <a:buFont typeface="Arial" panose="020B0604020202020204" pitchFamily="34" charset="0"/>
              <a:buChar char="•"/>
            </a:pPr>
            <a:r>
              <a:rPr lang="en-US" altLang="ja-JP" sz="2000" dirty="0"/>
              <a:t>37</a:t>
            </a:r>
            <a:r>
              <a:rPr lang="ja-JP" altLang="en-US" sz="2000" dirty="0"/>
              <a:t>億年前よりも世界は生物に適した環境になっている</a:t>
            </a:r>
            <a:endParaRPr lang="en-US" altLang="ja-JP" sz="2000" dirty="0"/>
          </a:p>
        </p:txBody>
      </p:sp>
      <p:sp>
        <p:nvSpPr>
          <p:cNvPr id="3" name="テキスト ボックス 2">
            <a:extLst>
              <a:ext uri="{FF2B5EF4-FFF2-40B4-BE49-F238E27FC236}">
                <a16:creationId xmlns:a16="http://schemas.microsoft.com/office/drawing/2014/main" id="{B7F2B231-1FC1-4F06-A0D9-BB6AED032BA4}"/>
              </a:ext>
            </a:extLst>
          </p:cNvPr>
          <p:cNvSpPr txBox="1"/>
          <p:nvPr/>
        </p:nvSpPr>
        <p:spPr>
          <a:xfrm rot="19843657">
            <a:off x="10150929" y="1039587"/>
            <a:ext cx="800219" cy="338554"/>
          </a:xfrm>
          <a:prstGeom prst="rect">
            <a:avLst/>
          </a:prstGeom>
          <a:noFill/>
        </p:spPr>
        <p:txBody>
          <a:bodyPr wrap="none" rtlCol="0">
            <a:spAutoFit/>
          </a:bodyPr>
          <a:lstStyle/>
          <a:p>
            <a:pPr algn="ctr"/>
            <a:r>
              <a:rPr lang="ja-JP" altLang="en-US" sz="1600" dirty="0">
                <a:solidFill>
                  <a:srgbClr val="FF0000"/>
                </a:solidFill>
              </a:rPr>
              <a:t>個体？</a:t>
            </a:r>
            <a:endParaRPr kumimoji="1" lang="ja-JP" altLang="en-US" sz="1600" dirty="0">
              <a:solidFill>
                <a:srgbClr val="FF0000"/>
              </a:solidFill>
            </a:endParaRPr>
          </a:p>
        </p:txBody>
      </p:sp>
    </p:spTree>
    <p:extLst>
      <p:ext uri="{BB962C8B-B14F-4D97-AF65-F5344CB8AC3E}">
        <p14:creationId xmlns:p14="http://schemas.microsoft.com/office/powerpoint/2010/main" val="3609904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D1ED894-2DA6-485F-8815-F7B5E1F1F503}"/>
              </a:ext>
            </a:extLst>
          </p:cNvPr>
          <p:cNvSpPr txBox="1"/>
          <p:nvPr/>
        </p:nvSpPr>
        <p:spPr>
          <a:xfrm>
            <a:off x="359227" y="391884"/>
            <a:ext cx="11255829" cy="3247043"/>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ja-JP" altLang="en-US" sz="2000" dirty="0">
                <a:solidFill>
                  <a:srgbClr val="0000FF"/>
                </a:solidFill>
              </a:rPr>
              <a:t>しかし、群集生態学者によって、「生態系が適応的に組織されている」という仮説、「相互依存性によって生物が集合体として、自分たちにとってよりよい環境を作り出している」というガイア仮説は否定された</a:t>
            </a:r>
            <a:endParaRPr lang="en-US" altLang="ja-JP" sz="2000" dirty="0">
              <a:solidFill>
                <a:srgbClr val="0000FF"/>
              </a:solidFill>
            </a:endParaRPr>
          </a:p>
          <a:p>
            <a:pPr marL="342900" indent="-342900">
              <a:spcAft>
                <a:spcPts val="600"/>
              </a:spcAft>
              <a:buFont typeface="Arial" panose="020B0604020202020204" pitchFamily="34" charset="0"/>
              <a:buChar char="•"/>
            </a:pPr>
            <a:r>
              <a:rPr lang="ja-JP" altLang="en-US" sz="2000" dirty="0"/>
              <a:t>個体群内の自然選択がこの現象をどのように実現可能かが不明だったため</a:t>
            </a:r>
            <a:endParaRPr lang="en-US" altLang="ja-JP" sz="2000" dirty="0"/>
          </a:p>
          <a:p>
            <a:pPr marL="342900" indent="-342900">
              <a:spcAft>
                <a:spcPts val="600"/>
              </a:spcAft>
              <a:buFont typeface="Arial" panose="020B0604020202020204" pitchFamily="34" charset="0"/>
              <a:buChar char="•"/>
            </a:pPr>
            <a:endParaRPr lang="en-US" altLang="ja-JP" sz="2000" dirty="0"/>
          </a:p>
          <a:p>
            <a:pPr marL="342900" indent="-342900">
              <a:spcAft>
                <a:spcPts val="600"/>
              </a:spcAft>
              <a:buFont typeface="Arial" panose="020B0604020202020204" pitchFamily="34" charset="0"/>
              <a:buChar char="•"/>
            </a:pPr>
            <a:r>
              <a:rPr lang="ja-JP" altLang="en-US" sz="2000" dirty="0"/>
              <a:t>共生は魅力的なトピックであるが、一般に個体群における重要性は低い </a:t>
            </a:r>
            <a:r>
              <a:rPr lang="en-US" altLang="ja-JP" sz="2000" dirty="0"/>
              <a:t>(Williamson 1972)</a:t>
            </a:r>
          </a:p>
          <a:p>
            <a:pPr marL="342900" indent="-342900">
              <a:spcAft>
                <a:spcPts val="600"/>
              </a:spcAft>
              <a:buFont typeface="Arial" panose="020B0604020202020204" pitchFamily="34" charset="0"/>
              <a:buChar char="•"/>
            </a:pPr>
            <a:r>
              <a:rPr lang="en-US" altLang="ja-JP" sz="2000" dirty="0"/>
              <a:t>Symbiosis</a:t>
            </a:r>
            <a:r>
              <a:rPr lang="ja-JP" altLang="en-US" sz="2000" dirty="0"/>
              <a:t>（寄生）の進化上の重要性は、新たな遺伝する形質が生成されるメカニズムと比べると低いと認識されている</a:t>
            </a:r>
            <a:endParaRPr lang="en-US" altLang="ja-JP" sz="2000" dirty="0"/>
          </a:p>
          <a:p>
            <a:pPr marL="342900" indent="-342900">
              <a:spcAft>
                <a:spcPts val="600"/>
              </a:spcAft>
              <a:buFont typeface="Arial" panose="020B0604020202020204" pitchFamily="34" charset="0"/>
              <a:buChar char="•"/>
            </a:pPr>
            <a:r>
              <a:rPr lang="ja-JP" altLang="en-US" sz="2000" dirty="0"/>
              <a:t>共生のモデルについての議論もあるが </a:t>
            </a:r>
            <a:r>
              <a:rPr lang="en-US" altLang="ja-JP" sz="2000" dirty="0"/>
              <a:t>(Pastor 2008)</a:t>
            </a:r>
            <a:r>
              <a:rPr lang="ja-JP" altLang="en-US" sz="2000" dirty="0"/>
              <a:t>、影響力は小さかった</a:t>
            </a:r>
            <a:endParaRPr lang="en-US" altLang="ja-JP" sz="2000" dirty="0"/>
          </a:p>
        </p:txBody>
      </p:sp>
    </p:spTree>
    <p:extLst>
      <p:ext uri="{BB962C8B-B14F-4D97-AF65-F5344CB8AC3E}">
        <p14:creationId xmlns:p14="http://schemas.microsoft.com/office/powerpoint/2010/main" val="391656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601656-4CA1-40B3-B67D-8465E4C3E50E}"/>
              </a:ext>
            </a:extLst>
          </p:cNvPr>
          <p:cNvSpPr>
            <a:spLocks noGrp="1"/>
          </p:cNvSpPr>
          <p:nvPr>
            <p:ph type="title"/>
          </p:nvPr>
        </p:nvSpPr>
        <p:spPr>
          <a:xfrm>
            <a:off x="342900" y="321583"/>
            <a:ext cx="10515600" cy="772432"/>
          </a:xfrm>
        </p:spPr>
        <p:txBody>
          <a:bodyPr anchor="t"/>
          <a:lstStyle/>
          <a:p>
            <a:r>
              <a:rPr kumimoji="1" lang="en-US" altLang="ja-JP" dirty="0"/>
              <a:t>Why </a:t>
            </a:r>
            <a:r>
              <a:rPr lang="en-US" altLang="ja-JP" dirty="0"/>
              <a:t>t</a:t>
            </a:r>
            <a:r>
              <a:rPr kumimoji="1" lang="en-US" altLang="ja-JP" dirty="0"/>
              <a:t>he Neglect? </a:t>
            </a:r>
            <a:r>
              <a:rPr kumimoji="1" lang="en-US" altLang="ja-JP" i="1" dirty="0"/>
              <a:t>–Theoretical Biases</a:t>
            </a:r>
            <a:endParaRPr kumimoji="1" lang="ja-JP" altLang="en-US" i="1" dirty="0"/>
          </a:p>
        </p:txBody>
      </p:sp>
      <p:sp>
        <p:nvSpPr>
          <p:cNvPr id="3" name="テキスト ボックス 2">
            <a:extLst>
              <a:ext uri="{FF2B5EF4-FFF2-40B4-BE49-F238E27FC236}">
                <a16:creationId xmlns:a16="http://schemas.microsoft.com/office/drawing/2014/main" id="{5609D5FC-ECD6-4F88-93AA-1D837D68EC88}"/>
              </a:ext>
            </a:extLst>
          </p:cNvPr>
          <p:cNvSpPr txBox="1"/>
          <p:nvPr/>
        </p:nvSpPr>
        <p:spPr>
          <a:xfrm>
            <a:off x="359227" y="1284513"/>
            <a:ext cx="11255829" cy="3323987"/>
          </a:xfrm>
          <a:prstGeom prst="rect">
            <a:avLst/>
          </a:prstGeom>
          <a:noFill/>
        </p:spPr>
        <p:txBody>
          <a:bodyPr wrap="square" rtlCol="0">
            <a:spAutoFit/>
          </a:bodyPr>
          <a:lstStyle/>
          <a:p>
            <a:pPr>
              <a:spcAft>
                <a:spcPts val="600"/>
              </a:spcAft>
            </a:pPr>
            <a:r>
              <a:rPr lang="en-US" altLang="ja-JP" sz="2000" dirty="0" err="1">
                <a:solidFill>
                  <a:srgbClr val="0000FF"/>
                </a:solidFill>
              </a:rPr>
              <a:t>Lotka</a:t>
            </a:r>
            <a:r>
              <a:rPr lang="en-US" altLang="ja-JP" sz="2000" dirty="0">
                <a:solidFill>
                  <a:srgbClr val="0000FF"/>
                </a:solidFill>
              </a:rPr>
              <a:t>-Volterra</a:t>
            </a:r>
            <a:r>
              <a:rPr lang="ja-JP" altLang="en-US" sz="2000" dirty="0">
                <a:solidFill>
                  <a:srgbClr val="0000FF"/>
                </a:solidFill>
              </a:rPr>
              <a:t>の方程式が相利共生系や相互依存性に適していない</a:t>
            </a:r>
            <a:endParaRPr lang="en-US" altLang="ja-JP" sz="2000" dirty="0">
              <a:solidFill>
                <a:srgbClr val="0000FF"/>
              </a:solidFill>
            </a:endParaRPr>
          </a:p>
          <a:p>
            <a:pPr marL="342900" indent="-342900">
              <a:spcAft>
                <a:spcPts val="600"/>
              </a:spcAft>
              <a:buFont typeface="Arial" panose="020B0604020202020204" pitchFamily="34" charset="0"/>
              <a:buChar char="•"/>
            </a:pPr>
            <a:r>
              <a:rPr lang="ja-JP" altLang="en-US" sz="2000" dirty="0"/>
              <a:t>均質環境を想定している</a:t>
            </a:r>
            <a:endParaRPr lang="en-US" altLang="ja-JP" sz="2000" dirty="0"/>
          </a:p>
          <a:p>
            <a:pPr marL="342900" indent="-342900">
              <a:spcAft>
                <a:spcPts val="600"/>
              </a:spcAft>
              <a:buFont typeface="Arial" panose="020B0604020202020204" pitchFamily="34" charset="0"/>
              <a:buChar char="•"/>
            </a:pPr>
            <a:r>
              <a:rPr lang="en-US" altLang="ja-JP" sz="2000" dirty="0"/>
              <a:t>May (1976)</a:t>
            </a:r>
            <a:r>
              <a:rPr lang="ja-JP" altLang="en-US" sz="2000" dirty="0"/>
              <a:t> は熱帯域での相利共生の重要性を認識していたが、</a:t>
            </a:r>
            <a:r>
              <a:rPr lang="en-US" altLang="ja-JP" sz="2000" dirty="0" err="1"/>
              <a:t>Lotka-Voleterra</a:t>
            </a:r>
            <a:r>
              <a:rPr lang="ja-JP" altLang="en-US" sz="2000" dirty="0"/>
              <a:t>の競争方程式の符号を逆にすると個体群が発散するので、相利共生を無視することを推奨していた</a:t>
            </a:r>
            <a:endParaRPr lang="en-US" altLang="ja-JP" sz="2000" dirty="0"/>
          </a:p>
          <a:p>
            <a:pPr marL="342900" indent="-342900">
              <a:spcAft>
                <a:spcPts val="600"/>
              </a:spcAft>
              <a:buFont typeface="Arial" panose="020B0604020202020204" pitchFamily="34" charset="0"/>
              <a:buChar char="•"/>
            </a:pPr>
            <a:r>
              <a:rPr lang="ja-JP" altLang="en-US" sz="2000" dirty="0"/>
              <a:t>均質な環境で個体同士がランダムに遭遇するという仮定</a:t>
            </a:r>
            <a:endParaRPr lang="en-US" altLang="ja-JP" sz="2000" dirty="0"/>
          </a:p>
          <a:p>
            <a:pPr marL="800100" lvl="1" indent="-342900">
              <a:spcAft>
                <a:spcPts val="600"/>
              </a:spcAft>
              <a:buFont typeface="Arial" panose="020B0604020202020204" pitchFamily="34" charset="0"/>
              <a:buChar char="•"/>
            </a:pPr>
            <a:r>
              <a:rPr lang="ja-JP" altLang="en-US" sz="2000" dirty="0"/>
              <a:t>ある動物がその餌に利益をもたらした場合、同種の他の個体も同様の利益を受ける</a:t>
            </a:r>
            <a:endParaRPr lang="en-US" altLang="ja-JP" sz="2000" dirty="0"/>
          </a:p>
          <a:p>
            <a:pPr marL="800100" lvl="1" indent="-342900">
              <a:spcAft>
                <a:spcPts val="600"/>
              </a:spcAft>
              <a:buFont typeface="Arial" panose="020B0604020202020204" pitchFamily="34" charset="0"/>
              <a:buChar char="•"/>
            </a:pPr>
            <a:r>
              <a:rPr lang="ja-JP" altLang="en-US" sz="2000" dirty="0"/>
              <a:t>餌への利益をもたらすような形質の進化は扱えない</a:t>
            </a:r>
            <a:endParaRPr lang="en-US" altLang="ja-JP" sz="2000" dirty="0"/>
          </a:p>
          <a:p>
            <a:pPr marL="800100" lvl="1" indent="-342900">
              <a:spcAft>
                <a:spcPts val="600"/>
              </a:spcAft>
              <a:buFont typeface="Arial" panose="020B0604020202020204" pitchFamily="34" charset="0"/>
              <a:buChar char="•"/>
            </a:pPr>
            <a:r>
              <a:rPr lang="en-US" altLang="ja-JP" sz="2000" dirty="0"/>
              <a:t>Wilson (1980) </a:t>
            </a:r>
            <a:r>
              <a:rPr lang="ja-JP" altLang="en-US" sz="2000" dirty="0"/>
              <a:t>は相互作用は近傍のみで生じ、若い個体が遠くに分散するという理論を考案したが、彼の研究は見逃された</a:t>
            </a:r>
            <a:endParaRPr lang="en-US" altLang="ja-JP" sz="2000" dirty="0"/>
          </a:p>
        </p:txBody>
      </p:sp>
    </p:spTree>
    <p:extLst>
      <p:ext uri="{BB962C8B-B14F-4D97-AF65-F5344CB8AC3E}">
        <p14:creationId xmlns:p14="http://schemas.microsoft.com/office/powerpoint/2010/main" val="1701009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601656-4CA1-40B3-B67D-8465E4C3E50E}"/>
              </a:ext>
            </a:extLst>
          </p:cNvPr>
          <p:cNvSpPr>
            <a:spLocks noGrp="1"/>
          </p:cNvSpPr>
          <p:nvPr>
            <p:ph type="title"/>
          </p:nvPr>
        </p:nvSpPr>
        <p:spPr>
          <a:xfrm>
            <a:off x="342900" y="321583"/>
            <a:ext cx="10515600" cy="772432"/>
          </a:xfrm>
        </p:spPr>
        <p:txBody>
          <a:bodyPr anchor="t">
            <a:normAutofit/>
          </a:bodyPr>
          <a:lstStyle/>
          <a:p>
            <a:r>
              <a:rPr kumimoji="1" lang="en-US" altLang="ja-JP" i="1" dirty="0"/>
              <a:t>Ignoring Adam Smith</a:t>
            </a:r>
            <a:endParaRPr kumimoji="1" lang="ja-JP" altLang="en-US" i="1" dirty="0"/>
          </a:p>
        </p:txBody>
      </p:sp>
      <p:sp>
        <p:nvSpPr>
          <p:cNvPr id="3" name="テキスト ボックス 2">
            <a:extLst>
              <a:ext uri="{FF2B5EF4-FFF2-40B4-BE49-F238E27FC236}">
                <a16:creationId xmlns:a16="http://schemas.microsoft.com/office/drawing/2014/main" id="{5609D5FC-ECD6-4F88-93AA-1D837D68EC88}"/>
              </a:ext>
            </a:extLst>
          </p:cNvPr>
          <p:cNvSpPr txBox="1"/>
          <p:nvPr/>
        </p:nvSpPr>
        <p:spPr>
          <a:xfrm>
            <a:off x="359227" y="1284513"/>
            <a:ext cx="11255829" cy="4862870"/>
          </a:xfrm>
          <a:prstGeom prst="rect">
            <a:avLst/>
          </a:prstGeom>
          <a:noFill/>
        </p:spPr>
        <p:txBody>
          <a:bodyPr wrap="square" rtlCol="0">
            <a:spAutoFit/>
          </a:bodyPr>
          <a:lstStyle/>
          <a:p>
            <a:pPr>
              <a:spcAft>
                <a:spcPts val="600"/>
              </a:spcAft>
            </a:pPr>
            <a:r>
              <a:rPr lang="en-US" altLang="ja-JP" sz="2000" dirty="0">
                <a:solidFill>
                  <a:srgbClr val="0000FF"/>
                </a:solidFill>
              </a:rPr>
              <a:t>Adam Smith</a:t>
            </a:r>
            <a:r>
              <a:rPr lang="ja-JP" altLang="en-US" sz="2000" dirty="0">
                <a:solidFill>
                  <a:srgbClr val="0000FF"/>
                </a:solidFill>
              </a:rPr>
              <a:t>の国富論 </a:t>
            </a:r>
            <a:r>
              <a:rPr lang="en-US" altLang="ja-JP" sz="2000" dirty="0">
                <a:solidFill>
                  <a:srgbClr val="0000FF"/>
                </a:solidFill>
              </a:rPr>
              <a:t>(1776) </a:t>
            </a:r>
            <a:r>
              <a:rPr lang="ja-JP" altLang="en-US" sz="2000" dirty="0">
                <a:solidFill>
                  <a:srgbClr val="0000FF"/>
                </a:solidFill>
              </a:rPr>
              <a:t>には、「適切な輸送技術があれば、個体・家族・より大きいグループ間の生計を立てるための競争は革新、職業の多様化、他者との競争に勝つための協力、相互依存を促進する」と書かれている（神の見えざる手）</a:t>
            </a:r>
            <a:endParaRPr lang="en-US" altLang="ja-JP" sz="2000" dirty="0">
              <a:solidFill>
                <a:srgbClr val="0000FF"/>
              </a:solidFill>
            </a:endParaRPr>
          </a:p>
          <a:p>
            <a:pPr marL="342900" indent="-342900">
              <a:spcAft>
                <a:spcPts val="600"/>
              </a:spcAft>
              <a:buFont typeface="Arial" panose="020B0604020202020204" pitchFamily="34" charset="0"/>
              <a:buChar char="•"/>
            </a:pPr>
            <a:r>
              <a:rPr lang="ja-JP" altLang="en-US" sz="2000" dirty="0"/>
              <a:t>生物群集がどのようにして生産性と多様性を高めるように進化しているかを理解するために必要な要素</a:t>
            </a:r>
            <a:endParaRPr lang="en-US" altLang="ja-JP" sz="2000" dirty="0"/>
          </a:p>
          <a:p>
            <a:pPr marL="342900" indent="-342900">
              <a:spcAft>
                <a:spcPts val="600"/>
              </a:spcAft>
              <a:buFont typeface="Arial" panose="020B0604020202020204" pitchFamily="34" charset="0"/>
              <a:buChar char="•"/>
            </a:pPr>
            <a:r>
              <a:rPr lang="ja-JP" altLang="en-US" sz="2000" dirty="0"/>
              <a:t>多くの生態学者は</a:t>
            </a:r>
            <a:r>
              <a:rPr lang="en-US" altLang="ja-JP" sz="2000" dirty="0"/>
              <a:t>Adam Smith</a:t>
            </a:r>
            <a:r>
              <a:rPr lang="ja-JP" altLang="en-US" sz="2000" dirty="0"/>
              <a:t>を読まない</a:t>
            </a:r>
            <a:endParaRPr lang="en-US" altLang="ja-JP" sz="2000" dirty="0"/>
          </a:p>
          <a:p>
            <a:pPr marL="342900" indent="-342900">
              <a:spcAft>
                <a:spcPts val="600"/>
              </a:spcAft>
              <a:buFont typeface="Arial" panose="020B0604020202020204" pitchFamily="34" charset="0"/>
              <a:buChar char="•"/>
            </a:pPr>
            <a:r>
              <a:rPr lang="ja-JP" altLang="en-US" sz="2000" dirty="0"/>
              <a:t>多くの政治家が自由放任主義者として批判したことで、彼の文章を読む機会が阻害されている</a:t>
            </a:r>
            <a:endParaRPr lang="en-US" altLang="ja-JP" sz="2000" dirty="0"/>
          </a:p>
          <a:p>
            <a:pPr marL="342900" indent="-342900">
              <a:spcAft>
                <a:spcPts val="600"/>
              </a:spcAft>
              <a:buFont typeface="Arial" panose="020B0604020202020204" pitchFamily="34" charset="0"/>
              <a:buChar char="•"/>
            </a:pPr>
            <a:r>
              <a:rPr lang="ja-JP" altLang="en-US" sz="2000" dirty="0"/>
              <a:t>経済競争がどのようにして社会の共通の利益（公益）を生むのかは定かではないので、</a:t>
            </a:r>
            <a:r>
              <a:rPr lang="en-US" altLang="ja-JP" sz="2000" dirty="0"/>
              <a:t>Smith</a:t>
            </a:r>
            <a:r>
              <a:rPr lang="ja-JP" altLang="en-US" sz="2000" dirty="0"/>
              <a:t>の主張は不当だ </a:t>
            </a:r>
            <a:r>
              <a:rPr lang="en-US" altLang="ja-JP" sz="2000" dirty="0"/>
              <a:t>(Von Neumann and Morgenstern 1944)</a:t>
            </a:r>
          </a:p>
          <a:p>
            <a:pPr marL="342900" indent="-342900">
              <a:spcAft>
                <a:spcPts val="600"/>
              </a:spcAft>
              <a:buFont typeface="Arial" panose="020B0604020202020204" pitchFamily="34" charset="0"/>
              <a:buChar char="•"/>
            </a:pPr>
            <a:r>
              <a:rPr lang="ja-JP" altLang="en-US" sz="2000" dirty="0"/>
              <a:t>ひとつめの批判への反論として、</a:t>
            </a:r>
            <a:r>
              <a:rPr lang="en-US" altLang="ja-JP" sz="2000" dirty="0"/>
              <a:t>Smith</a:t>
            </a:r>
            <a:r>
              <a:rPr lang="ja-JP" altLang="en-US" sz="2000" dirty="0"/>
              <a:t>は</a:t>
            </a:r>
            <a:r>
              <a:rPr lang="ja-JP" altLang="en-US" sz="2000" dirty="0">
                <a:solidFill>
                  <a:srgbClr val="0000FF"/>
                </a:solidFill>
              </a:rPr>
              <a:t>「競争によって社会の利益を生みだすためには、社会は自由競争を強化しなくてはいけない」</a:t>
            </a:r>
            <a:r>
              <a:rPr lang="ja-JP" altLang="en-US" sz="2000" dirty="0"/>
              <a:t>ということを主張している</a:t>
            </a:r>
            <a:endParaRPr lang="en-US" altLang="ja-JP" sz="2000" dirty="0">
              <a:solidFill>
                <a:srgbClr val="0000FF"/>
              </a:solidFill>
            </a:endParaRPr>
          </a:p>
          <a:p>
            <a:pPr marL="342900" indent="-342900">
              <a:spcAft>
                <a:spcPts val="600"/>
              </a:spcAft>
              <a:buFont typeface="Arial" panose="020B0604020202020204" pitchFamily="34" charset="0"/>
              <a:buChar char="•"/>
            </a:pPr>
            <a:r>
              <a:rPr lang="en-US" altLang="ja-JP" sz="2000" dirty="0"/>
              <a:t>2</a:t>
            </a:r>
            <a:r>
              <a:rPr lang="ja-JP" altLang="en-US" sz="2000" dirty="0"/>
              <a:t>つ目の批判には、真核生物では常染色体の遺伝子座に対する自然淘汰が減数分裂の公平性を確保し、常染色体ゲノムの公益になる場合にのみ対立遺伝子が広まるという状況を考えれば答えらえる</a:t>
            </a:r>
            <a:endParaRPr lang="en-US" altLang="ja-JP" sz="2000" dirty="0"/>
          </a:p>
        </p:txBody>
      </p:sp>
    </p:spTree>
    <p:extLst>
      <p:ext uri="{BB962C8B-B14F-4D97-AF65-F5344CB8AC3E}">
        <p14:creationId xmlns:p14="http://schemas.microsoft.com/office/powerpoint/2010/main" val="3907012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13AF93-3AEC-4EDD-A865-7AF4FB2424A9}"/>
              </a:ext>
            </a:extLst>
          </p:cNvPr>
          <p:cNvSpPr txBox="1">
            <a:spLocks/>
          </p:cNvSpPr>
          <p:nvPr/>
        </p:nvSpPr>
        <p:spPr>
          <a:xfrm>
            <a:off x="342900" y="321583"/>
            <a:ext cx="10515600" cy="1186088"/>
          </a:xfrm>
          <a:prstGeom prst="rect">
            <a:avLst/>
          </a:prstGeom>
        </p:spPr>
        <p:txBody>
          <a:bodyPr anchor="t">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i="1" dirty="0"/>
              <a:t>The Tunnel Vison of Overspecialization and Overgeneralization</a:t>
            </a:r>
            <a:endParaRPr lang="ja-JP" altLang="en-US" sz="3200" i="1" dirty="0"/>
          </a:p>
        </p:txBody>
      </p:sp>
      <p:sp>
        <p:nvSpPr>
          <p:cNvPr id="3" name="テキスト ボックス 2">
            <a:extLst>
              <a:ext uri="{FF2B5EF4-FFF2-40B4-BE49-F238E27FC236}">
                <a16:creationId xmlns:a16="http://schemas.microsoft.com/office/drawing/2014/main" id="{9705F085-CCCA-4532-B5C4-7ADAC24E3363}"/>
              </a:ext>
            </a:extLst>
          </p:cNvPr>
          <p:cNvSpPr txBox="1"/>
          <p:nvPr/>
        </p:nvSpPr>
        <p:spPr>
          <a:xfrm>
            <a:off x="359227" y="1284513"/>
            <a:ext cx="11255829" cy="3477875"/>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ja-JP" altLang="en-US" sz="2000" dirty="0"/>
              <a:t>群集生態学者は通常、ひとつのギルドや分類群に着目する（</a:t>
            </a:r>
            <a:r>
              <a:rPr lang="en-US" altLang="ja-JP" sz="2000" dirty="0"/>
              <a:t>Lack 1947, MacArthur 1958, </a:t>
            </a:r>
            <a:r>
              <a:rPr lang="en-US" altLang="ja-JP" sz="2000" dirty="0" err="1"/>
              <a:t>Losos</a:t>
            </a:r>
            <a:r>
              <a:rPr lang="en-US" altLang="ja-JP" sz="2000" dirty="0"/>
              <a:t> 2009</a:t>
            </a:r>
            <a:r>
              <a:rPr lang="ja-JP" altLang="en-US" sz="2000" dirty="0"/>
              <a:t>）</a:t>
            </a:r>
            <a:endParaRPr lang="en-US" altLang="ja-JP" sz="2000" dirty="0"/>
          </a:p>
          <a:p>
            <a:pPr marL="342900" indent="-342900">
              <a:spcAft>
                <a:spcPts val="600"/>
              </a:spcAft>
              <a:buFont typeface="Arial" panose="020B0604020202020204" pitchFamily="34" charset="0"/>
              <a:buChar char="•"/>
            </a:pPr>
            <a:r>
              <a:rPr lang="ja-JP" altLang="en-US" sz="2000" dirty="0"/>
              <a:t>競争、ニッチ分化、共存が研究のトピック</a:t>
            </a:r>
            <a:endParaRPr lang="en-US" altLang="ja-JP" sz="2000" dirty="0"/>
          </a:p>
          <a:p>
            <a:pPr marL="342900" indent="-342900">
              <a:spcAft>
                <a:spcPts val="600"/>
              </a:spcAft>
              <a:buFont typeface="Arial" panose="020B0604020202020204" pitchFamily="34" charset="0"/>
              <a:buChar char="•"/>
            </a:pPr>
            <a:r>
              <a:rPr lang="ja-JP" altLang="en-US" sz="2000" dirty="0"/>
              <a:t>相利共生は異なる界 </a:t>
            </a:r>
            <a:r>
              <a:rPr lang="en-US" altLang="ja-JP" sz="2000" dirty="0"/>
              <a:t>(kingdom) </a:t>
            </a:r>
            <a:r>
              <a:rPr lang="ja-JP" altLang="en-US" sz="2000" dirty="0"/>
              <a:t>にまたがることが多いが、そういった研究では相利共生や相互依存をめったに扱わない</a:t>
            </a:r>
            <a:endParaRPr lang="en-US" altLang="ja-JP" sz="2000" dirty="0"/>
          </a:p>
          <a:p>
            <a:pPr marL="342900" indent="-342900">
              <a:spcAft>
                <a:spcPts val="600"/>
              </a:spcAft>
              <a:buFont typeface="Arial" panose="020B0604020202020204" pitchFamily="34" charset="0"/>
              <a:buChar char="•"/>
            </a:pPr>
            <a:r>
              <a:rPr lang="ja-JP" altLang="en-US" sz="2000" dirty="0"/>
              <a:t>個体群間のエネルギーフローネットワークなどについて様々な群集や研究を包括的に比較した研究では、学生の関心である個々の生活史研究が入り込む余地はない</a:t>
            </a:r>
            <a:endParaRPr lang="en-US" altLang="ja-JP" sz="2000" dirty="0"/>
          </a:p>
          <a:p>
            <a:pPr marL="342900" indent="-342900">
              <a:spcAft>
                <a:spcPts val="600"/>
              </a:spcAft>
              <a:buFont typeface="Arial" panose="020B0604020202020204" pitchFamily="34" charset="0"/>
              <a:buChar char="•"/>
            </a:pPr>
            <a:r>
              <a:rPr lang="ja-JP" altLang="en-US" sz="2000" dirty="0"/>
              <a:t>イチジクが送粉者であるカリバチにどのように受粉させるかや、イチジクの実あたりのカリバチの数が、カリバチに寄生する線虫の毒性にどのような影響を与えるか、といった一見軽視されがちな個々の研究が、どのように相利共生が維持されてきたのかを教えてくれるのである</a:t>
            </a:r>
            <a:endParaRPr lang="en-US" altLang="ja-JP" sz="2000" dirty="0"/>
          </a:p>
        </p:txBody>
      </p:sp>
    </p:spTree>
    <p:extLst>
      <p:ext uri="{BB962C8B-B14F-4D97-AF65-F5344CB8AC3E}">
        <p14:creationId xmlns:p14="http://schemas.microsoft.com/office/powerpoint/2010/main" val="163200517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859</TotalTime>
  <Words>3165</Words>
  <Application>Microsoft Office PowerPoint</Application>
  <PresentationFormat>ワイド画面</PresentationFormat>
  <Paragraphs>127</Paragraphs>
  <Slides>17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Amazon Ember</vt:lpstr>
      <vt:lpstr>Linux Libertine</vt:lpstr>
      <vt:lpstr>Arial</vt:lpstr>
      <vt:lpstr>Calibri</vt:lpstr>
      <vt:lpstr>Office テーマ</vt:lpstr>
      <vt:lpstr>Neglected Problems in Ecology:  Interdependence and Mutualism </vt:lpstr>
      <vt:lpstr>著者 (Elbert Leigh)</vt:lpstr>
      <vt:lpstr>The Nature of This Neglect</vt:lpstr>
      <vt:lpstr>PowerPoint プレゼンテーション</vt:lpstr>
      <vt:lpstr>PowerPoint プレゼンテーション</vt:lpstr>
      <vt:lpstr>PowerPoint プレゼンテーション</vt:lpstr>
      <vt:lpstr>Why the Neglect? –Theoretical Biases</vt:lpstr>
      <vt:lpstr>Ignoring Adam Smith</vt:lpstr>
      <vt:lpstr>PowerPoint プレゼンテーション</vt:lpstr>
      <vt:lpstr>What Is to Be Done?</vt:lpstr>
      <vt:lpstr>The Economic Analogy</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Neglected Problems in Ecology Interdependence and Mutualism</dc:title>
  <dc:creator>西嶋 翔太</dc:creator>
  <cp:lastModifiedBy>西嶋 翔太</cp:lastModifiedBy>
  <cp:revision>62</cp:revision>
  <dcterms:created xsi:type="dcterms:W3CDTF">2021-05-30T16:02:59Z</dcterms:created>
  <dcterms:modified xsi:type="dcterms:W3CDTF">2021-05-31T06:22:11Z</dcterms:modified>
</cp:coreProperties>
</file>