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F3917D-305C-4518-89CD-A5EA758C04AC}">
  <a:tblStyle styleId="{C8F3917D-305C-4518-89CD-A5EA758C04AC}" styleName="Table_0">
    <a:wholeTbl>
      <a:tcTxStyle b="off" i="off">
        <a:font>
          <a:latin typeface="MS UI Gothic"/>
          <a:ea typeface="MS UI Gothic"/>
          <a:cs typeface="MS UI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MS UI Gothic"/>
          <a:ea typeface="MS UI Gothic"/>
          <a:cs typeface="MS UI Gothic"/>
        </a:font>
        <a:schemeClr val="lt1"/>
      </a:tcTxStyle>
      <a:tcStyle>
        <a:tcBdr/>
        <a:fill>
          <a:solidFill>
            <a:schemeClr val="dk1"/>
          </a:solidFill>
        </a:fill>
      </a:tcStyle>
    </a:lastCol>
    <a:firstCol>
      <a:tcTxStyle b="on" i="off">
        <a:font>
          <a:latin typeface="MS UI Gothic"/>
          <a:ea typeface="MS UI Gothic"/>
          <a:cs typeface="MS UI Gothic"/>
        </a:font>
        <a:schemeClr val="lt1"/>
      </a:tcTxStyle>
      <a:tcStyle>
        <a:tcBdr/>
        <a:fill>
          <a:solidFill>
            <a:schemeClr val="dk1"/>
          </a:solidFill>
        </a:fill>
      </a:tcStyle>
    </a:firstCol>
    <a:lastRow>
      <a:tcTxStyle b="on" i="off">
        <a:font>
          <a:latin typeface="MS UI Gothic"/>
          <a:ea typeface="MS UI Gothic"/>
          <a:cs typeface="MS UI Gothic"/>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MS UI Gothic"/>
          <a:ea typeface="MS UI Gothic"/>
          <a:cs typeface="MS UI Gothic"/>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00" d="100"/>
          <a:sy n="100" d="100"/>
        </p:scale>
        <p:origin x="42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cb74d233b_1_29: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7cb74d233b_1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bf10a2f53_0_3: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cbf10a2f53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e8549f0cb_0_4: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ce8549f0cb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e8549f0cb_0_13: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ce8549f0cb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b994ddb29_0_0: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db994ddb29_0_0:notes"/>
          <p:cNvSpPr>
            <a:spLocks noGrp="1" noRot="1" noChangeAspect="1"/>
          </p:cNvSpPr>
          <p:nvPr>
            <p:ph type="sldImg" idx="2"/>
          </p:nvPr>
        </p:nvSpPr>
        <p:spPr>
          <a:xfrm>
            <a:off x="956948" y="685057"/>
            <a:ext cx="49443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b994ddb29_0_55: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db994ddb29_0_55:notes"/>
          <p:cNvSpPr>
            <a:spLocks noGrp="1" noRot="1" noChangeAspect="1"/>
          </p:cNvSpPr>
          <p:nvPr>
            <p:ph type="sldImg" idx="2"/>
          </p:nvPr>
        </p:nvSpPr>
        <p:spPr>
          <a:xfrm>
            <a:off x="956948" y="685057"/>
            <a:ext cx="49443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4"/>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56" name="Google Shape;56;p14"/>
          <p:cNvGraphicFramePr/>
          <p:nvPr>
            <p:extLst>
              <p:ext uri="{D42A27DB-BD31-4B8C-83A1-F6EECF244321}">
                <p14:modId xmlns:p14="http://schemas.microsoft.com/office/powerpoint/2010/main" val="2175769359"/>
              </p:ext>
            </p:extLst>
          </p:nvPr>
        </p:nvGraphicFramePr>
        <p:xfrm>
          <a:off x="212761" y="988838"/>
          <a:ext cx="8839200" cy="5186825"/>
        </p:xfrm>
        <a:graphic>
          <a:graphicData uri="http://schemas.openxmlformats.org/drawingml/2006/table">
            <a:tbl>
              <a:tblPr firstRow="1" bandRow="1">
                <a:noFill/>
                <a:tableStyleId>{C8F3917D-305C-4518-89CD-A5EA758C04AC}</a:tableStyleId>
              </a:tblPr>
              <a:tblGrid>
                <a:gridCol w="1746825">
                  <a:extLst>
                    <a:ext uri="{9D8B030D-6E8A-4147-A177-3AD203B41FA5}">
                      <a16:colId xmlns:a16="http://schemas.microsoft.com/office/drawing/2014/main" val="20000"/>
                    </a:ext>
                  </a:extLst>
                </a:gridCol>
                <a:gridCol w="7092375">
                  <a:extLst>
                    <a:ext uri="{9D8B030D-6E8A-4147-A177-3AD203B41FA5}">
                      <a16:colId xmlns:a16="http://schemas.microsoft.com/office/drawing/2014/main" val="20001"/>
                    </a:ext>
                  </a:extLst>
                </a:gridCol>
              </a:tblGrid>
              <a:tr h="1064450">
                <a:tc gridSpan="2">
                  <a:txBody>
                    <a:bodyPr/>
                    <a:lstStyle/>
                    <a:p>
                      <a:pPr marL="0" lvl="0" indent="0" algn="l" rtl="0">
                        <a:spcBef>
                          <a:spcPts val="0"/>
                        </a:spcBef>
                        <a:spcAft>
                          <a:spcPts val="0"/>
                        </a:spcAft>
                        <a:buNone/>
                      </a:pPr>
                      <a:r>
                        <a:rPr lang="ja" sz="1100" b="1">
                          <a:solidFill>
                            <a:srgbClr val="000000"/>
                          </a:solidFill>
                          <a:latin typeface="Meiryo"/>
                          <a:ea typeface="Meiryo"/>
                          <a:cs typeface="Meiryo"/>
                          <a:sym typeface="Meiryo"/>
                        </a:rPr>
                        <a:t>★課題内容★</a:t>
                      </a:r>
                      <a:endParaRPr sz="1100" b="1">
                        <a:solidFill>
                          <a:srgbClr val="000000"/>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1100">
                          <a:solidFill>
                            <a:srgbClr val="FF0000"/>
                          </a:solidFill>
                          <a:latin typeface="Meiryo"/>
                          <a:ea typeface="Meiryo"/>
                          <a:cs typeface="Meiryo"/>
                          <a:sym typeface="Meiryo"/>
                        </a:rPr>
                        <a:t>最も親しいGD or UD</a:t>
                      </a:r>
                      <a:r>
                        <a:rPr lang="ja" sz="1100" b="1">
                          <a:solidFill>
                            <a:schemeClr val="dk1"/>
                          </a:solidFill>
                          <a:latin typeface="Meiryo"/>
                          <a:ea typeface="Meiryo"/>
                          <a:cs typeface="Meiryo"/>
                          <a:sym typeface="Meiryo"/>
                        </a:rPr>
                        <a:t>にマネジメントについて質問してきてください!</a:t>
                      </a:r>
                      <a:endParaRPr sz="1100" b="1">
                        <a:solidFill>
                          <a:schemeClr val="dk1"/>
                        </a:solidFill>
                        <a:latin typeface="Meiryo"/>
                        <a:ea typeface="Meiryo"/>
                        <a:cs typeface="Meiryo"/>
                        <a:sym typeface="Meiryo"/>
                      </a:endParaRPr>
                    </a:p>
                    <a:p>
                      <a:pPr marL="0" lvl="0" indent="0" algn="l" rtl="0">
                        <a:spcBef>
                          <a:spcPts val="0"/>
                        </a:spcBef>
                        <a:spcAft>
                          <a:spcPts val="0"/>
                        </a:spcAft>
                        <a:buNone/>
                      </a:pPr>
                      <a:r>
                        <a:rPr lang="ja" sz="1100">
                          <a:solidFill>
                            <a:schemeClr val="dk1"/>
                          </a:solidFill>
                          <a:latin typeface="Meiryo"/>
                          <a:ea typeface="Meiryo"/>
                          <a:cs typeface="Meiryo"/>
                          <a:sym typeface="Meiryo"/>
                        </a:rPr>
                        <a:t>虎の穴Session1を受講して、</a:t>
                      </a:r>
                      <a:endParaRPr sz="1100">
                        <a:solidFill>
                          <a:schemeClr val="dk1"/>
                        </a:solidFill>
                        <a:latin typeface="Meiryo"/>
                        <a:ea typeface="Meiryo"/>
                        <a:cs typeface="Meiryo"/>
                        <a:sym typeface="Meiryo"/>
                      </a:endParaRPr>
                    </a:p>
                    <a:p>
                      <a:pPr marL="0" lvl="0" indent="0" algn="l" rtl="0">
                        <a:spcBef>
                          <a:spcPts val="0"/>
                        </a:spcBef>
                        <a:spcAft>
                          <a:spcPts val="0"/>
                        </a:spcAft>
                        <a:buNone/>
                      </a:pPr>
                      <a:r>
                        <a:rPr lang="ja" sz="1100">
                          <a:solidFill>
                            <a:schemeClr val="dk1"/>
                          </a:solidFill>
                          <a:latin typeface="Meiryo"/>
                          <a:ea typeface="Meiryo"/>
                          <a:cs typeface="Meiryo"/>
                          <a:sym typeface="Meiryo"/>
                        </a:rPr>
                        <a:t>各々で質問内容を考えた上でGD or UDに質問してきてください！</a:t>
                      </a:r>
                      <a:endParaRPr sz="1100">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hMerge="1">
                  <a:txBody>
                    <a:bodyPr/>
                    <a:lstStyle/>
                    <a:p>
                      <a:endParaRPr lang="ja-JP"/>
                    </a:p>
                  </a:txBody>
                  <a:tcPr/>
                </a:tc>
                <a:extLst>
                  <a:ext uri="{0D108BD9-81ED-4DB2-BD59-A6C34878D82A}">
                    <a16:rowId xmlns:a16="http://schemas.microsoft.com/office/drawing/2014/main" val="10000"/>
                  </a:ext>
                </a:extLst>
              </a:tr>
              <a:tr h="1275950">
                <a:tc rowSpan="2">
                  <a:txBody>
                    <a:bodyPr/>
                    <a:lstStyle/>
                    <a:p>
                      <a:pPr marL="0" lvl="0" indent="0" algn="ctr" rtl="0">
                        <a:spcBef>
                          <a:spcPts val="0"/>
                        </a:spcBef>
                        <a:spcAft>
                          <a:spcPts val="0"/>
                        </a:spcAft>
                        <a:buNone/>
                      </a:pPr>
                      <a:r>
                        <a:rPr lang="ja" sz="1100" dirty="0">
                          <a:solidFill>
                            <a:schemeClr val="dk1"/>
                          </a:solidFill>
                          <a:latin typeface="Meiryo"/>
                          <a:ea typeface="Meiryo"/>
                          <a:cs typeface="Meiryo"/>
                          <a:sym typeface="Meiryo"/>
                        </a:rPr>
                        <a:t>【</a:t>
                      </a:r>
                      <a:r>
                        <a:rPr lang="ja-JP" altLang="en-US" sz="1100" dirty="0">
                          <a:solidFill>
                            <a:schemeClr val="dk1"/>
                          </a:solidFill>
                          <a:latin typeface="Meiryo"/>
                          <a:ea typeface="Meiryo"/>
                          <a:cs typeface="Meiryo"/>
                          <a:sym typeface="Meiryo"/>
                        </a:rPr>
                        <a:t>飯田</a:t>
                      </a:r>
                      <a:r>
                        <a:rPr lang="ja" sz="1100" dirty="0">
                          <a:solidFill>
                            <a:schemeClr val="dk1"/>
                          </a:solidFill>
                          <a:latin typeface="Meiryo"/>
                          <a:ea typeface="Meiryo"/>
                          <a:cs typeface="Meiryo"/>
                          <a:sym typeface="Meiryo"/>
                        </a:rPr>
                        <a:t>】さん</a:t>
                      </a:r>
                      <a:endParaRPr sz="1100" dirty="0">
                        <a:latin typeface="Meiryo"/>
                        <a:ea typeface="Meiryo"/>
                        <a:cs typeface="Meiryo"/>
                        <a:sym typeface="Meiryo"/>
                      </a:endParaRPr>
                    </a:p>
                    <a:p>
                      <a:pPr marL="0" lvl="0" indent="0" algn="ctr" rtl="0">
                        <a:spcBef>
                          <a:spcPts val="0"/>
                        </a:spcBef>
                        <a:spcAft>
                          <a:spcPts val="0"/>
                        </a:spcAft>
                        <a:buNone/>
                      </a:pPr>
                      <a:endParaRPr sz="1100" dirty="0">
                        <a:latin typeface="Meiryo"/>
                        <a:ea typeface="Meiryo"/>
                        <a:cs typeface="Meiryo"/>
                        <a:sym typeface="Meiryo"/>
                      </a:endParaRPr>
                    </a:p>
                    <a:p>
                      <a:pPr marL="0" lvl="0" indent="0" algn="ctr" rtl="0">
                        <a:spcBef>
                          <a:spcPts val="0"/>
                        </a:spcBef>
                        <a:spcAft>
                          <a:spcPts val="0"/>
                        </a:spcAft>
                        <a:buNone/>
                      </a:pPr>
                      <a:r>
                        <a:rPr lang="ja" sz="1100" dirty="0">
                          <a:latin typeface="Meiryo"/>
                          <a:ea typeface="Meiryo"/>
                          <a:cs typeface="Meiryo"/>
                          <a:sym typeface="Meiryo"/>
                        </a:rPr>
                        <a:t>ヒアリング実施日</a:t>
                      </a:r>
                      <a:endParaRPr sz="1100" dirty="0">
                        <a:latin typeface="Meiryo"/>
                        <a:ea typeface="Meiryo"/>
                        <a:cs typeface="Meiryo"/>
                        <a:sym typeface="Meiryo"/>
                      </a:endParaRPr>
                    </a:p>
                    <a:p>
                      <a:pPr marL="0" lvl="0" indent="0" algn="ctr" rtl="0">
                        <a:spcBef>
                          <a:spcPts val="0"/>
                        </a:spcBef>
                        <a:spcAft>
                          <a:spcPts val="0"/>
                        </a:spcAft>
                        <a:buNone/>
                      </a:pPr>
                      <a:r>
                        <a:rPr lang="ja" sz="1100" dirty="0">
                          <a:latin typeface="Meiryo"/>
                          <a:ea typeface="Meiryo"/>
                          <a:cs typeface="Meiryo"/>
                          <a:sym typeface="Meiryo"/>
                        </a:rPr>
                        <a:t>【</a:t>
                      </a:r>
                      <a:r>
                        <a:rPr lang="en-US" altLang="ja-JP" sz="1100" dirty="0">
                          <a:latin typeface="Meiryo"/>
                          <a:ea typeface="Meiryo"/>
                          <a:cs typeface="Meiryo"/>
                          <a:sym typeface="Meiryo"/>
                        </a:rPr>
                        <a:t>2022</a:t>
                      </a:r>
                      <a:r>
                        <a:rPr lang="ja" sz="1100" dirty="0">
                          <a:latin typeface="Meiryo"/>
                          <a:ea typeface="Meiryo"/>
                          <a:cs typeface="Meiryo"/>
                          <a:sym typeface="Meiryo"/>
                        </a:rPr>
                        <a:t>/</a:t>
                      </a:r>
                      <a:r>
                        <a:rPr lang="en-US" altLang="ja-JP" sz="1100" dirty="0">
                          <a:latin typeface="Meiryo"/>
                          <a:ea typeface="Meiryo"/>
                          <a:cs typeface="Meiryo"/>
                          <a:sym typeface="Meiryo"/>
                        </a:rPr>
                        <a:t>03</a:t>
                      </a:r>
                      <a:r>
                        <a:rPr lang="ja" sz="1100" dirty="0">
                          <a:latin typeface="Meiryo"/>
                          <a:ea typeface="Meiryo"/>
                          <a:cs typeface="Meiryo"/>
                          <a:sym typeface="Meiryo"/>
                        </a:rPr>
                        <a:t>/</a:t>
                      </a:r>
                      <a:r>
                        <a:rPr lang="en-US" altLang="ja-JP" sz="1100" dirty="0">
                          <a:latin typeface="Meiryo"/>
                          <a:ea typeface="Meiryo"/>
                          <a:cs typeface="Meiryo"/>
                          <a:sym typeface="Meiryo"/>
                        </a:rPr>
                        <a:t>25</a:t>
                      </a:r>
                      <a:r>
                        <a:rPr lang="ja" sz="1100" dirty="0">
                          <a:latin typeface="Meiryo"/>
                          <a:ea typeface="Meiryo"/>
                          <a:cs typeface="Meiryo"/>
                          <a:sym typeface="Meiryo"/>
                        </a:rPr>
                        <a:t>（</a:t>
                      </a:r>
                      <a:r>
                        <a:rPr lang="ja-JP" altLang="en-US" sz="1100" dirty="0">
                          <a:latin typeface="Meiryo"/>
                          <a:ea typeface="Meiryo"/>
                          <a:cs typeface="Meiryo"/>
                          <a:sym typeface="Meiryo"/>
                        </a:rPr>
                        <a:t>金</a:t>
                      </a:r>
                      <a:r>
                        <a:rPr lang="ja" sz="1100" dirty="0">
                          <a:latin typeface="Meiryo"/>
                          <a:ea typeface="Meiryo"/>
                          <a:cs typeface="Meiryo"/>
                          <a:sym typeface="Meiryo"/>
                        </a:rPr>
                        <a:t>）】</a:t>
                      </a:r>
                      <a:endParaRPr sz="1100" dirty="0">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ja" sz="1100" b="1" dirty="0">
                          <a:latin typeface="Meiryo"/>
                          <a:ea typeface="Meiryo"/>
                          <a:cs typeface="Meiryo"/>
                          <a:sym typeface="Meiryo"/>
                        </a:rPr>
                        <a:t>★ヒアリング内容</a:t>
                      </a:r>
                      <a:endParaRPr lang="en-US" altLang="ja"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・自分が</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になって会社に何を還元できたと考えるか</a:t>
                      </a:r>
                      <a:endParaRPr lang="en-US" altLang="ja-JP"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・自分が</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になってメンバーに何を還元できたと考えるか</a:t>
                      </a:r>
                      <a:endParaRPr lang="en-US" altLang="ja-JP"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になって変わった考え方、価値観</a:t>
                      </a:r>
                      <a:endParaRPr sz="1100" b="1" dirty="0">
                        <a:latin typeface="Meiryo"/>
                        <a:ea typeface="Meiryo"/>
                        <a:cs typeface="Meiryo"/>
                        <a:sym typeface="Meiryo"/>
                      </a:endParaRP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60425">
                <a:tc vMerge="1">
                  <a:txBody>
                    <a:bodyPr/>
                    <a:lstStyle/>
                    <a:p>
                      <a:endParaRPr lang="ja-JP"/>
                    </a:p>
                  </a:txBody>
                  <a:tcPr/>
                </a:tc>
                <a:tc>
                  <a:txBody>
                    <a:bodyPr/>
                    <a:lstStyle/>
                    <a:p>
                      <a:pPr marL="0" lvl="0" indent="0" algn="l" rtl="0">
                        <a:spcBef>
                          <a:spcPts val="0"/>
                        </a:spcBef>
                        <a:spcAft>
                          <a:spcPts val="0"/>
                        </a:spcAft>
                        <a:buNone/>
                      </a:pPr>
                      <a:r>
                        <a:rPr lang="ja" sz="1100" b="1" dirty="0">
                          <a:latin typeface="Meiryo"/>
                          <a:ea typeface="Meiryo"/>
                          <a:cs typeface="Meiryo"/>
                          <a:sym typeface="Meiryo"/>
                        </a:rPr>
                        <a:t>★考察</a:t>
                      </a:r>
                      <a:endParaRPr lang="ja" altLang="en-US" sz="1100" b="1" dirty="0">
                        <a:latin typeface="Meiryo"/>
                        <a:ea typeface="Meiryo"/>
                        <a:cs typeface="Meiryo"/>
                        <a:sym typeface="Meiryo"/>
                      </a:endParaRPr>
                    </a:p>
                    <a:p>
                      <a:pPr marL="0" lvl="0" indent="0" algn="l" rtl="0">
                        <a:spcBef>
                          <a:spcPts val="0"/>
                        </a:spcBef>
                        <a:spcAft>
                          <a:spcPts val="0"/>
                        </a:spcAft>
                        <a:buNone/>
                      </a:pPr>
                      <a:r>
                        <a:rPr lang="en-US" altLang="ja-JP" sz="1100" b="1" dirty="0">
                          <a:solidFill>
                            <a:srgbClr val="B7B7B7"/>
                          </a:solidFill>
                          <a:latin typeface="Meiryo"/>
                          <a:ea typeface="Meiryo"/>
                          <a:cs typeface="Meiryo"/>
                          <a:sym typeface="Meiryo"/>
                        </a:rPr>
                        <a:t>※</a:t>
                      </a:r>
                      <a:r>
                        <a:rPr lang="ja-JP" altLang="en-US" sz="1100" b="1" dirty="0">
                          <a:solidFill>
                            <a:srgbClr val="B7B7B7"/>
                          </a:solidFill>
                          <a:latin typeface="Meiryo"/>
                          <a:ea typeface="Meiryo"/>
                          <a:cs typeface="Meiryo"/>
                          <a:sym typeface="Meiryo"/>
                        </a:rPr>
                        <a:t>ヒアリングで得られた気づきや学びなどを記載</a:t>
                      </a:r>
                    </a:p>
                    <a:p>
                      <a:pPr marL="0" lvl="0" indent="0" algn="l" rtl="0">
                        <a:spcBef>
                          <a:spcPts val="0"/>
                        </a:spcBef>
                        <a:spcAft>
                          <a:spcPts val="0"/>
                        </a:spcAft>
                        <a:buNone/>
                      </a:pP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に求められるスキル、もしくは</a:t>
                      </a: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の意義として技術面はそこまで重要ではないと感じた。それよりも社員同士での対話や、会社の意図を汲み取り伝えるなどのコミュニケーション能力が大事であると気づいた。</a:t>
                      </a:r>
                      <a:endParaRPr lang="en-US" altLang="ja-JP" sz="1100" dirty="0">
                        <a:solidFill>
                          <a:schemeClr val="dk1"/>
                        </a:solidFill>
                        <a:latin typeface="Meiryo"/>
                        <a:ea typeface="Meiryo"/>
                        <a:cs typeface="Meiryo"/>
                        <a:sym typeface="Meiryo"/>
                      </a:endParaRPr>
                    </a:p>
                    <a:p>
                      <a:pPr marL="0" lvl="0" indent="0" algn="l" rtl="0">
                        <a:spcBef>
                          <a:spcPts val="0"/>
                        </a:spcBef>
                        <a:spcAft>
                          <a:spcPts val="0"/>
                        </a:spcAft>
                        <a:buNone/>
                      </a:pPr>
                      <a:r>
                        <a:rPr lang="ja-JP" altLang="en-US" sz="1100" dirty="0">
                          <a:solidFill>
                            <a:schemeClr val="dk1"/>
                          </a:solidFill>
                          <a:latin typeface="Meiryo"/>
                          <a:ea typeface="Meiryo"/>
                          <a:cs typeface="Meiryo"/>
                          <a:sym typeface="Meiryo"/>
                        </a:rPr>
                        <a:t>ミドル同士の距離感が意外と近いのは意外だった。またヒアリングの中で、メンバーが思っているよりも</a:t>
                      </a: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は近い場所にいるという話があり、それをもっとメンバーが理解すれば情報共有や相談等しやすい関係になると思った。</a:t>
                      </a: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486000">
                <a:tc>
                  <a:txBody>
                    <a:bodyPr/>
                    <a:lstStyle/>
                    <a:p>
                      <a:pPr marL="0" marR="0" lvl="0" indent="0" algn="ctr" rtl="0">
                        <a:lnSpc>
                          <a:spcPct val="100000"/>
                        </a:lnSpc>
                        <a:spcBef>
                          <a:spcPts val="0"/>
                        </a:spcBef>
                        <a:spcAft>
                          <a:spcPts val="0"/>
                        </a:spcAft>
                        <a:buNone/>
                      </a:pPr>
                      <a:r>
                        <a:rPr lang="ja" sz="1100">
                          <a:latin typeface="Meiryo"/>
                          <a:ea typeface="Meiryo"/>
                          <a:cs typeface="Meiryo"/>
                          <a:sym typeface="Meiryo"/>
                        </a:rPr>
                        <a:t>感想</a:t>
                      </a:r>
                      <a:endParaRPr sz="1500">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ja" sz="1100" b="1" dirty="0">
                          <a:solidFill>
                            <a:srgbClr val="B7B7B7"/>
                          </a:solidFill>
                          <a:latin typeface="Meiryo"/>
                          <a:ea typeface="Meiryo"/>
                          <a:cs typeface="Meiryo"/>
                          <a:sym typeface="Meiryo"/>
                        </a:rPr>
                        <a:t>※今回の宿題を実施した感想を記載</a:t>
                      </a:r>
                      <a:endParaRPr lang="en-US" altLang="ja" sz="1100" b="1" dirty="0">
                        <a:solidFill>
                          <a:srgbClr val="B7B7B7"/>
                        </a:solidFill>
                        <a:latin typeface="Meiryo"/>
                        <a:ea typeface="Meiryo"/>
                        <a:cs typeface="Meiryo"/>
                        <a:sym typeface="Meiryo"/>
                      </a:endParaRPr>
                    </a:p>
                    <a:p>
                      <a:pPr marL="0" lvl="0" indent="0" algn="l" rtl="0">
                        <a:spcBef>
                          <a:spcPts val="0"/>
                        </a:spcBef>
                        <a:spcAft>
                          <a:spcPts val="0"/>
                        </a:spcAft>
                        <a:buNone/>
                      </a:pPr>
                      <a:r>
                        <a:rPr lang="en-US" altLang="ja-JP" sz="1100" b="1" dirty="0">
                          <a:solidFill>
                            <a:schemeClr val="tx1"/>
                          </a:solidFill>
                          <a:latin typeface="Meiryo"/>
                          <a:ea typeface="Meiryo"/>
                          <a:cs typeface="Meiryo"/>
                          <a:sym typeface="Meiryo"/>
                        </a:rPr>
                        <a:t>GD</a:t>
                      </a:r>
                      <a:r>
                        <a:rPr lang="ja-JP" altLang="en-US" sz="1100" b="1" dirty="0">
                          <a:solidFill>
                            <a:schemeClr val="tx1"/>
                          </a:solidFill>
                          <a:latin typeface="Meiryo"/>
                          <a:ea typeface="Meiryo"/>
                          <a:cs typeface="Meiryo"/>
                          <a:sym typeface="Meiryo"/>
                        </a:rPr>
                        <a:t>が感じていることや思っていることを直接話して知ることができたのはよかった。</a:t>
                      </a:r>
                      <a:endParaRPr lang="en-US" altLang="ja-JP" sz="1100" b="1" dirty="0">
                        <a:solidFill>
                          <a:schemeClr val="tx1"/>
                        </a:solidFill>
                        <a:latin typeface="Meiryo"/>
                        <a:ea typeface="Meiryo"/>
                        <a:cs typeface="Meiryo"/>
                        <a:sym typeface="Meiryo"/>
                      </a:endParaRPr>
                    </a:p>
                    <a:p>
                      <a:pPr marL="0" lvl="0" indent="0" algn="l" rtl="0">
                        <a:spcBef>
                          <a:spcPts val="0"/>
                        </a:spcBef>
                        <a:spcAft>
                          <a:spcPts val="0"/>
                        </a:spcAft>
                        <a:buNone/>
                      </a:pPr>
                      <a:r>
                        <a:rPr lang="ja-JP" altLang="en-US" sz="1100" b="1" dirty="0">
                          <a:solidFill>
                            <a:schemeClr val="tx1"/>
                          </a:solidFill>
                          <a:latin typeface="Meiryo"/>
                          <a:ea typeface="Meiryo"/>
                          <a:cs typeface="Meiryo"/>
                          <a:sym typeface="Meiryo"/>
                        </a:rPr>
                        <a:t>また</a:t>
                      </a:r>
                      <a:r>
                        <a:rPr lang="en-US" altLang="ja-JP" sz="1100" b="1" dirty="0">
                          <a:solidFill>
                            <a:schemeClr val="tx1"/>
                          </a:solidFill>
                          <a:latin typeface="Meiryo"/>
                          <a:ea typeface="Meiryo"/>
                          <a:cs typeface="Meiryo"/>
                          <a:sym typeface="Meiryo"/>
                        </a:rPr>
                        <a:t>GD</a:t>
                      </a:r>
                      <a:r>
                        <a:rPr lang="ja-JP" altLang="en-US" sz="1100" b="1" dirty="0">
                          <a:solidFill>
                            <a:schemeClr val="tx1"/>
                          </a:solidFill>
                          <a:latin typeface="Meiryo"/>
                          <a:ea typeface="Meiryo"/>
                          <a:cs typeface="Meiryo"/>
                          <a:sym typeface="Meiryo"/>
                        </a:rPr>
                        <a:t>になることでタスクは大きく増えると思うが、その分会社やメンバーに貢献できていることを実感しやすく、やりがいがある役割だと改めて思った。普段は</a:t>
                      </a:r>
                      <a:r>
                        <a:rPr lang="en-US" altLang="ja-JP" sz="1100" b="1" dirty="0">
                          <a:solidFill>
                            <a:schemeClr val="tx1"/>
                          </a:solidFill>
                          <a:latin typeface="Meiryo"/>
                          <a:ea typeface="Meiryo"/>
                          <a:cs typeface="Meiryo"/>
                          <a:sym typeface="Meiryo"/>
                        </a:rPr>
                        <a:t>ALH</a:t>
                      </a:r>
                      <a:r>
                        <a:rPr lang="ja-JP" altLang="en-US" sz="1100" b="1" dirty="0">
                          <a:solidFill>
                            <a:schemeClr val="tx1"/>
                          </a:solidFill>
                          <a:latin typeface="Meiryo"/>
                          <a:ea typeface="Meiryo"/>
                          <a:cs typeface="Meiryo"/>
                          <a:sym typeface="Meiryo"/>
                        </a:rPr>
                        <a:t>に対しての貢献など考えることがないので、この機会を大事に考えたい。</a:t>
                      </a:r>
                      <a:endParaRPr lang="en-US" altLang="ja-JP" sz="1100" b="1" dirty="0">
                        <a:solidFill>
                          <a:schemeClr val="tx1"/>
                        </a:solidFill>
                        <a:latin typeface="Meiryo"/>
                        <a:ea typeface="Meiryo"/>
                        <a:cs typeface="Meiryo"/>
                        <a:sym typeface="Meiryo"/>
                      </a:endParaRPr>
                    </a:p>
                    <a:p>
                      <a:pPr marL="0" lvl="0" indent="0" algn="l" rtl="0">
                        <a:spcBef>
                          <a:spcPts val="0"/>
                        </a:spcBef>
                        <a:spcAft>
                          <a:spcPts val="0"/>
                        </a:spcAft>
                        <a:buNone/>
                      </a:pPr>
                      <a:endParaRPr lang="en-US" altLang="ja" sz="1100" b="1" dirty="0">
                        <a:solidFill>
                          <a:srgbClr val="B7B7B7"/>
                        </a:solidFill>
                        <a:latin typeface="Meiryo"/>
                        <a:ea typeface="Meiryo"/>
                        <a:cs typeface="Meiryo"/>
                        <a:sym typeface="Meiryo"/>
                      </a:endParaRPr>
                    </a:p>
                    <a:p>
                      <a:pPr marL="0" lvl="0" indent="0" algn="l" rtl="0">
                        <a:spcBef>
                          <a:spcPts val="0"/>
                        </a:spcBef>
                        <a:spcAft>
                          <a:spcPts val="0"/>
                        </a:spcAft>
                        <a:buNone/>
                      </a:pPr>
                      <a:endParaRPr sz="1100" dirty="0">
                        <a:solidFill>
                          <a:srgbClr val="999999"/>
                        </a:solidFill>
                        <a:latin typeface="Meiryo"/>
                        <a:ea typeface="Meiryo"/>
                        <a:cs typeface="Meiryo"/>
                        <a:sym typeface="Meiryo"/>
                      </a:endParaRP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pic>
        <p:nvPicPr>
          <p:cNvPr id="57" name="Google Shape;57;p14"/>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58" name="Google Shape;58;p14"/>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59" name="Google Shape;59;p14"/>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60" name="Google Shape;60;p14"/>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Session1　マネジメントについて</a:t>
            </a:r>
            <a:endParaRPr sz="2400" b="1" i="1">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66" name="Google Shape;66;p15"/>
          <p:cNvGraphicFramePr/>
          <p:nvPr/>
        </p:nvGraphicFramePr>
        <p:xfrm>
          <a:off x="367211" y="988838"/>
          <a:ext cx="8684750" cy="5217925"/>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【組織】</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67" name="Google Shape;67;p15"/>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68" name="Google Shape;68;p15"/>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69" name="Google Shape;69;p15"/>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70" name="Google Shape;70;p15"/>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76" name="Google Shape;76;p16"/>
          <p:cNvGraphicFramePr/>
          <p:nvPr/>
        </p:nvGraphicFramePr>
        <p:xfrm>
          <a:off x="367211" y="988838"/>
          <a:ext cx="8684750" cy="5217925"/>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【評価者】</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77" name="Google Shape;77;p16"/>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78" name="Google Shape;78;p16"/>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79" name="Google Shape;79;p16"/>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80" name="Google Shape;80;p16"/>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86" name="Google Shape;86;p17"/>
          <p:cNvGraphicFramePr/>
          <p:nvPr/>
        </p:nvGraphicFramePr>
        <p:xfrm>
          <a:off x="367211" y="988838"/>
          <a:ext cx="8684750" cy="5217925"/>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【被評価者】</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87" name="Google Shape;87;p17"/>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88" name="Google Shape;88;p17"/>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89" name="Google Shape;89;p17"/>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90" name="Google Shape;90;p17"/>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96" name="Google Shape;96;p18"/>
          <p:cNvGraphicFramePr/>
          <p:nvPr/>
        </p:nvGraphicFramePr>
        <p:xfrm>
          <a:off x="367211" y="988838"/>
          <a:ext cx="3000000" cy="3000000"/>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　読み込み（気づいたことあれば下記に記入）</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②セッション3の振り返りをまとめてください！（自身のGood \Bad、チームメンバのGood）</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97" name="Google Shape;97;p18"/>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98" name="Google Shape;98;p18"/>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99" name="Google Shape;99;p18"/>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100" name="Google Shape;100;p18"/>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Session3　目標設定面談練習</a:t>
            </a:r>
            <a:endParaRPr sz="2400" b="1" i="1">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106" name="Google Shape;106;p19"/>
          <p:cNvGraphicFramePr/>
          <p:nvPr/>
        </p:nvGraphicFramePr>
        <p:xfrm>
          <a:off x="367211" y="988838"/>
          <a:ext cx="3000000" cy="3000000"/>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　セッション4の振り返りをまとめてください！（自身のGood \Bad、チームメンバのGood）</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107" name="Google Shape;107;p19"/>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108" name="Google Shape;108;p19"/>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109" name="Google Shape;109;p19"/>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110" name="Google Shape;110;p19"/>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Session４　評価面談練習</a:t>
            </a:r>
            <a:endParaRPr sz="2400" b="1" i="1">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591</Words>
  <Application>Microsoft Office PowerPoint</Application>
  <PresentationFormat>画面に合わせる (4:3)</PresentationFormat>
  <Paragraphs>46</Paragraphs>
  <Slides>6</Slides>
  <Notes>6</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Meiryo</vt:lpstr>
      <vt:lpstr>Arial</vt:lpstr>
      <vt:lpstr>Simple Light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小畑 頌太朗</cp:lastModifiedBy>
  <cp:revision>4</cp:revision>
  <dcterms:modified xsi:type="dcterms:W3CDTF">2022-04-18T09:57:05Z</dcterms:modified>
</cp:coreProperties>
</file>