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F3917D-305C-4518-89CD-A5EA758C04AC}">
  <a:tblStyle styleId="{C8F3917D-305C-4518-89CD-A5EA758C04AC}" styleName="Table_0">
    <a:wholeTbl>
      <a:tcTxStyle b="off" i="off">
        <a:font>
          <a:latin typeface="MS UI Gothic"/>
          <a:ea typeface="MS UI Gothic"/>
          <a:cs typeface="MS UI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MS UI Gothic"/>
          <a:ea typeface="MS UI Gothic"/>
          <a:cs typeface="MS UI Gothic"/>
        </a:font>
        <a:schemeClr val="lt1"/>
      </a:tcTxStyle>
      <a:tcStyle>
        <a:tcBdr/>
        <a:fill>
          <a:solidFill>
            <a:schemeClr val="dk1"/>
          </a:solidFill>
        </a:fill>
      </a:tcStyle>
    </a:lastCol>
    <a:firstCol>
      <a:tcTxStyle b="on" i="off">
        <a:font>
          <a:latin typeface="MS UI Gothic"/>
          <a:ea typeface="MS UI Gothic"/>
          <a:cs typeface="MS UI Gothic"/>
        </a:font>
        <a:schemeClr val="lt1"/>
      </a:tcTxStyle>
      <a:tcStyle>
        <a:tcBdr/>
        <a:fill>
          <a:solidFill>
            <a:schemeClr val="dk1"/>
          </a:solidFill>
        </a:fill>
      </a:tcStyle>
    </a:firstCol>
    <a:lastRow>
      <a:tcTxStyle b="on" i="off">
        <a:font>
          <a:latin typeface="MS UI Gothic"/>
          <a:ea typeface="MS UI Gothic"/>
          <a:cs typeface="MS UI Gothic"/>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MS UI Gothic"/>
          <a:ea typeface="MS UI Gothic"/>
          <a:cs typeface="MS UI Gothic"/>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p:cViewPr varScale="1">
        <p:scale>
          <a:sx n="104" d="100"/>
          <a:sy n="104" d="100"/>
        </p:scale>
        <p:origin x="321" y="5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7cb74d233b_1_29: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7cb74d233b_1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bf10a2f53_0_3: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cbf10a2f53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e8549f0cb_0_4: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ce8549f0cb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e8549f0cb_0_13: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ce8549f0cb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b994ddb29_0_0: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db994ddb2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b994ddb29_0_55: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db994ddb29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とコンテンツ">
  <p:cSld name="タイトルとコンテンツ">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Google Shape;55;p14"/>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56" name="Google Shape;56;p14"/>
          <p:cNvGraphicFramePr/>
          <p:nvPr>
            <p:extLst>
              <p:ext uri="{D42A27DB-BD31-4B8C-83A1-F6EECF244321}">
                <p14:modId xmlns:p14="http://schemas.microsoft.com/office/powerpoint/2010/main" val="2175769359"/>
              </p:ext>
            </p:extLst>
          </p:nvPr>
        </p:nvGraphicFramePr>
        <p:xfrm>
          <a:off x="212761" y="988838"/>
          <a:ext cx="8839200" cy="5186825"/>
        </p:xfrm>
        <a:graphic>
          <a:graphicData uri="http://schemas.openxmlformats.org/drawingml/2006/table">
            <a:tbl>
              <a:tblPr firstRow="1" bandRow="1">
                <a:noFill/>
                <a:tableStyleId>{C8F3917D-305C-4518-89CD-A5EA758C04AC}</a:tableStyleId>
              </a:tblPr>
              <a:tblGrid>
                <a:gridCol w="1746825">
                  <a:extLst>
                    <a:ext uri="{9D8B030D-6E8A-4147-A177-3AD203B41FA5}">
                      <a16:colId xmlns:a16="http://schemas.microsoft.com/office/drawing/2014/main" val="20000"/>
                    </a:ext>
                  </a:extLst>
                </a:gridCol>
                <a:gridCol w="7092375">
                  <a:extLst>
                    <a:ext uri="{9D8B030D-6E8A-4147-A177-3AD203B41FA5}">
                      <a16:colId xmlns:a16="http://schemas.microsoft.com/office/drawing/2014/main" val="20001"/>
                    </a:ext>
                  </a:extLst>
                </a:gridCol>
              </a:tblGrid>
              <a:tr h="1064450">
                <a:tc gridSpan="2">
                  <a:txBody>
                    <a:bodyPr/>
                    <a:lstStyle/>
                    <a:p>
                      <a:pPr marL="0" lvl="0" indent="0" algn="l" rtl="0">
                        <a:spcBef>
                          <a:spcPts val="0"/>
                        </a:spcBef>
                        <a:spcAft>
                          <a:spcPts val="0"/>
                        </a:spcAft>
                        <a:buNone/>
                      </a:pPr>
                      <a:r>
                        <a:rPr lang="ja" sz="1100" b="1">
                          <a:solidFill>
                            <a:srgbClr val="000000"/>
                          </a:solidFill>
                          <a:latin typeface="Meiryo"/>
                          <a:ea typeface="Meiryo"/>
                          <a:cs typeface="Meiryo"/>
                          <a:sym typeface="Meiryo"/>
                        </a:rPr>
                        <a:t>★課題内容★</a:t>
                      </a:r>
                      <a:endParaRPr sz="1100" b="1">
                        <a:solidFill>
                          <a:srgbClr val="000000"/>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1100">
                          <a:solidFill>
                            <a:srgbClr val="FF0000"/>
                          </a:solidFill>
                          <a:latin typeface="Meiryo"/>
                          <a:ea typeface="Meiryo"/>
                          <a:cs typeface="Meiryo"/>
                          <a:sym typeface="Meiryo"/>
                        </a:rPr>
                        <a:t>最も親しいGD or UD</a:t>
                      </a:r>
                      <a:r>
                        <a:rPr lang="ja" sz="1100" b="1">
                          <a:solidFill>
                            <a:schemeClr val="dk1"/>
                          </a:solidFill>
                          <a:latin typeface="Meiryo"/>
                          <a:ea typeface="Meiryo"/>
                          <a:cs typeface="Meiryo"/>
                          <a:sym typeface="Meiryo"/>
                        </a:rPr>
                        <a:t>にマネジメントについて質問してきてください!</a:t>
                      </a:r>
                      <a:endParaRPr sz="1100" b="1">
                        <a:solidFill>
                          <a:schemeClr val="dk1"/>
                        </a:solidFill>
                        <a:latin typeface="Meiryo"/>
                        <a:ea typeface="Meiryo"/>
                        <a:cs typeface="Meiryo"/>
                        <a:sym typeface="Meiryo"/>
                      </a:endParaRPr>
                    </a:p>
                    <a:p>
                      <a:pPr marL="0" lvl="0" indent="0" algn="l" rtl="0">
                        <a:spcBef>
                          <a:spcPts val="0"/>
                        </a:spcBef>
                        <a:spcAft>
                          <a:spcPts val="0"/>
                        </a:spcAft>
                        <a:buNone/>
                      </a:pPr>
                      <a:r>
                        <a:rPr lang="ja" sz="1100">
                          <a:solidFill>
                            <a:schemeClr val="dk1"/>
                          </a:solidFill>
                          <a:latin typeface="Meiryo"/>
                          <a:ea typeface="Meiryo"/>
                          <a:cs typeface="Meiryo"/>
                          <a:sym typeface="Meiryo"/>
                        </a:rPr>
                        <a:t>虎の穴Session1を受講して、</a:t>
                      </a:r>
                      <a:endParaRPr sz="1100">
                        <a:solidFill>
                          <a:schemeClr val="dk1"/>
                        </a:solidFill>
                        <a:latin typeface="Meiryo"/>
                        <a:ea typeface="Meiryo"/>
                        <a:cs typeface="Meiryo"/>
                        <a:sym typeface="Meiryo"/>
                      </a:endParaRPr>
                    </a:p>
                    <a:p>
                      <a:pPr marL="0" lvl="0" indent="0" algn="l" rtl="0">
                        <a:spcBef>
                          <a:spcPts val="0"/>
                        </a:spcBef>
                        <a:spcAft>
                          <a:spcPts val="0"/>
                        </a:spcAft>
                        <a:buNone/>
                      </a:pPr>
                      <a:r>
                        <a:rPr lang="ja" sz="1100">
                          <a:solidFill>
                            <a:schemeClr val="dk1"/>
                          </a:solidFill>
                          <a:latin typeface="Meiryo"/>
                          <a:ea typeface="Meiryo"/>
                          <a:cs typeface="Meiryo"/>
                          <a:sym typeface="Meiryo"/>
                        </a:rPr>
                        <a:t>各々で質問内容を考えた上でGD or UDに質問してきてください！</a:t>
                      </a:r>
                      <a:endParaRPr sz="1100">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hMerge="1">
                  <a:txBody>
                    <a:bodyPr/>
                    <a:lstStyle/>
                    <a:p>
                      <a:endParaRPr lang="ja-JP"/>
                    </a:p>
                  </a:txBody>
                  <a:tcPr/>
                </a:tc>
                <a:extLst>
                  <a:ext uri="{0D108BD9-81ED-4DB2-BD59-A6C34878D82A}">
                    <a16:rowId xmlns:a16="http://schemas.microsoft.com/office/drawing/2014/main" val="10000"/>
                  </a:ext>
                </a:extLst>
              </a:tr>
              <a:tr h="1275950">
                <a:tc rowSpan="2">
                  <a:txBody>
                    <a:bodyPr/>
                    <a:lstStyle/>
                    <a:p>
                      <a:pPr marL="0" lvl="0" indent="0" algn="ctr" rtl="0">
                        <a:spcBef>
                          <a:spcPts val="0"/>
                        </a:spcBef>
                        <a:spcAft>
                          <a:spcPts val="0"/>
                        </a:spcAft>
                        <a:buNone/>
                      </a:pPr>
                      <a:r>
                        <a:rPr lang="ja" sz="1100" dirty="0">
                          <a:solidFill>
                            <a:schemeClr val="dk1"/>
                          </a:solidFill>
                          <a:latin typeface="Meiryo"/>
                          <a:ea typeface="Meiryo"/>
                          <a:cs typeface="Meiryo"/>
                          <a:sym typeface="Meiryo"/>
                        </a:rPr>
                        <a:t>【</a:t>
                      </a:r>
                      <a:r>
                        <a:rPr lang="ja-JP" altLang="en-US" sz="1100" dirty="0">
                          <a:solidFill>
                            <a:schemeClr val="dk1"/>
                          </a:solidFill>
                          <a:latin typeface="Meiryo"/>
                          <a:ea typeface="Meiryo"/>
                          <a:cs typeface="Meiryo"/>
                          <a:sym typeface="Meiryo"/>
                        </a:rPr>
                        <a:t>飯田</a:t>
                      </a:r>
                      <a:r>
                        <a:rPr lang="ja" sz="1100" dirty="0">
                          <a:solidFill>
                            <a:schemeClr val="dk1"/>
                          </a:solidFill>
                          <a:latin typeface="Meiryo"/>
                          <a:ea typeface="Meiryo"/>
                          <a:cs typeface="Meiryo"/>
                          <a:sym typeface="Meiryo"/>
                        </a:rPr>
                        <a:t>】さん</a:t>
                      </a:r>
                      <a:endParaRPr sz="1100" dirty="0">
                        <a:latin typeface="Meiryo"/>
                        <a:ea typeface="Meiryo"/>
                        <a:cs typeface="Meiryo"/>
                        <a:sym typeface="Meiryo"/>
                      </a:endParaRPr>
                    </a:p>
                    <a:p>
                      <a:pPr marL="0" lvl="0" indent="0" algn="ctr" rtl="0">
                        <a:spcBef>
                          <a:spcPts val="0"/>
                        </a:spcBef>
                        <a:spcAft>
                          <a:spcPts val="0"/>
                        </a:spcAft>
                        <a:buNone/>
                      </a:pPr>
                      <a:endParaRPr sz="1100" dirty="0">
                        <a:latin typeface="Meiryo"/>
                        <a:ea typeface="Meiryo"/>
                        <a:cs typeface="Meiryo"/>
                        <a:sym typeface="Meiryo"/>
                      </a:endParaRPr>
                    </a:p>
                    <a:p>
                      <a:pPr marL="0" lvl="0" indent="0" algn="ctr" rtl="0">
                        <a:spcBef>
                          <a:spcPts val="0"/>
                        </a:spcBef>
                        <a:spcAft>
                          <a:spcPts val="0"/>
                        </a:spcAft>
                        <a:buNone/>
                      </a:pPr>
                      <a:r>
                        <a:rPr lang="ja" sz="1100" dirty="0">
                          <a:latin typeface="Meiryo"/>
                          <a:ea typeface="Meiryo"/>
                          <a:cs typeface="Meiryo"/>
                          <a:sym typeface="Meiryo"/>
                        </a:rPr>
                        <a:t>ヒアリング実施日</a:t>
                      </a:r>
                      <a:endParaRPr sz="1100" dirty="0">
                        <a:latin typeface="Meiryo"/>
                        <a:ea typeface="Meiryo"/>
                        <a:cs typeface="Meiryo"/>
                        <a:sym typeface="Meiryo"/>
                      </a:endParaRPr>
                    </a:p>
                    <a:p>
                      <a:pPr marL="0" lvl="0" indent="0" algn="ctr" rtl="0">
                        <a:spcBef>
                          <a:spcPts val="0"/>
                        </a:spcBef>
                        <a:spcAft>
                          <a:spcPts val="0"/>
                        </a:spcAft>
                        <a:buNone/>
                      </a:pPr>
                      <a:r>
                        <a:rPr lang="ja" sz="1100" dirty="0">
                          <a:latin typeface="Meiryo"/>
                          <a:ea typeface="Meiryo"/>
                          <a:cs typeface="Meiryo"/>
                          <a:sym typeface="Meiryo"/>
                        </a:rPr>
                        <a:t>【</a:t>
                      </a:r>
                      <a:r>
                        <a:rPr lang="en-US" altLang="ja-JP" sz="1100" dirty="0">
                          <a:latin typeface="Meiryo"/>
                          <a:ea typeface="Meiryo"/>
                          <a:cs typeface="Meiryo"/>
                          <a:sym typeface="Meiryo"/>
                        </a:rPr>
                        <a:t>2022</a:t>
                      </a:r>
                      <a:r>
                        <a:rPr lang="ja" sz="1100" dirty="0">
                          <a:latin typeface="Meiryo"/>
                          <a:ea typeface="Meiryo"/>
                          <a:cs typeface="Meiryo"/>
                          <a:sym typeface="Meiryo"/>
                        </a:rPr>
                        <a:t>/</a:t>
                      </a:r>
                      <a:r>
                        <a:rPr lang="en-US" altLang="ja-JP" sz="1100" dirty="0">
                          <a:latin typeface="Meiryo"/>
                          <a:ea typeface="Meiryo"/>
                          <a:cs typeface="Meiryo"/>
                          <a:sym typeface="Meiryo"/>
                        </a:rPr>
                        <a:t>03</a:t>
                      </a:r>
                      <a:r>
                        <a:rPr lang="ja" sz="1100" dirty="0">
                          <a:latin typeface="Meiryo"/>
                          <a:ea typeface="Meiryo"/>
                          <a:cs typeface="Meiryo"/>
                          <a:sym typeface="Meiryo"/>
                        </a:rPr>
                        <a:t>/</a:t>
                      </a:r>
                      <a:r>
                        <a:rPr lang="en-US" altLang="ja-JP" sz="1100" dirty="0">
                          <a:latin typeface="Meiryo"/>
                          <a:ea typeface="Meiryo"/>
                          <a:cs typeface="Meiryo"/>
                          <a:sym typeface="Meiryo"/>
                        </a:rPr>
                        <a:t>25</a:t>
                      </a:r>
                      <a:r>
                        <a:rPr lang="ja" sz="1100" dirty="0">
                          <a:latin typeface="Meiryo"/>
                          <a:ea typeface="Meiryo"/>
                          <a:cs typeface="Meiryo"/>
                          <a:sym typeface="Meiryo"/>
                        </a:rPr>
                        <a:t>（</a:t>
                      </a:r>
                      <a:r>
                        <a:rPr lang="ja-JP" altLang="en-US" sz="1100" dirty="0">
                          <a:latin typeface="Meiryo"/>
                          <a:ea typeface="Meiryo"/>
                          <a:cs typeface="Meiryo"/>
                          <a:sym typeface="Meiryo"/>
                        </a:rPr>
                        <a:t>金</a:t>
                      </a:r>
                      <a:r>
                        <a:rPr lang="ja" sz="1100" dirty="0">
                          <a:latin typeface="Meiryo"/>
                          <a:ea typeface="Meiryo"/>
                          <a:cs typeface="Meiryo"/>
                          <a:sym typeface="Meiryo"/>
                        </a:rPr>
                        <a:t>）】</a:t>
                      </a:r>
                      <a:endParaRPr sz="1100" dirty="0">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ja" sz="1100" b="1" dirty="0">
                          <a:latin typeface="Meiryo"/>
                          <a:ea typeface="Meiryo"/>
                          <a:cs typeface="Meiryo"/>
                          <a:sym typeface="Meiryo"/>
                        </a:rPr>
                        <a:t>★ヒアリング内容</a:t>
                      </a:r>
                      <a:endParaRPr lang="en-US" altLang="ja" sz="1100" b="1" dirty="0">
                        <a:latin typeface="Meiryo"/>
                        <a:ea typeface="Meiryo"/>
                        <a:cs typeface="Meiryo"/>
                        <a:sym typeface="Meiryo"/>
                      </a:endParaRPr>
                    </a:p>
                    <a:p>
                      <a:pPr marL="0" lvl="0" indent="0" algn="l" rtl="0">
                        <a:spcBef>
                          <a:spcPts val="0"/>
                        </a:spcBef>
                        <a:spcAft>
                          <a:spcPts val="0"/>
                        </a:spcAft>
                        <a:buNone/>
                      </a:pPr>
                      <a:r>
                        <a:rPr lang="ja-JP" altLang="en-US" sz="1100" b="1" dirty="0">
                          <a:latin typeface="Meiryo"/>
                          <a:ea typeface="Meiryo"/>
                          <a:cs typeface="Meiryo"/>
                          <a:sym typeface="Meiryo"/>
                        </a:rPr>
                        <a:t>・自分が</a:t>
                      </a:r>
                      <a:r>
                        <a:rPr lang="en-US" altLang="ja-JP" sz="1100" b="1" dirty="0">
                          <a:latin typeface="Meiryo"/>
                          <a:ea typeface="Meiryo"/>
                          <a:cs typeface="Meiryo"/>
                          <a:sym typeface="Meiryo"/>
                        </a:rPr>
                        <a:t>GD</a:t>
                      </a:r>
                      <a:r>
                        <a:rPr lang="ja-JP" altLang="en-US" sz="1100" b="1" dirty="0">
                          <a:latin typeface="Meiryo"/>
                          <a:ea typeface="Meiryo"/>
                          <a:cs typeface="Meiryo"/>
                          <a:sym typeface="Meiryo"/>
                        </a:rPr>
                        <a:t>になって会社に何を還元できたと考えるか</a:t>
                      </a:r>
                      <a:endParaRPr lang="en-US" altLang="ja-JP" sz="1100" b="1" dirty="0">
                        <a:latin typeface="Meiryo"/>
                        <a:ea typeface="Meiryo"/>
                        <a:cs typeface="Meiryo"/>
                        <a:sym typeface="Meiryo"/>
                      </a:endParaRPr>
                    </a:p>
                    <a:p>
                      <a:pPr marL="0" lvl="0" indent="0" algn="l" rtl="0">
                        <a:spcBef>
                          <a:spcPts val="0"/>
                        </a:spcBef>
                        <a:spcAft>
                          <a:spcPts val="0"/>
                        </a:spcAft>
                        <a:buNone/>
                      </a:pPr>
                      <a:r>
                        <a:rPr lang="ja-JP" altLang="en-US" sz="1100" b="1" dirty="0">
                          <a:latin typeface="Meiryo"/>
                          <a:ea typeface="Meiryo"/>
                          <a:cs typeface="Meiryo"/>
                          <a:sym typeface="Meiryo"/>
                        </a:rPr>
                        <a:t>・自分が</a:t>
                      </a:r>
                      <a:r>
                        <a:rPr lang="en-US" altLang="ja-JP" sz="1100" b="1" dirty="0">
                          <a:latin typeface="Meiryo"/>
                          <a:ea typeface="Meiryo"/>
                          <a:cs typeface="Meiryo"/>
                          <a:sym typeface="Meiryo"/>
                        </a:rPr>
                        <a:t>GD</a:t>
                      </a:r>
                      <a:r>
                        <a:rPr lang="ja-JP" altLang="en-US" sz="1100" b="1" dirty="0">
                          <a:latin typeface="Meiryo"/>
                          <a:ea typeface="Meiryo"/>
                          <a:cs typeface="Meiryo"/>
                          <a:sym typeface="Meiryo"/>
                        </a:rPr>
                        <a:t>になってメンバーに何を還元できたと考えるか</a:t>
                      </a:r>
                      <a:endParaRPr lang="en-US" altLang="ja-JP" sz="1100" b="1" dirty="0">
                        <a:latin typeface="Meiryo"/>
                        <a:ea typeface="Meiryo"/>
                        <a:cs typeface="Meiryo"/>
                        <a:sym typeface="Meiryo"/>
                      </a:endParaRPr>
                    </a:p>
                    <a:p>
                      <a:pPr marL="0" lvl="0" indent="0" algn="l" rtl="0">
                        <a:spcBef>
                          <a:spcPts val="0"/>
                        </a:spcBef>
                        <a:spcAft>
                          <a:spcPts val="0"/>
                        </a:spcAft>
                        <a:buNone/>
                      </a:pPr>
                      <a:r>
                        <a:rPr lang="ja-JP" altLang="en-US" sz="1100" b="1" dirty="0">
                          <a:latin typeface="Meiryo"/>
                          <a:ea typeface="Meiryo"/>
                          <a:cs typeface="Meiryo"/>
                          <a:sym typeface="Meiryo"/>
                        </a:rPr>
                        <a:t>・</a:t>
                      </a:r>
                      <a:r>
                        <a:rPr lang="en-US" altLang="ja-JP" sz="1100" b="1" dirty="0">
                          <a:latin typeface="Meiryo"/>
                          <a:ea typeface="Meiryo"/>
                          <a:cs typeface="Meiryo"/>
                          <a:sym typeface="Meiryo"/>
                        </a:rPr>
                        <a:t>GD</a:t>
                      </a:r>
                      <a:r>
                        <a:rPr lang="ja-JP" altLang="en-US" sz="1100" b="1" dirty="0">
                          <a:latin typeface="Meiryo"/>
                          <a:ea typeface="Meiryo"/>
                          <a:cs typeface="Meiryo"/>
                          <a:sym typeface="Meiryo"/>
                        </a:rPr>
                        <a:t>になって変わった考え方、価値観</a:t>
                      </a:r>
                      <a:endParaRPr sz="1100" b="1" dirty="0">
                        <a:latin typeface="Meiryo"/>
                        <a:ea typeface="Meiryo"/>
                        <a:cs typeface="Meiryo"/>
                        <a:sym typeface="Meiryo"/>
                      </a:endParaRPr>
                    </a:p>
                  </a:txBody>
                  <a:tcPr marL="106925" marR="106925" marT="50400" marB="504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360425">
                <a:tc vMerge="1">
                  <a:txBody>
                    <a:bodyPr/>
                    <a:lstStyle/>
                    <a:p>
                      <a:endParaRPr lang="ja-JP"/>
                    </a:p>
                  </a:txBody>
                  <a:tcPr/>
                </a:tc>
                <a:tc>
                  <a:txBody>
                    <a:bodyPr/>
                    <a:lstStyle/>
                    <a:p>
                      <a:pPr marL="0" lvl="0" indent="0" algn="l" rtl="0">
                        <a:spcBef>
                          <a:spcPts val="0"/>
                        </a:spcBef>
                        <a:spcAft>
                          <a:spcPts val="0"/>
                        </a:spcAft>
                        <a:buNone/>
                      </a:pPr>
                      <a:r>
                        <a:rPr lang="ja" sz="1100" b="1" dirty="0">
                          <a:latin typeface="Meiryo"/>
                          <a:ea typeface="Meiryo"/>
                          <a:cs typeface="Meiryo"/>
                          <a:sym typeface="Meiryo"/>
                        </a:rPr>
                        <a:t>★考察</a:t>
                      </a:r>
                      <a:endParaRPr lang="ja" altLang="en-US" sz="1100" b="1" dirty="0">
                        <a:latin typeface="Meiryo"/>
                        <a:ea typeface="Meiryo"/>
                        <a:cs typeface="Meiryo"/>
                        <a:sym typeface="Meiryo"/>
                      </a:endParaRPr>
                    </a:p>
                    <a:p>
                      <a:pPr marL="0" lvl="0" indent="0" algn="l" rtl="0">
                        <a:spcBef>
                          <a:spcPts val="0"/>
                        </a:spcBef>
                        <a:spcAft>
                          <a:spcPts val="0"/>
                        </a:spcAft>
                        <a:buNone/>
                      </a:pPr>
                      <a:r>
                        <a:rPr lang="en-US" altLang="ja-JP" sz="1100" b="1" dirty="0">
                          <a:solidFill>
                            <a:srgbClr val="B7B7B7"/>
                          </a:solidFill>
                          <a:latin typeface="Meiryo"/>
                          <a:ea typeface="Meiryo"/>
                          <a:cs typeface="Meiryo"/>
                          <a:sym typeface="Meiryo"/>
                        </a:rPr>
                        <a:t>※</a:t>
                      </a:r>
                      <a:r>
                        <a:rPr lang="ja-JP" altLang="en-US" sz="1100" b="1" dirty="0">
                          <a:solidFill>
                            <a:srgbClr val="B7B7B7"/>
                          </a:solidFill>
                          <a:latin typeface="Meiryo"/>
                          <a:ea typeface="Meiryo"/>
                          <a:cs typeface="Meiryo"/>
                          <a:sym typeface="Meiryo"/>
                        </a:rPr>
                        <a:t>ヒアリングで得られた気づきや学びなどを記載</a:t>
                      </a:r>
                    </a:p>
                    <a:p>
                      <a:pPr marL="0" lvl="0" indent="0" algn="l" rtl="0">
                        <a:spcBef>
                          <a:spcPts val="0"/>
                        </a:spcBef>
                        <a:spcAft>
                          <a:spcPts val="0"/>
                        </a:spcAft>
                        <a:buNone/>
                      </a:pPr>
                      <a:r>
                        <a:rPr lang="en-US" altLang="ja-JP" sz="1100" dirty="0">
                          <a:solidFill>
                            <a:schemeClr val="dk1"/>
                          </a:solidFill>
                          <a:latin typeface="Meiryo"/>
                          <a:ea typeface="Meiryo"/>
                          <a:cs typeface="Meiryo"/>
                          <a:sym typeface="Meiryo"/>
                        </a:rPr>
                        <a:t>GD</a:t>
                      </a:r>
                      <a:r>
                        <a:rPr lang="ja-JP" altLang="en-US" sz="1100" dirty="0">
                          <a:solidFill>
                            <a:schemeClr val="dk1"/>
                          </a:solidFill>
                          <a:latin typeface="Meiryo"/>
                          <a:ea typeface="Meiryo"/>
                          <a:cs typeface="Meiryo"/>
                          <a:sym typeface="Meiryo"/>
                        </a:rPr>
                        <a:t>に求められるスキル、もしくは</a:t>
                      </a:r>
                      <a:r>
                        <a:rPr lang="en-US" altLang="ja-JP" sz="1100" dirty="0">
                          <a:solidFill>
                            <a:schemeClr val="dk1"/>
                          </a:solidFill>
                          <a:latin typeface="Meiryo"/>
                          <a:ea typeface="Meiryo"/>
                          <a:cs typeface="Meiryo"/>
                          <a:sym typeface="Meiryo"/>
                        </a:rPr>
                        <a:t>GD</a:t>
                      </a:r>
                      <a:r>
                        <a:rPr lang="ja-JP" altLang="en-US" sz="1100" dirty="0">
                          <a:solidFill>
                            <a:schemeClr val="dk1"/>
                          </a:solidFill>
                          <a:latin typeface="Meiryo"/>
                          <a:ea typeface="Meiryo"/>
                          <a:cs typeface="Meiryo"/>
                          <a:sym typeface="Meiryo"/>
                        </a:rPr>
                        <a:t>の意義として技術面はそこまで重要ではないと感じた。それよりも社員同士での対話や、会社の意図を汲み取り伝えるなどのコミュニケーション能力が大事であると気づいた。</a:t>
                      </a:r>
                      <a:endParaRPr lang="en-US" altLang="ja-JP" sz="1100" dirty="0">
                        <a:solidFill>
                          <a:schemeClr val="dk1"/>
                        </a:solidFill>
                        <a:latin typeface="Meiryo"/>
                        <a:ea typeface="Meiryo"/>
                        <a:cs typeface="Meiryo"/>
                        <a:sym typeface="Meiryo"/>
                      </a:endParaRPr>
                    </a:p>
                    <a:p>
                      <a:pPr marL="0" lvl="0" indent="0" algn="l" rtl="0">
                        <a:spcBef>
                          <a:spcPts val="0"/>
                        </a:spcBef>
                        <a:spcAft>
                          <a:spcPts val="0"/>
                        </a:spcAft>
                        <a:buNone/>
                      </a:pPr>
                      <a:r>
                        <a:rPr lang="ja-JP" altLang="en-US" sz="1100" dirty="0">
                          <a:solidFill>
                            <a:schemeClr val="dk1"/>
                          </a:solidFill>
                          <a:latin typeface="Meiryo"/>
                          <a:ea typeface="Meiryo"/>
                          <a:cs typeface="Meiryo"/>
                          <a:sym typeface="Meiryo"/>
                        </a:rPr>
                        <a:t>ミドル同士の距離感が意外と近いのは意外だった。またヒアリングの中で、メンバーが思っているよりも</a:t>
                      </a:r>
                      <a:r>
                        <a:rPr lang="en-US" altLang="ja-JP" sz="1100" dirty="0">
                          <a:solidFill>
                            <a:schemeClr val="dk1"/>
                          </a:solidFill>
                          <a:latin typeface="Meiryo"/>
                          <a:ea typeface="Meiryo"/>
                          <a:cs typeface="Meiryo"/>
                          <a:sym typeface="Meiryo"/>
                        </a:rPr>
                        <a:t>GD</a:t>
                      </a:r>
                      <a:r>
                        <a:rPr lang="ja-JP" altLang="en-US" sz="1100" dirty="0">
                          <a:solidFill>
                            <a:schemeClr val="dk1"/>
                          </a:solidFill>
                          <a:latin typeface="Meiryo"/>
                          <a:ea typeface="Meiryo"/>
                          <a:cs typeface="Meiryo"/>
                          <a:sym typeface="Meiryo"/>
                        </a:rPr>
                        <a:t>は近い場所にいるという話があり、それをもっとメンバーが理解すれば情報共有や相談等しやすい関係になると思った。</a:t>
                      </a:r>
                    </a:p>
                  </a:txBody>
                  <a:tcPr marL="106925" marR="106925" marT="50400" marB="504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486000">
                <a:tc>
                  <a:txBody>
                    <a:bodyPr/>
                    <a:lstStyle/>
                    <a:p>
                      <a:pPr marL="0" marR="0" lvl="0" indent="0" algn="ctr" rtl="0">
                        <a:lnSpc>
                          <a:spcPct val="100000"/>
                        </a:lnSpc>
                        <a:spcBef>
                          <a:spcPts val="0"/>
                        </a:spcBef>
                        <a:spcAft>
                          <a:spcPts val="0"/>
                        </a:spcAft>
                        <a:buNone/>
                      </a:pPr>
                      <a:r>
                        <a:rPr lang="ja" sz="1100">
                          <a:latin typeface="Meiryo"/>
                          <a:ea typeface="Meiryo"/>
                          <a:cs typeface="Meiryo"/>
                          <a:sym typeface="Meiryo"/>
                        </a:rPr>
                        <a:t>感想</a:t>
                      </a:r>
                      <a:endParaRPr sz="1500">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ja" sz="1100" b="1" dirty="0">
                          <a:solidFill>
                            <a:srgbClr val="B7B7B7"/>
                          </a:solidFill>
                          <a:latin typeface="Meiryo"/>
                          <a:ea typeface="Meiryo"/>
                          <a:cs typeface="Meiryo"/>
                          <a:sym typeface="Meiryo"/>
                        </a:rPr>
                        <a:t>※今回の宿題を実施した感想を記載</a:t>
                      </a:r>
                      <a:endParaRPr lang="en-US" altLang="ja" sz="1100" b="1" dirty="0">
                        <a:solidFill>
                          <a:srgbClr val="B7B7B7"/>
                        </a:solidFill>
                        <a:latin typeface="Meiryo"/>
                        <a:ea typeface="Meiryo"/>
                        <a:cs typeface="Meiryo"/>
                        <a:sym typeface="Meiryo"/>
                      </a:endParaRPr>
                    </a:p>
                    <a:p>
                      <a:pPr marL="0" lvl="0" indent="0" algn="l" rtl="0">
                        <a:spcBef>
                          <a:spcPts val="0"/>
                        </a:spcBef>
                        <a:spcAft>
                          <a:spcPts val="0"/>
                        </a:spcAft>
                        <a:buNone/>
                      </a:pPr>
                      <a:r>
                        <a:rPr lang="en-US" altLang="ja-JP" sz="1100" b="1" dirty="0">
                          <a:solidFill>
                            <a:schemeClr val="tx1"/>
                          </a:solidFill>
                          <a:latin typeface="Meiryo"/>
                          <a:ea typeface="Meiryo"/>
                          <a:cs typeface="Meiryo"/>
                          <a:sym typeface="Meiryo"/>
                        </a:rPr>
                        <a:t>GD</a:t>
                      </a:r>
                      <a:r>
                        <a:rPr lang="ja-JP" altLang="en-US" sz="1100" b="1" dirty="0">
                          <a:solidFill>
                            <a:schemeClr val="tx1"/>
                          </a:solidFill>
                          <a:latin typeface="Meiryo"/>
                          <a:ea typeface="Meiryo"/>
                          <a:cs typeface="Meiryo"/>
                          <a:sym typeface="Meiryo"/>
                        </a:rPr>
                        <a:t>が感じていることや思っていることを直接話して知ることができたのはよかった。</a:t>
                      </a:r>
                      <a:endParaRPr lang="en-US" altLang="ja-JP" sz="1100" b="1" dirty="0">
                        <a:solidFill>
                          <a:schemeClr val="tx1"/>
                        </a:solidFill>
                        <a:latin typeface="Meiryo"/>
                        <a:ea typeface="Meiryo"/>
                        <a:cs typeface="Meiryo"/>
                        <a:sym typeface="Meiryo"/>
                      </a:endParaRPr>
                    </a:p>
                    <a:p>
                      <a:pPr marL="0" lvl="0" indent="0" algn="l" rtl="0">
                        <a:spcBef>
                          <a:spcPts val="0"/>
                        </a:spcBef>
                        <a:spcAft>
                          <a:spcPts val="0"/>
                        </a:spcAft>
                        <a:buNone/>
                      </a:pPr>
                      <a:r>
                        <a:rPr lang="ja-JP" altLang="en-US" sz="1100" b="1" dirty="0">
                          <a:solidFill>
                            <a:schemeClr val="tx1"/>
                          </a:solidFill>
                          <a:latin typeface="Meiryo"/>
                          <a:ea typeface="Meiryo"/>
                          <a:cs typeface="Meiryo"/>
                          <a:sym typeface="Meiryo"/>
                        </a:rPr>
                        <a:t>また</a:t>
                      </a:r>
                      <a:r>
                        <a:rPr lang="en-US" altLang="ja-JP" sz="1100" b="1" dirty="0">
                          <a:solidFill>
                            <a:schemeClr val="tx1"/>
                          </a:solidFill>
                          <a:latin typeface="Meiryo"/>
                          <a:ea typeface="Meiryo"/>
                          <a:cs typeface="Meiryo"/>
                          <a:sym typeface="Meiryo"/>
                        </a:rPr>
                        <a:t>GD</a:t>
                      </a:r>
                      <a:r>
                        <a:rPr lang="ja-JP" altLang="en-US" sz="1100" b="1" dirty="0">
                          <a:solidFill>
                            <a:schemeClr val="tx1"/>
                          </a:solidFill>
                          <a:latin typeface="Meiryo"/>
                          <a:ea typeface="Meiryo"/>
                          <a:cs typeface="Meiryo"/>
                          <a:sym typeface="Meiryo"/>
                        </a:rPr>
                        <a:t>になることでタスクは大きく増えると思うが、その分会社やメンバーに貢献できていることを実感しやすく、やりがいがある役割だと改めて思った。普段は</a:t>
                      </a:r>
                      <a:r>
                        <a:rPr lang="en-US" altLang="ja-JP" sz="1100" b="1" dirty="0">
                          <a:solidFill>
                            <a:schemeClr val="tx1"/>
                          </a:solidFill>
                          <a:latin typeface="Meiryo"/>
                          <a:ea typeface="Meiryo"/>
                          <a:cs typeface="Meiryo"/>
                          <a:sym typeface="Meiryo"/>
                        </a:rPr>
                        <a:t>ALH</a:t>
                      </a:r>
                      <a:r>
                        <a:rPr lang="ja-JP" altLang="en-US" sz="1100" b="1" dirty="0">
                          <a:solidFill>
                            <a:schemeClr val="tx1"/>
                          </a:solidFill>
                          <a:latin typeface="Meiryo"/>
                          <a:ea typeface="Meiryo"/>
                          <a:cs typeface="Meiryo"/>
                          <a:sym typeface="Meiryo"/>
                        </a:rPr>
                        <a:t>に対しての貢献など考えることがないので、この機会を大事に考えたい。</a:t>
                      </a:r>
                      <a:endParaRPr lang="en-US" altLang="ja-JP" sz="1100" b="1" dirty="0">
                        <a:solidFill>
                          <a:schemeClr val="tx1"/>
                        </a:solidFill>
                        <a:latin typeface="Meiryo"/>
                        <a:ea typeface="Meiryo"/>
                        <a:cs typeface="Meiryo"/>
                        <a:sym typeface="Meiryo"/>
                      </a:endParaRPr>
                    </a:p>
                    <a:p>
                      <a:pPr marL="0" lvl="0" indent="0" algn="l" rtl="0">
                        <a:spcBef>
                          <a:spcPts val="0"/>
                        </a:spcBef>
                        <a:spcAft>
                          <a:spcPts val="0"/>
                        </a:spcAft>
                        <a:buNone/>
                      </a:pPr>
                      <a:endParaRPr lang="en-US" altLang="ja" sz="1100" b="1" dirty="0">
                        <a:solidFill>
                          <a:srgbClr val="B7B7B7"/>
                        </a:solidFill>
                        <a:latin typeface="Meiryo"/>
                        <a:ea typeface="Meiryo"/>
                        <a:cs typeface="Meiryo"/>
                        <a:sym typeface="Meiryo"/>
                      </a:endParaRPr>
                    </a:p>
                    <a:p>
                      <a:pPr marL="0" lvl="0" indent="0" algn="l" rtl="0">
                        <a:spcBef>
                          <a:spcPts val="0"/>
                        </a:spcBef>
                        <a:spcAft>
                          <a:spcPts val="0"/>
                        </a:spcAft>
                        <a:buNone/>
                      </a:pPr>
                      <a:endParaRPr sz="1100" dirty="0">
                        <a:solidFill>
                          <a:srgbClr val="999999"/>
                        </a:solidFill>
                        <a:latin typeface="Meiryo"/>
                        <a:ea typeface="Meiryo"/>
                        <a:cs typeface="Meiryo"/>
                        <a:sym typeface="Meiryo"/>
                      </a:endParaRPr>
                    </a:p>
                  </a:txBody>
                  <a:tcPr marL="106925" marR="106925" marT="50400" marB="504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pic>
        <p:nvPicPr>
          <p:cNvPr id="57" name="Google Shape;57;p14"/>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58" name="Google Shape;58;p14"/>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59" name="Google Shape;59;p14"/>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60" name="Google Shape;60;p14"/>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Session1　マネジメントについて</a:t>
            </a:r>
            <a:endParaRPr sz="2400" b="1" i="1">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66" name="Google Shape;66;p15"/>
          <p:cNvGraphicFramePr/>
          <p:nvPr/>
        </p:nvGraphicFramePr>
        <p:xfrm>
          <a:off x="367211" y="988838"/>
          <a:ext cx="8684750" cy="5217925"/>
        </p:xfrm>
        <a:graphic>
          <a:graphicData uri="http://schemas.openxmlformats.org/drawingml/2006/table">
            <a:tbl>
              <a:tblPr firstRow="1" bandRow="1">
                <a:noFill/>
                <a:tableStyleId>{C8F3917D-305C-4518-89CD-A5EA758C04AC}</a:tableStyleId>
              </a:tblPr>
              <a:tblGrid>
                <a:gridCol w="1592375">
                  <a:extLst>
                    <a:ext uri="{9D8B030D-6E8A-4147-A177-3AD203B41FA5}">
                      <a16:colId xmlns:a16="http://schemas.microsoft.com/office/drawing/2014/main" val="20000"/>
                    </a:ext>
                  </a:extLst>
                </a:gridCol>
                <a:gridCol w="2480625">
                  <a:extLst>
                    <a:ext uri="{9D8B030D-6E8A-4147-A177-3AD203B41FA5}">
                      <a16:colId xmlns:a16="http://schemas.microsoft.com/office/drawing/2014/main" val="20001"/>
                    </a:ext>
                  </a:extLst>
                </a:gridCol>
                <a:gridCol w="1537250">
                  <a:extLst>
                    <a:ext uri="{9D8B030D-6E8A-4147-A177-3AD203B41FA5}">
                      <a16:colId xmlns:a16="http://schemas.microsoft.com/office/drawing/2014/main" val="20002"/>
                    </a:ext>
                  </a:extLst>
                </a:gridCol>
                <a:gridCol w="2054150">
                  <a:extLst>
                    <a:ext uri="{9D8B030D-6E8A-4147-A177-3AD203B41FA5}">
                      <a16:colId xmlns:a16="http://schemas.microsoft.com/office/drawing/2014/main" val="20003"/>
                    </a:ext>
                  </a:extLst>
                </a:gridCol>
                <a:gridCol w="1020350">
                  <a:extLst>
                    <a:ext uri="{9D8B030D-6E8A-4147-A177-3AD203B41FA5}">
                      <a16:colId xmlns:a16="http://schemas.microsoft.com/office/drawing/2014/main" val="20004"/>
                    </a:ext>
                  </a:extLst>
                </a:gridCol>
              </a:tblGrid>
              <a:tr h="964450">
                <a:tc rowSpan="2" gridSpan="5">
                  <a:txBody>
                    <a:bodyPr/>
                    <a:lstStyle/>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★課題</a:t>
                      </a:r>
                      <a:r>
                        <a:rPr lang="ja" sz="1100" b="1">
                          <a:solidFill>
                            <a:schemeClr val="dk1"/>
                          </a:solidFill>
                          <a:latin typeface="Meiryo"/>
                          <a:ea typeface="Meiryo"/>
                          <a:cs typeface="Meiryo"/>
                          <a:sym typeface="Meiryo"/>
                        </a:rPr>
                        <a:t>内容</a:t>
                      </a:r>
                      <a:r>
                        <a:rPr lang="ja" sz="1100" b="1">
                          <a:solidFill>
                            <a:schemeClr val="dk1"/>
                          </a:solidFill>
                          <a:highlight>
                            <a:srgbClr val="FAFBFC"/>
                          </a:highlight>
                          <a:latin typeface="Arial"/>
                          <a:ea typeface="Arial"/>
                          <a:cs typeface="Arial"/>
                          <a:sym typeface="Arial"/>
                        </a:rPr>
                        <a:t>★</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ja" sz="1100" b="1">
                          <a:solidFill>
                            <a:schemeClr val="dk1"/>
                          </a:solidFill>
                          <a:highlight>
                            <a:srgbClr val="FAFBFC"/>
                          </a:highlight>
                          <a:latin typeface="Arial"/>
                          <a:ea typeface="Arial"/>
                          <a:cs typeface="Arial"/>
                          <a:sym typeface="Arial"/>
                        </a:rPr>
                        <a:t>①人事評価制度</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②Workplace「【マネジメント研修】虎の穴」グループの固定リンクにある「虎の巻(弍)目標設定」</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上記、読み込んできてください！</a:t>
                      </a:r>
                      <a:endParaRPr sz="1100" b="1">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extLst>
                  <a:ext uri="{0D108BD9-81ED-4DB2-BD59-A6C34878D82A}">
                    <a16:rowId xmlns:a16="http://schemas.microsoft.com/office/drawing/2014/main" val="10000"/>
                  </a:ext>
                </a:extLst>
              </a:tr>
              <a:tr h="100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1"/>
                  </a:ext>
                </a:extLst>
              </a:tr>
              <a:tr h="419425">
                <a:tc rowSpan="5" gridSpan="5">
                  <a:txBody>
                    <a:bodyPr/>
                    <a:lstStyle/>
                    <a:p>
                      <a:pPr marL="0" lvl="0" indent="0" algn="l" rtl="0">
                        <a:spcBef>
                          <a:spcPts val="0"/>
                        </a:spcBef>
                        <a:spcAft>
                          <a:spcPts val="0"/>
                        </a:spcAft>
                        <a:buNone/>
                      </a:pPr>
                      <a:r>
                        <a:rPr lang="ja" sz="1100">
                          <a:solidFill>
                            <a:srgbClr val="F3F3F3"/>
                          </a:solidFill>
                          <a:highlight>
                            <a:srgbClr val="FF0000"/>
                          </a:highlight>
                          <a:latin typeface="Meiryo"/>
                          <a:ea typeface="Meiryo"/>
                          <a:cs typeface="Meiryo"/>
                          <a:sym typeface="Meiryo"/>
                        </a:rPr>
                        <a:t>※①</a:t>
                      </a:r>
                      <a:r>
                        <a:rPr lang="ja" sz="1100">
                          <a:solidFill>
                            <a:srgbClr val="F3F3F3"/>
                          </a:solidFill>
                          <a:highlight>
                            <a:srgbClr val="FF0000"/>
                          </a:highlight>
                        </a:rPr>
                        <a:t>人事評価制度を</a:t>
                      </a:r>
                      <a:r>
                        <a:rPr lang="ja" sz="1100" b="1">
                          <a:solidFill>
                            <a:srgbClr val="F3F3F3"/>
                          </a:solidFill>
                          <a:highlight>
                            <a:srgbClr val="FF0000"/>
                          </a:highlight>
                        </a:rPr>
                        <a:t>【組織】</a:t>
                      </a:r>
                      <a:r>
                        <a:rPr lang="ja" sz="1100">
                          <a:solidFill>
                            <a:srgbClr val="F3F3F3"/>
                          </a:solidFill>
                          <a:highlight>
                            <a:srgbClr val="FF0000"/>
                          </a:highlight>
                        </a:rPr>
                        <a:t>の立場で読んで気づいたことを記載してください（自由記述）</a:t>
                      </a:r>
                      <a:endParaRPr sz="1100">
                        <a:solidFill>
                          <a:srgbClr val="F3F3F3"/>
                        </a:solidFill>
                        <a:highlight>
                          <a:srgbClr val="FF0000"/>
                        </a:highlight>
                        <a:latin typeface="Meiryo"/>
                        <a:ea typeface="Meiryo"/>
                        <a:cs typeface="Meiryo"/>
                        <a:sym typeface="Meiryo"/>
                      </a:endParaRPr>
                    </a:p>
                  </a:txBody>
                  <a:tcPr marL="106925" marR="106925" marT="50400" marB="50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extLst>
                  <a:ext uri="{0D108BD9-81ED-4DB2-BD59-A6C34878D82A}">
                    <a16:rowId xmlns:a16="http://schemas.microsoft.com/office/drawing/2014/main" val="10002"/>
                  </a:ext>
                </a:extLst>
              </a:tr>
              <a:tr h="1311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3"/>
                  </a:ext>
                </a:extLst>
              </a:tr>
              <a:tr h="4194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4"/>
                  </a:ext>
                </a:extLst>
              </a:tr>
              <a:tr h="941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5"/>
                  </a:ext>
                </a:extLst>
              </a:tr>
              <a:tr h="22425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6"/>
                  </a:ext>
                </a:extLst>
              </a:tr>
            </a:tbl>
          </a:graphicData>
        </a:graphic>
      </p:graphicFrame>
      <p:pic>
        <p:nvPicPr>
          <p:cNvPr id="67" name="Google Shape;67;p15"/>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68" name="Google Shape;68;p15"/>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69" name="Google Shape;69;p15"/>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70" name="Google Shape;70;p15"/>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Session2　チームビルディング</a:t>
            </a:r>
            <a:endParaRPr sz="2400" b="1" i="1">
              <a:latin typeface="Meiryo"/>
              <a:ea typeface="Meiryo"/>
              <a:cs typeface="Meiryo"/>
              <a:sym typeface="Meiry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76" name="Google Shape;76;p16"/>
          <p:cNvGraphicFramePr/>
          <p:nvPr/>
        </p:nvGraphicFramePr>
        <p:xfrm>
          <a:off x="367211" y="988838"/>
          <a:ext cx="8684750" cy="5217925"/>
        </p:xfrm>
        <a:graphic>
          <a:graphicData uri="http://schemas.openxmlformats.org/drawingml/2006/table">
            <a:tbl>
              <a:tblPr firstRow="1" bandRow="1">
                <a:noFill/>
                <a:tableStyleId>{C8F3917D-305C-4518-89CD-A5EA758C04AC}</a:tableStyleId>
              </a:tblPr>
              <a:tblGrid>
                <a:gridCol w="1592375">
                  <a:extLst>
                    <a:ext uri="{9D8B030D-6E8A-4147-A177-3AD203B41FA5}">
                      <a16:colId xmlns:a16="http://schemas.microsoft.com/office/drawing/2014/main" val="20000"/>
                    </a:ext>
                  </a:extLst>
                </a:gridCol>
                <a:gridCol w="2480625">
                  <a:extLst>
                    <a:ext uri="{9D8B030D-6E8A-4147-A177-3AD203B41FA5}">
                      <a16:colId xmlns:a16="http://schemas.microsoft.com/office/drawing/2014/main" val="20001"/>
                    </a:ext>
                  </a:extLst>
                </a:gridCol>
                <a:gridCol w="1537250">
                  <a:extLst>
                    <a:ext uri="{9D8B030D-6E8A-4147-A177-3AD203B41FA5}">
                      <a16:colId xmlns:a16="http://schemas.microsoft.com/office/drawing/2014/main" val="20002"/>
                    </a:ext>
                  </a:extLst>
                </a:gridCol>
                <a:gridCol w="2054150">
                  <a:extLst>
                    <a:ext uri="{9D8B030D-6E8A-4147-A177-3AD203B41FA5}">
                      <a16:colId xmlns:a16="http://schemas.microsoft.com/office/drawing/2014/main" val="20003"/>
                    </a:ext>
                  </a:extLst>
                </a:gridCol>
                <a:gridCol w="1020350">
                  <a:extLst>
                    <a:ext uri="{9D8B030D-6E8A-4147-A177-3AD203B41FA5}">
                      <a16:colId xmlns:a16="http://schemas.microsoft.com/office/drawing/2014/main" val="20004"/>
                    </a:ext>
                  </a:extLst>
                </a:gridCol>
              </a:tblGrid>
              <a:tr h="964450">
                <a:tc rowSpan="2" gridSpan="5">
                  <a:txBody>
                    <a:bodyPr/>
                    <a:lstStyle/>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★課題</a:t>
                      </a:r>
                      <a:r>
                        <a:rPr lang="ja" sz="1100" b="1">
                          <a:solidFill>
                            <a:schemeClr val="dk1"/>
                          </a:solidFill>
                          <a:latin typeface="Meiryo"/>
                          <a:ea typeface="Meiryo"/>
                          <a:cs typeface="Meiryo"/>
                          <a:sym typeface="Meiryo"/>
                        </a:rPr>
                        <a:t>内容</a:t>
                      </a:r>
                      <a:r>
                        <a:rPr lang="ja" sz="1100" b="1">
                          <a:solidFill>
                            <a:schemeClr val="dk1"/>
                          </a:solidFill>
                          <a:highlight>
                            <a:srgbClr val="FAFBFC"/>
                          </a:highlight>
                          <a:latin typeface="Arial"/>
                          <a:ea typeface="Arial"/>
                          <a:cs typeface="Arial"/>
                          <a:sym typeface="Arial"/>
                        </a:rPr>
                        <a:t>★</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①人事評価制度</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②Workplace「【マネジメント研修】虎の穴」グループの固定リンクにある「虎の巻(弍)目標設定」</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上記、読み込んできてください！</a:t>
                      </a:r>
                      <a:endParaRPr sz="1100" b="1">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extLst>
                  <a:ext uri="{0D108BD9-81ED-4DB2-BD59-A6C34878D82A}">
                    <a16:rowId xmlns:a16="http://schemas.microsoft.com/office/drawing/2014/main" val="10000"/>
                  </a:ext>
                </a:extLst>
              </a:tr>
              <a:tr h="100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1"/>
                  </a:ext>
                </a:extLst>
              </a:tr>
              <a:tr h="419425">
                <a:tc rowSpan="5" gridSpan="5">
                  <a:txBody>
                    <a:bodyPr/>
                    <a:lstStyle/>
                    <a:p>
                      <a:pPr marL="0" lvl="0" indent="0" algn="l" rtl="0">
                        <a:spcBef>
                          <a:spcPts val="0"/>
                        </a:spcBef>
                        <a:spcAft>
                          <a:spcPts val="0"/>
                        </a:spcAft>
                        <a:buNone/>
                      </a:pPr>
                      <a:r>
                        <a:rPr lang="ja" sz="1100">
                          <a:solidFill>
                            <a:srgbClr val="F3F3F3"/>
                          </a:solidFill>
                          <a:highlight>
                            <a:srgbClr val="FF0000"/>
                          </a:highlight>
                          <a:latin typeface="Meiryo"/>
                          <a:ea typeface="Meiryo"/>
                          <a:cs typeface="Meiryo"/>
                          <a:sym typeface="Meiryo"/>
                        </a:rPr>
                        <a:t>※①</a:t>
                      </a:r>
                      <a:r>
                        <a:rPr lang="ja" sz="1100">
                          <a:solidFill>
                            <a:srgbClr val="F3F3F3"/>
                          </a:solidFill>
                          <a:highlight>
                            <a:srgbClr val="FF0000"/>
                          </a:highlight>
                        </a:rPr>
                        <a:t>人事評価制度を</a:t>
                      </a:r>
                      <a:r>
                        <a:rPr lang="ja" sz="1100" b="1">
                          <a:solidFill>
                            <a:srgbClr val="F3F3F3"/>
                          </a:solidFill>
                          <a:highlight>
                            <a:srgbClr val="FF0000"/>
                          </a:highlight>
                        </a:rPr>
                        <a:t>【評価者】</a:t>
                      </a:r>
                      <a:r>
                        <a:rPr lang="ja" sz="1100">
                          <a:solidFill>
                            <a:srgbClr val="F3F3F3"/>
                          </a:solidFill>
                          <a:highlight>
                            <a:srgbClr val="FF0000"/>
                          </a:highlight>
                        </a:rPr>
                        <a:t>の立場で読んで気づいたことを記載してください（自由記述）</a:t>
                      </a:r>
                      <a:endParaRPr sz="1100">
                        <a:solidFill>
                          <a:srgbClr val="F3F3F3"/>
                        </a:solidFill>
                        <a:highlight>
                          <a:srgbClr val="FF0000"/>
                        </a:highlight>
                        <a:latin typeface="Meiryo"/>
                        <a:ea typeface="Meiryo"/>
                        <a:cs typeface="Meiryo"/>
                        <a:sym typeface="Meiryo"/>
                      </a:endParaRPr>
                    </a:p>
                  </a:txBody>
                  <a:tcPr marL="106925" marR="106925" marT="50400" marB="50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extLst>
                  <a:ext uri="{0D108BD9-81ED-4DB2-BD59-A6C34878D82A}">
                    <a16:rowId xmlns:a16="http://schemas.microsoft.com/office/drawing/2014/main" val="10002"/>
                  </a:ext>
                </a:extLst>
              </a:tr>
              <a:tr h="1311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3"/>
                  </a:ext>
                </a:extLst>
              </a:tr>
              <a:tr h="4194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4"/>
                  </a:ext>
                </a:extLst>
              </a:tr>
              <a:tr h="941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5"/>
                  </a:ext>
                </a:extLst>
              </a:tr>
              <a:tr h="22425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6"/>
                  </a:ext>
                </a:extLst>
              </a:tr>
            </a:tbl>
          </a:graphicData>
        </a:graphic>
      </p:graphicFrame>
      <p:pic>
        <p:nvPicPr>
          <p:cNvPr id="77" name="Google Shape;77;p16"/>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78" name="Google Shape;78;p16"/>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79" name="Google Shape;79;p16"/>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80" name="Google Shape;80;p16"/>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Session2　チームビルディング</a:t>
            </a:r>
            <a:endParaRPr sz="2400" b="1" i="1">
              <a:latin typeface="Meiryo"/>
              <a:ea typeface="Meiryo"/>
              <a:cs typeface="Meiryo"/>
              <a:sym typeface="Meiry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86" name="Google Shape;86;p17"/>
          <p:cNvGraphicFramePr/>
          <p:nvPr/>
        </p:nvGraphicFramePr>
        <p:xfrm>
          <a:off x="367211" y="988838"/>
          <a:ext cx="8684750" cy="5217925"/>
        </p:xfrm>
        <a:graphic>
          <a:graphicData uri="http://schemas.openxmlformats.org/drawingml/2006/table">
            <a:tbl>
              <a:tblPr firstRow="1" bandRow="1">
                <a:noFill/>
                <a:tableStyleId>{C8F3917D-305C-4518-89CD-A5EA758C04AC}</a:tableStyleId>
              </a:tblPr>
              <a:tblGrid>
                <a:gridCol w="1592375">
                  <a:extLst>
                    <a:ext uri="{9D8B030D-6E8A-4147-A177-3AD203B41FA5}">
                      <a16:colId xmlns:a16="http://schemas.microsoft.com/office/drawing/2014/main" val="20000"/>
                    </a:ext>
                  </a:extLst>
                </a:gridCol>
                <a:gridCol w="2480625">
                  <a:extLst>
                    <a:ext uri="{9D8B030D-6E8A-4147-A177-3AD203B41FA5}">
                      <a16:colId xmlns:a16="http://schemas.microsoft.com/office/drawing/2014/main" val="20001"/>
                    </a:ext>
                  </a:extLst>
                </a:gridCol>
                <a:gridCol w="1537250">
                  <a:extLst>
                    <a:ext uri="{9D8B030D-6E8A-4147-A177-3AD203B41FA5}">
                      <a16:colId xmlns:a16="http://schemas.microsoft.com/office/drawing/2014/main" val="20002"/>
                    </a:ext>
                  </a:extLst>
                </a:gridCol>
                <a:gridCol w="2054150">
                  <a:extLst>
                    <a:ext uri="{9D8B030D-6E8A-4147-A177-3AD203B41FA5}">
                      <a16:colId xmlns:a16="http://schemas.microsoft.com/office/drawing/2014/main" val="20003"/>
                    </a:ext>
                  </a:extLst>
                </a:gridCol>
                <a:gridCol w="1020350">
                  <a:extLst>
                    <a:ext uri="{9D8B030D-6E8A-4147-A177-3AD203B41FA5}">
                      <a16:colId xmlns:a16="http://schemas.microsoft.com/office/drawing/2014/main" val="20004"/>
                    </a:ext>
                  </a:extLst>
                </a:gridCol>
              </a:tblGrid>
              <a:tr h="964450">
                <a:tc rowSpan="2" gridSpan="5">
                  <a:txBody>
                    <a:bodyPr/>
                    <a:lstStyle/>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★課題</a:t>
                      </a:r>
                      <a:r>
                        <a:rPr lang="ja" sz="1100" b="1">
                          <a:solidFill>
                            <a:schemeClr val="dk1"/>
                          </a:solidFill>
                          <a:latin typeface="Meiryo"/>
                          <a:ea typeface="Meiryo"/>
                          <a:cs typeface="Meiryo"/>
                          <a:sym typeface="Meiryo"/>
                        </a:rPr>
                        <a:t>内容</a:t>
                      </a:r>
                      <a:r>
                        <a:rPr lang="ja" sz="1100" b="1">
                          <a:solidFill>
                            <a:schemeClr val="dk1"/>
                          </a:solidFill>
                          <a:highlight>
                            <a:srgbClr val="FAFBFC"/>
                          </a:highlight>
                          <a:latin typeface="Arial"/>
                          <a:ea typeface="Arial"/>
                          <a:cs typeface="Arial"/>
                          <a:sym typeface="Arial"/>
                        </a:rPr>
                        <a:t>★</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①人事評価制度</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②Workplace「【マネジメント研修】虎の穴」グループの固定リンクにある「虎の巻(弍)目標設定」</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上記、読み込んできてください！</a:t>
                      </a:r>
                      <a:endParaRPr sz="1100" b="1">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extLst>
                  <a:ext uri="{0D108BD9-81ED-4DB2-BD59-A6C34878D82A}">
                    <a16:rowId xmlns:a16="http://schemas.microsoft.com/office/drawing/2014/main" val="10000"/>
                  </a:ext>
                </a:extLst>
              </a:tr>
              <a:tr h="100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1"/>
                  </a:ext>
                </a:extLst>
              </a:tr>
              <a:tr h="419425">
                <a:tc rowSpan="5" gridSpan="5">
                  <a:txBody>
                    <a:bodyPr/>
                    <a:lstStyle/>
                    <a:p>
                      <a:pPr marL="0" lvl="0" indent="0" algn="l" rtl="0">
                        <a:spcBef>
                          <a:spcPts val="0"/>
                        </a:spcBef>
                        <a:spcAft>
                          <a:spcPts val="0"/>
                        </a:spcAft>
                        <a:buNone/>
                      </a:pPr>
                      <a:r>
                        <a:rPr lang="ja" sz="1100">
                          <a:solidFill>
                            <a:srgbClr val="F3F3F3"/>
                          </a:solidFill>
                          <a:highlight>
                            <a:srgbClr val="FF0000"/>
                          </a:highlight>
                          <a:latin typeface="Meiryo"/>
                          <a:ea typeface="Meiryo"/>
                          <a:cs typeface="Meiryo"/>
                          <a:sym typeface="Meiryo"/>
                        </a:rPr>
                        <a:t>※①</a:t>
                      </a:r>
                      <a:r>
                        <a:rPr lang="ja" sz="1100">
                          <a:solidFill>
                            <a:srgbClr val="F3F3F3"/>
                          </a:solidFill>
                          <a:highlight>
                            <a:srgbClr val="FF0000"/>
                          </a:highlight>
                        </a:rPr>
                        <a:t>人事評価制度を</a:t>
                      </a:r>
                      <a:r>
                        <a:rPr lang="ja" sz="1100" b="1">
                          <a:solidFill>
                            <a:srgbClr val="F3F3F3"/>
                          </a:solidFill>
                          <a:highlight>
                            <a:srgbClr val="FF0000"/>
                          </a:highlight>
                        </a:rPr>
                        <a:t>【被評価者】</a:t>
                      </a:r>
                      <a:r>
                        <a:rPr lang="ja" sz="1100">
                          <a:solidFill>
                            <a:srgbClr val="F3F3F3"/>
                          </a:solidFill>
                          <a:highlight>
                            <a:srgbClr val="FF0000"/>
                          </a:highlight>
                        </a:rPr>
                        <a:t>の立場で読んで気づいたことを記載してください（自由記述）</a:t>
                      </a:r>
                      <a:endParaRPr sz="1100">
                        <a:solidFill>
                          <a:srgbClr val="F3F3F3"/>
                        </a:solidFill>
                        <a:highlight>
                          <a:srgbClr val="FF0000"/>
                        </a:highlight>
                        <a:latin typeface="Meiryo"/>
                        <a:ea typeface="Meiryo"/>
                        <a:cs typeface="Meiryo"/>
                        <a:sym typeface="Meiryo"/>
                      </a:endParaRPr>
                    </a:p>
                  </a:txBody>
                  <a:tcPr marL="106925" marR="106925" marT="50400" marB="50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extLst>
                  <a:ext uri="{0D108BD9-81ED-4DB2-BD59-A6C34878D82A}">
                    <a16:rowId xmlns:a16="http://schemas.microsoft.com/office/drawing/2014/main" val="10002"/>
                  </a:ext>
                </a:extLst>
              </a:tr>
              <a:tr h="1311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3"/>
                  </a:ext>
                </a:extLst>
              </a:tr>
              <a:tr h="4194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4"/>
                  </a:ext>
                </a:extLst>
              </a:tr>
              <a:tr h="941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5"/>
                  </a:ext>
                </a:extLst>
              </a:tr>
              <a:tr h="22425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6"/>
                  </a:ext>
                </a:extLst>
              </a:tr>
            </a:tbl>
          </a:graphicData>
        </a:graphic>
      </p:graphicFrame>
      <p:pic>
        <p:nvPicPr>
          <p:cNvPr id="87" name="Google Shape;87;p17"/>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88" name="Google Shape;88;p17"/>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89" name="Google Shape;89;p17"/>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90" name="Google Shape;90;p17"/>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Session2　チームビルディング</a:t>
            </a:r>
            <a:endParaRPr sz="2400" b="1" i="1">
              <a:latin typeface="Meiryo"/>
              <a:ea typeface="Meiryo"/>
              <a:cs typeface="Meiryo"/>
              <a:sym typeface="Meiry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96" name="Google Shape;96;p18"/>
          <p:cNvGraphicFramePr/>
          <p:nvPr>
            <p:extLst>
              <p:ext uri="{D42A27DB-BD31-4B8C-83A1-F6EECF244321}">
                <p14:modId xmlns:p14="http://schemas.microsoft.com/office/powerpoint/2010/main" val="2779309422"/>
              </p:ext>
            </p:extLst>
          </p:nvPr>
        </p:nvGraphicFramePr>
        <p:xfrm>
          <a:off x="367211" y="988838"/>
          <a:ext cx="8684750" cy="5217925"/>
        </p:xfrm>
        <a:graphic>
          <a:graphicData uri="http://schemas.openxmlformats.org/drawingml/2006/table">
            <a:tbl>
              <a:tblPr firstRow="1" bandRow="1">
                <a:noFill/>
                <a:tableStyleId>{C8F3917D-305C-4518-89CD-A5EA758C04AC}</a:tableStyleId>
              </a:tblPr>
              <a:tblGrid>
                <a:gridCol w="8684750">
                  <a:extLst>
                    <a:ext uri="{9D8B030D-6E8A-4147-A177-3AD203B41FA5}">
                      <a16:colId xmlns:a16="http://schemas.microsoft.com/office/drawing/2014/main" val="20000"/>
                    </a:ext>
                  </a:extLst>
                </a:gridCol>
              </a:tblGrid>
              <a:tr h="1064450">
                <a:tc>
                  <a:txBody>
                    <a:bodyPr/>
                    <a:lstStyle/>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★課題</a:t>
                      </a:r>
                      <a:r>
                        <a:rPr lang="ja" sz="1100" b="1">
                          <a:solidFill>
                            <a:schemeClr val="dk1"/>
                          </a:solidFill>
                          <a:latin typeface="Meiryo"/>
                          <a:ea typeface="Meiryo"/>
                          <a:cs typeface="Meiryo"/>
                          <a:sym typeface="Meiryo"/>
                        </a:rPr>
                        <a:t>内容</a:t>
                      </a:r>
                      <a:r>
                        <a:rPr lang="ja" sz="1100" b="1">
                          <a:solidFill>
                            <a:schemeClr val="dk1"/>
                          </a:solidFill>
                          <a:highlight>
                            <a:srgbClr val="FAFBFC"/>
                          </a:highlight>
                          <a:latin typeface="Arial"/>
                          <a:ea typeface="Arial"/>
                          <a:cs typeface="Arial"/>
                          <a:sym typeface="Arial"/>
                        </a:rPr>
                        <a:t>★</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①人事評価制度　読み込み（気づいたことあれば下記に記入）</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②セッション3の振り返りをまとめてください！（自身のGood \Bad、チームメンバのGood）</a:t>
                      </a:r>
                      <a:endParaRPr sz="1100" b="1">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4153475">
                <a:tc>
                  <a:txBody>
                    <a:bodyPr/>
                    <a:lstStyle/>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◆菅沼さん</a:t>
                      </a: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最初に肯定したのはよかった</a:t>
                      </a: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最初から目標に入るのは厳しい、最初にアイスブレイクというか、</a:t>
                      </a: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現場状況・研修状況のこと聞くのが良い。</a:t>
                      </a: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行動のメリットは伝えられていた。</a:t>
                      </a:r>
                    </a:p>
                    <a:p>
                      <a:pPr marL="0" lvl="0" indent="0" algn="l" rtl="0">
                        <a:spcBef>
                          <a:spcPts val="0"/>
                        </a:spcBef>
                        <a:spcAft>
                          <a:spcPts val="0"/>
                        </a:spcAft>
                        <a:buNone/>
                      </a:pPr>
                      <a:r>
                        <a:rPr lang="en-US" altLang="ja-JP" sz="1100" dirty="0">
                          <a:solidFill>
                            <a:schemeClr val="tx1"/>
                          </a:solidFill>
                          <a:latin typeface="Meiryo"/>
                          <a:ea typeface="Meiryo"/>
                          <a:cs typeface="Meiryo"/>
                          <a:sym typeface="Meiryo"/>
                        </a:rPr>
                        <a:t>Group</a:t>
                      </a:r>
                      <a:r>
                        <a:rPr lang="ja-JP" altLang="en-US" sz="1100" dirty="0">
                          <a:solidFill>
                            <a:schemeClr val="tx1"/>
                          </a:solidFill>
                          <a:latin typeface="Meiryo"/>
                          <a:ea typeface="Meiryo"/>
                          <a:cs typeface="Meiryo"/>
                          <a:sym typeface="Meiryo"/>
                        </a:rPr>
                        <a:t>のハモディの企画をやってみるとか、</a:t>
                      </a:r>
                    </a:p>
                    <a:p>
                      <a:pPr marL="0" lvl="0" indent="0" algn="l" rtl="0">
                        <a:spcBef>
                          <a:spcPts val="0"/>
                        </a:spcBef>
                        <a:spcAft>
                          <a:spcPts val="0"/>
                        </a:spcAft>
                        <a:buNone/>
                      </a:pPr>
                      <a:endParaRPr lang="ja-JP" altLang="en-US" sz="1100" dirty="0">
                        <a:solidFill>
                          <a:schemeClr val="tx1"/>
                        </a:solidFill>
                        <a:latin typeface="Meiryo"/>
                        <a:ea typeface="Meiryo"/>
                        <a:cs typeface="Meiryo"/>
                        <a:sym typeface="Meiryo"/>
                      </a:endParaRP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考えさせる質問とよい</a:t>
                      </a: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主役は被評価者ということを忘れない</a:t>
                      </a: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中間面談までに具体化させるというのも手！</a:t>
                      </a: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具体性がない人ほどその手はよいかも</a:t>
                      </a:r>
                    </a:p>
                    <a:p>
                      <a:pPr marL="0" lvl="0" indent="0" algn="l" rtl="0">
                        <a:spcBef>
                          <a:spcPts val="0"/>
                        </a:spcBef>
                        <a:spcAft>
                          <a:spcPts val="0"/>
                        </a:spcAft>
                        <a:buNone/>
                      </a:pPr>
                      <a:endParaRPr lang="ja-JP" altLang="en-US" sz="1100" dirty="0">
                        <a:solidFill>
                          <a:schemeClr val="tx1"/>
                        </a:solidFill>
                        <a:latin typeface="Meiryo"/>
                        <a:ea typeface="Meiryo"/>
                        <a:cs typeface="Meiryo"/>
                        <a:sym typeface="Meiryo"/>
                      </a:endParaRP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◆永井さん</a:t>
                      </a: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最初に肯定するのはよかった。</a:t>
                      </a: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イベント計画実行までの期間大丈夫？</a:t>
                      </a: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具体的に行けるのかどうか。</a:t>
                      </a: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実際に調べながら寄り添ってみるとか。</a:t>
                      </a:r>
                    </a:p>
                    <a:p>
                      <a:pPr marL="0" lvl="0" indent="0" algn="l" rtl="0">
                        <a:spcBef>
                          <a:spcPts val="0"/>
                        </a:spcBef>
                        <a:spcAft>
                          <a:spcPts val="0"/>
                        </a:spcAft>
                        <a:buNone/>
                      </a:pPr>
                      <a:endParaRPr lang="ja-JP" altLang="en-US" sz="1100" dirty="0">
                        <a:solidFill>
                          <a:schemeClr val="tx1"/>
                        </a:solidFill>
                        <a:latin typeface="Meiryo"/>
                        <a:ea typeface="Meiryo"/>
                        <a:cs typeface="Meiryo"/>
                        <a:sym typeface="Meiryo"/>
                      </a:endParaRP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プライベートの時間が取れているか</a:t>
                      </a: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→現場状況</a:t>
                      </a: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→社内業務状況</a:t>
                      </a:r>
                    </a:p>
                    <a:p>
                      <a:pPr marL="0" lvl="0" indent="0" algn="l" rtl="0">
                        <a:spcBef>
                          <a:spcPts val="0"/>
                        </a:spcBef>
                        <a:spcAft>
                          <a:spcPts val="0"/>
                        </a:spcAft>
                        <a:buNone/>
                      </a:pPr>
                      <a:r>
                        <a:rPr lang="ja-JP" altLang="en-US" sz="1100" dirty="0">
                          <a:solidFill>
                            <a:schemeClr val="tx1"/>
                          </a:solidFill>
                          <a:latin typeface="Meiryo"/>
                          <a:ea typeface="Meiryo"/>
                          <a:cs typeface="Meiryo"/>
                          <a:sym typeface="Meiryo"/>
                        </a:rPr>
                        <a:t>一通り聞いてから、目標に触れる</a:t>
                      </a:r>
                      <a:endParaRPr sz="1100" dirty="0">
                        <a:solidFill>
                          <a:schemeClr val="tx1"/>
                        </a:solidFill>
                        <a:highlight>
                          <a:srgbClr val="FF0000"/>
                        </a:highlight>
                        <a:latin typeface="Meiryo"/>
                        <a:ea typeface="Meiryo"/>
                        <a:cs typeface="Meiryo"/>
                        <a:sym typeface="Meiryo"/>
                      </a:endParaRPr>
                    </a:p>
                  </a:txBody>
                  <a:tcPr marL="106925" marR="106925" marT="50400" marB="50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pic>
        <p:nvPicPr>
          <p:cNvPr id="97" name="Google Shape;97;p18"/>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98" name="Google Shape;98;p18"/>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99" name="Google Shape;99;p18"/>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100" name="Google Shape;100;p18"/>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Session3　目標設定面談練習</a:t>
            </a:r>
            <a:endParaRPr sz="2400" b="1" i="1">
              <a:latin typeface="Meiryo"/>
              <a:ea typeface="Meiryo"/>
              <a:cs typeface="Meiryo"/>
              <a:sym typeface="Meiry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106" name="Google Shape;106;p19"/>
          <p:cNvGraphicFramePr/>
          <p:nvPr/>
        </p:nvGraphicFramePr>
        <p:xfrm>
          <a:off x="367211" y="988838"/>
          <a:ext cx="8684750" cy="5217925"/>
        </p:xfrm>
        <a:graphic>
          <a:graphicData uri="http://schemas.openxmlformats.org/drawingml/2006/table">
            <a:tbl>
              <a:tblPr firstRow="1" bandRow="1">
                <a:noFill/>
                <a:tableStyleId>{C8F3917D-305C-4518-89CD-A5EA758C04AC}</a:tableStyleId>
              </a:tblPr>
              <a:tblGrid>
                <a:gridCol w="1592375">
                  <a:extLst>
                    <a:ext uri="{9D8B030D-6E8A-4147-A177-3AD203B41FA5}">
                      <a16:colId xmlns:a16="http://schemas.microsoft.com/office/drawing/2014/main" val="20000"/>
                    </a:ext>
                  </a:extLst>
                </a:gridCol>
                <a:gridCol w="2480625">
                  <a:extLst>
                    <a:ext uri="{9D8B030D-6E8A-4147-A177-3AD203B41FA5}">
                      <a16:colId xmlns:a16="http://schemas.microsoft.com/office/drawing/2014/main" val="20001"/>
                    </a:ext>
                  </a:extLst>
                </a:gridCol>
                <a:gridCol w="1537250">
                  <a:extLst>
                    <a:ext uri="{9D8B030D-6E8A-4147-A177-3AD203B41FA5}">
                      <a16:colId xmlns:a16="http://schemas.microsoft.com/office/drawing/2014/main" val="20002"/>
                    </a:ext>
                  </a:extLst>
                </a:gridCol>
                <a:gridCol w="2054150">
                  <a:extLst>
                    <a:ext uri="{9D8B030D-6E8A-4147-A177-3AD203B41FA5}">
                      <a16:colId xmlns:a16="http://schemas.microsoft.com/office/drawing/2014/main" val="20003"/>
                    </a:ext>
                  </a:extLst>
                </a:gridCol>
                <a:gridCol w="1020350">
                  <a:extLst>
                    <a:ext uri="{9D8B030D-6E8A-4147-A177-3AD203B41FA5}">
                      <a16:colId xmlns:a16="http://schemas.microsoft.com/office/drawing/2014/main" val="20004"/>
                    </a:ext>
                  </a:extLst>
                </a:gridCol>
              </a:tblGrid>
              <a:tr h="964450">
                <a:tc rowSpan="2" gridSpan="5">
                  <a:txBody>
                    <a:bodyPr/>
                    <a:lstStyle/>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★課題</a:t>
                      </a:r>
                      <a:r>
                        <a:rPr lang="ja" sz="1100" b="1">
                          <a:solidFill>
                            <a:schemeClr val="dk1"/>
                          </a:solidFill>
                          <a:latin typeface="Meiryo"/>
                          <a:ea typeface="Meiryo"/>
                          <a:cs typeface="Meiryo"/>
                          <a:sym typeface="Meiryo"/>
                        </a:rPr>
                        <a:t>内容</a:t>
                      </a:r>
                      <a:r>
                        <a:rPr lang="ja" sz="1100" b="1">
                          <a:solidFill>
                            <a:schemeClr val="dk1"/>
                          </a:solidFill>
                          <a:highlight>
                            <a:srgbClr val="FAFBFC"/>
                          </a:highlight>
                          <a:latin typeface="Arial"/>
                          <a:ea typeface="Arial"/>
                          <a:cs typeface="Arial"/>
                          <a:sym typeface="Arial"/>
                        </a:rPr>
                        <a:t>★</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　セッション4の振り返りをまとめてください！（自身のGood \Bad、チームメンバのGood）</a:t>
                      </a:r>
                      <a:endParaRPr sz="1100" b="1">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extLst>
                  <a:ext uri="{0D108BD9-81ED-4DB2-BD59-A6C34878D82A}">
                    <a16:rowId xmlns:a16="http://schemas.microsoft.com/office/drawing/2014/main" val="10000"/>
                  </a:ext>
                </a:extLst>
              </a:tr>
              <a:tr h="100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1"/>
                  </a:ext>
                </a:extLst>
              </a:tr>
              <a:tr h="419425">
                <a:tc rowSpan="5" gridSpan="5">
                  <a:txBody>
                    <a:bodyPr/>
                    <a:lstStyle/>
                    <a:p>
                      <a:pPr marL="0" lvl="0" indent="0" algn="l" rtl="0">
                        <a:spcBef>
                          <a:spcPts val="0"/>
                        </a:spcBef>
                        <a:spcAft>
                          <a:spcPts val="0"/>
                        </a:spcAft>
                        <a:buNone/>
                      </a:pPr>
                      <a:endParaRPr sz="1100">
                        <a:solidFill>
                          <a:srgbClr val="F3F3F3"/>
                        </a:solidFill>
                        <a:highlight>
                          <a:srgbClr val="FF0000"/>
                        </a:highlight>
                        <a:latin typeface="Meiryo"/>
                        <a:ea typeface="Meiryo"/>
                        <a:cs typeface="Meiryo"/>
                        <a:sym typeface="Meiryo"/>
                      </a:endParaRPr>
                    </a:p>
                  </a:txBody>
                  <a:tcPr marL="106925" marR="106925" marT="50400" marB="50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extLst>
                  <a:ext uri="{0D108BD9-81ED-4DB2-BD59-A6C34878D82A}">
                    <a16:rowId xmlns:a16="http://schemas.microsoft.com/office/drawing/2014/main" val="10002"/>
                  </a:ext>
                </a:extLst>
              </a:tr>
              <a:tr h="1311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3"/>
                  </a:ext>
                </a:extLst>
              </a:tr>
              <a:tr h="4194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4"/>
                  </a:ext>
                </a:extLst>
              </a:tr>
              <a:tr h="941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5"/>
                  </a:ext>
                </a:extLst>
              </a:tr>
              <a:tr h="22425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6"/>
                  </a:ext>
                </a:extLst>
              </a:tr>
            </a:tbl>
          </a:graphicData>
        </a:graphic>
      </p:graphicFrame>
      <p:pic>
        <p:nvPicPr>
          <p:cNvPr id="107" name="Google Shape;107;p19"/>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108" name="Google Shape;108;p19"/>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109" name="Google Shape;109;p19"/>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110" name="Google Shape;110;p19"/>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Session４　評価面談練習</a:t>
            </a:r>
            <a:endParaRPr sz="2400" b="1" i="1">
              <a:latin typeface="Meiryo"/>
              <a:ea typeface="Meiryo"/>
              <a:cs typeface="Meiryo"/>
              <a:sym typeface="Meiry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2669</TotalTime>
  <Words>737</Words>
  <Application>Microsoft Office PowerPoint</Application>
  <PresentationFormat>画面に合わせる (4:3)</PresentationFormat>
  <Paragraphs>68</Paragraphs>
  <Slides>6</Slides>
  <Notes>6</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6</vt:i4>
      </vt:variant>
    </vt:vector>
  </HeadingPairs>
  <TitlesOfParts>
    <vt:vector size="9" baseType="lpstr">
      <vt:lpstr>Meiryo</vt:lpstr>
      <vt:lpstr>Arial</vt:lpstr>
      <vt:lpstr>Simple Light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小畑 頌太朗</cp:lastModifiedBy>
  <cp:revision>5</cp:revision>
  <dcterms:modified xsi:type="dcterms:W3CDTF">2022-06-09T09:53:57Z</dcterms:modified>
</cp:coreProperties>
</file>