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F3917D-305C-4518-89CD-A5EA758C04AC}">
  <a:tblStyle styleId="{C8F3917D-305C-4518-89CD-A5EA758C04AC}" styleName="Table_0">
    <a:wholeTbl>
      <a:tcTxStyle b="off" i="off">
        <a:font>
          <a:latin typeface="MS UI Gothic"/>
          <a:ea typeface="MS UI Gothic"/>
          <a:cs typeface="MS UI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MS UI Gothic"/>
          <a:ea typeface="MS UI Gothic"/>
          <a:cs typeface="MS UI Gothic"/>
        </a:font>
        <a:schemeClr val="lt1"/>
      </a:tcTxStyle>
      <a:tcStyle>
        <a:tcBdr/>
        <a:fill>
          <a:solidFill>
            <a:schemeClr val="dk1"/>
          </a:solidFill>
        </a:fill>
      </a:tcStyle>
    </a:lastCol>
    <a:firstCol>
      <a:tcTxStyle b="on" i="off">
        <a:font>
          <a:latin typeface="MS UI Gothic"/>
          <a:ea typeface="MS UI Gothic"/>
          <a:cs typeface="MS UI Gothic"/>
        </a:font>
        <a:schemeClr val="lt1"/>
      </a:tcTxStyle>
      <a:tcStyle>
        <a:tcBdr/>
        <a:fill>
          <a:solidFill>
            <a:schemeClr val="dk1"/>
          </a:solidFill>
        </a:fill>
      </a:tcStyle>
    </a:firstCol>
    <a:lastRow>
      <a:tcTxStyle b="on" i="off">
        <a:font>
          <a:latin typeface="MS UI Gothic"/>
          <a:ea typeface="MS UI Gothic"/>
          <a:cs typeface="MS UI Gothic"/>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MS UI Gothic"/>
          <a:ea typeface="MS UI Gothic"/>
          <a:cs typeface="MS UI Gothic"/>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85" y="5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7cb74d233b_1_29: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7cb74d233b_1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bf10a2f53_0_3: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cbf10a2f53_0_3:notes"/>
          <p:cNvSpPr>
            <a:spLocks noGrp="1" noRot="1" noChangeAspect="1"/>
          </p:cNvSpPr>
          <p:nvPr>
            <p:ph type="sldImg" idx="2"/>
          </p:nvPr>
        </p:nvSpPr>
        <p:spPr>
          <a:xfrm>
            <a:off x="956948" y="685057"/>
            <a:ext cx="49443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e8549f0cb_0_4: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ce8549f0cb_0_4:notes"/>
          <p:cNvSpPr>
            <a:spLocks noGrp="1" noRot="1" noChangeAspect="1"/>
          </p:cNvSpPr>
          <p:nvPr>
            <p:ph type="sldImg" idx="2"/>
          </p:nvPr>
        </p:nvSpPr>
        <p:spPr>
          <a:xfrm>
            <a:off x="956948" y="685057"/>
            <a:ext cx="49443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e8549f0cb_0_13: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ce8549f0cb_0_13:notes"/>
          <p:cNvSpPr>
            <a:spLocks noGrp="1" noRot="1" noChangeAspect="1"/>
          </p:cNvSpPr>
          <p:nvPr>
            <p:ph type="sldImg" idx="2"/>
          </p:nvPr>
        </p:nvSpPr>
        <p:spPr>
          <a:xfrm>
            <a:off x="956948" y="685057"/>
            <a:ext cx="49443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b994ddb29_0_0: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db994ddb29_0_0:notes"/>
          <p:cNvSpPr>
            <a:spLocks noGrp="1" noRot="1" noChangeAspect="1"/>
          </p:cNvSpPr>
          <p:nvPr>
            <p:ph type="sldImg" idx="2"/>
          </p:nvPr>
        </p:nvSpPr>
        <p:spPr>
          <a:xfrm>
            <a:off x="956948" y="685057"/>
            <a:ext cx="49443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b994ddb29_0_55:notes"/>
          <p:cNvSpPr txBox="1">
            <a:spLocks noGrp="1"/>
          </p:cNvSpPr>
          <p:nvPr>
            <p:ph type="body" idx="1"/>
          </p:nvPr>
        </p:nvSpPr>
        <p:spPr>
          <a:xfrm>
            <a:off x="685959" y="4343116"/>
            <a:ext cx="5486100" cy="41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db994ddb29_0_55:notes"/>
          <p:cNvSpPr>
            <a:spLocks noGrp="1" noRot="1" noChangeAspect="1"/>
          </p:cNvSpPr>
          <p:nvPr>
            <p:ph type="sldImg" idx="2"/>
          </p:nvPr>
        </p:nvSpPr>
        <p:spPr>
          <a:xfrm>
            <a:off x="956948" y="685057"/>
            <a:ext cx="4944300" cy="3429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p:cSld name="タイトルとコンテンツ">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14"/>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56" name="Google Shape;56;p14"/>
          <p:cNvGraphicFramePr/>
          <p:nvPr>
            <p:extLst>
              <p:ext uri="{D42A27DB-BD31-4B8C-83A1-F6EECF244321}">
                <p14:modId xmlns:p14="http://schemas.microsoft.com/office/powerpoint/2010/main" val="2552752890"/>
              </p:ext>
            </p:extLst>
          </p:nvPr>
        </p:nvGraphicFramePr>
        <p:xfrm>
          <a:off x="212761" y="988838"/>
          <a:ext cx="8839200" cy="5186825"/>
        </p:xfrm>
        <a:graphic>
          <a:graphicData uri="http://schemas.openxmlformats.org/drawingml/2006/table">
            <a:tbl>
              <a:tblPr firstRow="1" bandRow="1">
                <a:noFill/>
                <a:tableStyleId>{C8F3917D-305C-4518-89CD-A5EA758C04AC}</a:tableStyleId>
              </a:tblPr>
              <a:tblGrid>
                <a:gridCol w="1746825">
                  <a:extLst>
                    <a:ext uri="{9D8B030D-6E8A-4147-A177-3AD203B41FA5}">
                      <a16:colId xmlns:a16="http://schemas.microsoft.com/office/drawing/2014/main" val="20000"/>
                    </a:ext>
                  </a:extLst>
                </a:gridCol>
                <a:gridCol w="7092375">
                  <a:extLst>
                    <a:ext uri="{9D8B030D-6E8A-4147-A177-3AD203B41FA5}">
                      <a16:colId xmlns:a16="http://schemas.microsoft.com/office/drawing/2014/main" val="20001"/>
                    </a:ext>
                  </a:extLst>
                </a:gridCol>
              </a:tblGrid>
              <a:tr h="1064450">
                <a:tc gridSpan="2">
                  <a:txBody>
                    <a:bodyPr/>
                    <a:lstStyle/>
                    <a:p>
                      <a:pPr marL="0" lvl="0" indent="0" algn="l" rtl="0">
                        <a:spcBef>
                          <a:spcPts val="0"/>
                        </a:spcBef>
                        <a:spcAft>
                          <a:spcPts val="0"/>
                        </a:spcAft>
                        <a:buNone/>
                      </a:pPr>
                      <a:r>
                        <a:rPr lang="ja" sz="1100" b="1">
                          <a:solidFill>
                            <a:srgbClr val="000000"/>
                          </a:solidFill>
                          <a:latin typeface="Meiryo"/>
                          <a:ea typeface="Meiryo"/>
                          <a:cs typeface="Meiryo"/>
                          <a:sym typeface="Meiryo"/>
                        </a:rPr>
                        <a:t>★課題内容★</a:t>
                      </a:r>
                      <a:endParaRPr sz="1100" b="1">
                        <a:solidFill>
                          <a:srgbClr val="000000"/>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1100">
                          <a:solidFill>
                            <a:srgbClr val="FF0000"/>
                          </a:solidFill>
                          <a:latin typeface="Meiryo"/>
                          <a:ea typeface="Meiryo"/>
                          <a:cs typeface="Meiryo"/>
                          <a:sym typeface="Meiryo"/>
                        </a:rPr>
                        <a:t>最も親しいGD or UD</a:t>
                      </a:r>
                      <a:r>
                        <a:rPr lang="ja" sz="1100" b="1">
                          <a:solidFill>
                            <a:schemeClr val="dk1"/>
                          </a:solidFill>
                          <a:latin typeface="Meiryo"/>
                          <a:ea typeface="Meiryo"/>
                          <a:cs typeface="Meiryo"/>
                          <a:sym typeface="Meiryo"/>
                        </a:rPr>
                        <a:t>にマネジメントについて質問してきてください!</a:t>
                      </a:r>
                      <a:endParaRPr sz="1100" b="1">
                        <a:solidFill>
                          <a:schemeClr val="dk1"/>
                        </a:solidFill>
                        <a:latin typeface="Meiryo"/>
                        <a:ea typeface="Meiryo"/>
                        <a:cs typeface="Meiryo"/>
                        <a:sym typeface="Meiryo"/>
                      </a:endParaRPr>
                    </a:p>
                    <a:p>
                      <a:pPr marL="0" lvl="0" indent="0" algn="l" rtl="0">
                        <a:spcBef>
                          <a:spcPts val="0"/>
                        </a:spcBef>
                        <a:spcAft>
                          <a:spcPts val="0"/>
                        </a:spcAft>
                        <a:buNone/>
                      </a:pPr>
                      <a:r>
                        <a:rPr lang="ja" sz="1100">
                          <a:solidFill>
                            <a:schemeClr val="dk1"/>
                          </a:solidFill>
                          <a:latin typeface="Meiryo"/>
                          <a:ea typeface="Meiryo"/>
                          <a:cs typeface="Meiryo"/>
                          <a:sym typeface="Meiryo"/>
                        </a:rPr>
                        <a:t>虎の穴Session1を受講して、</a:t>
                      </a:r>
                      <a:endParaRPr sz="1100">
                        <a:solidFill>
                          <a:schemeClr val="dk1"/>
                        </a:solidFill>
                        <a:latin typeface="Meiryo"/>
                        <a:ea typeface="Meiryo"/>
                        <a:cs typeface="Meiryo"/>
                        <a:sym typeface="Meiryo"/>
                      </a:endParaRPr>
                    </a:p>
                    <a:p>
                      <a:pPr marL="0" lvl="0" indent="0" algn="l" rtl="0">
                        <a:spcBef>
                          <a:spcPts val="0"/>
                        </a:spcBef>
                        <a:spcAft>
                          <a:spcPts val="0"/>
                        </a:spcAft>
                        <a:buNone/>
                      </a:pPr>
                      <a:r>
                        <a:rPr lang="ja" sz="1100">
                          <a:solidFill>
                            <a:schemeClr val="dk1"/>
                          </a:solidFill>
                          <a:latin typeface="Meiryo"/>
                          <a:ea typeface="Meiryo"/>
                          <a:cs typeface="Meiryo"/>
                          <a:sym typeface="Meiryo"/>
                        </a:rPr>
                        <a:t>各々で質問内容を考えた上でGD or UDに質問してきてください！</a:t>
                      </a:r>
                      <a:endParaRPr sz="1100">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hMerge="1">
                  <a:txBody>
                    <a:bodyPr/>
                    <a:lstStyle/>
                    <a:p>
                      <a:endParaRPr lang="ja-JP"/>
                    </a:p>
                  </a:txBody>
                  <a:tcPr/>
                </a:tc>
                <a:extLst>
                  <a:ext uri="{0D108BD9-81ED-4DB2-BD59-A6C34878D82A}">
                    <a16:rowId xmlns:a16="http://schemas.microsoft.com/office/drawing/2014/main" val="10000"/>
                  </a:ext>
                </a:extLst>
              </a:tr>
              <a:tr h="1275950">
                <a:tc rowSpan="2">
                  <a:txBody>
                    <a:bodyPr/>
                    <a:lstStyle/>
                    <a:p>
                      <a:pPr marL="0" lvl="0" indent="0" algn="ctr" rtl="0">
                        <a:spcBef>
                          <a:spcPts val="0"/>
                        </a:spcBef>
                        <a:spcAft>
                          <a:spcPts val="0"/>
                        </a:spcAft>
                        <a:buNone/>
                      </a:pPr>
                      <a:r>
                        <a:rPr lang="ja" sz="1100" dirty="0">
                          <a:solidFill>
                            <a:schemeClr val="dk1"/>
                          </a:solidFill>
                          <a:latin typeface="Meiryo"/>
                          <a:ea typeface="Meiryo"/>
                          <a:cs typeface="Meiryo"/>
                          <a:sym typeface="Meiryo"/>
                        </a:rPr>
                        <a:t>【名前】さん</a:t>
                      </a:r>
                      <a:endParaRPr sz="1100" dirty="0">
                        <a:latin typeface="Meiryo"/>
                        <a:ea typeface="Meiryo"/>
                        <a:cs typeface="Meiryo"/>
                        <a:sym typeface="Meiryo"/>
                      </a:endParaRPr>
                    </a:p>
                    <a:p>
                      <a:pPr marL="0" lvl="0" indent="0" algn="ctr" rtl="0">
                        <a:spcBef>
                          <a:spcPts val="0"/>
                        </a:spcBef>
                        <a:spcAft>
                          <a:spcPts val="0"/>
                        </a:spcAft>
                        <a:buNone/>
                      </a:pPr>
                      <a:endParaRPr sz="1100" dirty="0">
                        <a:latin typeface="Meiryo"/>
                        <a:ea typeface="Meiryo"/>
                        <a:cs typeface="Meiryo"/>
                        <a:sym typeface="Meiryo"/>
                      </a:endParaRPr>
                    </a:p>
                    <a:p>
                      <a:pPr marL="0" lvl="0" indent="0" algn="ctr" rtl="0">
                        <a:spcBef>
                          <a:spcPts val="0"/>
                        </a:spcBef>
                        <a:spcAft>
                          <a:spcPts val="0"/>
                        </a:spcAft>
                        <a:buNone/>
                      </a:pPr>
                      <a:r>
                        <a:rPr lang="ja" sz="1100" dirty="0">
                          <a:latin typeface="Meiryo"/>
                          <a:ea typeface="Meiryo"/>
                          <a:cs typeface="Meiryo"/>
                          <a:sym typeface="Meiryo"/>
                        </a:rPr>
                        <a:t>ヒアリング実施日</a:t>
                      </a:r>
                      <a:endParaRPr sz="1100" dirty="0">
                        <a:latin typeface="Meiryo"/>
                        <a:ea typeface="Meiryo"/>
                        <a:cs typeface="Meiryo"/>
                        <a:sym typeface="Meiryo"/>
                      </a:endParaRPr>
                    </a:p>
                    <a:p>
                      <a:pPr marL="0" lvl="0" indent="0" algn="ctr" rtl="0">
                        <a:spcBef>
                          <a:spcPts val="0"/>
                        </a:spcBef>
                        <a:spcAft>
                          <a:spcPts val="0"/>
                        </a:spcAft>
                        <a:buNone/>
                      </a:pPr>
                      <a:r>
                        <a:rPr lang="ja" sz="1100" dirty="0">
                          <a:latin typeface="Meiryo"/>
                          <a:ea typeface="Meiryo"/>
                          <a:cs typeface="Meiryo"/>
                          <a:sym typeface="Meiryo"/>
                        </a:rPr>
                        <a:t>【</a:t>
                      </a:r>
                      <a:r>
                        <a:rPr lang="en-US" altLang="ja-JP" sz="1100" dirty="0">
                          <a:latin typeface="Meiryo"/>
                          <a:ea typeface="Meiryo"/>
                          <a:cs typeface="Meiryo"/>
                          <a:sym typeface="Meiryo"/>
                        </a:rPr>
                        <a:t>2022</a:t>
                      </a:r>
                      <a:r>
                        <a:rPr lang="ja" sz="1100" dirty="0">
                          <a:latin typeface="Meiryo"/>
                          <a:ea typeface="Meiryo"/>
                          <a:cs typeface="Meiryo"/>
                          <a:sym typeface="Meiryo"/>
                        </a:rPr>
                        <a:t>/</a:t>
                      </a:r>
                      <a:r>
                        <a:rPr lang="en-US" altLang="ja-JP" sz="1100" dirty="0">
                          <a:latin typeface="Meiryo"/>
                          <a:ea typeface="Meiryo"/>
                          <a:cs typeface="Meiryo"/>
                          <a:sym typeface="Meiryo"/>
                        </a:rPr>
                        <a:t>03</a:t>
                      </a:r>
                      <a:r>
                        <a:rPr lang="ja" sz="1100" dirty="0">
                          <a:latin typeface="Meiryo"/>
                          <a:ea typeface="Meiryo"/>
                          <a:cs typeface="Meiryo"/>
                          <a:sym typeface="Meiryo"/>
                        </a:rPr>
                        <a:t>/</a:t>
                      </a:r>
                      <a:r>
                        <a:rPr lang="en-US" altLang="ja-JP" sz="1100" dirty="0">
                          <a:latin typeface="Meiryo"/>
                          <a:ea typeface="Meiryo"/>
                          <a:cs typeface="Meiryo"/>
                          <a:sym typeface="Meiryo"/>
                        </a:rPr>
                        <a:t>25</a:t>
                      </a:r>
                      <a:r>
                        <a:rPr lang="ja" sz="1100" dirty="0">
                          <a:latin typeface="Meiryo"/>
                          <a:ea typeface="Meiryo"/>
                          <a:cs typeface="Meiryo"/>
                          <a:sym typeface="Meiryo"/>
                        </a:rPr>
                        <a:t>（</a:t>
                      </a:r>
                      <a:r>
                        <a:rPr lang="ja-JP" altLang="en-US" sz="1100" dirty="0">
                          <a:latin typeface="Meiryo"/>
                          <a:ea typeface="Meiryo"/>
                          <a:cs typeface="Meiryo"/>
                          <a:sym typeface="Meiryo"/>
                        </a:rPr>
                        <a:t>金</a:t>
                      </a:r>
                      <a:r>
                        <a:rPr lang="ja" sz="1100" dirty="0">
                          <a:latin typeface="Meiryo"/>
                          <a:ea typeface="Meiryo"/>
                          <a:cs typeface="Meiryo"/>
                          <a:sym typeface="Meiryo"/>
                        </a:rPr>
                        <a:t>）】</a:t>
                      </a:r>
                      <a:endParaRPr sz="1100" dirty="0">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ja" sz="1100" b="1" dirty="0">
                          <a:latin typeface="Meiryo"/>
                          <a:ea typeface="Meiryo"/>
                          <a:cs typeface="Meiryo"/>
                          <a:sym typeface="Meiryo"/>
                        </a:rPr>
                        <a:t>★ヒアリング内容</a:t>
                      </a:r>
                      <a:endParaRPr lang="en-US" altLang="ja" sz="1100" b="1" dirty="0">
                        <a:latin typeface="Meiryo"/>
                        <a:ea typeface="Meiryo"/>
                        <a:cs typeface="Meiryo"/>
                        <a:sym typeface="Meiryo"/>
                      </a:endParaRPr>
                    </a:p>
                    <a:p>
                      <a:pPr marL="0" lvl="0" indent="0" algn="l" rtl="0">
                        <a:spcBef>
                          <a:spcPts val="0"/>
                        </a:spcBef>
                        <a:spcAft>
                          <a:spcPts val="0"/>
                        </a:spcAft>
                        <a:buNone/>
                      </a:pPr>
                      <a:r>
                        <a:rPr lang="ja-JP" altLang="en-US" sz="1100" b="1" dirty="0">
                          <a:latin typeface="Meiryo"/>
                          <a:ea typeface="Meiryo"/>
                          <a:cs typeface="Meiryo"/>
                          <a:sym typeface="Meiryo"/>
                        </a:rPr>
                        <a:t>・自分が</a:t>
                      </a:r>
                      <a:r>
                        <a:rPr lang="en-US" altLang="ja-JP" sz="1100" b="1" dirty="0">
                          <a:latin typeface="Meiryo"/>
                          <a:ea typeface="Meiryo"/>
                          <a:cs typeface="Meiryo"/>
                          <a:sym typeface="Meiryo"/>
                        </a:rPr>
                        <a:t>GD</a:t>
                      </a:r>
                      <a:r>
                        <a:rPr lang="ja-JP" altLang="en-US" sz="1100" b="1" dirty="0">
                          <a:latin typeface="Meiryo"/>
                          <a:ea typeface="Meiryo"/>
                          <a:cs typeface="Meiryo"/>
                          <a:sym typeface="Meiryo"/>
                        </a:rPr>
                        <a:t>になって会社に何を還元できたと考えるか</a:t>
                      </a:r>
                      <a:endParaRPr lang="en-US" altLang="ja-JP" sz="1100" b="1" dirty="0">
                        <a:latin typeface="Meiryo"/>
                        <a:ea typeface="Meiryo"/>
                        <a:cs typeface="Meiryo"/>
                        <a:sym typeface="Meiryo"/>
                      </a:endParaRPr>
                    </a:p>
                    <a:p>
                      <a:pPr marL="0" lvl="0" indent="0" algn="l" rtl="0">
                        <a:spcBef>
                          <a:spcPts val="0"/>
                        </a:spcBef>
                        <a:spcAft>
                          <a:spcPts val="0"/>
                        </a:spcAft>
                        <a:buNone/>
                      </a:pPr>
                      <a:r>
                        <a:rPr lang="ja-JP" altLang="en-US" sz="1100" b="1" dirty="0">
                          <a:latin typeface="Meiryo"/>
                          <a:ea typeface="Meiryo"/>
                          <a:cs typeface="Meiryo"/>
                          <a:sym typeface="Meiryo"/>
                        </a:rPr>
                        <a:t>・自分が</a:t>
                      </a:r>
                      <a:r>
                        <a:rPr lang="en-US" altLang="ja-JP" sz="1100" b="1" dirty="0">
                          <a:latin typeface="Meiryo"/>
                          <a:ea typeface="Meiryo"/>
                          <a:cs typeface="Meiryo"/>
                          <a:sym typeface="Meiryo"/>
                        </a:rPr>
                        <a:t>GD</a:t>
                      </a:r>
                      <a:r>
                        <a:rPr lang="ja-JP" altLang="en-US" sz="1100" b="1" dirty="0">
                          <a:latin typeface="Meiryo"/>
                          <a:ea typeface="Meiryo"/>
                          <a:cs typeface="Meiryo"/>
                          <a:sym typeface="Meiryo"/>
                        </a:rPr>
                        <a:t>になってメンバーに何を還元できたと考えるか</a:t>
                      </a:r>
                      <a:endParaRPr lang="en-US" altLang="ja-JP" sz="1100" b="1" dirty="0">
                        <a:latin typeface="Meiryo"/>
                        <a:ea typeface="Meiryo"/>
                        <a:cs typeface="Meiryo"/>
                        <a:sym typeface="Meiryo"/>
                      </a:endParaRPr>
                    </a:p>
                    <a:p>
                      <a:pPr marL="0" lvl="0" indent="0" algn="l" rtl="0">
                        <a:spcBef>
                          <a:spcPts val="0"/>
                        </a:spcBef>
                        <a:spcAft>
                          <a:spcPts val="0"/>
                        </a:spcAft>
                        <a:buNone/>
                      </a:pPr>
                      <a:r>
                        <a:rPr lang="ja-JP" altLang="en-US" sz="1100" b="1" dirty="0">
                          <a:latin typeface="Meiryo"/>
                          <a:ea typeface="Meiryo"/>
                          <a:cs typeface="Meiryo"/>
                          <a:sym typeface="Meiryo"/>
                        </a:rPr>
                        <a:t>・</a:t>
                      </a:r>
                      <a:r>
                        <a:rPr lang="en-US" altLang="ja-JP" sz="1100" b="1" dirty="0">
                          <a:latin typeface="Meiryo"/>
                          <a:ea typeface="Meiryo"/>
                          <a:cs typeface="Meiryo"/>
                          <a:sym typeface="Meiryo"/>
                        </a:rPr>
                        <a:t>GD</a:t>
                      </a:r>
                      <a:r>
                        <a:rPr lang="ja-JP" altLang="en-US" sz="1100" b="1" dirty="0">
                          <a:latin typeface="Meiryo"/>
                          <a:ea typeface="Meiryo"/>
                          <a:cs typeface="Meiryo"/>
                          <a:sym typeface="Meiryo"/>
                        </a:rPr>
                        <a:t>になって変わった考え方、価値観</a:t>
                      </a:r>
                      <a:endParaRPr sz="1100" b="1" dirty="0">
                        <a:latin typeface="Meiryo"/>
                        <a:ea typeface="Meiryo"/>
                        <a:cs typeface="Meiryo"/>
                        <a:sym typeface="Meiryo"/>
                      </a:endParaRPr>
                    </a:p>
                  </a:txBody>
                  <a:tcPr marL="106925" marR="106925" marT="50400" marB="504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360425">
                <a:tc vMerge="1">
                  <a:txBody>
                    <a:bodyPr/>
                    <a:lstStyle/>
                    <a:p>
                      <a:endParaRPr lang="ja-JP"/>
                    </a:p>
                  </a:txBody>
                  <a:tcPr/>
                </a:tc>
                <a:tc>
                  <a:txBody>
                    <a:bodyPr/>
                    <a:lstStyle/>
                    <a:p>
                      <a:pPr marL="0" lvl="0" indent="0" algn="l" rtl="0">
                        <a:spcBef>
                          <a:spcPts val="0"/>
                        </a:spcBef>
                        <a:spcAft>
                          <a:spcPts val="0"/>
                        </a:spcAft>
                        <a:buNone/>
                      </a:pPr>
                      <a:r>
                        <a:rPr lang="ja" sz="1100" b="1" dirty="0">
                          <a:latin typeface="Meiryo"/>
                          <a:ea typeface="Meiryo"/>
                          <a:cs typeface="Meiryo"/>
                          <a:sym typeface="Meiryo"/>
                        </a:rPr>
                        <a:t>★考察</a:t>
                      </a:r>
                      <a:endParaRPr lang="ja" altLang="en-US" sz="1100" b="1" dirty="0">
                        <a:latin typeface="Meiryo"/>
                        <a:ea typeface="Meiryo"/>
                        <a:cs typeface="Meiryo"/>
                        <a:sym typeface="Meiryo"/>
                      </a:endParaRPr>
                    </a:p>
                    <a:p>
                      <a:pPr marL="0" lvl="0" indent="0" algn="l" rtl="0">
                        <a:spcBef>
                          <a:spcPts val="0"/>
                        </a:spcBef>
                        <a:spcAft>
                          <a:spcPts val="0"/>
                        </a:spcAft>
                        <a:buNone/>
                      </a:pPr>
                      <a:r>
                        <a:rPr lang="en-US" altLang="ja-JP" sz="1100" b="1" dirty="0">
                          <a:solidFill>
                            <a:srgbClr val="B7B7B7"/>
                          </a:solidFill>
                          <a:latin typeface="Meiryo"/>
                          <a:ea typeface="Meiryo"/>
                          <a:cs typeface="Meiryo"/>
                          <a:sym typeface="Meiryo"/>
                        </a:rPr>
                        <a:t>※</a:t>
                      </a:r>
                      <a:r>
                        <a:rPr lang="ja-JP" altLang="en-US" sz="1100" b="1" dirty="0">
                          <a:solidFill>
                            <a:srgbClr val="B7B7B7"/>
                          </a:solidFill>
                          <a:latin typeface="Meiryo"/>
                          <a:ea typeface="Meiryo"/>
                          <a:cs typeface="Meiryo"/>
                          <a:sym typeface="Meiryo"/>
                        </a:rPr>
                        <a:t>ヒアリングで得られた気づきや学びなどを記載</a:t>
                      </a:r>
                    </a:p>
                    <a:p>
                      <a:pPr marL="0" lvl="0" indent="0" algn="l" rtl="0">
                        <a:spcBef>
                          <a:spcPts val="0"/>
                        </a:spcBef>
                        <a:spcAft>
                          <a:spcPts val="0"/>
                        </a:spcAft>
                        <a:buNone/>
                      </a:pPr>
                      <a:r>
                        <a:rPr lang="en-US" altLang="ja-JP" sz="1100" dirty="0">
                          <a:solidFill>
                            <a:schemeClr val="dk1"/>
                          </a:solidFill>
                          <a:latin typeface="Meiryo"/>
                          <a:ea typeface="Meiryo"/>
                          <a:cs typeface="Meiryo"/>
                          <a:sym typeface="Meiryo"/>
                        </a:rPr>
                        <a:t>GD</a:t>
                      </a:r>
                      <a:r>
                        <a:rPr lang="ja-JP" altLang="en-US" sz="1100" dirty="0">
                          <a:solidFill>
                            <a:schemeClr val="dk1"/>
                          </a:solidFill>
                          <a:latin typeface="Meiryo"/>
                          <a:ea typeface="Meiryo"/>
                          <a:cs typeface="Meiryo"/>
                          <a:sym typeface="Meiryo"/>
                        </a:rPr>
                        <a:t>に求められるスキル、もしくは</a:t>
                      </a:r>
                      <a:r>
                        <a:rPr lang="en-US" altLang="ja-JP" sz="1100" dirty="0">
                          <a:solidFill>
                            <a:schemeClr val="dk1"/>
                          </a:solidFill>
                          <a:latin typeface="Meiryo"/>
                          <a:ea typeface="Meiryo"/>
                          <a:cs typeface="Meiryo"/>
                          <a:sym typeface="Meiryo"/>
                        </a:rPr>
                        <a:t>GD</a:t>
                      </a:r>
                      <a:r>
                        <a:rPr lang="ja-JP" altLang="en-US" sz="1100" dirty="0">
                          <a:solidFill>
                            <a:schemeClr val="dk1"/>
                          </a:solidFill>
                          <a:latin typeface="Meiryo"/>
                          <a:ea typeface="Meiryo"/>
                          <a:cs typeface="Meiryo"/>
                          <a:sym typeface="Meiryo"/>
                        </a:rPr>
                        <a:t>の意義として技術面はそこまで重要ではないと感じた。それよりも社員同士での対話や、会社の意図を汲み取り伝えるなどのコミュニケーション能力が大事であると気づいた。</a:t>
                      </a:r>
                      <a:endParaRPr lang="en-US" altLang="ja-JP" sz="1100" dirty="0">
                        <a:solidFill>
                          <a:schemeClr val="dk1"/>
                        </a:solidFill>
                        <a:latin typeface="Meiryo"/>
                        <a:ea typeface="Meiryo"/>
                        <a:cs typeface="Meiryo"/>
                        <a:sym typeface="Meiryo"/>
                      </a:endParaRPr>
                    </a:p>
                    <a:p>
                      <a:pPr marL="0" lvl="0" indent="0" algn="l" rtl="0">
                        <a:spcBef>
                          <a:spcPts val="0"/>
                        </a:spcBef>
                        <a:spcAft>
                          <a:spcPts val="0"/>
                        </a:spcAft>
                        <a:buNone/>
                      </a:pPr>
                      <a:r>
                        <a:rPr lang="ja-JP" altLang="en-US" sz="1100" dirty="0">
                          <a:solidFill>
                            <a:schemeClr val="dk1"/>
                          </a:solidFill>
                          <a:latin typeface="Meiryo"/>
                          <a:ea typeface="Meiryo"/>
                          <a:cs typeface="Meiryo"/>
                          <a:sym typeface="Meiryo"/>
                        </a:rPr>
                        <a:t>ミドル同士の距離感が意外と近いのは意外だった。またヒアリングの中で、メンバーが思っているよりも</a:t>
                      </a:r>
                      <a:r>
                        <a:rPr lang="en-US" altLang="ja-JP" sz="1100" dirty="0">
                          <a:solidFill>
                            <a:schemeClr val="dk1"/>
                          </a:solidFill>
                          <a:latin typeface="Meiryo"/>
                          <a:ea typeface="Meiryo"/>
                          <a:cs typeface="Meiryo"/>
                          <a:sym typeface="Meiryo"/>
                        </a:rPr>
                        <a:t>GD</a:t>
                      </a:r>
                      <a:r>
                        <a:rPr lang="ja-JP" altLang="en-US" sz="1100" dirty="0">
                          <a:solidFill>
                            <a:schemeClr val="dk1"/>
                          </a:solidFill>
                          <a:latin typeface="Meiryo"/>
                          <a:ea typeface="Meiryo"/>
                          <a:cs typeface="Meiryo"/>
                          <a:sym typeface="Meiryo"/>
                        </a:rPr>
                        <a:t>は近い場所にいるという話があり、それをもっとメンバーが理解すれば情報共有や相談等しやすい関係になると思った。</a:t>
                      </a:r>
                    </a:p>
                  </a:txBody>
                  <a:tcPr marL="106925" marR="106925" marT="50400" marB="504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486000">
                <a:tc>
                  <a:txBody>
                    <a:bodyPr/>
                    <a:lstStyle/>
                    <a:p>
                      <a:pPr marL="0" marR="0" lvl="0" indent="0" algn="ctr" rtl="0">
                        <a:lnSpc>
                          <a:spcPct val="100000"/>
                        </a:lnSpc>
                        <a:spcBef>
                          <a:spcPts val="0"/>
                        </a:spcBef>
                        <a:spcAft>
                          <a:spcPts val="0"/>
                        </a:spcAft>
                        <a:buNone/>
                      </a:pPr>
                      <a:r>
                        <a:rPr lang="ja" sz="1100">
                          <a:latin typeface="Meiryo"/>
                          <a:ea typeface="Meiryo"/>
                          <a:cs typeface="Meiryo"/>
                          <a:sym typeface="Meiryo"/>
                        </a:rPr>
                        <a:t>感想</a:t>
                      </a:r>
                      <a:endParaRPr sz="1500">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ja" sz="1100" b="1" dirty="0">
                          <a:solidFill>
                            <a:srgbClr val="B7B7B7"/>
                          </a:solidFill>
                          <a:latin typeface="Meiryo"/>
                          <a:ea typeface="Meiryo"/>
                          <a:cs typeface="Meiryo"/>
                          <a:sym typeface="Meiryo"/>
                        </a:rPr>
                        <a:t>※今回の宿題を実施した感想を記載</a:t>
                      </a:r>
                      <a:endParaRPr lang="en-US" altLang="ja" sz="1100" b="1" dirty="0">
                        <a:solidFill>
                          <a:srgbClr val="B7B7B7"/>
                        </a:solidFill>
                        <a:latin typeface="Meiryo"/>
                        <a:ea typeface="Meiryo"/>
                        <a:cs typeface="Meiryo"/>
                        <a:sym typeface="Meiryo"/>
                      </a:endParaRPr>
                    </a:p>
                    <a:p>
                      <a:pPr marL="0" lvl="0" indent="0" algn="l" rtl="0">
                        <a:spcBef>
                          <a:spcPts val="0"/>
                        </a:spcBef>
                        <a:spcAft>
                          <a:spcPts val="0"/>
                        </a:spcAft>
                        <a:buNone/>
                      </a:pPr>
                      <a:r>
                        <a:rPr lang="en-US" altLang="ja-JP" sz="1100" b="1" dirty="0">
                          <a:solidFill>
                            <a:schemeClr val="tx1"/>
                          </a:solidFill>
                          <a:latin typeface="Meiryo"/>
                          <a:ea typeface="Meiryo"/>
                          <a:cs typeface="Meiryo"/>
                          <a:sym typeface="Meiryo"/>
                        </a:rPr>
                        <a:t>GD</a:t>
                      </a:r>
                      <a:r>
                        <a:rPr lang="ja-JP" altLang="en-US" sz="1100" b="1" dirty="0">
                          <a:solidFill>
                            <a:schemeClr val="tx1"/>
                          </a:solidFill>
                          <a:latin typeface="Meiryo"/>
                          <a:ea typeface="Meiryo"/>
                          <a:cs typeface="Meiryo"/>
                          <a:sym typeface="Meiryo"/>
                        </a:rPr>
                        <a:t>が感じていることや思っていることを直接話して知ることができたのはよかった。</a:t>
                      </a:r>
                      <a:endParaRPr lang="en-US" altLang="ja-JP" sz="1100" b="1" dirty="0">
                        <a:solidFill>
                          <a:schemeClr val="tx1"/>
                        </a:solidFill>
                        <a:latin typeface="Meiryo"/>
                        <a:ea typeface="Meiryo"/>
                        <a:cs typeface="Meiryo"/>
                        <a:sym typeface="Meiryo"/>
                      </a:endParaRPr>
                    </a:p>
                    <a:p>
                      <a:pPr marL="0" lvl="0" indent="0" algn="l" rtl="0">
                        <a:spcBef>
                          <a:spcPts val="0"/>
                        </a:spcBef>
                        <a:spcAft>
                          <a:spcPts val="0"/>
                        </a:spcAft>
                        <a:buNone/>
                      </a:pPr>
                      <a:r>
                        <a:rPr lang="ja-JP" altLang="en-US" sz="1100" b="1" dirty="0">
                          <a:solidFill>
                            <a:schemeClr val="tx1"/>
                          </a:solidFill>
                          <a:latin typeface="Meiryo"/>
                          <a:ea typeface="Meiryo"/>
                          <a:cs typeface="Meiryo"/>
                          <a:sym typeface="Meiryo"/>
                        </a:rPr>
                        <a:t>また</a:t>
                      </a:r>
                      <a:r>
                        <a:rPr lang="en-US" altLang="ja-JP" sz="1100" b="1" dirty="0">
                          <a:solidFill>
                            <a:schemeClr val="tx1"/>
                          </a:solidFill>
                          <a:latin typeface="Meiryo"/>
                          <a:ea typeface="Meiryo"/>
                          <a:cs typeface="Meiryo"/>
                          <a:sym typeface="Meiryo"/>
                        </a:rPr>
                        <a:t>GD</a:t>
                      </a:r>
                      <a:r>
                        <a:rPr lang="ja-JP" altLang="en-US" sz="1100" b="1" dirty="0">
                          <a:solidFill>
                            <a:schemeClr val="tx1"/>
                          </a:solidFill>
                          <a:latin typeface="Meiryo"/>
                          <a:ea typeface="Meiryo"/>
                          <a:cs typeface="Meiryo"/>
                          <a:sym typeface="Meiryo"/>
                        </a:rPr>
                        <a:t>になることでタスクは大きく増えると思うが、その分会社やメンバーに貢献できていることを実感しやすく、やりがいがある役割だと改めて思った。普段は</a:t>
                      </a:r>
                      <a:r>
                        <a:rPr lang="en-US" altLang="ja-JP" sz="1100" b="1" dirty="0">
                          <a:solidFill>
                            <a:schemeClr val="tx1"/>
                          </a:solidFill>
                          <a:latin typeface="Meiryo"/>
                          <a:ea typeface="Meiryo"/>
                          <a:cs typeface="Meiryo"/>
                          <a:sym typeface="Meiryo"/>
                        </a:rPr>
                        <a:t>ALH</a:t>
                      </a:r>
                      <a:r>
                        <a:rPr lang="ja-JP" altLang="en-US" sz="1100" b="1" dirty="0">
                          <a:solidFill>
                            <a:schemeClr val="tx1"/>
                          </a:solidFill>
                          <a:latin typeface="Meiryo"/>
                          <a:ea typeface="Meiryo"/>
                          <a:cs typeface="Meiryo"/>
                          <a:sym typeface="Meiryo"/>
                        </a:rPr>
                        <a:t>に対しての貢献など考えることがないので、この機会を大事に考えたい。</a:t>
                      </a:r>
                      <a:endParaRPr lang="en-US" altLang="ja-JP" sz="1100" b="1" dirty="0">
                        <a:solidFill>
                          <a:schemeClr val="tx1"/>
                        </a:solidFill>
                        <a:latin typeface="Meiryo"/>
                        <a:ea typeface="Meiryo"/>
                        <a:cs typeface="Meiryo"/>
                        <a:sym typeface="Meiryo"/>
                      </a:endParaRPr>
                    </a:p>
                    <a:p>
                      <a:pPr marL="0" lvl="0" indent="0" algn="l" rtl="0">
                        <a:spcBef>
                          <a:spcPts val="0"/>
                        </a:spcBef>
                        <a:spcAft>
                          <a:spcPts val="0"/>
                        </a:spcAft>
                        <a:buNone/>
                      </a:pPr>
                      <a:endParaRPr lang="en-US" altLang="ja" sz="1100" b="1" dirty="0">
                        <a:solidFill>
                          <a:srgbClr val="B7B7B7"/>
                        </a:solidFill>
                        <a:latin typeface="Meiryo"/>
                        <a:ea typeface="Meiryo"/>
                        <a:cs typeface="Meiryo"/>
                        <a:sym typeface="Meiryo"/>
                      </a:endParaRPr>
                    </a:p>
                    <a:p>
                      <a:pPr marL="0" lvl="0" indent="0" algn="l" rtl="0">
                        <a:spcBef>
                          <a:spcPts val="0"/>
                        </a:spcBef>
                        <a:spcAft>
                          <a:spcPts val="0"/>
                        </a:spcAft>
                        <a:buNone/>
                      </a:pPr>
                      <a:endParaRPr sz="1100" dirty="0">
                        <a:solidFill>
                          <a:srgbClr val="999999"/>
                        </a:solidFill>
                        <a:latin typeface="Meiryo"/>
                        <a:ea typeface="Meiryo"/>
                        <a:cs typeface="Meiryo"/>
                        <a:sym typeface="Meiryo"/>
                      </a:endParaRPr>
                    </a:p>
                  </a:txBody>
                  <a:tcPr marL="106925" marR="106925" marT="50400" marB="504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pic>
        <p:nvPicPr>
          <p:cNvPr id="57" name="Google Shape;57;p14"/>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58" name="Google Shape;58;p14"/>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59" name="Google Shape;59;p14"/>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60" name="Google Shape;60;p14"/>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Session1　マネジメントについて</a:t>
            </a:r>
            <a:endParaRPr sz="2400" b="1" i="1">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66" name="Google Shape;66;p15"/>
          <p:cNvGraphicFramePr/>
          <p:nvPr/>
        </p:nvGraphicFramePr>
        <p:xfrm>
          <a:off x="367211" y="988838"/>
          <a:ext cx="3000000" cy="3000000"/>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ja" sz="1100" b="1">
                          <a:solidFill>
                            <a:schemeClr val="dk1"/>
                          </a:solidFill>
                          <a:highlight>
                            <a:srgbClr val="FAFBFC"/>
                          </a:highlight>
                          <a:latin typeface="Arial"/>
                          <a:ea typeface="Arial"/>
                          <a:cs typeface="Arial"/>
                          <a:sym typeface="Arial"/>
                        </a:rPr>
                        <a:t>①人事評価制度</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②Workplace「【マネジメント研修】虎の穴」グループの固定リンクにある「虎の巻(弍)目標設定」</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上記、読み込んできてください！</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r>
                        <a:rPr lang="ja" sz="1100">
                          <a:solidFill>
                            <a:srgbClr val="F3F3F3"/>
                          </a:solidFill>
                          <a:highlight>
                            <a:srgbClr val="FF0000"/>
                          </a:highlight>
                          <a:latin typeface="Meiryo"/>
                          <a:ea typeface="Meiryo"/>
                          <a:cs typeface="Meiryo"/>
                          <a:sym typeface="Meiryo"/>
                        </a:rPr>
                        <a:t>※①</a:t>
                      </a:r>
                      <a:r>
                        <a:rPr lang="ja" sz="1100">
                          <a:solidFill>
                            <a:srgbClr val="F3F3F3"/>
                          </a:solidFill>
                          <a:highlight>
                            <a:srgbClr val="FF0000"/>
                          </a:highlight>
                        </a:rPr>
                        <a:t>人事評価制度を</a:t>
                      </a:r>
                      <a:r>
                        <a:rPr lang="ja" sz="1100" b="1">
                          <a:solidFill>
                            <a:srgbClr val="F3F3F3"/>
                          </a:solidFill>
                          <a:highlight>
                            <a:srgbClr val="FF0000"/>
                          </a:highlight>
                        </a:rPr>
                        <a:t>【組織】</a:t>
                      </a:r>
                      <a:r>
                        <a:rPr lang="ja" sz="1100">
                          <a:solidFill>
                            <a:srgbClr val="F3F3F3"/>
                          </a:solidFill>
                          <a:highlight>
                            <a:srgbClr val="FF0000"/>
                          </a:highlight>
                        </a:rPr>
                        <a:t>の立場で読んで気づいたことを記載してください（自由記述）</a:t>
                      </a: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67" name="Google Shape;67;p15"/>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68" name="Google Shape;68;p15"/>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69" name="Google Shape;69;p15"/>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70" name="Google Shape;70;p15"/>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Session2　チームビルディング</a:t>
            </a:r>
            <a:endParaRPr sz="2400" b="1" i="1">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76" name="Google Shape;76;p16"/>
          <p:cNvGraphicFramePr/>
          <p:nvPr/>
        </p:nvGraphicFramePr>
        <p:xfrm>
          <a:off x="367211" y="988838"/>
          <a:ext cx="3000000" cy="3000000"/>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①人事評価制度</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②Workplace「【マネジメント研修】虎の穴」グループの固定リンクにある「虎の巻(弍)目標設定」</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上記、読み込んできてください！</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r>
                        <a:rPr lang="ja" sz="1100">
                          <a:solidFill>
                            <a:srgbClr val="F3F3F3"/>
                          </a:solidFill>
                          <a:highlight>
                            <a:srgbClr val="FF0000"/>
                          </a:highlight>
                          <a:latin typeface="Meiryo"/>
                          <a:ea typeface="Meiryo"/>
                          <a:cs typeface="Meiryo"/>
                          <a:sym typeface="Meiryo"/>
                        </a:rPr>
                        <a:t>※①</a:t>
                      </a:r>
                      <a:r>
                        <a:rPr lang="ja" sz="1100">
                          <a:solidFill>
                            <a:srgbClr val="F3F3F3"/>
                          </a:solidFill>
                          <a:highlight>
                            <a:srgbClr val="FF0000"/>
                          </a:highlight>
                        </a:rPr>
                        <a:t>人事評価制度を</a:t>
                      </a:r>
                      <a:r>
                        <a:rPr lang="ja" sz="1100" b="1">
                          <a:solidFill>
                            <a:srgbClr val="F3F3F3"/>
                          </a:solidFill>
                          <a:highlight>
                            <a:srgbClr val="FF0000"/>
                          </a:highlight>
                        </a:rPr>
                        <a:t>【評価者】</a:t>
                      </a:r>
                      <a:r>
                        <a:rPr lang="ja" sz="1100">
                          <a:solidFill>
                            <a:srgbClr val="F3F3F3"/>
                          </a:solidFill>
                          <a:highlight>
                            <a:srgbClr val="FF0000"/>
                          </a:highlight>
                        </a:rPr>
                        <a:t>の立場で読んで気づいたことを記載してください（自由記述）</a:t>
                      </a: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77" name="Google Shape;77;p16"/>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78" name="Google Shape;78;p16"/>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79" name="Google Shape;79;p16"/>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80" name="Google Shape;80;p16"/>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Session2　チームビルディング</a:t>
            </a:r>
            <a:endParaRPr sz="2400" b="1" i="1">
              <a:latin typeface="Meiryo"/>
              <a:ea typeface="Meiryo"/>
              <a:cs typeface="Meiryo"/>
              <a:sym typeface="Meiry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86" name="Google Shape;86;p17"/>
          <p:cNvGraphicFramePr/>
          <p:nvPr/>
        </p:nvGraphicFramePr>
        <p:xfrm>
          <a:off x="367211" y="988838"/>
          <a:ext cx="3000000" cy="3000000"/>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①人事評価制度</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②Workplace「【マネジメント研修】虎の穴」グループの固定リンクにある「虎の巻(弍)目標設定」</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上記、読み込んできてください！</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r>
                        <a:rPr lang="ja" sz="1100">
                          <a:solidFill>
                            <a:srgbClr val="F3F3F3"/>
                          </a:solidFill>
                          <a:highlight>
                            <a:srgbClr val="FF0000"/>
                          </a:highlight>
                          <a:latin typeface="Meiryo"/>
                          <a:ea typeface="Meiryo"/>
                          <a:cs typeface="Meiryo"/>
                          <a:sym typeface="Meiryo"/>
                        </a:rPr>
                        <a:t>※①</a:t>
                      </a:r>
                      <a:r>
                        <a:rPr lang="ja" sz="1100">
                          <a:solidFill>
                            <a:srgbClr val="F3F3F3"/>
                          </a:solidFill>
                          <a:highlight>
                            <a:srgbClr val="FF0000"/>
                          </a:highlight>
                        </a:rPr>
                        <a:t>人事評価制度を</a:t>
                      </a:r>
                      <a:r>
                        <a:rPr lang="ja" sz="1100" b="1">
                          <a:solidFill>
                            <a:srgbClr val="F3F3F3"/>
                          </a:solidFill>
                          <a:highlight>
                            <a:srgbClr val="FF0000"/>
                          </a:highlight>
                        </a:rPr>
                        <a:t>【被評価者】</a:t>
                      </a:r>
                      <a:r>
                        <a:rPr lang="ja" sz="1100">
                          <a:solidFill>
                            <a:srgbClr val="F3F3F3"/>
                          </a:solidFill>
                          <a:highlight>
                            <a:srgbClr val="FF0000"/>
                          </a:highlight>
                        </a:rPr>
                        <a:t>の立場で読んで気づいたことを記載してください（自由記述）</a:t>
                      </a: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87" name="Google Shape;87;p17"/>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88" name="Google Shape;88;p17"/>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89" name="Google Shape;89;p17"/>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90" name="Google Shape;90;p17"/>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Session2　チームビルディング</a:t>
            </a:r>
            <a:endParaRPr sz="2400" b="1" i="1">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96" name="Google Shape;96;p18"/>
          <p:cNvGraphicFramePr/>
          <p:nvPr/>
        </p:nvGraphicFramePr>
        <p:xfrm>
          <a:off x="367211" y="988838"/>
          <a:ext cx="3000000" cy="3000000"/>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①人事評価制度　読み込み（気づいたことあれば下記に記入）</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②セッション3の振り返りをまとめてください！（自身のGood \Bad、チームメンバのGood）</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97" name="Google Shape;97;p18"/>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98" name="Google Shape;98;p18"/>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99" name="Google Shape;99;p18"/>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100" name="Google Shape;100;p18"/>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Session3　目標設定面談練習</a:t>
            </a:r>
            <a:endParaRPr sz="2400" b="1" i="1">
              <a:latin typeface="Meiryo"/>
              <a:ea typeface="Meiryo"/>
              <a:cs typeface="Meiryo"/>
              <a:sym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7808800" y="6530600"/>
            <a:ext cx="1335200" cy="245550"/>
          </a:xfrm>
          <a:prstGeom prst="rect">
            <a:avLst/>
          </a:prstGeom>
          <a:noFill/>
          <a:ln>
            <a:noFill/>
          </a:ln>
        </p:spPr>
      </p:pic>
      <p:graphicFrame>
        <p:nvGraphicFramePr>
          <p:cNvPr id="106" name="Google Shape;106;p19"/>
          <p:cNvGraphicFramePr/>
          <p:nvPr/>
        </p:nvGraphicFramePr>
        <p:xfrm>
          <a:off x="367211" y="988838"/>
          <a:ext cx="3000000" cy="3000000"/>
        </p:xfrm>
        <a:graphic>
          <a:graphicData uri="http://schemas.openxmlformats.org/drawingml/2006/table">
            <a:tbl>
              <a:tblPr firstRow="1" bandRow="1">
                <a:noFill/>
                <a:tableStyleId>{C8F3917D-305C-4518-89CD-A5EA758C04AC}</a:tableStyleId>
              </a:tblPr>
              <a:tblGrid>
                <a:gridCol w="1592375">
                  <a:extLst>
                    <a:ext uri="{9D8B030D-6E8A-4147-A177-3AD203B41FA5}">
                      <a16:colId xmlns:a16="http://schemas.microsoft.com/office/drawing/2014/main" val="20000"/>
                    </a:ext>
                  </a:extLst>
                </a:gridCol>
                <a:gridCol w="2480625">
                  <a:extLst>
                    <a:ext uri="{9D8B030D-6E8A-4147-A177-3AD203B41FA5}">
                      <a16:colId xmlns:a16="http://schemas.microsoft.com/office/drawing/2014/main" val="20001"/>
                    </a:ext>
                  </a:extLst>
                </a:gridCol>
                <a:gridCol w="1537250">
                  <a:extLst>
                    <a:ext uri="{9D8B030D-6E8A-4147-A177-3AD203B41FA5}">
                      <a16:colId xmlns:a16="http://schemas.microsoft.com/office/drawing/2014/main" val="20002"/>
                    </a:ext>
                  </a:extLst>
                </a:gridCol>
                <a:gridCol w="2054150">
                  <a:extLst>
                    <a:ext uri="{9D8B030D-6E8A-4147-A177-3AD203B41FA5}">
                      <a16:colId xmlns:a16="http://schemas.microsoft.com/office/drawing/2014/main" val="20003"/>
                    </a:ext>
                  </a:extLst>
                </a:gridCol>
                <a:gridCol w="1020350">
                  <a:extLst>
                    <a:ext uri="{9D8B030D-6E8A-4147-A177-3AD203B41FA5}">
                      <a16:colId xmlns:a16="http://schemas.microsoft.com/office/drawing/2014/main" val="20004"/>
                    </a:ext>
                  </a:extLst>
                </a:gridCol>
              </a:tblGrid>
              <a:tr h="964450">
                <a:tc rowSpan="2" gridSpan="5">
                  <a:txBody>
                    <a:bodyPr/>
                    <a:lstStyle/>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★課題</a:t>
                      </a:r>
                      <a:r>
                        <a:rPr lang="ja" sz="1100" b="1">
                          <a:solidFill>
                            <a:schemeClr val="dk1"/>
                          </a:solidFill>
                          <a:latin typeface="Meiryo"/>
                          <a:ea typeface="Meiryo"/>
                          <a:cs typeface="Meiryo"/>
                          <a:sym typeface="Meiryo"/>
                        </a:rPr>
                        <a:t>内容</a:t>
                      </a:r>
                      <a:r>
                        <a:rPr lang="ja" sz="1100" b="1">
                          <a:solidFill>
                            <a:schemeClr val="dk1"/>
                          </a:solidFill>
                          <a:highlight>
                            <a:srgbClr val="FAFBFC"/>
                          </a:highlight>
                          <a:latin typeface="Arial"/>
                          <a:ea typeface="Arial"/>
                          <a:cs typeface="Arial"/>
                          <a:sym typeface="Arial"/>
                        </a:rPr>
                        <a:t>★</a:t>
                      </a:r>
                      <a:endParaRPr sz="1100" b="1">
                        <a:solidFill>
                          <a:schemeClr val="dk1"/>
                        </a:solidFill>
                        <a:highlight>
                          <a:srgbClr val="FAFBFC"/>
                        </a:highlight>
                        <a:latin typeface="Arial"/>
                        <a:ea typeface="Arial"/>
                        <a:cs typeface="Arial"/>
                        <a:sym typeface="Arial"/>
                      </a:endParaRPr>
                    </a:p>
                    <a:p>
                      <a:pPr marL="0" lvl="0" indent="0" algn="l" rtl="0">
                        <a:lnSpc>
                          <a:spcPct val="115000"/>
                        </a:lnSpc>
                        <a:spcBef>
                          <a:spcPts val="0"/>
                        </a:spcBef>
                        <a:spcAft>
                          <a:spcPts val="0"/>
                        </a:spcAft>
                        <a:buNone/>
                      </a:pPr>
                      <a:r>
                        <a:rPr lang="ja" sz="1100" b="1">
                          <a:solidFill>
                            <a:schemeClr val="dk1"/>
                          </a:solidFill>
                          <a:highlight>
                            <a:srgbClr val="FAFBFC"/>
                          </a:highlight>
                          <a:latin typeface="Arial"/>
                          <a:ea typeface="Arial"/>
                          <a:cs typeface="Arial"/>
                          <a:sym typeface="Arial"/>
                        </a:rPr>
                        <a:t>　セッション4の振り返りをまとめてください！（自身のGood \Bad、チームメンバのGood）</a:t>
                      </a:r>
                      <a:endParaRPr sz="1100" b="1">
                        <a:solidFill>
                          <a:schemeClr val="dk1"/>
                        </a:solidFill>
                        <a:latin typeface="Meiryo"/>
                        <a:ea typeface="Meiryo"/>
                        <a:cs typeface="Meiryo"/>
                        <a:sym typeface="Meiryo"/>
                      </a:endParaRPr>
                    </a:p>
                  </a:txBody>
                  <a:tcPr marL="106925" marR="106925" marT="50400" marB="504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tc rowSpan="2" hMerge="1">
                  <a:txBody>
                    <a:bodyPr/>
                    <a:lstStyle/>
                    <a:p>
                      <a:endParaRPr lang="ja-JP"/>
                    </a:p>
                  </a:txBody>
                  <a:tcPr/>
                </a:tc>
                <a:extLst>
                  <a:ext uri="{0D108BD9-81ED-4DB2-BD59-A6C34878D82A}">
                    <a16:rowId xmlns:a16="http://schemas.microsoft.com/office/drawing/2014/main" val="10000"/>
                  </a:ext>
                </a:extLst>
              </a:tr>
              <a:tr h="100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1"/>
                  </a:ext>
                </a:extLst>
              </a:tr>
              <a:tr h="419425">
                <a:tc rowSpan="5" gridSpan="5">
                  <a:txBody>
                    <a:bodyPr/>
                    <a:lstStyle/>
                    <a:p>
                      <a:pPr marL="0" lvl="0" indent="0" algn="l" rtl="0">
                        <a:spcBef>
                          <a:spcPts val="0"/>
                        </a:spcBef>
                        <a:spcAft>
                          <a:spcPts val="0"/>
                        </a:spcAft>
                        <a:buNone/>
                      </a:pPr>
                      <a:endParaRPr sz="1100">
                        <a:solidFill>
                          <a:srgbClr val="F3F3F3"/>
                        </a:solidFill>
                        <a:highlight>
                          <a:srgbClr val="FF0000"/>
                        </a:highlight>
                        <a:latin typeface="Meiryo"/>
                        <a:ea typeface="Meiryo"/>
                        <a:cs typeface="Meiryo"/>
                        <a:sym typeface="Meiryo"/>
                      </a:endParaRPr>
                    </a:p>
                  </a:txBody>
                  <a:tcPr marL="106925" marR="106925" marT="50400" marB="504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tc rowSpan="5" hMerge="1">
                  <a:txBody>
                    <a:bodyPr/>
                    <a:lstStyle/>
                    <a:p>
                      <a:endParaRPr lang="ja-JP"/>
                    </a:p>
                  </a:txBody>
                  <a:tcPr/>
                </a:tc>
                <a:extLst>
                  <a:ext uri="{0D108BD9-81ED-4DB2-BD59-A6C34878D82A}">
                    <a16:rowId xmlns:a16="http://schemas.microsoft.com/office/drawing/2014/main" val="10002"/>
                  </a:ext>
                </a:extLst>
              </a:tr>
              <a:tr h="1311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3"/>
                  </a:ext>
                </a:extLst>
              </a:tr>
              <a:tr h="4194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4"/>
                  </a:ext>
                </a:extLst>
              </a:tr>
              <a:tr h="941000">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5"/>
                  </a:ext>
                </a:extLst>
              </a:tr>
              <a:tr h="2242525">
                <a:tc gridSpan="5"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06"/>
                  </a:ext>
                </a:extLst>
              </a:tr>
            </a:tbl>
          </a:graphicData>
        </a:graphic>
      </p:graphicFrame>
      <p:pic>
        <p:nvPicPr>
          <p:cNvPr id="107" name="Google Shape;107;p19"/>
          <p:cNvPicPr preferRelativeResize="0"/>
          <p:nvPr/>
        </p:nvPicPr>
        <p:blipFill>
          <a:blip r:embed="rId4">
            <a:alphaModFix/>
          </a:blip>
          <a:stretch>
            <a:fillRect/>
          </a:stretch>
        </p:blipFill>
        <p:spPr>
          <a:xfrm>
            <a:off x="0" y="716607"/>
            <a:ext cx="9144001" cy="43877"/>
          </a:xfrm>
          <a:prstGeom prst="rect">
            <a:avLst/>
          </a:prstGeom>
          <a:noFill/>
          <a:ln>
            <a:noFill/>
          </a:ln>
        </p:spPr>
      </p:pic>
      <p:pic>
        <p:nvPicPr>
          <p:cNvPr id="108" name="Google Shape;108;p19"/>
          <p:cNvPicPr preferRelativeResize="0"/>
          <p:nvPr/>
        </p:nvPicPr>
        <p:blipFill>
          <a:blip r:embed="rId5">
            <a:alphaModFix/>
          </a:blip>
          <a:stretch>
            <a:fillRect/>
          </a:stretch>
        </p:blipFill>
        <p:spPr>
          <a:xfrm>
            <a:off x="8023874" y="-1"/>
            <a:ext cx="1120125" cy="537450"/>
          </a:xfrm>
          <a:prstGeom prst="rect">
            <a:avLst/>
          </a:prstGeom>
          <a:noFill/>
          <a:ln>
            <a:noFill/>
          </a:ln>
        </p:spPr>
      </p:pic>
      <p:pic>
        <p:nvPicPr>
          <p:cNvPr id="109" name="Google Shape;109;p19"/>
          <p:cNvPicPr preferRelativeResize="0"/>
          <p:nvPr/>
        </p:nvPicPr>
        <p:blipFill>
          <a:blip r:embed="rId6">
            <a:alphaModFix/>
          </a:blip>
          <a:stretch>
            <a:fillRect/>
          </a:stretch>
        </p:blipFill>
        <p:spPr>
          <a:xfrm>
            <a:off x="7233925" y="223533"/>
            <a:ext cx="789945" cy="232655"/>
          </a:xfrm>
          <a:prstGeom prst="rect">
            <a:avLst/>
          </a:prstGeom>
          <a:noFill/>
          <a:ln>
            <a:noFill/>
          </a:ln>
        </p:spPr>
      </p:pic>
      <p:sp>
        <p:nvSpPr>
          <p:cNvPr id="110" name="Google Shape;110;p19"/>
          <p:cNvSpPr txBox="1"/>
          <p:nvPr/>
        </p:nvSpPr>
        <p:spPr>
          <a:xfrm>
            <a:off x="147575" y="101700"/>
            <a:ext cx="6786300" cy="5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b="1" i="1">
                <a:latin typeface="Meiryo"/>
                <a:ea typeface="Meiryo"/>
                <a:cs typeface="Meiryo"/>
                <a:sym typeface="Meiryo"/>
              </a:rPr>
              <a:t>虎の穴　Session４　評価面談練習</a:t>
            </a:r>
            <a:endParaRPr sz="2400" b="1" i="1">
              <a:latin typeface="Meiryo"/>
              <a:ea typeface="Meiryo"/>
              <a:cs typeface="Meiryo"/>
              <a:sym typeface="Meiry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591</Words>
  <Application>Microsoft Office PowerPoint</Application>
  <PresentationFormat>画面に合わせる (4:3)</PresentationFormat>
  <Paragraphs>46</Paragraphs>
  <Slides>6</Slides>
  <Notes>6</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6</vt:i4>
      </vt:variant>
    </vt:vector>
  </HeadingPairs>
  <TitlesOfParts>
    <vt:vector size="9" baseType="lpstr">
      <vt:lpstr>Meiryo</vt:lpstr>
      <vt:lpstr>Arial</vt:lpstr>
      <vt:lpstr>Simple Light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小畑 頌太朗</cp:lastModifiedBy>
  <cp:revision>3</cp:revision>
  <dcterms:modified xsi:type="dcterms:W3CDTF">2022-04-12T09:33:03Z</dcterms:modified>
</cp:coreProperties>
</file>