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4" r:id="rId5"/>
    <p:sldId id="263" r:id="rId6"/>
    <p:sldId id="275" r:id="rId7"/>
    <p:sldId id="265" r:id="rId8"/>
    <p:sldId id="274" r:id="rId9"/>
    <p:sldId id="266" r:id="rId10"/>
    <p:sldId id="267" r:id="rId11"/>
    <p:sldId id="268" r:id="rId12"/>
    <p:sldId id="276" r:id="rId13"/>
    <p:sldId id="269" r:id="rId14"/>
    <p:sldId id="277" r:id="rId15"/>
    <p:sldId id="270" r:id="rId16"/>
    <p:sldId id="273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B346-5406-920C-79EF-DC5762F0E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E8BB6-CE08-A4D0-A150-8CA15756E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1F96-5DF0-B714-D415-44621500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58D97-349E-A5D0-8066-840F52F4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1559A-0AFA-F411-ABEE-FC3BF036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FD43-F7C9-68DD-90B6-B647E0F3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360E5-A285-A144-1D6A-4932B5473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02B5-D572-76FC-5C7D-0E9F1CB5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C1400-F5B9-B013-072C-7394A8A2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1169D-AB7E-F8D3-5F07-494FB31E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3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6173C-1B52-2B32-8068-F7B408598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63BF4-F6B8-A849-0C72-9049B9259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A8AF7-EEAE-7D7C-9838-3478210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6900B-81FF-497C-5237-4F759E24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9FF6-3381-F19F-86A5-DE54E7A1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5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1C72-93EA-A319-EB71-B9EE50DD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97A29-22BA-7C66-E477-95E142904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4787-98D5-DDC9-3276-61EFFBD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BF5C9-AF6C-97A4-6D2F-A2F03325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9C16D-D43B-05C8-1D62-4185F57B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2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356F-A266-D524-3AF6-F48BA57C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58CC8-4284-302C-C59A-850A10277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04A52-66D9-131D-3ED1-1A0B4A70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89797-C0B6-FA77-5E80-BFF95B94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4C7A4-052E-F3A3-BBB3-B1072D3A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CD38-00DB-3D9C-DD75-00F4A3D1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43BD-869C-CC95-4F49-D13412ECF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C07F8-46A5-1210-E743-0891B6CD8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B9551-BDEF-35F2-247D-EBA8C573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014F8-5A40-29E9-6E8F-01EFC0B9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82AE4-591F-AAE8-4F15-0B232E15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B3A3-94F8-68AB-9BC2-3F0EA234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41E15-9F4C-65CE-D2E2-1155CC8C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8C523-25D1-809D-0508-8B3B557DC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A814A-5FF6-55FE-C0A5-C3582482B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DD4FE-F818-D821-B7F4-640CA8424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E76A8-08D5-0FBE-6F5F-34230DC8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D24C7-D020-B66E-2FAB-FF4F5848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DC3B7-E46D-B39B-1C56-EAAF5CAE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3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57CC-C494-BC69-FE12-25FABB2B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C4F2B-F5D2-4677-9FB3-F54BB79B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A0D4B-8A39-8204-5604-5920B6CD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14313-5BE5-9665-E8CE-FC23505C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A5806-7CAC-37DC-E1DE-90945CCC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0BFA5-AA74-A325-8376-77D32FBE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94A3A-923C-48BD-F59C-D7068318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0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655-BDE4-3468-FC87-F3DF8530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8D46-D646-04A6-F616-DDB721C5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7B360-F665-ABCB-CDA4-ACFF9E35A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78AD8-751D-92DE-4ECD-C15CB1C4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38D0B-CB56-01E1-2CA4-167AB6FE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224C-3061-5E2E-8F49-ACCAA0AA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1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3641-18C0-7743-2F4C-F1DA51FA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98CA1-EF4D-5DD3-D784-8CD9C4511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50E4E-143F-1B8B-00BA-FDFFAEA16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E6DE9-84A4-86A2-3AE3-6C524A91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23CF8-978E-4ACD-D139-A37D61C8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3848F-7E26-6AA9-DEB1-62B3ED95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3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00BD7-7947-EE0B-D4BF-2EFA618D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A1F99-0D5E-C052-C9D2-DB29B6A61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437C2-7AEF-20CD-F899-668637D79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07C478-0C71-4427-B4FF-073F9369AC5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6DB78-0B76-2181-F1A0-4E4C8D228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A0D3-7EDB-ED73-79B5-0DF423138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2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XGSJ6Zoro" TargetMode="External"/><Relationship Id="rId2" Type="http://schemas.openxmlformats.org/officeDocument/2006/relationships/hyperlink" Target="https://www.youtube.com/watch?v=boPEO2auJj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t.phys.unsw.edu.au/jw/not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6718-B6C1-E21E-464C-6D7B1C1E7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Virtual Synthesizer Development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ECF96-1F3A-19B9-F24A-ACF288EFB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Sieber</a:t>
            </a:r>
          </a:p>
          <a:p>
            <a:r>
              <a:rPr lang="en-US" dirty="0"/>
              <a:t>May 2024</a:t>
            </a:r>
          </a:p>
        </p:txBody>
      </p:sp>
    </p:spTree>
    <p:extLst>
      <p:ext uri="{BB962C8B-B14F-4D97-AF65-F5344CB8AC3E}">
        <p14:creationId xmlns:p14="http://schemas.microsoft.com/office/powerpoint/2010/main" val="3640343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C00F-2FBB-549C-2793-3E4E9BB8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3AF9-59D5-B1B0-B5D7-28F3B0F9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Plugins are typically composed of three components:</a:t>
            </a:r>
          </a:p>
          <a:p>
            <a:pPr lvl="1"/>
            <a:r>
              <a:rPr lang="en-US" dirty="0"/>
              <a:t>A plugin controller file (myplugincontroller.cpp)</a:t>
            </a:r>
          </a:p>
          <a:p>
            <a:pPr lvl="1"/>
            <a:r>
              <a:rPr lang="en-US" dirty="0"/>
              <a:t>A plugin processor file (mypluginprocessor.cpp)</a:t>
            </a:r>
          </a:p>
          <a:p>
            <a:pPr lvl="1"/>
            <a:r>
              <a:rPr lang="en-US" dirty="0"/>
              <a:t>A plugin entry file (mypluginentry.cpp)</a:t>
            </a:r>
          </a:p>
          <a:p>
            <a:r>
              <a:rPr lang="en-US" dirty="0"/>
              <a:t>A controller file handles GUI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myplugineditor.uidesc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.vst3 format is a repackaged DLL file </a:t>
            </a:r>
            <a:r>
              <a:rPr lang="en-US" dirty="0">
                <a:sym typeface="Wingdings" panose="05000000000000000000" pitchFamily="2" charset="2"/>
              </a:rPr>
              <a:t> can be executed as a standalone application or within Digital Audio Workstations (DAWs).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2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EBF1-C504-9C69-E779-356F80DA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953724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Obtaining MIDI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33204-4E0C-8973-5DA7-A5AE873E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5305446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</a:t>
            </a:r>
            <a:r>
              <a:rPr lang="en-US" sz="2000" i="1" dirty="0"/>
              <a:t>Steinberg::</a:t>
            </a:r>
            <a:r>
              <a:rPr lang="en-US" sz="2000" i="1" dirty="0" err="1"/>
              <a:t>Vst</a:t>
            </a:r>
            <a:r>
              <a:rPr lang="en-US" sz="2000" i="1" dirty="0"/>
              <a:t> </a:t>
            </a:r>
            <a:r>
              <a:rPr lang="en-US" sz="2000" dirty="0"/>
              <a:t>namespace contains a </a:t>
            </a:r>
            <a:r>
              <a:rPr lang="en-US" sz="2000" i="1" dirty="0" err="1"/>
              <a:t>IEventList</a:t>
            </a:r>
            <a:r>
              <a:rPr lang="en-US" sz="2000" dirty="0"/>
              <a:t> class which processes “events” (i.e. signals).</a:t>
            </a:r>
          </a:p>
          <a:p>
            <a:r>
              <a:rPr lang="en-US" sz="2000" dirty="0"/>
              <a:t>The provided MIDI note found in </a:t>
            </a:r>
            <a:r>
              <a:rPr lang="en-US" sz="2000" i="1" dirty="0" err="1"/>
              <a:t>event.noteOn.pitch</a:t>
            </a:r>
            <a:r>
              <a:rPr lang="en-US" sz="2000" dirty="0"/>
              <a:t> is used to calculate </a:t>
            </a:r>
            <a:r>
              <a:rPr lang="en-US" sz="2000" dirty="0" err="1"/>
              <a:t>fFrequency</a:t>
            </a:r>
            <a:r>
              <a:rPr lang="en-US" sz="2000" dirty="0"/>
              <a:t> in relation to a particular reference note (A4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440 Hz, MIDI # 69).  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92CE2-8505-83CF-25B1-ED431B572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260" y="1991016"/>
            <a:ext cx="5100539" cy="30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4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F25A-E0A9-245C-15C8-B14447F5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007272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Obtaining MIDI Input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477CA-633A-1D84-27CD-8B9038E05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5091585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Notes lower than our reference pitch will generate a power of 2 to a negative exponent (!)</a:t>
            </a:r>
          </a:p>
          <a:p>
            <a:r>
              <a:rPr lang="en-US" sz="2000" dirty="0"/>
              <a:t>This is expected as the resulting frequency will be </a:t>
            </a:r>
            <a:r>
              <a:rPr lang="en-US" sz="2000" i="1" dirty="0"/>
              <a:t>lower</a:t>
            </a:r>
            <a:r>
              <a:rPr lang="en-US" sz="2000" dirty="0"/>
              <a:t> than our reference pitch when multiplied.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6EC1A-0FE5-42C0-3BC5-9F37E6308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723" y="741391"/>
            <a:ext cx="3917244" cy="538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2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C675-1136-12AB-81FB-2994DE90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007272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Creating Waveforms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D7EDB-0040-65D8-6548-406ED35DA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709098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A for loop is used to iterate through each sample of the current buffer.</a:t>
            </a:r>
          </a:p>
          <a:p>
            <a:r>
              <a:rPr lang="en-US" sz="2000" i="1" dirty="0"/>
              <a:t>fOsc1Mode</a:t>
            </a:r>
            <a:r>
              <a:rPr lang="en-US" sz="2000" dirty="0"/>
              <a:t> determines which state the knob is in from the GUI </a:t>
            </a:r>
            <a:r>
              <a:rPr lang="en-US" sz="2000" dirty="0">
                <a:sym typeface="Wingdings" panose="05000000000000000000" pitchFamily="2" charset="2"/>
              </a:rPr>
              <a:t> determines which waveform to generate in the buffer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4201D-46E1-3A01-D848-9A58E031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1953"/>
            <a:ext cx="5451689" cy="433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7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C675-1136-12AB-81FB-2994DE90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007272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Creating Waveforms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D7EDB-0040-65D8-6548-406ED35DA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709098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A for loop is used to iterate through each sample of the current buffer.</a:t>
            </a:r>
          </a:p>
          <a:p>
            <a:r>
              <a:rPr lang="en-US" sz="2000" i="1" dirty="0"/>
              <a:t>fOsc1Mode</a:t>
            </a:r>
            <a:r>
              <a:rPr lang="en-US" sz="2000" dirty="0"/>
              <a:t> determines which state the knob is in from the GUI </a:t>
            </a:r>
            <a:r>
              <a:rPr lang="en-US" sz="2000" dirty="0">
                <a:sym typeface="Wingdings" panose="05000000000000000000" pitchFamily="2" charset="2"/>
              </a:rPr>
              <a:t> determines which waveform to generate in the buffer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E06AC-9F91-42E2-A63D-02331C755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8851"/>
            <a:ext cx="5535038" cy="47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6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530F-D836-A774-F725-90248FC0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 – Program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4D60C-5673-81BB-202E-0BB0E8D72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690688"/>
            <a:ext cx="47815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01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24C1-28A2-6C11-0ED0-A131C138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79A7-FD56-F613-2ABB-45879F53D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 optimizations in code</a:t>
            </a:r>
          </a:p>
          <a:p>
            <a:endParaRPr lang="en-US" dirty="0"/>
          </a:p>
          <a:p>
            <a:r>
              <a:rPr lang="en-US" dirty="0"/>
              <a:t>Further Development:</a:t>
            </a:r>
          </a:p>
          <a:p>
            <a:pPr lvl="1"/>
            <a:r>
              <a:rPr lang="en-US" dirty="0"/>
              <a:t>Wavetable Synthesis</a:t>
            </a:r>
          </a:p>
          <a:p>
            <a:pPr lvl="1"/>
            <a:r>
              <a:rPr lang="en-US" dirty="0"/>
              <a:t>Effect Plug-ins</a:t>
            </a:r>
          </a:p>
        </p:txBody>
      </p:sp>
    </p:spTree>
    <p:extLst>
      <p:ext uri="{BB962C8B-B14F-4D97-AF65-F5344CB8AC3E}">
        <p14:creationId xmlns:p14="http://schemas.microsoft.com/office/powerpoint/2010/main" val="116548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E526-8BFB-81FA-F14A-E36FC626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88C2-1B19-8F22-9D81-4B98AF1C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https://www.youtube.com/watch?v=boPEO2auJj4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https://www.youtube.com/watch?v=SJXGSJ6Zoro</a:t>
            </a:r>
            <a:endParaRPr lang="en-US" dirty="0"/>
          </a:p>
          <a:p>
            <a:r>
              <a:rPr lang="en-US" dirty="0">
                <a:hlinkClick r:id="rId4"/>
              </a:rPr>
              <a:t>https://newt.phys.unsw.edu.au/jw/notes.html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6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6E46-DFC4-D345-2E50-6710F36A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3C88-2218-5474-9418-672FD6377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  <a:p>
            <a:pPr lvl="1"/>
            <a:r>
              <a:rPr lang="en-US" dirty="0"/>
              <a:t>Processing Sound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Roadblocks + Issues</a:t>
            </a:r>
          </a:p>
          <a:p>
            <a:r>
              <a:rPr lang="en-US" dirty="0"/>
              <a:t>Practical Application</a:t>
            </a:r>
          </a:p>
          <a:p>
            <a:pPr lvl="1"/>
            <a:r>
              <a:rPr lang="en-US" dirty="0"/>
              <a:t>Structure + Specifics for VST3</a:t>
            </a:r>
          </a:p>
          <a:p>
            <a:pPr lvl="1"/>
            <a:r>
              <a:rPr lang="en-US" dirty="0"/>
              <a:t>MIDI Input</a:t>
            </a:r>
          </a:p>
          <a:p>
            <a:pPr lvl="1"/>
            <a:r>
              <a:rPr lang="en-US" dirty="0"/>
              <a:t>Waveform Creation</a:t>
            </a:r>
          </a:p>
          <a:p>
            <a:r>
              <a:rPr lang="en-US" dirty="0"/>
              <a:t>Demo of Software + Uses</a:t>
            </a:r>
          </a:p>
          <a:p>
            <a:pPr lvl="1"/>
            <a:r>
              <a:rPr lang="en-US" dirty="0"/>
              <a:t>VST3PluginTestHost and DAWs</a:t>
            </a:r>
          </a:p>
          <a:p>
            <a:pPr lvl="1"/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85815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FE0E-668E-FC2F-ECCB-5314EF44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 –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FC0C-7907-5881-6F82-6B5D5A83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create a digital representation of sound?</a:t>
            </a:r>
          </a:p>
          <a:p>
            <a:r>
              <a:rPr lang="en-US" dirty="0"/>
              <a:t>What problems do we have to overcome?</a:t>
            </a:r>
          </a:p>
          <a:p>
            <a:r>
              <a:rPr lang="en-US" dirty="0"/>
              <a:t>What tools are available to solve these problems?</a:t>
            </a:r>
          </a:p>
        </p:txBody>
      </p:sp>
    </p:spTree>
    <p:extLst>
      <p:ext uri="{BB962C8B-B14F-4D97-AF65-F5344CB8AC3E}">
        <p14:creationId xmlns:p14="http://schemas.microsoft.com/office/powerpoint/2010/main" val="132675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14B5-E4DF-A615-483B-D5B51EEC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12AC-516C-EFB2-D686-EFAAEFDE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sample is taken by measuring the amplitude of a wave at a point in time.</a:t>
            </a:r>
          </a:p>
          <a:p>
            <a:pPr lvl="1"/>
            <a:r>
              <a:rPr lang="en-US" dirty="0"/>
              <a:t>Floating point number [-1, 1]</a:t>
            </a:r>
          </a:p>
          <a:p>
            <a:r>
              <a:rPr lang="en-US" dirty="0"/>
              <a:t>Audio is represented digitally by taking samples at regular intervals.</a:t>
            </a:r>
          </a:p>
          <a:p>
            <a:r>
              <a:rPr lang="en-US" dirty="0"/>
              <a:t>Sample rate is the measurement of samples/second.</a:t>
            </a:r>
          </a:p>
          <a:p>
            <a:pPr lvl="1"/>
            <a:r>
              <a:rPr lang="en-US" dirty="0"/>
              <a:t>44.1 kHz, 48 kHz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0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AE59-474D-D6DB-80CE-A093DFF5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Signals - Example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AE7F10-D976-0705-1C68-8D200B49604B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86AE7F10-D976-0705-1C68-8D200B4960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741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7BE3-9ACB-63BD-683D-E5190552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Digital Audio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57179E-BD29-D34D-2083-E46250A28B32}"/>
              </a:ext>
            </a:extLst>
          </p:cNvPr>
          <p:cNvSpPr/>
          <p:nvPr/>
        </p:nvSpPr>
        <p:spPr>
          <a:xfrm>
            <a:off x="1493520" y="4805680"/>
            <a:ext cx="2519680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Audio plug-in</a:t>
            </a:r>
          </a:p>
          <a:p>
            <a:pPr algn="ctr"/>
            <a:r>
              <a:rPr lang="en-US" dirty="0"/>
              <a:t>(VST, AAX, CLAP,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551942-68E2-8268-383C-7C2527E80ED4}"/>
              </a:ext>
            </a:extLst>
          </p:cNvPr>
          <p:cNvSpPr/>
          <p:nvPr/>
        </p:nvSpPr>
        <p:spPr>
          <a:xfrm>
            <a:off x="574040" y="4175760"/>
            <a:ext cx="4424804" cy="15849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 Application (FL Studio, Cubase, Ableton, Logic, etc.)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9E9AB-0C4B-6C44-5203-1EFAF3FE0CBD}"/>
              </a:ext>
            </a:extLst>
          </p:cNvPr>
          <p:cNvCxnSpPr>
            <a:cxnSpLocks/>
          </p:cNvCxnSpPr>
          <p:nvPr/>
        </p:nvCxnSpPr>
        <p:spPr>
          <a:xfrm>
            <a:off x="5212080" y="4958080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96D35DD-F723-AA86-BA59-3EA6778A74A4}"/>
              </a:ext>
            </a:extLst>
          </p:cNvPr>
          <p:cNvSpPr/>
          <p:nvPr/>
        </p:nvSpPr>
        <p:spPr>
          <a:xfrm>
            <a:off x="5882516" y="4551680"/>
            <a:ext cx="2519680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Audio driver</a:t>
            </a:r>
          </a:p>
          <a:p>
            <a:pPr algn="ctr"/>
            <a:r>
              <a:rPr lang="en-US" dirty="0"/>
              <a:t>(ASIO, Core Audio, etc.)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02093-1DEB-9102-D5AE-67E2DA075352}"/>
              </a:ext>
            </a:extLst>
          </p:cNvPr>
          <p:cNvSpPr/>
          <p:nvPr/>
        </p:nvSpPr>
        <p:spPr>
          <a:xfrm>
            <a:off x="9225404" y="4551680"/>
            <a:ext cx="2519680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r>
              <a:rPr lang="en-US" dirty="0"/>
              <a:t>(Windows, Mac, etc.)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40EBB-1BC8-1C81-EC3D-70FF9B94D06C}"/>
              </a:ext>
            </a:extLst>
          </p:cNvPr>
          <p:cNvCxnSpPr>
            <a:cxnSpLocks/>
          </p:cNvCxnSpPr>
          <p:nvPr/>
        </p:nvCxnSpPr>
        <p:spPr>
          <a:xfrm>
            <a:off x="8585200" y="4958080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2072A3-0976-81C4-D960-F6A710C8E5FD}"/>
              </a:ext>
            </a:extLst>
          </p:cNvPr>
          <p:cNvCxnSpPr>
            <a:cxnSpLocks/>
          </p:cNvCxnSpPr>
          <p:nvPr/>
        </p:nvCxnSpPr>
        <p:spPr>
          <a:xfrm flipH="1">
            <a:off x="10485120" y="3505200"/>
            <a:ext cx="124" cy="861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25F563-0F1E-53AC-4FF0-B20335594D8E}"/>
              </a:ext>
            </a:extLst>
          </p:cNvPr>
          <p:cNvSpPr/>
          <p:nvPr/>
        </p:nvSpPr>
        <p:spPr>
          <a:xfrm>
            <a:off x="10007724" y="2845912"/>
            <a:ext cx="954792" cy="4124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1ED199-F763-071E-EBB4-3D8FCCA6D531}"/>
              </a:ext>
            </a:extLst>
          </p:cNvPr>
          <p:cNvSpPr/>
          <p:nvPr/>
        </p:nvSpPr>
        <p:spPr>
          <a:xfrm>
            <a:off x="5882516" y="2672080"/>
            <a:ext cx="2519680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Sound card</a:t>
            </a:r>
          </a:p>
          <a:p>
            <a:pPr algn="ctr"/>
            <a:r>
              <a:rPr lang="en-US" dirty="0"/>
              <a:t>(Generally Integrated)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FE7562-267D-90C0-3947-6DFD6C2F0D0D}"/>
              </a:ext>
            </a:extLst>
          </p:cNvPr>
          <p:cNvCxnSpPr>
            <a:cxnSpLocks/>
          </p:cNvCxnSpPr>
          <p:nvPr/>
        </p:nvCxnSpPr>
        <p:spPr>
          <a:xfrm>
            <a:off x="8592789" y="3078480"/>
            <a:ext cx="1203898" cy="10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3E0CD33-88EE-8C96-B1A9-54417CA9A465}"/>
              </a:ext>
            </a:extLst>
          </p:cNvPr>
          <p:cNvSpPr/>
          <p:nvPr/>
        </p:nvSpPr>
        <p:spPr>
          <a:xfrm>
            <a:off x="576456" y="2296160"/>
            <a:ext cx="4424804" cy="15849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Speakers, Microphones, etc.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A825F7-E1C4-982B-4578-FA1C5C8CE0E3}"/>
              </a:ext>
            </a:extLst>
          </p:cNvPr>
          <p:cNvCxnSpPr>
            <a:cxnSpLocks/>
          </p:cNvCxnSpPr>
          <p:nvPr/>
        </p:nvCxnSpPr>
        <p:spPr>
          <a:xfrm>
            <a:off x="5212080" y="3098800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3A2B77E-FA9D-EA8B-D1E7-1879DBE79EFC}"/>
              </a:ext>
            </a:extLst>
          </p:cNvPr>
          <p:cNvSpPr/>
          <p:nvPr/>
        </p:nvSpPr>
        <p:spPr>
          <a:xfrm>
            <a:off x="988029" y="2845912"/>
            <a:ext cx="1480913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DAC (output to speaker)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C2B719-17AC-3131-588D-A5D98A95F465}"/>
              </a:ext>
            </a:extLst>
          </p:cNvPr>
          <p:cNvSpPr/>
          <p:nvPr/>
        </p:nvSpPr>
        <p:spPr>
          <a:xfrm>
            <a:off x="2851692" y="2848928"/>
            <a:ext cx="1761614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ADC (input to audio interface)</a:t>
            </a:r>
          </a:p>
        </p:txBody>
      </p:sp>
    </p:spTree>
    <p:extLst>
      <p:ext uri="{BB962C8B-B14F-4D97-AF65-F5344CB8AC3E}">
        <p14:creationId xmlns:p14="http://schemas.microsoft.com/office/powerpoint/2010/main" val="211377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045D-70E7-A2CF-CE64-3B4AFA0E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Real Time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EABB-AA0A-0054-1A4C-66B4077F0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buffer </a:t>
            </a:r>
            <a:r>
              <a:rPr lang="en-US" dirty="0"/>
              <a:t>is an array of samples sent to the audio driver.</a:t>
            </a:r>
          </a:p>
          <a:p>
            <a:r>
              <a:rPr lang="en-US" dirty="0"/>
              <a:t>Processing has hard time requirements </a:t>
            </a:r>
            <a:r>
              <a:rPr lang="en-US" dirty="0">
                <a:sym typeface="Wingdings" panose="05000000000000000000" pitchFamily="2" charset="2"/>
              </a:rPr>
              <a:t> audio stack waits for </a:t>
            </a:r>
            <a:r>
              <a:rPr lang="en-US" i="1" dirty="0">
                <a:sym typeface="Wingdings" panose="05000000000000000000" pitchFamily="2" charset="2"/>
              </a:rPr>
              <a:t>nothing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 If buffers take too long to process, popping and clipping can occur in one’s audio output.</a:t>
            </a:r>
          </a:p>
          <a:p>
            <a:r>
              <a:rPr lang="en-US" dirty="0">
                <a:sym typeface="Wingdings" panose="05000000000000000000" pitchFamily="2" charset="2"/>
              </a:rPr>
              <a:t>Example: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370C2-36E8-2FE0-8A9C-4FF38C5C1317}"/>
              </a:ext>
            </a:extLst>
          </p:cNvPr>
          <p:cNvSpPr/>
          <p:nvPr/>
        </p:nvSpPr>
        <p:spPr>
          <a:xfrm>
            <a:off x="999385" y="5311532"/>
            <a:ext cx="1546698" cy="408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860A9-EAD9-01C7-839F-3FA981C586BF}"/>
              </a:ext>
            </a:extLst>
          </p:cNvPr>
          <p:cNvSpPr/>
          <p:nvPr/>
        </p:nvSpPr>
        <p:spPr>
          <a:xfrm>
            <a:off x="2679028" y="5311532"/>
            <a:ext cx="1546698" cy="408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A8B77-D860-0652-9749-51B663E85887}"/>
              </a:ext>
            </a:extLst>
          </p:cNvPr>
          <p:cNvSpPr/>
          <p:nvPr/>
        </p:nvSpPr>
        <p:spPr>
          <a:xfrm>
            <a:off x="4358670" y="5311532"/>
            <a:ext cx="2212947" cy="40856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0F7BE6-F808-CBDE-621C-55C9534D4DFD}"/>
              </a:ext>
            </a:extLst>
          </p:cNvPr>
          <p:cNvCxnSpPr>
            <a:cxnSpLocks/>
          </p:cNvCxnSpPr>
          <p:nvPr/>
        </p:nvCxnSpPr>
        <p:spPr>
          <a:xfrm>
            <a:off x="261257" y="6049215"/>
            <a:ext cx="871073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6C108C-8FD7-F5C4-1725-AC5639C65769}"/>
              </a:ext>
            </a:extLst>
          </p:cNvPr>
          <p:cNvCxnSpPr>
            <a:cxnSpLocks/>
          </p:cNvCxnSpPr>
          <p:nvPr/>
        </p:nvCxnSpPr>
        <p:spPr>
          <a:xfrm flipV="1">
            <a:off x="999385" y="5929240"/>
            <a:ext cx="0" cy="23994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2533B5-3456-AB2A-E624-7C4D9F0773A5}"/>
              </a:ext>
            </a:extLst>
          </p:cNvPr>
          <p:cNvCxnSpPr>
            <a:cxnSpLocks/>
          </p:cNvCxnSpPr>
          <p:nvPr/>
        </p:nvCxnSpPr>
        <p:spPr>
          <a:xfrm>
            <a:off x="1132330" y="6045972"/>
            <a:ext cx="1679643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CBC02A-2A0E-192D-99F6-49EBCD95FE83}"/>
              </a:ext>
            </a:extLst>
          </p:cNvPr>
          <p:cNvCxnSpPr>
            <a:cxnSpLocks/>
          </p:cNvCxnSpPr>
          <p:nvPr/>
        </p:nvCxnSpPr>
        <p:spPr>
          <a:xfrm flipV="1">
            <a:off x="2679028" y="5925997"/>
            <a:ext cx="0" cy="23994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D1B8F5-0E5B-379A-E24A-08596E60EAA5}"/>
              </a:ext>
            </a:extLst>
          </p:cNvPr>
          <p:cNvCxnSpPr>
            <a:cxnSpLocks/>
          </p:cNvCxnSpPr>
          <p:nvPr/>
        </p:nvCxnSpPr>
        <p:spPr>
          <a:xfrm>
            <a:off x="2811973" y="6045971"/>
            <a:ext cx="1679643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C4F45B-3BA3-F2D9-1E31-D4DE6CE6A27B}"/>
              </a:ext>
            </a:extLst>
          </p:cNvPr>
          <p:cNvCxnSpPr>
            <a:cxnSpLocks/>
          </p:cNvCxnSpPr>
          <p:nvPr/>
        </p:nvCxnSpPr>
        <p:spPr>
          <a:xfrm flipV="1">
            <a:off x="4358671" y="5925996"/>
            <a:ext cx="0" cy="23994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E1B1A9-54A9-4A05-5289-B394DB94973E}"/>
              </a:ext>
            </a:extLst>
          </p:cNvPr>
          <p:cNvCxnSpPr>
            <a:cxnSpLocks/>
          </p:cNvCxnSpPr>
          <p:nvPr/>
        </p:nvCxnSpPr>
        <p:spPr>
          <a:xfrm>
            <a:off x="4491616" y="6049214"/>
            <a:ext cx="1679643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78B40D-1827-B1A4-1400-993210AE91C2}"/>
              </a:ext>
            </a:extLst>
          </p:cNvPr>
          <p:cNvCxnSpPr>
            <a:cxnSpLocks/>
          </p:cNvCxnSpPr>
          <p:nvPr/>
        </p:nvCxnSpPr>
        <p:spPr>
          <a:xfrm flipV="1">
            <a:off x="6038314" y="5922753"/>
            <a:ext cx="0" cy="23994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B93E43-ADAD-BB47-D9E3-39C09F43E7B2}"/>
              </a:ext>
            </a:extLst>
          </p:cNvPr>
          <p:cNvCxnSpPr>
            <a:cxnSpLocks/>
          </p:cNvCxnSpPr>
          <p:nvPr/>
        </p:nvCxnSpPr>
        <p:spPr>
          <a:xfrm>
            <a:off x="6171259" y="6049214"/>
            <a:ext cx="1679643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16EB91-399A-5D07-D199-753CF1C490BD}"/>
              </a:ext>
            </a:extLst>
          </p:cNvPr>
          <p:cNvCxnSpPr>
            <a:cxnSpLocks/>
          </p:cNvCxnSpPr>
          <p:nvPr/>
        </p:nvCxnSpPr>
        <p:spPr>
          <a:xfrm flipV="1">
            <a:off x="7717957" y="5929239"/>
            <a:ext cx="0" cy="23994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FAB6D7-C70A-2D28-9C41-101BE672536A}"/>
              </a:ext>
            </a:extLst>
          </p:cNvPr>
          <p:cNvCxnSpPr>
            <a:cxnSpLocks/>
          </p:cNvCxnSpPr>
          <p:nvPr/>
        </p:nvCxnSpPr>
        <p:spPr>
          <a:xfrm>
            <a:off x="7850902" y="6045971"/>
            <a:ext cx="1679643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9D6298-A01B-4EDB-4D79-3E4AF954F0E2}"/>
              </a:ext>
            </a:extLst>
          </p:cNvPr>
          <p:cNvCxnSpPr>
            <a:cxnSpLocks/>
          </p:cNvCxnSpPr>
          <p:nvPr/>
        </p:nvCxnSpPr>
        <p:spPr>
          <a:xfrm flipV="1">
            <a:off x="9397600" y="5925996"/>
            <a:ext cx="0" cy="23994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99B52B-4E60-B689-2283-F5FDD43A4DFE}"/>
              </a:ext>
            </a:extLst>
          </p:cNvPr>
          <p:cNvCxnSpPr>
            <a:cxnSpLocks/>
          </p:cNvCxnSpPr>
          <p:nvPr/>
        </p:nvCxnSpPr>
        <p:spPr>
          <a:xfrm>
            <a:off x="9530545" y="6045970"/>
            <a:ext cx="1679643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059E29-C4C8-E001-DA9E-65B77BD11393}"/>
              </a:ext>
            </a:extLst>
          </p:cNvPr>
          <p:cNvCxnSpPr>
            <a:cxnSpLocks/>
          </p:cNvCxnSpPr>
          <p:nvPr/>
        </p:nvCxnSpPr>
        <p:spPr>
          <a:xfrm flipV="1">
            <a:off x="11077243" y="5925995"/>
            <a:ext cx="0" cy="23994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BA2C04-9574-8EF2-C396-218AFB71EE9D}"/>
              </a:ext>
            </a:extLst>
          </p:cNvPr>
          <p:cNvCxnSpPr>
            <a:cxnSpLocks/>
          </p:cNvCxnSpPr>
          <p:nvPr/>
        </p:nvCxnSpPr>
        <p:spPr>
          <a:xfrm>
            <a:off x="11077243" y="6049213"/>
            <a:ext cx="890344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72979BF-8DDC-82CE-FF1A-E95400BAF5B9}"/>
              </a:ext>
            </a:extLst>
          </p:cNvPr>
          <p:cNvSpPr/>
          <p:nvPr/>
        </p:nvSpPr>
        <p:spPr>
          <a:xfrm>
            <a:off x="4358670" y="4738410"/>
            <a:ext cx="1546698" cy="40856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6014FF-5C11-337F-798A-B67EFC602D54}"/>
              </a:ext>
            </a:extLst>
          </p:cNvPr>
          <p:cNvSpPr/>
          <p:nvPr/>
        </p:nvSpPr>
        <p:spPr>
          <a:xfrm>
            <a:off x="6038314" y="4738410"/>
            <a:ext cx="1546698" cy="40856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6905BF-50DE-5777-0CE7-CF411D23208B}"/>
              </a:ext>
            </a:extLst>
          </p:cNvPr>
          <p:cNvSpPr/>
          <p:nvPr/>
        </p:nvSpPr>
        <p:spPr>
          <a:xfrm>
            <a:off x="7717957" y="4738410"/>
            <a:ext cx="1546698" cy="40856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DEF9B4-9B5D-3AFB-D976-3766BEEEB1A9}"/>
              </a:ext>
            </a:extLst>
          </p:cNvPr>
          <p:cNvSpPr/>
          <p:nvPr/>
        </p:nvSpPr>
        <p:spPr>
          <a:xfrm>
            <a:off x="6704561" y="5311532"/>
            <a:ext cx="1546698" cy="40856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3196B3-8921-D4F9-E5E9-CB599E7D4B00}"/>
              </a:ext>
            </a:extLst>
          </p:cNvPr>
          <p:cNvSpPr/>
          <p:nvPr/>
        </p:nvSpPr>
        <p:spPr>
          <a:xfrm>
            <a:off x="8384203" y="5311532"/>
            <a:ext cx="1546698" cy="40856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41A8A8-FBFB-C40B-AD39-15262AE84A0A}"/>
              </a:ext>
            </a:extLst>
          </p:cNvPr>
          <p:cNvSpPr txBox="1"/>
          <p:nvPr/>
        </p:nvSpPr>
        <p:spPr>
          <a:xfrm>
            <a:off x="191990" y="5679881"/>
            <a:ext cx="118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time:</a:t>
            </a:r>
          </a:p>
        </p:txBody>
      </p:sp>
    </p:spTree>
    <p:extLst>
      <p:ext uri="{BB962C8B-B14F-4D97-AF65-F5344CB8AC3E}">
        <p14:creationId xmlns:p14="http://schemas.microsoft.com/office/powerpoint/2010/main" val="294451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2A5E-A63F-37B5-D5FD-6931D2BE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Easier Than Expected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FFE8-C5E7-290A-C00A-5E5298F8D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Available:</a:t>
            </a:r>
          </a:p>
          <a:p>
            <a:pPr lvl="1"/>
            <a:r>
              <a:rPr lang="en-US" dirty="0"/>
              <a:t>Various plugin frameworks:</a:t>
            </a:r>
          </a:p>
          <a:p>
            <a:pPr lvl="2"/>
            <a:r>
              <a:rPr lang="en-US" dirty="0" err="1"/>
              <a:t>Juce</a:t>
            </a:r>
            <a:r>
              <a:rPr lang="en-US" dirty="0"/>
              <a:t>, iPlug2, </a:t>
            </a:r>
            <a:r>
              <a:rPr lang="en-US" dirty="0" err="1"/>
              <a:t>dplug</a:t>
            </a:r>
            <a:r>
              <a:rPr lang="en-US" dirty="0"/>
              <a:t>, DISTHRO, etc.</a:t>
            </a:r>
          </a:p>
          <a:p>
            <a:pPr lvl="1"/>
            <a:r>
              <a:rPr lang="en-US" dirty="0"/>
              <a:t>Various SDKs:</a:t>
            </a:r>
          </a:p>
          <a:p>
            <a:pPr lvl="2"/>
            <a:r>
              <a:rPr lang="en-US" dirty="0"/>
              <a:t>VST SDK, AAX SDK, etc.</a:t>
            </a:r>
          </a:p>
          <a:p>
            <a:pPr lvl="1"/>
            <a:r>
              <a:rPr lang="en-US" dirty="0"/>
              <a:t>Each make handling the digital audio stack easier.</a:t>
            </a:r>
          </a:p>
          <a:p>
            <a:pPr lvl="1"/>
            <a:endParaRPr lang="en-US" dirty="0"/>
          </a:p>
          <a:p>
            <a:r>
              <a:rPr lang="en-US" dirty="0"/>
              <a:t>Realistically, it is </a:t>
            </a:r>
            <a:r>
              <a:rPr lang="en-US" i="1" dirty="0"/>
              <a:t>difficult</a:t>
            </a:r>
            <a:r>
              <a:rPr lang="en-US" dirty="0"/>
              <a:t> to reach the threshold at which unwanted audio artifacts occur.</a:t>
            </a:r>
          </a:p>
          <a:p>
            <a:pPr lvl="1"/>
            <a:r>
              <a:rPr lang="en-US" dirty="0"/>
              <a:t>(Maintaining good conventions, that is – avoiding system calls).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3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7B33-D4E5-2EFE-0549-923AE259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 – Practical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4D25-564A-0135-F376-2ABCBAC74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VST programs generally structured?</a:t>
            </a:r>
          </a:p>
          <a:p>
            <a:r>
              <a:rPr lang="en-US" dirty="0"/>
              <a:t>How do we obtain MIDI input?</a:t>
            </a:r>
          </a:p>
          <a:p>
            <a:r>
              <a:rPr lang="en-US" dirty="0"/>
              <a:t>How do we create basic waveforms?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8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C10AD2B8-D1B3-4981-BD02-61CB54D2F0A0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ww.desmos.com/calculator/8kjdkxokhc&quot;,&quot;values&quot;:{},&quot;data&quot;:{&quot;uri&quot;:&quot;www.desmos.com/calculator/8kjdkxokhc&quot;},&quot;secure&quot;:false}],&quot;name&quot;:&quot;www.desmos.com/calculator/8kjdkxokhc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663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Wingdings</vt:lpstr>
      <vt:lpstr>Office Theme</vt:lpstr>
      <vt:lpstr>Virtual Synthesizer Development in C++</vt:lpstr>
      <vt:lpstr>Overview</vt:lpstr>
      <vt:lpstr>Part 1 – Theory</vt:lpstr>
      <vt:lpstr>Discrete Signals</vt:lpstr>
      <vt:lpstr>Discrete Signals - Example</vt:lpstr>
      <vt:lpstr>Processing Digital Audio</vt:lpstr>
      <vt:lpstr>Problems With Real Time Audio</vt:lpstr>
      <vt:lpstr>Easier Than Expected</vt:lpstr>
      <vt:lpstr>Part 2 – Practical Application</vt:lpstr>
      <vt:lpstr>Structure</vt:lpstr>
      <vt:lpstr>Obtaining MIDI Input</vt:lpstr>
      <vt:lpstr>Obtaining MIDI Input (cont.)</vt:lpstr>
      <vt:lpstr>Creating Waveforms</vt:lpstr>
      <vt:lpstr>Creating Waveforms (cont.)</vt:lpstr>
      <vt:lpstr>Part 3 – Program Demo</vt:lpstr>
      <vt:lpstr>Future Work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Sieber</dc:creator>
  <cp:lastModifiedBy>Will Sieber</cp:lastModifiedBy>
  <cp:revision>181</cp:revision>
  <dcterms:created xsi:type="dcterms:W3CDTF">2024-05-13T15:23:03Z</dcterms:created>
  <dcterms:modified xsi:type="dcterms:W3CDTF">2024-05-26T18:33:40Z</dcterms:modified>
</cp:coreProperties>
</file>