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70FCCB-F48F-43A9-A202-F26D6B5EDA8A}" v="35" dt="2019-04-16T04:58:27.3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jida Mohammad" userId="111ae7f245c966cd" providerId="LiveId" clId="{E370FCCB-F48F-43A9-A202-F26D6B5EDA8A}"/>
    <pc:docChg chg="undo redo custSel mod addSld delSld modSld">
      <pc:chgData name="Sajida Mohammad" userId="111ae7f245c966cd" providerId="LiveId" clId="{E370FCCB-F48F-43A9-A202-F26D6B5EDA8A}" dt="2019-04-16T04:58:27.332" v="1064"/>
      <pc:docMkLst>
        <pc:docMk/>
      </pc:docMkLst>
      <pc:sldChg chg="addSp delSp modSp">
        <pc:chgData name="Sajida Mohammad" userId="111ae7f245c966cd" providerId="LiveId" clId="{E370FCCB-F48F-43A9-A202-F26D6B5EDA8A}" dt="2019-04-16T03:40:39.316" v="4" actId="26606"/>
        <pc:sldMkLst>
          <pc:docMk/>
          <pc:sldMk cId="3595580878" sldId="257"/>
        </pc:sldMkLst>
        <pc:spChg chg="mod">
          <ac:chgData name="Sajida Mohammad" userId="111ae7f245c966cd" providerId="LiveId" clId="{E370FCCB-F48F-43A9-A202-F26D6B5EDA8A}" dt="2019-04-16T03:40:39.316" v="4" actId="26606"/>
          <ac:spMkLst>
            <pc:docMk/>
            <pc:sldMk cId="3595580878" sldId="257"/>
            <ac:spMk id="2" creationId="{EAF9561A-8155-48FE-A734-6F560502A30B}"/>
          </ac:spMkLst>
        </pc:spChg>
        <pc:spChg chg="add del">
          <ac:chgData name="Sajida Mohammad" userId="111ae7f245c966cd" providerId="LiveId" clId="{E370FCCB-F48F-43A9-A202-F26D6B5EDA8A}" dt="2019-04-16T03:40:39.316" v="4" actId="26606"/>
          <ac:spMkLst>
            <pc:docMk/>
            <pc:sldMk cId="3595580878" sldId="257"/>
            <ac:spMk id="23" creationId="{BD976C13-68E6-4E25-B13E-FC3A2D3F66E3}"/>
          </ac:spMkLst>
        </pc:spChg>
        <pc:spChg chg="add del">
          <ac:chgData name="Sajida Mohammad" userId="111ae7f245c966cd" providerId="LiveId" clId="{E370FCCB-F48F-43A9-A202-F26D6B5EDA8A}" dt="2019-04-16T03:40:39.316" v="4" actId="26606"/>
          <ac:spMkLst>
            <pc:docMk/>
            <pc:sldMk cId="3595580878" sldId="257"/>
            <ac:spMk id="25" creationId="{0F97E041-634B-4B3E-8669-42583D95672F}"/>
          </ac:spMkLst>
        </pc:spChg>
        <pc:spChg chg="add del">
          <ac:chgData name="Sajida Mohammad" userId="111ae7f245c966cd" providerId="LiveId" clId="{E370FCCB-F48F-43A9-A202-F26D6B5EDA8A}" dt="2019-04-16T03:40:39.316" v="4" actId="26606"/>
          <ac:spMkLst>
            <pc:docMk/>
            <pc:sldMk cId="3595580878" sldId="257"/>
            <ac:spMk id="27" creationId="{69825ADD-F95C-4747-9B41-5DB21C28E6D2}"/>
          </ac:spMkLst>
        </pc:spChg>
        <pc:spChg chg="add del">
          <ac:chgData name="Sajida Mohammad" userId="111ae7f245c966cd" providerId="LiveId" clId="{E370FCCB-F48F-43A9-A202-F26D6B5EDA8A}" dt="2019-04-16T03:40:39.316" v="4" actId="26606"/>
          <ac:spMkLst>
            <pc:docMk/>
            <pc:sldMk cId="3595580878" sldId="257"/>
            <ac:spMk id="29" creationId="{86791A8E-B2BA-467D-BB87-8CFBFB13AF9F}"/>
          </ac:spMkLst>
        </pc:spChg>
        <pc:graphicFrameChg chg="add mod">
          <ac:chgData name="Sajida Mohammad" userId="111ae7f245c966cd" providerId="LiveId" clId="{E370FCCB-F48F-43A9-A202-F26D6B5EDA8A}" dt="2019-04-16T03:40:39.316" v="4" actId="26606"/>
          <ac:graphicFrameMkLst>
            <pc:docMk/>
            <pc:sldMk cId="3595580878" sldId="257"/>
            <ac:graphicFrameMk id="4" creationId="{2E368BF0-7C74-4151-A084-9F7148F1054D}"/>
          </ac:graphicFrameMkLst>
        </pc:graphicFrameChg>
      </pc:sldChg>
      <pc:sldChg chg="addSp delSp modSp add mod setBg setClrOvrMap">
        <pc:chgData name="Sajida Mohammad" userId="111ae7f245c966cd" providerId="LiveId" clId="{E370FCCB-F48F-43A9-A202-F26D6B5EDA8A}" dt="2019-04-16T03:42:54.526" v="73" actId="113"/>
        <pc:sldMkLst>
          <pc:docMk/>
          <pc:sldMk cId="4005153187" sldId="258"/>
        </pc:sldMkLst>
        <pc:spChg chg="mod">
          <ac:chgData name="Sajida Mohammad" userId="111ae7f245c966cd" providerId="LiveId" clId="{E370FCCB-F48F-43A9-A202-F26D6B5EDA8A}" dt="2019-04-16T03:42:54.526" v="73" actId="113"/>
          <ac:spMkLst>
            <pc:docMk/>
            <pc:sldMk cId="4005153187" sldId="258"/>
            <ac:spMk id="2" creationId="{93EE2336-94A6-47C6-B17D-B006387BB224}"/>
          </ac:spMkLst>
        </pc:spChg>
        <pc:spChg chg="del mod">
          <ac:chgData name="Sajida Mohammad" userId="111ae7f245c966cd" providerId="LiveId" clId="{E370FCCB-F48F-43A9-A202-F26D6B5EDA8A}" dt="2019-04-16T03:41:45.942" v="19"/>
          <ac:spMkLst>
            <pc:docMk/>
            <pc:sldMk cId="4005153187" sldId="258"/>
            <ac:spMk id="3" creationId="{3D236679-737F-4EC7-93D0-56883764A98D}"/>
          </ac:spMkLst>
        </pc:spChg>
        <pc:spChg chg="add del">
          <ac:chgData name="Sajida Mohammad" userId="111ae7f245c966cd" providerId="LiveId" clId="{E370FCCB-F48F-43A9-A202-F26D6B5EDA8A}" dt="2019-04-16T03:42:04.499" v="23" actId="26606"/>
          <ac:spMkLst>
            <pc:docMk/>
            <pc:sldMk cId="4005153187" sldId="258"/>
            <ac:spMk id="9" creationId="{A5165E19-5745-4681-8701-15B4DA5FD392}"/>
          </ac:spMkLst>
        </pc:spChg>
        <pc:spChg chg="add del">
          <ac:chgData name="Sajida Mohammad" userId="111ae7f245c966cd" providerId="LiveId" clId="{E370FCCB-F48F-43A9-A202-F26D6B5EDA8A}" dt="2019-04-16T03:42:06.771" v="25" actId="26606"/>
          <ac:spMkLst>
            <pc:docMk/>
            <pc:sldMk cId="4005153187" sldId="258"/>
            <ac:spMk id="11" creationId="{A5165E19-5745-4681-8701-15B4DA5FD392}"/>
          </ac:spMkLst>
        </pc:spChg>
        <pc:spChg chg="add">
          <ac:chgData name="Sajida Mohammad" userId="111ae7f245c966cd" providerId="LiveId" clId="{E370FCCB-F48F-43A9-A202-F26D6B5EDA8A}" dt="2019-04-16T03:42:06.781" v="26" actId="26606"/>
          <ac:spMkLst>
            <pc:docMk/>
            <pc:sldMk cId="4005153187" sldId="258"/>
            <ac:spMk id="13" creationId="{A5165E19-5745-4681-8701-15B4DA5FD392}"/>
          </ac:spMkLst>
        </pc:spChg>
        <pc:graphicFrameChg chg="add mod modGraphic">
          <ac:chgData name="Sajida Mohammad" userId="111ae7f245c966cd" providerId="LiveId" clId="{E370FCCB-F48F-43A9-A202-F26D6B5EDA8A}" dt="2019-04-16T03:42:30.747" v="43" actId="20577"/>
          <ac:graphicFrameMkLst>
            <pc:docMk/>
            <pc:sldMk cId="4005153187" sldId="258"/>
            <ac:graphicFrameMk id="4" creationId="{3184FB5A-ED9E-42C7-B233-63379A448EB4}"/>
          </ac:graphicFrameMkLst>
        </pc:graphicFrameChg>
      </pc:sldChg>
      <pc:sldChg chg="addSp delSp modSp add mod setBg setClrOvrMap">
        <pc:chgData name="Sajida Mohammad" userId="111ae7f245c966cd" providerId="LiveId" clId="{E370FCCB-F48F-43A9-A202-F26D6B5EDA8A}" dt="2019-04-16T03:45:36.543" v="121" actId="113"/>
        <pc:sldMkLst>
          <pc:docMk/>
          <pc:sldMk cId="1715980419" sldId="259"/>
        </pc:sldMkLst>
        <pc:spChg chg="mod">
          <ac:chgData name="Sajida Mohammad" userId="111ae7f245c966cd" providerId="LiveId" clId="{E370FCCB-F48F-43A9-A202-F26D6B5EDA8A}" dt="2019-04-16T03:45:36.543" v="121" actId="113"/>
          <ac:spMkLst>
            <pc:docMk/>
            <pc:sldMk cId="1715980419" sldId="259"/>
            <ac:spMk id="2" creationId="{C16CD538-AC34-4DBA-8ACB-62A3CF6FCC65}"/>
          </ac:spMkLst>
        </pc:spChg>
        <pc:spChg chg="del">
          <ac:chgData name="Sajida Mohammad" userId="111ae7f245c966cd" providerId="LiveId" clId="{E370FCCB-F48F-43A9-A202-F26D6B5EDA8A}" dt="2019-04-16T03:43:04.024" v="75" actId="26606"/>
          <ac:spMkLst>
            <pc:docMk/>
            <pc:sldMk cId="1715980419" sldId="259"/>
            <ac:spMk id="3" creationId="{96BB2E9E-6D1C-4EF9-BD73-9064EA1F8403}"/>
          </ac:spMkLst>
        </pc:spChg>
        <pc:spChg chg="add del">
          <ac:chgData name="Sajida Mohammad" userId="111ae7f245c966cd" providerId="LiveId" clId="{E370FCCB-F48F-43A9-A202-F26D6B5EDA8A}" dt="2019-04-16T03:44:37.764" v="78" actId="26606"/>
          <ac:spMkLst>
            <pc:docMk/>
            <pc:sldMk cId="1715980419" sldId="259"/>
            <ac:spMk id="8" creationId="{BD976C13-68E6-4E25-B13E-FC3A2D3F66E3}"/>
          </ac:spMkLst>
        </pc:spChg>
        <pc:spChg chg="add del">
          <ac:chgData name="Sajida Mohammad" userId="111ae7f245c966cd" providerId="LiveId" clId="{E370FCCB-F48F-43A9-A202-F26D6B5EDA8A}" dt="2019-04-16T03:44:37.764" v="78" actId="26606"/>
          <ac:spMkLst>
            <pc:docMk/>
            <pc:sldMk cId="1715980419" sldId="259"/>
            <ac:spMk id="10" creationId="{1E24A02E-5FD2-428E-A1E4-FDF96B0B6CE8}"/>
          </ac:spMkLst>
        </pc:spChg>
        <pc:spChg chg="add del">
          <ac:chgData name="Sajida Mohammad" userId="111ae7f245c966cd" providerId="LiveId" clId="{E370FCCB-F48F-43A9-A202-F26D6B5EDA8A}" dt="2019-04-16T03:44:37.764" v="78" actId="26606"/>
          <ac:spMkLst>
            <pc:docMk/>
            <pc:sldMk cId="1715980419" sldId="259"/>
            <ac:spMk id="12" creationId="{2808B93E-0C39-407B-943D-71F2BAFB4CB4}"/>
          </ac:spMkLst>
        </pc:spChg>
        <pc:spChg chg="add del">
          <ac:chgData name="Sajida Mohammad" userId="111ae7f245c966cd" providerId="LiveId" clId="{E370FCCB-F48F-43A9-A202-F26D6B5EDA8A}" dt="2019-04-16T03:44:37.764" v="78" actId="26606"/>
          <ac:spMkLst>
            <pc:docMk/>
            <pc:sldMk cId="1715980419" sldId="259"/>
            <ac:spMk id="14" creationId="{7C7E1896-2992-48D4-85AC-95AB8AB147EA}"/>
          </ac:spMkLst>
        </pc:spChg>
        <pc:graphicFrameChg chg="add mod modGraphic">
          <ac:chgData name="Sajida Mohammad" userId="111ae7f245c966cd" providerId="LiveId" clId="{E370FCCB-F48F-43A9-A202-F26D6B5EDA8A}" dt="2019-04-16T03:45:11.767" v="82" actId="14100"/>
          <ac:graphicFrameMkLst>
            <pc:docMk/>
            <pc:sldMk cId="1715980419" sldId="259"/>
            <ac:graphicFrameMk id="4" creationId="{DC45F3F1-1355-4A3F-9596-BA73389B3C97}"/>
          </ac:graphicFrameMkLst>
        </pc:graphicFrameChg>
      </pc:sldChg>
      <pc:sldChg chg="addSp delSp modSp add mod setBg setClrOvrMap delDesignElem">
        <pc:chgData name="Sajida Mohammad" userId="111ae7f245c966cd" providerId="LiveId" clId="{E370FCCB-F48F-43A9-A202-F26D6B5EDA8A}" dt="2019-04-16T04:05:47.126" v="199" actId="14100"/>
        <pc:sldMkLst>
          <pc:docMk/>
          <pc:sldMk cId="2304287448" sldId="260"/>
        </pc:sldMkLst>
        <pc:spChg chg="del mod">
          <ac:chgData name="Sajida Mohammad" userId="111ae7f245c966cd" providerId="LiveId" clId="{E370FCCB-F48F-43A9-A202-F26D6B5EDA8A}" dt="2019-04-16T03:46:05.141" v="125"/>
          <ac:spMkLst>
            <pc:docMk/>
            <pc:sldMk cId="2304287448" sldId="260"/>
            <ac:spMk id="2" creationId="{3084DFB6-23DE-4CE6-89FA-E6B034C9B9B2}"/>
          </ac:spMkLst>
        </pc:spChg>
        <pc:spChg chg="del">
          <ac:chgData name="Sajida Mohammad" userId="111ae7f245c966cd" providerId="LiveId" clId="{E370FCCB-F48F-43A9-A202-F26D6B5EDA8A}" dt="2019-04-16T03:45:45.149" v="123" actId="26606"/>
          <ac:spMkLst>
            <pc:docMk/>
            <pc:sldMk cId="2304287448" sldId="260"/>
            <ac:spMk id="3" creationId="{BCE466D7-0680-49CA-B764-504D2F63D042}"/>
          </ac:spMkLst>
        </pc:spChg>
        <pc:spChg chg="add mod">
          <ac:chgData name="Sajida Mohammad" userId="111ae7f245c966cd" providerId="LiveId" clId="{E370FCCB-F48F-43A9-A202-F26D6B5EDA8A}" dt="2019-04-16T04:05:38.677" v="197" actId="1076"/>
          <ac:spMkLst>
            <pc:docMk/>
            <pc:sldMk cId="2304287448" sldId="260"/>
            <ac:spMk id="4" creationId="{0001055D-32DC-4D24-874D-64DB79665D3B}"/>
          </ac:spMkLst>
        </pc:spChg>
        <pc:spChg chg="add del mod">
          <ac:chgData name="Sajida Mohammad" userId="111ae7f245c966cd" providerId="LiveId" clId="{E370FCCB-F48F-43A9-A202-F26D6B5EDA8A}" dt="2019-04-16T03:53:28.038" v="166"/>
          <ac:spMkLst>
            <pc:docMk/>
            <pc:sldMk cId="2304287448" sldId="260"/>
            <ac:spMk id="5" creationId="{F744D7C8-D32C-41BC-8E27-85B5F44DF30D}"/>
          </ac:spMkLst>
        </pc:spChg>
        <pc:spChg chg="add del mod">
          <ac:chgData name="Sajida Mohammad" userId="111ae7f245c966cd" providerId="LiveId" clId="{E370FCCB-F48F-43A9-A202-F26D6B5EDA8A}" dt="2019-04-16T03:46:12.885" v="126" actId="478"/>
          <ac:spMkLst>
            <pc:docMk/>
            <pc:sldMk cId="2304287448" sldId="260"/>
            <ac:spMk id="6" creationId="{43FDE9BF-8756-4425-8525-3B8FBD4E429D}"/>
          </ac:spMkLst>
        </pc:spChg>
        <pc:spChg chg="add del">
          <ac:chgData name="Sajida Mohammad" userId="111ae7f245c966cd" providerId="LiveId" clId="{E370FCCB-F48F-43A9-A202-F26D6B5EDA8A}" dt="2019-04-16T03:46:05.141" v="125"/>
          <ac:spMkLst>
            <pc:docMk/>
            <pc:sldMk cId="2304287448" sldId="260"/>
            <ac:spMk id="8" creationId="{BD976C13-68E6-4E25-B13E-FC3A2D3F66E3}"/>
          </ac:spMkLst>
        </pc:spChg>
        <pc:spChg chg="add del mod">
          <ac:chgData name="Sajida Mohammad" userId="111ae7f245c966cd" providerId="LiveId" clId="{E370FCCB-F48F-43A9-A202-F26D6B5EDA8A}" dt="2019-04-16T03:55:02.414" v="185"/>
          <ac:spMkLst>
            <pc:docMk/>
            <pc:sldMk cId="2304287448" sldId="260"/>
            <ac:spMk id="9" creationId="{2A5658FE-E5CE-4777-BA20-76AA24244853}"/>
          </ac:spMkLst>
        </pc:spChg>
        <pc:spChg chg="add del">
          <ac:chgData name="Sajida Mohammad" userId="111ae7f245c966cd" providerId="LiveId" clId="{E370FCCB-F48F-43A9-A202-F26D6B5EDA8A}" dt="2019-04-16T03:46:05.141" v="125"/>
          <ac:spMkLst>
            <pc:docMk/>
            <pc:sldMk cId="2304287448" sldId="260"/>
            <ac:spMk id="10" creationId="{1E24A02E-5FD2-428E-A1E4-FDF96B0B6CE8}"/>
          </ac:spMkLst>
        </pc:spChg>
        <pc:spChg chg="add del mod">
          <ac:chgData name="Sajida Mohammad" userId="111ae7f245c966cd" providerId="LiveId" clId="{E370FCCB-F48F-43A9-A202-F26D6B5EDA8A}" dt="2019-04-16T03:54:42.538" v="182" actId="478"/>
          <ac:spMkLst>
            <pc:docMk/>
            <pc:sldMk cId="2304287448" sldId="260"/>
            <ac:spMk id="11" creationId="{5E7F7FF6-6AD9-4AFE-888D-8D8AE873F260}"/>
          </ac:spMkLst>
        </pc:spChg>
        <pc:spChg chg="add del">
          <ac:chgData name="Sajida Mohammad" userId="111ae7f245c966cd" providerId="LiveId" clId="{E370FCCB-F48F-43A9-A202-F26D6B5EDA8A}" dt="2019-04-16T03:46:05.141" v="125"/>
          <ac:spMkLst>
            <pc:docMk/>
            <pc:sldMk cId="2304287448" sldId="260"/>
            <ac:spMk id="12" creationId="{2808B93E-0C39-407B-943D-71F2BAFB4CB4}"/>
          </ac:spMkLst>
        </pc:spChg>
        <pc:spChg chg="add del">
          <ac:chgData name="Sajida Mohammad" userId="111ae7f245c966cd" providerId="LiveId" clId="{E370FCCB-F48F-43A9-A202-F26D6B5EDA8A}" dt="2019-04-16T03:46:05.141" v="125"/>
          <ac:spMkLst>
            <pc:docMk/>
            <pc:sldMk cId="2304287448" sldId="260"/>
            <ac:spMk id="14" creationId="{7C7E1896-2992-48D4-85AC-95AB8AB147EA}"/>
          </ac:spMkLst>
        </pc:spChg>
        <pc:spChg chg="add del mod">
          <ac:chgData name="Sajida Mohammad" userId="111ae7f245c966cd" providerId="LiveId" clId="{E370FCCB-F48F-43A9-A202-F26D6B5EDA8A}" dt="2019-04-16T04:05:01.811" v="189"/>
          <ac:spMkLst>
            <pc:docMk/>
            <pc:sldMk cId="2304287448" sldId="260"/>
            <ac:spMk id="16" creationId="{576C97FF-BA24-4CD7-899F-D7DCB3F8F9DB}"/>
          </ac:spMkLst>
        </pc:spChg>
        <pc:graphicFrameChg chg="add del mod modGraphic">
          <ac:chgData name="Sajida Mohammad" userId="111ae7f245c966cd" providerId="LiveId" clId="{E370FCCB-F48F-43A9-A202-F26D6B5EDA8A}" dt="2019-04-16T03:54:14.820" v="178" actId="478"/>
          <ac:graphicFrameMkLst>
            <pc:docMk/>
            <pc:sldMk cId="2304287448" sldId="260"/>
            <ac:graphicFrameMk id="7" creationId="{DCB2C239-041C-4AD1-806E-EFA86DDCD30B}"/>
          </ac:graphicFrameMkLst>
        </pc:graphicFrameChg>
        <pc:graphicFrameChg chg="add del mod modGraphic">
          <ac:chgData name="Sajida Mohammad" userId="111ae7f245c966cd" providerId="LiveId" clId="{E370FCCB-F48F-43A9-A202-F26D6B5EDA8A}" dt="2019-04-16T03:55:09.896" v="187" actId="478"/>
          <ac:graphicFrameMkLst>
            <pc:docMk/>
            <pc:sldMk cId="2304287448" sldId="260"/>
            <ac:graphicFrameMk id="13" creationId="{DF5B7801-374F-4A79-9363-8D82EF4902D0}"/>
          </ac:graphicFrameMkLst>
        </pc:graphicFrameChg>
        <pc:picChg chg="add mod">
          <ac:chgData name="Sajida Mohammad" userId="111ae7f245c966cd" providerId="LiveId" clId="{E370FCCB-F48F-43A9-A202-F26D6B5EDA8A}" dt="2019-04-16T04:05:47.126" v="199" actId="14100"/>
          <ac:picMkLst>
            <pc:docMk/>
            <pc:sldMk cId="2304287448" sldId="260"/>
            <ac:picMk id="2" creationId="{AC9B1EBC-D277-468C-9B97-32621E4443B4}"/>
          </ac:picMkLst>
        </pc:picChg>
      </pc:sldChg>
      <pc:sldChg chg="addSp delSp modSp add">
        <pc:chgData name="Sajida Mohammad" userId="111ae7f245c966cd" providerId="LiveId" clId="{E370FCCB-F48F-43A9-A202-F26D6B5EDA8A}" dt="2019-04-16T04:09:30.243" v="253" actId="14100"/>
        <pc:sldMkLst>
          <pc:docMk/>
          <pc:sldMk cId="1239555191" sldId="261"/>
        </pc:sldMkLst>
        <pc:spChg chg="mod">
          <ac:chgData name="Sajida Mohammad" userId="111ae7f245c966cd" providerId="LiveId" clId="{E370FCCB-F48F-43A9-A202-F26D6B5EDA8A}" dt="2019-04-16T04:08:48.789" v="242" actId="1076"/>
          <ac:spMkLst>
            <pc:docMk/>
            <pc:sldMk cId="1239555191" sldId="261"/>
            <ac:spMk id="2" creationId="{6B880B24-62AD-424A-AFDD-A2D1BE0EFCF9}"/>
          </ac:spMkLst>
        </pc:spChg>
        <pc:spChg chg="del">
          <ac:chgData name="Sajida Mohammad" userId="111ae7f245c966cd" providerId="LiveId" clId="{E370FCCB-F48F-43A9-A202-F26D6B5EDA8A}" dt="2019-04-16T04:08:17.514" v="201"/>
          <ac:spMkLst>
            <pc:docMk/>
            <pc:sldMk cId="1239555191" sldId="261"/>
            <ac:spMk id="3" creationId="{4475D034-A86B-4CF1-9611-4E103F2546D6}"/>
          </ac:spMkLst>
        </pc:spChg>
        <pc:spChg chg="del">
          <ac:chgData name="Sajida Mohammad" userId="111ae7f245c966cd" providerId="LiveId" clId="{E370FCCB-F48F-43A9-A202-F26D6B5EDA8A}" dt="2019-04-16T04:08:21.252" v="202" actId="478"/>
          <ac:spMkLst>
            <pc:docMk/>
            <pc:sldMk cId="1239555191" sldId="261"/>
            <ac:spMk id="4" creationId="{72486A9E-C5C4-4CEB-BE39-539966A994AF}"/>
          </ac:spMkLst>
        </pc:spChg>
        <pc:picChg chg="add mod">
          <ac:chgData name="Sajida Mohammad" userId="111ae7f245c966cd" providerId="LiveId" clId="{E370FCCB-F48F-43A9-A202-F26D6B5EDA8A}" dt="2019-04-16T04:09:30.243" v="253" actId="14100"/>
          <ac:picMkLst>
            <pc:docMk/>
            <pc:sldMk cId="1239555191" sldId="261"/>
            <ac:picMk id="5" creationId="{6030B53E-E225-4EC1-AD1F-40ABFBCCB6BB}"/>
          </ac:picMkLst>
        </pc:picChg>
      </pc:sldChg>
      <pc:sldChg chg="addSp delSp modSp add">
        <pc:chgData name="Sajida Mohammad" userId="111ae7f245c966cd" providerId="LiveId" clId="{E370FCCB-F48F-43A9-A202-F26D6B5EDA8A}" dt="2019-04-16T04:13:37.095" v="326" actId="12"/>
        <pc:sldMkLst>
          <pc:docMk/>
          <pc:sldMk cId="641217439" sldId="262"/>
        </pc:sldMkLst>
        <pc:spChg chg="del">
          <ac:chgData name="Sajida Mohammad" userId="111ae7f245c966cd" providerId="LiveId" clId="{E370FCCB-F48F-43A9-A202-F26D6B5EDA8A}" dt="2019-04-16T04:11:06.695" v="255"/>
          <ac:spMkLst>
            <pc:docMk/>
            <pc:sldMk cId="641217439" sldId="262"/>
            <ac:spMk id="2" creationId="{0A604ED5-3B9A-4D81-8F6D-B51010FFC7A5}"/>
          </ac:spMkLst>
        </pc:spChg>
        <pc:spChg chg="del">
          <ac:chgData name="Sajida Mohammad" userId="111ae7f245c966cd" providerId="LiveId" clId="{E370FCCB-F48F-43A9-A202-F26D6B5EDA8A}" dt="2019-04-16T04:11:06.695" v="255"/>
          <ac:spMkLst>
            <pc:docMk/>
            <pc:sldMk cId="641217439" sldId="262"/>
            <ac:spMk id="3" creationId="{2D6C0579-9EB4-4C8C-B727-122218D864DD}"/>
          </ac:spMkLst>
        </pc:spChg>
        <pc:spChg chg="del">
          <ac:chgData name="Sajida Mohammad" userId="111ae7f245c966cd" providerId="LiveId" clId="{E370FCCB-F48F-43A9-A202-F26D6B5EDA8A}" dt="2019-04-16T04:11:06.695" v="255"/>
          <ac:spMkLst>
            <pc:docMk/>
            <pc:sldMk cId="641217439" sldId="262"/>
            <ac:spMk id="4" creationId="{631E59D2-B205-49B0-B6C5-CB9B6FF8B2D2}"/>
          </ac:spMkLst>
        </pc:spChg>
        <pc:spChg chg="add mod">
          <ac:chgData name="Sajida Mohammad" userId="111ae7f245c966cd" providerId="LiveId" clId="{E370FCCB-F48F-43A9-A202-F26D6B5EDA8A}" dt="2019-04-16T04:13:37.095" v="326" actId="12"/>
          <ac:spMkLst>
            <pc:docMk/>
            <pc:sldMk cId="641217439" sldId="262"/>
            <ac:spMk id="5" creationId="{D5207883-E95B-4C3A-8CC9-3AB657AC22C8}"/>
          </ac:spMkLst>
        </pc:spChg>
      </pc:sldChg>
      <pc:sldChg chg="addSp modSp add">
        <pc:chgData name="Sajida Mohammad" userId="111ae7f245c966cd" providerId="LiveId" clId="{E370FCCB-F48F-43A9-A202-F26D6B5EDA8A}" dt="2019-04-16T04:16:56.965" v="440" actId="255"/>
        <pc:sldMkLst>
          <pc:docMk/>
          <pc:sldMk cId="380042772" sldId="263"/>
        </pc:sldMkLst>
        <pc:spChg chg="add mod">
          <ac:chgData name="Sajida Mohammad" userId="111ae7f245c966cd" providerId="LiveId" clId="{E370FCCB-F48F-43A9-A202-F26D6B5EDA8A}" dt="2019-04-16T04:16:56.965" v="440" actId="255"/>
          <ac:spMkLst>
            <pc:docMk/>
            <pc:sldMk cId="380042772" sldId="263"/>
            <ac:spMk id="2" creationId="{4C692AB0-59A1-46F0-8EAC-116DD1DF2EC7}"/>
          </ac:spMkLst>
        </pc:spChg>
      </pc:sldChg>
      <pc:sldChg chg="addSp delSp modSp add">
        <pc:chgData name="Sajida Mohammad" userId="111ae7f245c966cd" providerId="LiveId" clId="{E370FCCB-F48F-43A9-A202-F26D6B5EDA8A}" dt="2019-04-16T04:28:05.788" v="634" actId="1076"/>
        <pc:sldMkLst>
          <pc:docMk/>
          <pc:sldMk cId="3746451971" sldId="264"/>
        </pc:sldMkLst>
        <pc:spChg chg="add mod">
          <ac:chgData name="Sajida Mohammad" userId="111ae7f245c966cd" providerId="LiveId" clId="{E370FCCB-F48F-43A9-A202-F26D6B5EDA8A}" dt="2019-04-16T04:28:05.788" v="634" actId="1076"/>
          <ac:spMkLst>
            <pc:docMk/>
            <pc:sldMk cId="3746451971" sldId="264"/>
            <ac:spMk id="2" creationId="{8D172167-1DD4-4F35-9ABC-74D846C40079}"/>
          </ac:spMkLst>
        </pc:spChg>
        <pc:spChg chg="add del mod">
          <ac:chgData name="Sajida Mohammad" userId="111ae7f245c966cd" providerId="LiveId" clId="{E370FCCB-F48F-43A9-A202-F26D6B5EDA8A}" dt="2019-04-16T04:19:35.133" v="443" actId="478"/>
          <ac:spMkLst>
            <pc:docMk/>
            <pc:sldMk cId="3746451971" sldId="264"/>
            <ac:spMk id="3" creationId="{C6063C3F-629B-42C7-AFF2-81ACF24AB5F7}"/>
          </ac:spMkLst>
        </pc:spChg>
        <pc:spChg chg="add mod">
          <ac:chgData name="Sajida Mohammad" userId="111ae7f245c966cd" providerId="LiveId" clId="{E370FCCB-F48F-43A9-A202-F26D6B5EDA8A}" dt="2019-04-16T04:26:32.397" v="593" actId="1076"/>
          <ac:spMkLst>
            <pc:docMk/>
            <pc:sldMk cId="3746451971" sldId="264"/>
            <ac:spMk id="4" creationId="{58432F72-D814-4FF8-9EEB-7760CC78211F}"/>
          </ac:spMkLst>
        </pc:spChg>
      </pc:sldChg>
      <pc:sldChg chg="addSp delSp modSp add">
        <pc:chgData name="Sajida Mohammad" userId="111ae7f245c966cd" providerId="LiveId" clId="{E370FCCB-F48F-43A9-A202-F26D6B5EDA8A}" dt="2019-04-16T04:58:27.332" v="1064"/>
        <pc:sldMkLst>
          <pc:docMk/>
          <pc:sldMk cId="1018169372" sldId="265"/>
        </pc:sldMkLst>
        <pc:spChg chg="add del mod">
          <ac:chgData name="Sajida Mohammad" userId="111ae7f245c966cd" providerId="LiveId" clId="{E370FCCB-F48F-43A9-A202-F26D6B5EDA8A}" dt="2019-04-16T04:29:24.646" v="662" actId="27636"/>
          <ac:spMkLst>
            <pc:docMk/>
            <pc:sldMk cId="1018169372" sldId="265"/>
            <ac:spMk id="2" creationId="{484EEB9A-B622-4DA6-96F4-4403DE9144CE}"/>
          </ac:spMkLst>
        </pc:spChg>
        <pc:spChg chg="mod">
          <ac:chgData name="Sajida Mohammad" userId="111ae7f245c966cd" providerId="LiveId" clId="{E370FCCB-F48F-43A9-A202-F26D6B5EDA8A}" dt="2019-04-16T04:58:27.332" v="1064"/>
          <ac:spMkLst>
            <pc:docMk/>
            <pc:sldMk cId="1018169372" sldId="265"/>
            <ac:spMk id="3" creationId="{0C627F47-7512-4699-9126-3A85204FA1B5}"/>
          </ac:spMkLst>
        </pc:spChg>
      </pc:sldChg>
      <pc:sldChg chg="modSp add del">
        <pc:chgData name="Sajida Mohammad" userId="111ae7f245c966cd" providerId="LiveId" clId="{E370FCCB-F48F-43A9-A202-F26D6B5EDA8A}" dt="2019-04-16T04:57:18.246" v="973" actId="2696"/>
        <pc:sldMkLst>
          <pc:docMk/>
          <pc:sldMk cId="3832016901" sldId="266"/>
        </pc:sldMkLst>
        <pc:spChg chg="mod">
          <ac:chgData name="Sajida Mohammad" userId="111ae7f245c966cd" providerId="LiveId" clId="{E370FCCB-F48F-43A9-A202-F26D6B5EDA8A}" dt="2019-04-16T04:49:23.869" v="893" actId="20577"/>
          <ac:spMkLst>
            <pc:docMk/>
            <pc:sldMk cId="3832016901" sldId="266"/>
            <ac:spMk id="2" creationId="{9E8C631C-1E6A-433E-8A7C-07F0F3A99CC6}"/>
          </ac:spMkLst>
        </pc:spChg>
        <pc:spChg chg="mod">
          <ac:chgData name="Sajida Mohammad" userId="111ae7f245c966cd" providerId="LiveId" clId="{E370FCCB-F48F-43A9-A202-F26D6B5EDA8A}" dt="2019-04-16T04:57:14.100" v="972" actId="20577"/>
          <ac:spMkLst>
            <pc:docMk/>
            <pc:sldMk cId="3832016901" sldId="266"/>
            <ac:spMk id="3" creationId="{CF0E63E2-B9E8-43D3-A904-FF98CD3AAB4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5586B75A-687E-405C-8A0B-8D00578BA2C3}" type="datetimeFigureOut">
              <a:rPr lang="en-US" dirty="0"/>
              <a:pPr/>
              <a:t>4/16/2019</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4/16/2019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hyperlink" Target="https://careers.moodys.com/" TargetMode="External"/><Relationship Id="rId18" Type="http://schemas.openxmlformats.org/officeDocument/2006/relationships/hyperlink" Target="https://www.aig.com/careers" TargetMode="External"/><Relationship Id="rId26" Type="http://schemas.openxmlformats.org/officeDocument/2006/relationships/hyperlink" Target="https://jobs.zs.com/" TargetMode="External"/><Relationship Id="rId3" Type="http://schemas.openxmlformats.org/officeDocument/2006/relationships/hyperlink" Target="https://www.bhhc.com/careers.aspx" TargetMode="External"/><Relationship Id="rId21" Type="http://schemas.openxmlformats.org/officeDocument/2006/relationships/hyperlink" Target="https://www.bms.com/job-seekers.html" TargetMode="External"/><Relationship Id="rId7" Type="http://schemas.openxmlformats.org/officeDocument/2006/relationships/hyperlink" Target="https://careers.fanniemae.com/main/?" TargetMode="External"/><Relationship Id="rId12" Type="http://schemas.openxmlformats.org/officeDocument/2006/relationships/hyperlink" Target="https://www.tiffanycareers.com/job-search-results/" TargetMode="External"/><Relationship Id="rId17" Type="http://schemas.openxmlformats.org/officeDocument/2006/relationships/hyperlink" Target="https://www.bbh.com/en-us/careers" TargetMode="External"/><Relationship Id="rId25" Type="http://schemas.openxmlformats.org/officeDocument/2006/relationships/hyperlink" Target="https://careers.lpl.com/" TargetMode="External"/><Relationship Id="rId33" Type="http://schemas.openxmlformats.org/officeDocument/2006/relationships/hyperlink" Target="https://rabobank.jobs/en/" TargetMode="External"/><Relationship Id="rId2" Type="http://schemas.openxmlformats.org/officeDocument/2006/relationships/hyperlink" Target="https://us.axa.com/about-axa/axa-careers/index.html" TargetMode="External"/><Relationship Id="rId16" Type="http://schemas.openxmlformats.org/officeDocument/2006/relationships/hyperlink" Target="https://www.moelis.com/careers/" TargetMode="External"/><Relationship Id="rId20" Type="http://schemas.openxmlformats.org/officeDocument/2006/relationships/hyperlink" Target="https://www.thehartford.com/careers" TargetMode="External"/><Relationship Id="rId29" Type="http://schemas.openxmlformats.org/officeDocument/2006/relationships/hyperlink" Target="http://careers.tdameritrade.com/" TargetMode="External"/><Relationship Id="rId1" Type="http://schemas.openxmlformats.org/officeDocument/2006/relationships/slideLayout" Target="../slideLayouts/slideLayout2.xml"/><Relationship Id="rId6" Type="http://schemas.openxmlformats.org/officeDocument/2006/relationships/hyperlink" Target="https://www.coned.com/en/about-us/careers" TargetMode="External"/><Relationship Id="rId11" Type="http://schemas.openxmlformats.org/officeDocument/2006/relationships/hyperlink" Target="https://www.evercore.com/join-our-team/" TargetMode="External"/><Relationship Id="rId24" Type="http://schemas.openxmlformats.org/officeDocument/2006/relationships/hyperlink" Target="http://careers.bankofamerica.com/us" TargetMode="External"/><Relationship Id="rId32" Type="http://schemas.openxmlformats.org/officeDocument/2006/relationships/hyperlink" Target="https://www.holmancareers.com/" TargetMode="External"/><Relationship Id="rId5" Type="http://schemas.openxmlformats.org/officeDocument/2006/relationships/hyperlink" Target="https://jobs.citi.com/search-jobs" TargetMode="External"/><Relationship Id="rId15" Type="http://schemas.openxmlformats.org/officeDocument/2006/relationships/hyperlink" Target="https://www.morganstanley.com/people" TargetMode="External"/><Relationship Id="rId23" Type="http://schemas.openxmlformats.org/officeDocument/2006/relationships/hyperlink" Target="https://www.ubs.com/global/en/careers.html" TargetMode="External"/><Relationship Id="rId28" Type="http://schemas.openxmlformats.org/officeDocument/2006/relationships/hyperlink" Target="https://careers.tiaa.org/tiaa/jobs/search/312599" TargetMode="External"/><Relationship Id="rId10" Type="http://schemas.openxmlformats.org/officeDocument/2006/relationships/hyperlink" Target="https://www.ublocal.com/careers/" TargetMode="External"/><Relationship Id="rId19" Type="http://schemas.openxmlformats.org/officeDocument/2006/relationships/hyperlink" Target="https://www.tradeweb.com/who-we-are/careers/" TargetMode="External"/><Relationship Id="rId31" Type="http://schemas.openxmlformats.org/officeDocument/2006/relationships/hyperlink" Target="https://www.schwabjobs.com/" TargetMode="External"/><Relationship Id="rId4" Type="http://schemas.openxmlformats.org/officeDocument/2006/relationships/hyperlink" Target="https://www.goldmansachs.com/careers/" TargetMode="External"/><Relationship Id="rId9" Type="http://schemas.openxmlformats.org/officeDocument/2006/relationships/hyperlink" Target="https://www.bloomberg.com/careers/" TargetMode="External"/><Relationship Id="rId14" Type="http://schemas.openxmlformats.org/officeDocument/2006/relationships/hyperlink" Target="https://www.cit.com/about-us/careers/" TargetMode="External"/><Relationship Id="rId22" Type="http://schemas.openxmlformats.org/officeDocument/2006/relationships/hyperlink" Target="https://www.massmutual.com/about-us/careers" TargetMode="External"/><Relationship Id="rId27" Type="http://schemas.openxmlformats.org/officeDocument/2006/relationships/hyperlink" Target="https://www.directsupply.com/careers/" TargetMode="External"/><Relationship Id="rId30" Type="http://schemas.openxmlformats.org/officeDocument/2006/relationships/hyperlink" Target="http://www.lynden.com/lint/about/employment.html" TargetMode="External"/><Relationship Id="rId8" Type="http://schemas.openxmlformats.org/officeDocument/2006/relationships/hyperlink" Target="https://www.bnymellon.com/us/en/careers/index.js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5E1E-625D-4181-A061-DB0F685CC185}"/>
              </a:ext>
            </a:extLst>
          </p:cNvPr>
          <p:cNvSpPr>
            <a:spLocks noGrp="1"/>
          </p:cNvSpPr>
          <p:nvPr>
            <p:ph type="title"/>
          </p:nvPr>
        </p:nvSpPr>
        <p:spPr/>
        <p:txBody>
          <a:bodyPr/>
          <a:lstStyle/>
          <a:p>
            <a:r>
              <a:rPr lang="en-US" dirty="0"/>
              <a:t>Jobs DB Project</a:t>
            </a:r>
          </a:p>
        </p:txBody>
      </p:sp>
      <p:sp>
        <p:nvSpPr>
          <p:cNvPr id="3" name="Subtitle 2">
            <a:extLst>
              <a:ext uri="{FF2B5EF4-FFF2-40B4-BE49-F238E27FC236}">
                <a16:creationId xmlns:a16="http://schemas.microsoft.com/office/drawing/2014/main" id="{ABB873F2-4FF3-4799-9879-76B50C3BADB2}"/>
              </a:ext>
            </a:extLst>
          </p:cNvPr>
          <p:cNvSpPr>
            <a:spLocks noGrp="1"/>
          </p:cNvSpPr>
          <p:nvPr>
            <p:ph type="body" idx="1"/>
          </p:nvPr>
        </p:nvSpPr>
        <p:spPr/>
        <p:txBody>
          <a:bodyPr/>
          <a:lstStyle/>
          <a:p>
            <a:r>
              <a:rPr lang="en-US" dirty="0"/>
              <a:t>A Skunkworks Project</a:t>
            </a:r>
          </a:p>
        </p:txBody>
      </p:sp>
    </p:spTree>
    <p:extLst>
      <p:ext uri="{BB962C8B-B14F-4D97-AF65-F5344CB8AC3E}">
        <p14:creationId xmlns:p14="http://schemas.microsoft.com/office/powerpoint/2010/main" val="3198561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EB9A-B622-4DA6-96F4-4403DE9144CE}"/>
              </a:ext>
            </a:extLst>
          </p:cNvPr>
          <p:cNvSpPr>
            <a:spLocks noGrp="1"/>
          </p:cNvSpPr>
          <p:nvPr>
            <p:ph type="title"/>
          </p:nvPr>
        </p:nvSpPr>
        <p:spPr>
          <a:xfrm>
            <a:off x="657225" y="479612"/>
            <a:ext cx="10167658" cy="600523"/>
          </a:xfrm>
        </p:spPr>
        <p:txBody>
          <a:bodyPr>
            <a:normAutofit fontScale="90000"/>
          </a:bodyPr>
          <a:lstStyle/>
          <a:p>
            <a:r>
              <a:rPr lang="en-US" dirty="0"/>
              <a:t>Tables</a:t>
            </a:r>
          </a:p>
        </p:txBody>
      </p:sp>
      <p:sp>
        <p:nvSpPr>
          <p:cNvPr id="3" name="Content Placeholder 2">
            <a:extLst>
              <a:ext uri="{FF2B5EF4-FFF2-40B4-BE49-F238E27FC236}">
                <a16:creationId xmlns:a16="http://schemas.microsoft.com/office/drawing/2014/main" id="{0C627F47-7512-4699-9126-3A85204FA1B5}"/>
              </a:ext>
            </a:extLst>
          </p:cNvPr>
          <p:cNvSpPr>
            <a:spLocks noGrp="1"/>
          </p:cNvSpPr>
          <p:nvPr>
            <p:ph idx="1"/>
          </p:nvPr>
        </p:nvSpPr>
        <p:spPr>
          <a:xfrm>
            <a:off x="676656" y="1165412"/>
            <a:ext cx="10753725" cy="4666129"/>
          </a:xfrm>
        </p:spPr>
        <p:txBody>
          <a:bodyPr>
            <a:normAutofit fontScale="92500" lnSpcReduction="10000"/>
          </a:bodyPr>
          <a:lstStyle/>
          <a:p>
            <a:endParaRPr lang="en-US" dirty="0"/>
          </a:p>
          <a:p>
            <a:r>
              <a:rPr lang="en-US" b="1" dirty="0">
                <a:solidFill>
                  <a:schemeClr val="tx1"/>
                </a:solidFill>
              </a:rPr>
              <a:t>JOBS_TBL</a:t>
            </a:r>
          </a:p>
          <a:p>
            <a:r>
              <a:rPr lang="en-US" b="1" dirty="0">
                <a:solidFill>
                  <a:schemeClr val="tx1"/>
                </a:solidFill>
              </a:rPr>
              <a:t>TWEETS_TBL</a:t>
            </a:r>
          </a:p>
          <a:p>
            <a:r>
              <a:rPr lang="en-US" b="1" dirty="0">
                <a:solidFill>
                  <a:schemeClr val="tx1"/>
                </a:solidFill>
              </a:rPr>
              <a:t>TWITTER_USRDATA_TBL</a:t>
            </a:r>
          </a:p>
          <a:p>
            <a:r>
              <a:rPr lang="en-US" b="1" dirty="0">
                <a:solidFill>
                  <a:schemeClr val="tx1"/>
                </a:solidFill>
              </a:rPr>
              <a:t>YOUTUBE_USRDATA_TBL</a:t>
            </a:r>
          </a:p>
          <a:p>
            <a:r>
              <a:rPr lang="en-US" b="1" dirty="0">
                <a:solidFill>
                  <a:schemeClr val="tx1"/>
                </a:solidFill>
              </a:rPr>
              <a:t>YOUTUBE_VIDEODATA_TBL</a:t>
            </a:r>
          </a:p>
          <a:p>
            <a:r>
              <a:rPr lang="en-US" b="1" dirty="0">
                <a:solidFill>
                  <a:schemeClr val="tx1"/>
                </a:solidFill>
              </a:rPr>
              <a:t>GLASSDOOR_REVIEWS_TBL</a:t>
            </a:r>
          </a:p>
          <a:p>
            <a:r>
              <a:rPr lang="en-US" b="1" dirty="0">
                <a:solidFill>
                  <a:schemeClr val="tx1"/>
                </a:solidFill>
              </a:rPr>
              <a:t>GLASSDOOR_OVERVIEW_TBL</a:t>
            </a:r>
          </a:p>
          <a:p>
            <a:r>
              <a:rPr lang="en-US" b="1" dirty="0">
                <a:solidFill>
                  <a:schemeClr val="tx1"/>
                </a:solidFill>
              </a:rPr>
              <a:t>LINKEDIN_DATA_TBL</a:t>
            </a:r>
          </a:p>
          <a:p>
            <a:r>
              <a:rPr lang="en-US" b="1" dirty="0">
                <a:solidFill>
                  <a:schemeClr val="tx1"/>
                </a:solidFill>
              </a:rPr>
              <a:t>GLASSDOOR_BENEFITS_TBL(If time permits)</a:t>
            </a:r>
          </a:p>
          <a:p>
            <a:r>
              <a:rPr lang="en-US" b="1" dirty="0">
                <a:solidFill>
                  <a:schemeClr val="tx1"/>
                </a:solidFill>
              </a:rPr>
              <a:t>GLASSDOOR_SALARY_TBL(If time permits)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1816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0F97E041-634B-4B3E-8669-42583D9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9244"/>
            <a:ext cx="10579608"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9561A-8155-48FE-A734-6F560502A30B}"/>
              </a:ext>
            </a:extLst>
          </p:cNvPr>
          <p:cNvSpPr>
            <a:spLocks noGrp="1"/>
          </p:cNvSpPr>
          <p:nvPr>
            <p:ph type="title"/>
          </p:nvPr>
        </p:nvSpPr>
        <p:spPr>
          <a:xfrm>
            <a:off x="806195" y="809244"/>
            <a:ext cx="10579607" cy="5174697"/>
          </a:xfrm>
        </p:spPr>
        <p:txBody>
          <a:bodyPr vert="horz" lIns="91440" tIns="45720" rIns="91440" bIns="45720" rtlCol="0" anchor="b">
            <a:normAutofit/>
          </a:bodyPr>
          <a:lstStyle/>
          <a:p>
            <a:pPr>
              <a:lnSpc>
                <a:spcPct val="80000"/>
              </a:lnSpc>
            </a:pPr>
            <a:r>
              <a:rPr lang="en-US" sz="3600" b="1">
                <a:solidFill>
                  <a:srgbClr val="FFFFFF"/>
                </a:solidFill>
              </a:rPr>
              <a:t>1. Build the list of companies in the finance domain.</a:t>
            </a:r>
            <a:br>
              <a:rPr lang="en-US" sz="3600" b="1">
                <a:solidFill>
                  <a:srgbClr val="FFFFFF"/>
                </a:solidFill>
              </a:rPr>
            </a:br>
            <a:r>
              <a:rPr lang="en-US" sz="3600" b="1">
                <a:solidFill>
                  <a:srgbClr val="FFFFFF"/>
                </a:solidFill>
              </a:rPr>
              <a:t>2. Web scrape the data for each of the companies for job details.</a:t>
            </a:r>
            <a:br>
              <a:rPr lang="en-US" sz="3600" b="1">
                <a:solidFill>
                  <a:srgbClr val="FFFFFF"/>
                </a:solidFill>
              </a:rPr>
            </a:br>
            <a:r>
              <a:rPr lang="en-US" sz="3600" b="1">
                <a:solidFill>
                  <a:srgbClr val="FFFFFF"/>
                </a:solidFill>
              </a:rPr>
              <a:t>3. Automate the scraping.</a:t>
            </a:r>
            <a:br>
              <a:rPr lang="en-US" sz="3600" b="1">
                <a:solidFill>
                  <a:srgbClr val="FFFFFF"/>
                </a:solidFill>
              </a:rPr>
            </a:br>
            <a:r>
              <a:rPr lang="en-US" sz="3600" b="1">
                <a:solidFill>
                  <a:srgbClr val="FFFFFF"/>
                </a:solidFill>
              </a:rPr>
              <a:t>4. Get relevant data from Glassdoor and LinkedIn.</a:t>
            </a:r>
            <a:br>
              <a:rPr lang="en-US" sz="3600" b="1">
                <a:solidFill>
                  <a:srgbClr val="FFFFFF"/>
                </a:solidFill>
              </a:rPr>
            </a:br>
            <a:r>
              <a:rPr lang="en-US" sz="3600" b="1">
                <a:solidFill>
                  <a:srgbClr val="FFFFFF"/>
                </a:solidFill>
              </a:rPr>
              <a:t>5. Get data from two Social media sites – Twitter, YouTube</a:t>
            </a:r>
            <a:br>
              <a:rPr lang="en-US" sz="3600" b="1">
                <a:solidFill>
                  <a:srgbClr val="FFFFFF"/>
                </a:solidFill>
              </a:rPr>
            </a:br>
            <a:r>
              <a:rPr lang="en-US" sz="3600" b="1">
                <a:solidFill>
                  <a:srgbClr val="FFFFFF"/>
                </a:solidFill>
              </a:rPr>
              <a:t>6. Clean and integrate data.</a:t>
            </a:r>
            <a:br>
              <a:rPr lang="en-US" sz="3600" b="1">
                <a:solidFill>
                  <a:srgbClr val="FFFFFF"/>
                </a:solidFill>
              </a:rPr>
            </a:br>
            <a:r>
              <a:rPr lang="en-US" sz="3600" b="1">
                <a:solidFill>
                  <a:srgbClr val="FFFFFF"/>
                </a:solidFill>
              </a:rPr>
              <a:t>7. Build an ER diagram and model the db.</a:t>
            </a:r>
            <a:br>
              <a:rPr lang="en-US" sz="3600" b="1">
                <a:solidFill>
                  <a:srgbClr val="FFFFFF"/>
                </a:solidFill>
              </a:rPr>
            </a:br>
            <a:r>
              <a:rPr lang="en-US" sz="3600" b="1">
                <a:solidFill>
                  <a:srgbClr val="FFFFFF"/>
                </a:solidFill>
              </a:rPr>
              <a:t>8. Build the dB schema and insert the data</a:t>
            </a:r>
            <a:br>
              <a:rPr lang="en-US" sz="3600" b="1">
                <a:solidFill>
                  <a:srgbClr val="FFFFFF"/>
                </a:solidFill>
              </a:rPr>
            </a:br>
            <a:r>
              <a:rPr lang="en-US" sz="3600" b="1">
                <a:solidFill>
                  <a:srgbClr val="FFFFFF"/>
                </a:solidFill>
              </a:rPr>
              <a:t>9. Generate use cases.</a:t>
            </a:r>
            <a:br>
              <a:rPr lang="en-US" sz="3600" b="1">
                <a:solidFill>
                  <a:srgbClr val="FFFFFF"/>
                </a:solidFill>
              </a:rPr>
            </a:br>
            <a:r>
              <a:rPr lang="en-US" sz="3600" b="1">
                <a:solidFill>
                  <a:srgbClr val="FFFFFF"/>
                </a:solidFill>
              </a:rPr>
              <a:t>10. Build UI for those use cases.</a:t>
            </a:r>
            <a:endParaRPr lang="en-US" sz="3600" b="1" dirty="0">
              <a:solidFill>
                <a:srgbClr val="FFFFFF"/>
              </a:solidFill>
            </a:endParaRPr>
          </a:p>
        </p:txBody>
      </p:sp>
    </p:spTree>
    <p:extLst>
      <p:ext uri="{BB962C8B-B14F-4D97-AF65-F5344CB8AC3E}">
        <p14:creationId xmlns:p14="http://schemas.microsoft.com/office/powerpoint/2010/main" val="359558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5165E19-5745-4681-8701-15B4DA5FD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E2336-94A6-47C6-B17D-B006387BB224}"/>
              </a:ext>
            </a:extLst>
          </p:cNvPr>
          <p:cNvSpPr>
            <a:spLocks noGrp="1"/>
          </p:cNvSpPr>
          <p:nvPr>
            <p:ph type="title"/>
          </p:nvPr>
        </p:nvSpPr>
        <p:spPr>
          <a:xfrm>
            <a:off x="706299" y="639763"/>
            <a:ext cx="3573872" cy="5492750"/>
          </a:xfrm>
        </p:spPr>
        <p:txBody>
          <a:bodyPr>
            <a:normAutofit/>
          </a:bodyPr>
          <a:lstStyle/>
          <a:p>
            <a:r>
              <a:rPr lang="en-US" sz="4800" b="1" dirty="0">
                <a:solidFill>
                  <a:schemeClr val="bg1"/>
                </a:solidFill>
              </a:rPr>
              <a:t>Project Status</a:t>
            </a:r>
          </a:p>
        </p:txBody>
      </p:sp>
      <p:graphicFrame>
        <p:nvGraphicFramePr>
          <p:cNvPr id="4" name="Content Placeholder 3">
            <a:extLst>
              <a:ext uri="{FF2B5EF4-FFF2-40B4-BE49-F238E27FC236}">
                <a16:creationId xmlns:a16="http://schemas.microsoft.com/office/drawing/2014/main" id="{3184FB5A-ED9E-42C7-B233-63379A448EB4}"/>
              </a:ext>
            </a:extLst>
          </p:cNvPr>
          <p:cNvGraphicFramePr>
            <a:graphicFrameLocks noGrp="1"/>
          </p:cNvGraphicFramePr>
          <p:nvPr>
            <p:ph idx="1"/>
            <p:extLst>
              <p:ext uri="{D42A27DB-BD31-4B8C-83A1-F6EECF244321}">
                <p14:modId xmlns:p14="http://schemas.microsoft.com/office/powerpoint/2010/main" val="299943986"/>
              </p:ext>
            </p:extLst>
          </p:nvPr>
        </p:nvGraphicFramePr>
        <p:xfrm>
          <a:off x="4944360" y="923827"/>
          <a:ext cx="7055962" cy="5373283"/>
        </p:xfrm>
        <a:graphic>
          <a:graphicData uri="http://schemas.openxmlformats.org/drawingml/2006/table">
            <a:tbl>
              <a:tblPr firstRow="1" bandRow="1">
                <a:tableStyleId>{5C22544A-7EE6-4342-B048-85BDC9FD1C3A}</a:tableStyleId>
              </a:tblPr>
              <a:tblGrid>
                <a:gridCol w="5799798">
                  <a:extLst>
                    <a:ext uri="{9D8B030D-6E8A-4147-A177-3AD203B41FA5}">
                      <a16:colId xmlns:a16="http://schemas.microsoft.com/office/drawing/2014/main" val="3800379872"/>
                    </a:ext>
                  </a:extLst>
                </a:gridCol>
                <a:gridCol w="1256164">
                  <a:extLst>
                    <a:ext uri="{9D8B030D-6E8A-4147-A177-3AD203B41FA5}">
                      <a16:colId xmlns:a16="http://schemas.microsoft.com/office/drawing/2014/main" val="4180853934"/>
                    </a:ext>
                  </a:extLst>
                </a:gridCol>
              </a:tblGrid>
              <a:tr h="400466">
                <a:tc>
                  <a:txBody>
                    <a:bodyPr/>
                    <a:lstStyle/>
                    <a:p>
                      <a:pPr algn="l" fontAlgn="b"/>
                      <a:r>
                        <a:rPr lang="en-US" sz="1900" u="none" strike="noStrike">
                          <a:effectLst/>
                        </a:rPr>
                        <a:t>Activity</a:t>
                      </a:r>
                      <a:endParaRPr lang="en-US" sz="1900" b="1" i="0" u="none" strike="noStrike">
                        <a:solidFill>
                          <a:srgbClr val="000000"/>
                        </a:solidFill>
                        <a:effectLst/>
                        <a:latin typeface="Calibri" panose="020F0502020204030204" pitchFamily="34" charset="0"/>
                      </a:endParaRPr>
                    </a:p>
                  </a:txBody>
                  <a:tcPr marL="6616" marR="6616" marT="6616" marB="0" anchor="b"/>
                </a:tc>
                <a:tc>
                  <a:txBody>
                    <a:bodyPr/>
                    <a:lstStyle/>
                    <a:p>
                      <a:pPr algn="l" fontAlgn="b"/>
                      <a:r>
                        <a:rPr lang="en-US" sz="1900" u="none" strike="noStrike">
                          <a:effectLst/>
                        </a:rPr>
                        <a:t>Status</a:t>
                      </a:r>
                      <a:endParaRPr lang="en-US" sz="1900" b="1" i="0" u="none" strike="noStrike">
                        <a:solidFill>
                          <a:srgbClr val="000000"/>
                        </a:solidFill>
                        <a:effectLst/>
                        <a:latin typeface="Calibri" panose="020F0502020204030204" pitchFamily="34" charset="0"/>
                      </a:endParaRPr>
                    </a:p>
                  </a:txBody>
                  <a:tcPr marL="6616" marR="6616" marT="6616" marB="0" anchor="b"/>
                </a:tc>
                <a:extLst>
                  <a:ext uri="{0D108BD9-81ED-4DB2-BD59-A6C34878D82A}">
                    <a16:rowId xmlns:a16="http://schemas.microsoft.com/office/drawing/2014/main" val="183716185"/>
                  </a:ext>
                </a:extLst>
              </a:tr>
              <a:tr h="400466">
                <a:tc>
                  <a:txBody>
                    <a:bodyPr/>
                    <a:lstStyle/>
                    <a:p>
                      <a:pPr algn="l" fontAlgn="b"/>
                      <a:r>
                        <a:rPr lang="en-US" sz="1900" u="none" strike="noStrike">
                          <a:effectLst/>
                        </a:rPr>
                        <a:t>1. Build a list of Companies in Finance Domain</a:t>
                      </a:r>
                      <a:endParaRPr lang="en-US" sz="1900" b="0" i="0" u="none" strike="noStrike">
                        <a:solidFill>
                          <a:srgbClr val="000000"/>
                        </a:solidFill>
                        <a:effectLst/>
                        <a:latin typeface="Calibri" panose="020F0502020204030204" pitchFamily="34" charset="0"/>
                      </a:endParaRPr>
                    </a:p>
                  </a:txBody>
                  <a:tcPr marL="6616" marR="6616" marT="6616" marB="0" anchor="b"/>
                </a:tc>
                <a:tc>
                  <a:txBody>
                    <a:bodyPr/>
                    <a:lstStyle/>
                    <a:p>
                      <a:pPr algn="r" fontAlgn="b"/>
                      <a:r>
                        <a:rPr lang="en-US" sz="1900" u="none" strike="noStrike" dirty="0">
                          <a:effectLst/>
                        </a:rPr>
                        <a:t>Done(04/02)</a:t>
                      </a:r>
                      <a:endParaRPr lang="en-US" sz="1900" b="0" i="0" u="none" strike="noStrike" dirty="0">
                        <a:solidFill>
                          <a:srgbClr val="000000"/>
                        </a:solidFill>
                        <a:effectLst/>
                        <a:latin typeface="Calibri" panose="020F0502020204030204" pitchFamily="34" charset="0"/>
                      </a:endParaRPr>
                    </a:p>
                  </a:txBody>
                  <a:tcPr marL="6616" marR="6616" marT="6616" marB="0" anchor="b"/>
                </a:tc>
                <a:extLst>
                  <a:ext uri="{0D108BD9-81ED-4DB2-BD59-A6C34878D82A}">
                    <a16:rowId xmlns:a16="http://schemas.microsoft.com/office/drawing/2014/main" val="2814694605"/>
                  </a:ext>
                </a:extLst>
              </a:tr>
              <a:tr h="723185">
                <a:tc>
                  <a:txBody>
                    <a:bodyPr/>
                    <a:lstStyle/>
                    <a:p>
                      <a:pPr algn="l" fontAlgn="b"/>
                      <a:r>
                        <a:rPr lang="en-US" sz="1900" u="none" strike="noStrike">
                          <a:effectLst/>
                        </a:rPr>
                        <a:t>2. Web scrape the data for each of the companies for job details.</a:t>
                      </a:r>
                      <a:endParaRPr lang="en-US" sz="1900" b="0" i="0" u="none" strike="noStrike">
                        <a:solidFill>
                          <a:srgbClr val="000000"/>
                        </a:solidFill>
                        <a:effectLst/>
                        <a:latin typeface="Calibri" panose="020F0502020204030204" pitchFamily="34" charset="0"/>
                      </a:endParaRPr>
                    </a:p>
                  </a:txBody>
                  <a:tcPr marL="6616" marR="6616" marT="6616" marB="0" anchor="b"/>
                </a:tc>
                <a:tc>
                  <a:txBody>
                    <a:bodyPr/>
                    <a:lstStyle/>
                    <a:p>
                      <a:pPr algn="l" fontAlgn="b"/>
                      <a:r>
                        <a:rPr lang="en-US" sz="1900" u="none" strike="noStrike">
                          <a:effectLst/>
                        </a:rPr>
                        <a:t>WIP</a:t>
                      </a:r>
                      <a:endParaRPr lang="en-US" sz="1900" b="0" i="0" u="none" strike="noStrike">
                        <a:solidFill>
                          <a:srgbClr val="000000"/>
                        </a:solidFill>
                        <a:effectLst/>
                        <a:latin typeface="Calibri" panose="020F0502020204030204" pitchFamily="34" charset="0"/>
                      </a:endParaRPr>
                    </a:p>
                  </a:txBody>
                  <a:tcPr marL="6616" marR="6616" marT="6616" marB="0" anchor="b"/>
                </a:tc>
                <a:extLst>
                  <a:ext uri="{0D108BD9-81ED-4DB2-BD59-A6C34878D82A}">
                    <a16:rowId xmlns:a16="http://schemas.microsoft.com/office/drawing/2014/main" val="2311161013"/>
                  </a:ext>
                </a:extLst>
              </a:tr>
              <a:tr h="400466">
                <a:tc>
                  <a:txBody>
                    <a:bodyPr/>
                    <a:lstStyle/>
                    <a:p>
                      <a:pPr algn="l" fontAlgn="b"/>
                      <a:r>
                        <a:rPr lang="en-US" sz="1900" u="none" strike="noStrike">
                          <a:effectLst/>
                        </a:rPr>
                        <a:t>3. Automate the scraping</a:t>
                      </a:r>
                      <a:endParaRPr lang="en-US" sz="1900" b="0" i="0" u="none" strike="noStrike">
                        <a:solidFill>
                          <a:srgbClr val="000000"/>
                        </a:solidFill>
                        <a:effectLst/>
                        <a:latin typeface="Calibri" panose="020F0502020204030204" pitchFamily="34" charset="0"/>
                      </a:endParaRPr>
                    </a:p>
                  </a:txBody>
                  <a:tcPr marL="6616" marR="6616" marT="6616" marB="0" anchor="b"/>
                </a:tc>
                <a:tc>
                  <a:txBody>
                    <a:bodyPr/>
                    <a:lstStyle/>
                    <a:p>
                      <a:pPr algn="l" fontAlgn="b"/>
                      <a:r>
                        <a:rPr lang="en-US" sz="1900" u="none" strike="noStrike">
                          <a:effectLst/>
                        </a:rPr>
                        <a:t>WIP</a:t>
                      </a:r>
                      <a:endParaRPr lang="en-US" sz="1900" b="0" i="0" u="none" strike="noStrike">
                        <a:solidFill>
                          <a:srgbClr val="000000"/>
                        </a:solidFill>
                        <a:effectLst/>
                        <a:latin typeface="Calibri" panose="020F0502020204030204" pitchFamily="34" charset="0"/>
                      </a:endParaRPr>
                    </a:p>
                  </a:txBody>
                  <a:tcPr marL="6616" marR="6616" marT="6616" marB="0" anchor="b"/>
                </a:tc>
                <a:extLst>
                  <a:ext uri="{0D108BD9-81ED-4DB2-BD59-A6C34878D82A}">
                    <a16:rowId xmlns:a16="http://schemas.microsoft.com/office/drawing/2014/main" val="1327447958"/>
                  </a:ext>
                </a:extLst>
              </a:tr>
              <a:tr h="723185">
                <a:tc>
                  <a:txBody>
                    <a:bodyPr/>
                    <a:lstStyle/>
                    <a:p>
                      <a:pPr algn="l" fontAlgn="b"/>
                      <a:r>
                        <a:rPr lang="en-US" sz="1900" u="none" strike="noStrike">
                          <a:effectLst/>
                        </a:rPr>
                        <a:t>4. Get relevant data from Glassdoor and LinkedIn</a:t>
                      </a:r>
                      <a:endParaRPr lang="en-US" sz="1900" b="0" i="0" u="none" strike="noStrike">
                        <a:solidFill>
                          <a:srgbClr val="000000"/>
                        </a:solidFill>
                        <a:effectLst/>
                        <a:latin typeface="Calibri" panose="020F0502020204030204" pitchFamily="34" charset="0"/>
                      </a:endParaRPr>
                    </a:p>
                  </a:txBody>
                  <a:tcPr marL="6616" marR="6616" marT="6616" marB="0" anchor="b"/>
                </a:tc>
                <a:tc>
                  <a:txBody>
                    <a:bodyPr/>
                    <a:lstStyle/>
                    <a:p>
                      <a:pPr algn="l" fontAlgn="b"/>
                      <a:r>
                        <a:rPr lang="en-US" sz="1900" u="none" strike="noStrike" dirty="0">
                          <a:effectLst/>
                        </a:rPr>
                        <a:t>WIP</a:t>
                      </a:r>
                      <a:endParaRPr lang="en-US" sz="1900" b="0" i="0" u="none" strike="noStrike" dirty="0">
                        <a:solidFill>
                          <a:srgbClr val="000000"/>
                        </a:solidFill>
                        <a:effectLst/>
                        <a:latin typeface="Calibri" panose="020F0502020204030204" pitchFamily="34" charset="0"/>
                      </a:endParaRPr>
                    </a:p>
                  </a:txBody>
                  <a:tcPr marL="6616" marR="6616" marT="6616" marB="0" anchor="b"/>
                </a:tc>
                <a:extLst>
                  <a:ext uri="{0D108BD9-81ED-4DB2-BD59-A6C34878D82A}">
                    <a16:rowId xmlns:a16="http://schemas.microsoft.com/office/drawing/2014/main" val="3125613208"/>
                  </a:ext>
                </a:extLst>
              </a:tr>
              <a:tr h="723185">
                <a:tc>
                  <a:txBody>
                    <a:bodyPr/>
                    <a:lstStyle/>
                    <a:p>
                      <a:pPr algn="l" fontAlgn="b"/>
                      <a:r>
                        <a:rPr lang="en-US" sz="1900" u="none" strike="noStrike">
                          <a:effectLst/>
                        </a:rPr>
                        <a:t>5. Get data from two Social media sites – Twitter, Youtube</a:t>
                      </a:r>
                      <a:endParaRPr lang="en-US" sz="1900" b="0" i="0" u="none" strike="noStrike">
                        <a:solidFill>
                          <a:srgbClr val="000000"/>
                        </a:solidFill>
                        <a:effectLst/>
                        <a:latin typeface="Calibri" panose="020F0502020204030204" pitchFamily="34" charset="0"/>
                      </a:endParaRPr>
                    </a:p>
                  </a:txBody>
                  <a:tcPr marL="6616" marR="6616" marT="6616" marB="0" anchor="b"/>
                </a:tc>
                <a:tc>
                  <a:txBody>
                    <a:bodyPr/>
                    <a:lstStyle/>
                    <a:p>
                      <a:pPr algn="l" fontAlgn="b"/>
                      <a:r>
                        <a:rPr lang="en-US" sz="1900" u="none" strike="noStrike">
                          <a:effectLst/>
                        </a:rPr>
                        <a:t>Done</a:t>
                      </a:r>
                      <a:endParaRPr lang="en-US" sz="1900" b="0" i="0" u="none" strike="noStrike">
                        <a:solidFill>
                          <a:srgbClr val="000000"/>
                        </a:solidFill>
                        <a:effectLst/>
                        <a:latin typeface="Calibri" panose="020F0502020204030204" pitchFamily="34" charset="0"/>
                      </a:endParaRPr>
                    </a:p>
                  </a:txBody>
                  <a:tcPr marL="6616" marR="6616" marT="6616" marB="0" anchor="b"/>
                </a:tc>
                <a:extLst>
                  <a:ext uri="{0D108BD9-81ED-4DB2-BD59-A6C34878D82A}">
                    <a16:rowId xmlns:a16="http://schemas.microsoft.com/office/drawing/2014/main" val="3907011742"/>
                  </a:ext>
                </a:extLst>
              </a:tr>
              <a:tr h="400466">
                <a:tc>
                  <a:txBody>
                    <a:bodyPr/>
                    <a:lstStyle/>
                    <a:p>
                      <a:pPr algn="l" fontAlgn="b"/>
                      <a:r>
                        <a:rPr lang="en-US" sz="1900" u="none" strike="noStrike">
                          <a:effectLst/>
                        </a:rPr>
                        <a:t>6. Clean and integrate data</a:t>
                      </a:r>
                      <a:endParaRPr lang="en-US" sz="1900" b="0" i="0" u="none" strike="noStrike">
                        <a:solidFill>
                          <a:srgbClr val="000000"/>
                        </a:solidFill>
                        <a:effectLst/>
                        <a:latin typeface="Calibri" panose="020F0502020204030204" pitchFamily="34" charset="0"/>
                      </a:endParaRPr>
                    </a:p>
                  </a:txBody>
                  <a:tcPr marL="6616" marR="6616" marT="6616" marB="0" anchor="b"/>
                </a:tc>
                <a:tc>
                  <a:txBody>
                    <a:bodyPr/>
                    <a:lstStyle/>
                    <a:p>
                      <a:pPr algn="l" fontAlgn="b"/>
                      <a:r>
                        <a:rPr lang="en-US" sz="1900" u="none" strike="noStrike">
                          <a:effectLst/>
                        </a:rPr>
                        <a:t>Pending</a:t>
                      </a:r>
                      <a:endParaRPr lang="en-US" sz="1900" b="0" i="0" u="none" strike="noStrike">
                        <a:solidFill>
                          <a:srgbClr val="000000"/>
                        </a:solidFill>
                        <a:effectLst/>
                        <a:latin typeface="Calibri" panose="020F0502020204030204" pitchFamily="34" charset="0"/>
                      </a:endParaRPr>
                    </a:p>
                  </a:txBody>
                  <a:tcPr marL="6616" marR="6616" marT="6616" marB="0" anchor="b"/>
                </a:tc>
                <a:extLst>
                  <a:ext uri="{0D108BD9-81ED-4DB2-BD59-A6C34878D82A}">
                    <a16:rowId xmlns:a16="http://schemas.microsoft.com/office/drawing/2014/main" val="1296757409"/>
                  </a:ext>
                </a:extLst>
              </a:tr>
              <a:tr h="400466">
                <a:tc>
                  <a:txBody>
                    <a:bodyPr/>
                    <a:lstStyle/>
                    <a:p>
                      <a:pPr algn="l" fontAlgn="b"/>
                      <a:r>
                        <a:rPr lang="en-US" sz="1900" u="none" strike="noStrike" dirty="0">
                          <a:effectLst/>
                        </a:rPr>
                        <a:t>7. Build an ER diagram and model the dB</a:t>
                      </a:r>
                      <a:endParaRPr lang="en-US" sz="1900" b="0" i="0" u="none" strike="noStrike" dirty="0">
                        <a:solidFill>
                          <a:srgbClr val="000000"/>
                        </a:solidFill>
                        <a:effectLst/>
                        <a:latin typeface="Calibri" panose="020F0502020204030204" pitchFamily="34" charset="0"/>
                      </a:endParaRPr>
                    </a:p>
                  </a:txBody>
                  <a:tcPr marL="6616" marR="6616" marT="6616" marB="0" anchor="b"/>
                </a:tc>
                <a:tc>
                  <a:txBody>
                    <a:bodyPr/>
                    <a:lstStyle/>
                    <a:p>
                      <a:pPr algn="l" fontAlgn="b"/>
                      <a:r>
                        <a:rPr lang="en-US" sz="1900" u="none" strike="noStrike">
                          <a:effectLst/>
                        </a:rPr>
                        <a:t>Pending</a:t>
                      </a:r>
                      <a:endParaRPr lang="en-US" sz="1900" b="0" i="0" u="none" strike="noStrike">
                        <a:solidFill>
                          <a:srgbClr val="000000"/>
                        </a:solidFill>
                        <a:effectLst/>
                        <a:latin typeface="Calibri" panose="020F0502020204030204" pitchFamily="34" charset="0"/>
                      </a:endParaRPr>
                    </a:p>
                  </a:txBody>
                  <a:tcPr marL="6616" marR="6616" marT="6616" marB="0" anchor="b"/>
                </a:tc>
                <a:extLst>
                  <a:ext uri="{0D108BD9-81ED-4DB2-BD59-A6C34878D82A}">
                    <a16:rowId xmlns:a16="http://schemas.microsoft.com/office/drawing/2014/main" val="4050932469"/>
                  </a:ext>
                </a:extLst>
              </a:tr>
              <a:tr h="400466">
                <a:tc>
                  <a:txBody>
                    <a:bodyPr/>
                    <a:lstStyle/>
                    <a:p>
                      <a:pPr algn="l" fontAlgn="b"/>
                      <a:r>
                        <a:rPr lang="en-US" sz="1900" u="none" strike="noStrike">
                          <a:effectLst/>
                        </a:rPr>
                        <a:t>8. Build the dB schema and insert the data</a:t>
                      </a:r>
                      <a:endParaRPr lang="en-US" sz="1900" b="0" i="0" u="none" strike="noStrike">
                        <a:solidFill>
                          <a:srgbClr val="000000"/>
                        </a:solidFill>
                        <a:effectLst/>
                        <a:latin typeface="Calibri" panose="020F0502020204030204" pitchFamily="34" charset="0"/>
                      </a:endParaRPr>
                    </a:p>
                  </a:txBody>
                  <a:tcPr marL="6616" marR="6616" marT="6616" marB="0" anchor="b"/>
                </a:tc>
                <a:tc>
                  <a:txBody>
                    <a:bodyPr/>
                    <a:lstStyle/>
                    <a:p>
                      <a:pPr algn="l" fontAlgn="b"/>
                      <a:r>
                        <a:rPr lang="en-US" sz="1900" u="none" strike="noStrike">
                          <a:effectLst/>
                        </a:rPr>
                        <a:t>Pending</a:t>
                      </a:r>
                      <a:endParaRPr lang="en-US" sz="1900" b="0" i="0" u="none" strike="noStrike">
                        <a:solidFill>
                          <a:srgbClr val="000000"/>
                        </a:solidFill>
                        <a:effectLst/>
                        <a:latin typeface="Calibri" panose="020F0502020204030204" pitchFamily="34" charset="0"/>
                      </a:endParaRPr>
                    </a:p>
                  </a:txBody>
                  <a:tcPr marL="6616" marR="6616" marT="6616" marB="0" anchor="b"/>
                </a:tc>
                <a:extLst>
                  <a:ext uri="{0D108BD9-81ED-4DB2-BD59-A6C34878D82A}">
                    <a16:rowId xmlns:a16="http://schemas.microsoft.com/office/drawing/2014/main" val="340156767"/>
                  </a:ext>
                </a:extLst>
              </a:tr>
              <a:tr h="400466">
                <a:tc>
                  <a:txBody>
                    <a:bodyPr/>
                    <a:lstStyle/>
                    <a:p>
                      <a:pPr algn="l" fontAlgn="b"/>
                      <a:r>
                        <a:rPr lang="en-US" sz="1900" u="none" strike="noStrike">
                          <a:effectLst/>
                        </a:rPr>
                        <a:t>9. Generate use cases</a:t>
                      </a:r>
                      <a:endParaRPr lang="en-US" sz="1900" b="0" i="0" u="none" strike="noStrike">
                        <a:solidFill>
                          <a:srgbClr val="000000"/>
                        </a:solidFill>
                        <a:effectLst/>
                        <a:latin typeface="Calibri" panose="020F0502020204030204" pitchFamily="34" charset="0"/>
                      </a:endParaRPr>
                    </a:p>
                  </a:txBody>
                  <a:tcPr marL="6616" marR="6616" marT="6616" marB="0" anchor="b"/>
                </a:tc>
                <a:tc>
                  <a:txBody>
                    <a:bodyPr/>
                    <a:lstStyle/>
                    <a:p>
                      <a:pPr algn="l" fontAlgn="b"/>
                      <a:r>
                        <a:rPr lang="en-US" sz="1900" u="none" strike="noStrike">
                          <a:effectLst/>
                        </a:rPr>
                        <a:t>Pending</a:t>
                      </a:r>
                      <a:endParaRPr lang="en-US" sz="1900" b="0" i="0" u="none" strike="noStrike">
                        <a:solidFill>
                          <a:srgbClr val="000000"/>
                        </a:solidFill>
                        <a:effectLst/>
                        <a:latin typeface="Calibri" panose="020F0502020204030204" pitchFamily="34" charset="0"/>
                      </a:endParaRPr>
                    </a:p>
                  </a:txBody>
                  <a:tcPr marL="6616" marR="6616" marT="6616" marB="0" anchor="b"/>
                </a:tc>
                <a:extLst>
                  <a:ext uri="{0D108BD9-81ED-4DB2-BD59-A6C34878D82A}">
                    <a16:rowId xmlns:a16="http://schemas.microsoft.com/office/drawing/2014/main" val="3720669684"/>
                  </a:ext>
                </a:extLst>
              </a:tr>
              <a:tr h="400466">
                <a:tc>
                  <a:txBody>
                    <a:bodyPr/>
                    <a:lstStyle/>
                    <a:p>
                      <a:pPr algn="l" fontAlgn="b"/>
                      <a:r>
                        <a:rPr lang="en-US" sz="1900" u="none" strike="noStrike">
                          <a:effectLst/>
                        </a:rPr>
                        <a:t>10. Build UI for those use cases.</a:t>
                      </a:r>
                      <a:endParaRPr lang="en-US" sz="1900" b="0" i="0" u="none" strike="noStrike">
                        <a:solidFill>
                          <a:srgbClr val="000000"/>
                        </a:solidFill>
                        <a:effectLst/>
                        <a:latin typeface="Calibri" panose="020F0502020204030204" pitchFamily="34" charset="0"/>
                      </a:endParaRPr>
                    </a:p>
                  </a:txBody>
                  <a:tcPr marL="6616" marR="6616" marT="6616" marB="0" anchor="b"/>
                </a:tc>
                <a:tc>
                  <a:txBody>
                    <a:bodyPr/>
                    <a:lstStyle/>
                    <a:p>
                      <a:pPr algn="l" fontAlgn="b"/>
                      <a:r>
                        <a:rPr lang="en-US" sz="1900" u="none" strike="noStrike" dirty="0">
                          <a:effectLst/>
                        </a:rPr>
                        <a:t>Pending</a:t>
                      </a:r>
                      <a:endParaRPr lang="en-US" sz="1900" b="0" i="0" u="none" strike="noStrike" dirty="0">
                        <a:solidFill>
                          <a:srgbClr val="000000"/>
                        </a:solidFill>
                        <a:effectLst/>
                        <a:latin typeface="Calibri" panose="020F0502020204030204" pitchFamily="34" charset="0"/>
                      </a:endParaRPr>
                    </a:p>
                  </a:txBody>
                  <a:tcPr marL="6616" marR="6616" marT="6616" marB="0" anchor="b"/>
                </a:tc>
                <a:extLst>
                  <a:ext uri="{0D108BD9-81ED-4DB2-BD59-A6C34878D82A}">
                    <a16:rowId xmlns:a16="http://schemas.microsoft.com/office/drawing/2014/main" val="895115638"/>
                  </a:ext>
                </a:extLst>
              </a:tr>
            </a:tbl>
          </a:graphicData>
        </a:graphic>
      </p:graphicFrame>
    </p:spTree>
    <p:extLst>
      <p:ext uri="{BB962C8B-B14F-4D97-AF65-F5344CB8AC3E}">
        <p14:creationId xmlns:p14="http://schemas.microsoft.com/office/powerpoint/2010/main" val="400515318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D538-AC34-4DBA-8ACB-62A3CF6FCC65}"/>
              </a:ext>
            </a:extLst>
          </p:cNvPr>
          <p:cNvSpPr>
            <a:spLocks noGrp="1"/>
          </p:cNvSpPr>
          <p:nvPr>
            <p:ph type="title"/>
          </p:nvPr>
        </p:nvSpPr>
        <p:spPr>
          <a:xfrm>
            <a:off x="6735097" y="619431"/>
            <a:ext cx="4798141" cy="3869205"/>
          </a:xfrm>
        </p:spPr>
        <p:txBody>
          <a:bodyPr vert="horz" lIns="91440" tIns="45720" rIns="91440" bIns="45720" rtlCol="0" anchor="b">
            <a:normAutofit/>
          </a:bodyPr>
          <a:lstStyle/>
          <a:p>
            <a:pPr>
              <a:lnSpc>
                <a:spcPct val="80000"/>
              </a:lnSpc>
            </a:pPr>
            <a:r>
              <a:rPr lang="en-US" sz="7200" b="1" dirty="0">
                <a:solidFill>
                  <a:schemeClr val="tx1"/>
                </a:solidFill>
              </a:rPr>
              <a:t>List of Companies</a:t>
            </a:r>
          </a:p>
        </p:txBody>
      </p:sp>
      <p:graphicFrame>
        <p:nvGraphicFramePr>
          <p:cNvPr id="4" name="Table 3">
            <a:extLst>
              <a:ext uri="{FF2B5EF4-FFF2-40B4-BE49-F238E27FC236}">
                <a16:creationId xmlns:a16="http://schemas.microsoft.com/office/drawing/2014/main" id="{DC45F3F1-1355-4A3F-9596-BA73389B3C97}"/>
              </a:ext>
            </a:extLst>
          </p:cNvPr>
          <p:cNvGraphicFramePr>
            <a:graphicFrameLocks noGrp="1"/>
          </p:cNvGraphicFramePr>
          <p:nvPr>
            <p:extLst>
              <p:ext uri="{D42A27DB-BD31-4B8C-83A1-F6EECF244321}">
                <p14:modId xmlns:p14="http://schemas.microsoft.com/office/powerpoint/2010/main" val="4255569782"/>
              </p:ext>
            </p:extLst>
          </p:nvPr>
        </p:nvGraphicFramePr>
        <p:xfrm>
          <a:off x="226243" y="565608"/>
          <a:ext cx="6264112" cy="5863473"/>
        </p:xfrm>
        <a:graphic>
          <a:graphicData uri="http://schemas.openxmlformats.org/drawingml/2006/table">
            <a:tbl>
              <a:tblPr>
                <a:tableStyleId>{5C22544A-7EE6-4342-B048-85BDC9FD1C3A}</a:tableStyleId>
              </a:tblPr>
              <a:tblGrid>
                <a:gridCol w="2196710">
                  <a:extLst>
                    <a:ext uri="{9D8B030D-6E8A-4147-A177-3AD203B41FA5}">
                      <a16:colId xmlns:a16="http://schemas.microsoft.com/office/drawing/2014/main" val="812516593"/>
                    </a:ext>
                  </a:extLst>
                </a:gridCol>
                <a:gridCol w="4067402">
                  <a:extLst>
                    <a:ext uri="{9D8B030D-6E8A-4147-A177-3AD203B41FA5}">
                      <a16:colId xmlns:a16="http://schemas.microsoft.com/office/drawing/2014/main" val="4046415217"/>
                    </a:ext>
                  </a:extLst>
                </a:gridCol>
              </a:tblGrid>
              <a:tr h="177681">
                <a:tc>
                  <a:txBody>
                    <a:bodyPr/>
                    <a:lstStyle/>
                    <a:p>
                      <a:pPr algn="l" fontAlgn="b"/>
                      <a:r>
                        <a:rPr lang="en-US" sz="900" u="none" strike="noStrike">
                          <a:effectLst/>
                        </a:rPr>
                        <a:t>Company</a:t>
                      </a:r>
                      <a:endParaRPr lang="en-US" sz="900" b="1"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none" strike="noStrike">
                          <a:effectLst/>
                        </a:rPr>
                        <a:t>Link1</a:t>
                      </a:r>
                      <a:endParaRPr lang="en-US" sz="900" b="1" i="0" u="none" strike="noStrike">
                        <a:solidFill>
                          <a:srgbClr val="000000"/>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3399474293"/>
                  </a:ext>
                </a:extLst>
              </a:tr>
              <a:tr h="177681">
                <a:tc>
                  <a:txBody>
                    <a:bodyPr/>
                    <a:lstStyle/>
                    <a:p>
                      <a:pPr algn="l" fontAlgn="b"/>
                      <a:r>
                        <a:rPr lang="en-US" sz="900" u="none" strike="noStrike">
                          <a:effectLst/>
                        </a:rPr>
                        <a:t>AXA</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2"/>
                        </a:rPr>
                        <a:t>https://us.axa.com/about-axa/axa-careers/index.html</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3869248733"/>
                  </a:ext>
                </a:extLst>
              </a:tr>
              <a:tr h="177681">
                <a:tc>
                  <a:txBody>
                    <a:bodyPr/>
                    <a:lstStyle/>
                    <a:p>
                      <a:pPr algn="l" fontAlgn="b"/>
                      <a:r>
                        <a:rPr lang="en-US" sz="900" u="none" strike="noStrike">
                          <a:effectLst/>
                        </a:rPr>
                        <a:t>Berkshire hathway</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3"/>
                        </a:rPr>
                        <a:t>https://www.bhhc.com/careers.aspx</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571285504"/>
                  </a:ext>
                </a:extLst>
              </a:tr>
              <a:tr h="177681">
                <a:tc>
                  <a:txBody>
                    <a:bodyPr/>
                    <a:lstStyle/>
                    <a:p>
                      <a:pPr algn="l" fontAlgn="b"/>
                      <a:r>
                        <a:rPr lang="en-US" sz="900" u="none" strike="noStrike">
                          <a:effectLst/>
                        </a:rPr>
                        <a:t>Goldman Sachs</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4"/>
                        </a:rPr>
                        <a:t>https://www.goldmansachs.com/careers/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946023563"/>
                  </a:ext>
                </a:extLst>
              </a:tr>
              <a:tr h="177681">
                <a:tc>
                  <a:txBody>
                    <a:bodyPr/>
                    <a:lstStyle/>
                    <a:p>
                      <a:pPr algn="l" fontAlgn="b"/>
                      <a:r>
                        <a:rPr lang="en-US" sz="900" u="none" strike="noStrike">
                          <a:effectLst/>
                        </a:rPr>
                        <a:t>Citi  Bank</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5"/>
                        </a:rPr>
                        <a:t>https://jobs.citi.com/search-jobs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4045913574"/>
                  </a:ext>
                </a:extLst>
              </a:tr>
              <a:tr h="177681">
                <a:tc>
                  <a:txBody>
                    <a:bodyPr/>
                    <a:lstStyle/>
                    <a:p>
                      <a:pPr algn="l" fontAlgn="b"/>
                      <a:r>
                        <a:rPr lang="en-US" sz="900" u="none" strike="noStrike">
                          <a:effectLst/>
                        </a:rPr>
                        <a:t>Con Edison</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6"/>
                        </a:rPr>
                        <a:t>https://www.coned.com/en/about-us/careers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1105142905"/>
                  </a:ext>
                </a:extLst>
              </a:tr>
              <a:tr h="177681">
                <a:tc>
                  <a:txBody>
                    <a:bodyPr/>
                    <a:lstStyle/>
                    <a:p>
                      <a:pPr algn="l" fontAlgn="b"/>
                      <a:r>
                        <a:rPr lang="en-US" sz="900" u="none" strike="noStrike">
                          <a:effectLst/>
                        </a:rPr>
                        <a:t>Fannie mae</a:t>
                      </a:r>
                      <a:endParaRPr lang="en-US" sz="900" b="0" i="0" u="none" strike="noStrike">
                        <a:solidFill>
                          <a:srgbClr val="333333"/>
                        </a:solidFill>
                        <a:effectLst/>
                        <a:latin typeface="Calibri "/>
                      </a:endParaRPr>
                    </a:p>
                  </a:txBody>
                  <a:tcPr marL="2030" marR="2030" marT="2030" marB="0" anchor="b"/>
                </a:tc>
                <a:tc>
                  <a:txBody>
                    <a:bodyPr/>
                    <a:lstStyle/>
                    <a:p>
                      <a:pPr algn="l" fontAlgn="b"/>
                      <a:r>
                        <a:rPr lang="en-US" sz="900" u="sng" strike="noStrike">
                          <a:effectLst/>
                          <a:hlinkClick r:id="rId7"/>
                        </a:rPr>
                        <a:t>https://careers.fanniemae.com/main/?</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1073183350"/>
                  </a:ext>
                </a:extLst>
              </a:tr>
              <a:tr h="177681">
                <a:tc>
                  <a:txBody>
                    <a:bodyPr/>
                    <a:lstStyle/>
                    <a:p>
                      <a:pPr algn="l" fontAlgn="b"/>
                      <a:r>
                        <a:rPr lang="en-US" sz="900" u="none" strike="noStrike">
                          <a:effectLst/>
                        </a:rPr>
                        <a:t>BNY Mellon</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8"/>
                        </a:rPr>
                        <a:t>https://www.bnymellon.com/us/en/careers/index.jsp</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796669620"/>
                  </a:ext>
                </a:extLst>
              </a:tr>
              <a:tr h="177681">
                <a:tc>
                  <a:txBody>
                    <a:bodyPr/>
                    <a:lstStyle/>
                    <a:p>
                      <a:pPr algn="l" fontAlgn="b"/>
                      <a:r>
                        <a:rPr lang="en-US" sz="900" u="none" strike="noStrike">
                          <a:effectLst/>
                        </a:rPr>
                        <a:t>Bloomberg</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9"/>
                        </a:rPr>
                        <a:t>https://www.bloomberg.com/careers/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919601462"/>
                  </a:ext>
                </a:extLst>
              </a:tr>
              <a:tr h="177681">
                <a:tc>
                  <a:txBody>
                    <a:bodyPr/>
                    <a:lstStyle/>
                    <a:p>
                      <a:pPr algn="l" fontAlgn="b"/>
                      <a:r>
                        <a:rPr lang="en-US" sz="900" u="none" strike="noStrike">
                          <a:effectLst/>
                        </a:rPr>
                        <a:t>Union Bank</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10"/>
                        </a:rPr>
                        <a:t>https://www.ublocal.com/careers/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898099122"/>
                  </a:ext>
                </a:extLst>
              </a:tr>
              <a:tr h="177681">
                <a:tc>
                  <a:txBody>
                    <a:bodyPr/>
                    <a:lstStyle/>
                    <a:p>
                      <a:pPr algn="l" fontAlgn="b"/>
                      <a:r>
                        <a:rPr lang="en-US" sz="900" u="none" strike="noStrike">
                          <a:effectLst/>
                        </a:rPr>
                        <a:t>Evercore</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11"/>
                        </a:rPr>
                        <a:t>https://www.evercore.com/join-our-team/</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1232152583"/>
                  </a:ext>
                </a:extLst>
              </a:tr>
              <a:tr h="177681">
                <a:tc>
                  <a:txBody>
                    <a:bodyPr/>
                    <a:lstStyle/>
                    <a:p>
                      <a:pPr algn="l" fontAlgn="b"/>
                      <a:r>
                        <a:rPr lang="en-US" sz="900" u="none" strike="noStrike">
                          <a:effectLst/>
                        </a:rPr>
                        <a:t>Tiffany&amp;Co</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12"/>
                        </a:rPr>
                        <a:t>https://www.tiffanycareers.com/job-search-results/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2137173903"/>
                  </a:ext>
                </a:extLst>
              </a:tr>
              <a:tr h="177681">
                <a:tc>
                  <a:txBody>
                    <a:bodyPr/>
                    <a:lstStyle/>
                    <a:p>
                      <a:pPr algn="l" fontAlgn="b"/>
                      <a:r>
                        <a:rPr lang="en-US" sz="900" u="none" strike="noStrike">
                          <a:effectLst/>
                        </a:rPr>
                        <a:t>Moody's</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13"/>
                        </a:rPr>
                        <a:t>https://careers.moodys.com/</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1038872770"/>
                  </a:ext>
                </a:extLst>
              </a:tr>
              <a:tr h="177681">
                <a:tc>
                  <a:txBody>
                    <a:bodyPr/>
                    <a:lstStyle/>
                    <a:p>
                      <a:pPr algn="l" fontAlgn="b"/>
                      <a:r>
                        <a:rPr lang="en-US" sz="900" u="none" strike="noStrike">
                          <a:effectLst/>
                        </a:rPr>
                        <a:t>CIT Group</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14"/>
                        </a:rPr>
                        <a:t>https://www.cit.com/about-us/careers/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1215257303"/>
                  </a:ext>
                </a:extLst>
              </a:tr>
              <a:tr h="177681">
                <a:tc>
                  <a:txBody>
                    <a:bodyPr/>
                    <a:lstStyle/>
                    <a:p>
                      <a:pPr algn="l" fontAlgn="b"/>
                      <a:r>
                        <a:rPr lang="en-US" sz="900" u="none" strike="noStrike">
                          <a:effectLst/>
                        </a:rPr>
                        <a:t>Morgan Stanley</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15"/>
                        </a:rPr>
                        <a:t>https://www.morganstanley.com/people</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865231284"/>
                  </a:ext>
                </a:extLst>
              </a:tr>
              <a:tr h="177681">
                <a:tc>
                  <a:txBody>
                    <a:bodyPr/>
                    <a:lstStyle/>
                    <a:p>
                      <a:pPr algn="l" fontAlgn="b"/>
                      <a:r>
                        <a:rPr lang="en-US" sz="900" u="none" strike="noStrike">
                          <a:effectLst/>
                        </a:rPr>
                        <a:t>Moelis&amp;Company</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16"/>
                        </a:rPr>
                        <a:t>https://www.moelis.com/careers/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1064583838"/>
                  </a:ext>
                </a:extLst>
              </a:tr>
              <a:tr h="177681">
                <a:tc>
                  <a:txBody>
                    <a:bodyPr/>
                    <a:lstStyle/>
                    <a:p>
                      <a:pPr algn="l" fontAlgn="b"/>
                      <a:r>
                        <a:rPr lang="en-US" sz="900" u="none" strike="noStrike">
                          <a:effectLst/>
                        </a:rPr>
                        <a:t>Brown Brothers Harriman</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17"/>
                        </a:rPr>
                        <a:t>https://www.bbh.com/en-us/careers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3197029603"/>
                  </a:ext>
                </a:extLst>
              </a:tr>
              <a:tr h="177681">
                <a:tc>
                  <a:txBody>
                    <a:bodyPr/>
                    <a:lstStyle/>
                    <a:p>
                      <a:pPr algn="l" fontAlgn="b"/>
                      <a:r>
                        <a:rPr lang="en-US" sz="900" u="none" strike="noStrike">
                          <a:effectLst/>
                        </a:rPr>
                        <a:t>AIG</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18"/>
                        </a:rPr>
                        <a:t>https://www.aig.com/careers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131248117"/>
                  </a:ext>
                </a:extLst>
              </a:tr>
              <a:tr h="177681">
                <a:tc>
                  <a:txBody>
                    <a:bodyPr/>
                    <a:lstStyle/>
                    <a:p>
                      <a:pPr algn="l" fontAlgn="b"/>
                      <a:r>
                        <a:rPr lang="en-US" sz="900" u="none" strike="noStrike">
                          <a:effectLst/>
                        </a:rPr>
                        <a:t>Tradeweb</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19"/>
                        </a:rPr>
                        <a:t>https://www.tradeweb.com/who-we-are/careers/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3682002838"/>
                  </a:ext>
                </a:extLst>
              </a:tr>
              <a:tr h="177681">
                <a:tc>
                  <a:txBody>
                    <a:bodyPr/>
                    <a:lstStyle/>
                    <a:p>
                      <a:pPr algn="l" fontAlgn="b"/>
                      <a:r>
                        <a:rPr lang="en-US" sz="900" u="none" strike="noStrike">
                          <a:effectLst/>
                        </a:rPr>
                        <a:t>Hartford Financial Services</a:t>
                      </a:r>
                      <a:endParaRPr lang="en-US" sz="900" b="0" i="0" u="none" strike="noStrike">
                        <a:solidFill>
                          <a:srgbClr val="333333"/>
                        </a:solidFill>
                        <a:effectLst/>
                        <a:latin typeface="Calibri "/>
                      </a:endParaRPr>
                    </a:p>
                  </a:txBody>
                  <a:tcPr marL="2030" marR="2030" marT="2030" marB="0" anchor="b"/>
                </a:tc>
                <a:tc>
                  <a:txBody>
                    <a:bodyPr/>
                    <a:lstStyle/>
                    <a:p>
                      <a:pPr algn="l" fontAlgn="b"/>
                      <a:r>
                        <a:rPr lang="en-US" sz="900" u="sng" strike="noStrike">
                          <a:effectLst/>
                          <a:hlinkClick r:id="rId20"/>
                        </a:rPr>
                        <a:t>https://www.thehartford.com/careers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1070644797"/>
                  </a:ext>
                </a:extLst>
              </a:tr>
              <a:tr h="177681">
                <a:tc>
                  <a:txBody>
                    <a:bodyPr/>
                    <a:lstStyle/>
                    <a:p>
                      <a:pPr algn="l" fontAlgn="b"/>
                      <a:r>
                        <a:rPr lang="en-US" sz="900" u="none" strike="noStrike">
                          <a:effectLst/>
                        </a:rPr>
                        <a:t>Bristol-Myers Squibb</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21"/>
                        </a:rPr>
                        <a:t>https://www.bms.com/job-seekers.html</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1076969847"/>
                  </a:ext>
                </a:extLst>
              </a:tr>
              <a:tr h="177681">
                <a:tc>
                  <a:txBody>
                    <a:bodyPr/>
                    <a:lstStyle/>
                    <a:p>
                      <a:pPr algn="l" fontAlgn="b"/>
                      <a:r>
                        <a:rPr lang="en-US" sz="900" u="none" strike="noStrike">
                          <a:effectLst/>
                        </a:rPr>
                        <a:t>Massmutual</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22"/>
                        </a:rPr>
                        <a:t>https://www.massmutual.com/about-us/careers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2122235087"/>
                  </a:ext>
                </a:extLst>
              </a:tr>
              <a:tr h="177681">
                <a:tc>
                  <a:txBody>
                    <a:bodyPr/>
                    <a:lstStyle/>
                    <a:p>
                      <a:pPr algn="l" fontAlgn="b"/>
                      <a:r>
                        <a:rPr lang="en-US" sz="900" u="none" strike="noStrike">
                          <a:effectLst/>
                        </a:rPr>
                        <a:t>UBS</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23"/>
                        </a:rPr>
                        <a:t>https://www.ubs.com/global/en/careers.html</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2499417305"/>
                  </a:ext>
                </a:extLst>
              </a:tr>
              <a:tr h="177681">
                <a:tc>
                  <a:txBody>
                    <a:bodyPr/>
                    <a:lstStyle/>
                    <a:p>
                      <a:pPr algn="l" fontAlgn="b"/>
                      <a:r>
                        <a:rPr lang="en-US" sz="900" u="none" strike="noStrike">
                          <a:effectLst/>
                        </a:rPr>
                        <a:t>Bank Of America</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24"/>
                        </a:rPr>
                        <a:t>http://careers.bankofamerica.com/us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3165917745"/>
                  </a:ext>
                </a:extLst>
              </a:tr>
              <a:tr h="177681">
                <a:tc>
                  <a:txBody>
                    <a:bodyPr/>
                    <a:lstStyle/>
                    <a:p>
                      <a:pPr algn="l" fontAlgn="b"/>
                      <a:r>
                        <a:rPr lang="en-US" sz="900" u="none" strike="noStrike">
                          <a:effectLst/>
                        </a:rPr>
                        <a:t>LPL Financial</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25"/>
                        </a:rPr>
                        <a:t>https://careers.lpl.com/</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1812615872"/>
                  </a:ext>
                </a:extLst>
              </a:tr>
              <a:tr h="177681">
                <a:tc>
                  <a:txBody>
                    <a:bodyPr/>
                    <a:lstStyle/>
                    <a:p>
                      <a:pPr algn="l" fontAlgn="b"/>
                      <a:r>
                        <a:rPr lang="en-US" sz="900" u="none" strike="noStrike">
                          <a:effectLst/>
                        </a:rPr>
                        <a:t>ZS Associates</a:t>
                      </a:r>
                      <a:endParaRPr lang="en-US" sz="900" b="0" i="0" u="none" strike="noStrike">
                        <a:solidFill>
                          <a:srgbClr val="333333"/>
                        </a:solidFill>
                        <a:effectLst/>
                        <a:latin typeface="Calibri "/>
                      </a:endParaRPr>
                    </a:p>
                  </a:txBody>
                  <a:tcPr marL="2030" marR="2030" marT="2030" marB="0" anchor="b"/>
                </a:tc>
                <a:tc>
                  <a:txBody>
                    <a:bodyPr/>
                    <a:lstStyle/>
                    <a:p>
                      <a:pPr algn="l" fontAlgn="b"/>
                      <a:r>
                        <a:rPr lang="en-US" sz="900" u="sng" strike="noStrike">
                          <a:effectLst/>
                          <a:hlinkClick r:id="rId26"/>
                        </a:rPr>
                        <a:t>https://jobs.zs.com/</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915541204"/>
                  </a:ext>
                </a:extLst>
              </a:tr>
              <a:tr h="177681">
                <a:tc>
                  <a:txBody>
                    <a:bodyPr/>
                    <a:lstStyle/>
                    <a:p>
                      <a:pPr algn="l" fontAlgn="b"/>
                      <a:r>
                        <a:rPr lang="en-US" sz="900" u="none" strike="noStrike">
                          <a:effectLst/>
                        </a:rPr>
                        <a:t>Direct Supply</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27"/>
                        </a:rPr>
                        <a:t>https://www.directsupply.com/careers/</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366696211"/>
                  </a:ext>
                </a:extLst>
              </a:tr>
              <a:tr h="177681">
                <a:tc>
                  <a:txBody>
                    <a:bodyPr/>
                    <a:lstStyle/>
                    <a:p>
                      <a:pPr algn="l" fontAlgn="b"/>
                      <a:r>
                        <a:rPr lang="en-US" sz="900" u="none" strike="noStrike">
                          <a:effectLst/>
                        </a:rPr>
                        <a:t>TIAA</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28"/>
                        </a:rPr>
                        <a:t>https://careers.tiaa.org/tiaa/jobs/search/312599</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2203274713"/>
                  </a:ext>
                </a:extLst>
              </a:tr>
              <a:tr h="177681">
                <a:tc>
                  <a:txBody>
                    <a:bodyPr/>
                    <a:lstStyle/>
                    <a:p>
                      <a:pPr algn="l" fontAlgn="b"/>
                      <a:r>
                        <a:rPr lang="en-US" sz="900" u="none" strike="noStrike">
                          <a:effectLst/>
                        </a:rPr>
                        <a:t>TD Ameritrade</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29"/>
                        </a:rPr>
                        <a:t>http://careers.tdameritrade.com/</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881302808"/>
                  </a:ext>
                </a:extLst>
              </a:tr>
              <a:tr h="177681">
                <a:tc>
                  <a:txBody>
                    <a:bodyPr/>
                    <a:lstStyle/>
                    <a:p>
                      <a:pPr algn="l" fontAlgn="b"/>
                      <a:r>
                        <a:rPr lang="en-US" sz="900" u="none" strike="noStrike">
                          <a:effectLst/>
                        </a:rPr>
                        <a:t>Lynden Incorporated</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30"/>
                        </a:rPr>
                        <a:t>http://www.lynden.com/lint/about/employment.html</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1618664042"/>
                  </a:ext>
                </a:extLst>
              </a:tr>
              <a:tr h="177681">
                <a:tc>
                  <a:txBody>
                    <a:bodyPr/>
                    <a:lstStyle/>
                    <a:p>
                      <a:pPr algn="l" fontAlgn="b"/>
                      <a:r>
                        <a:rPr lang="en-US" sz="900" u="none" strike="noStrike">
                          <a:effectLst/>
                        </a:rPr>
                        <a:t>Charles Schwab</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31"/>
                        </a:rPr>
                        <a:t>https://www.schwabjobs.com/</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3393095028"/>
                  </a:ext>
                </a:extLst>
              </a:tr>
              <a:tr h="177681">
                <a:tc>
                  <a:txBody>
                    <a:bodyPr/>
                    <a:lstStyle/>
                    <a:p>
                      <a:pPr algn="l" fontAlgn="b"/>
                      <a:r>
                        <a:rPr lang="en-US" sz="900" u="none" strike="noStrike">
                          <a:effectLst/>
                        </a:rPr>
                        <a:t>Holman group</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a:effectLst/>
                          <a:hlinkClick r:id="rId32"/>
                        </a:rPr>
                        <a:t>https://www.holmancareers.com/</a:t>
                      </a:r>
                      <a:endParaRPr lang="en-US" sz="900" b="0" i="0" u="sng" strike="noStrike">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1953616449"/>
                  </a:ext>
                </a:extLst>
              </a:tr>
              <a:tr h="177681">
                <a:tc>
                  <a:txBody>
                    <a:bodyPr/>
                    <a:lstStyle/>
                    <a:p>
                      <a:pPr algn="l" fontAlgn="b"/>
                      <a:r>
                        <a:rPr lang="en-US" sz="900" u="none" strike="noStrike">
                          <a:effectLst/>
                        </a:rPr>
                        <a:t>Rabobank</a:t>
                      </a:r>
                      <a:endParaRPr lang="en-US" sz="900" b="0" i="0" u="none" strike="noStrike">
                        <a:solidFill>
                          <a:srgbClr val="000000"/>
                        </a:solidFill>
                        <a:effectLst/>
                        <a:latin typeface="Calibri" panose="020F0502020204030204" pitchFamily="34" charset="0"/>
                      </a:endParaRPr>
                    </a:p>
                  </a:txBody>
                  <a:tcPr marL="2030" marR="2030" marT="2030" marB="0" anchor="b"/>
                </a:tc>
                <a:tc>
                  <a:txBody>
                    <a:bodyPr/>
                    <a:lstStyle/>
                    <a:p>
                      <a:pPr algn="l" fontAlgn="b"/>
                      <a:r>
                        <a:rPr lang="en-US" sz="900" u="sng" strike="noStrike" dirty="0">
                          <a:effectLst/>
                          <a:hlinkClick r:id="rId33"/>
                        </a:rPr>
                        <a:t>https://rabobank.jobs/en/</a:t>
                      </a:r>
                      <a:endParaRPr lang="en-US" sz="900" b="0" i="0" u="sng" strike="noStrike" dirty="0">
                        <a:solidFill>
                          <a:srgbClr val="0563C1"/>
                        </a:solidFill>
                        <a:effectLst/>
                        <a:latin typeface="Calibri" panose="020F0502020204030204" pitchFamily="34" charset="0"/>
                      </a:endParaRPr>
                    </a:p>
                  </a:txBody>
                  <a:tcPr marL="2030" marR="2030" marT="2030" marB="0" anchor="b"/>
                </a:tc>
                <a:extLst>
                  <a:ext uri="{0D108BD9-81ED-4DB2-BD59-A6C34878D82A}">
                    <a16:rowId xmlns:a16="http://schemas.microsoft.com/office/drawing/2014/main" val="531359828"/>
                  </a:ext>
                </a:extLst>
              </a:tr>
            </a:tbl>
          </a:graphicData>
        </a:graphic>
      </p:graphicFrame>
    </p:spTree>
    <p:extLst>
      <p:ext uri="{BB962C8B-B14F-4D97-AF65-F5344CB8AC3E}">
        <p14:creationId xmlns:p14="http://schemas.microsoft.com/office/powerpoint/2010/main" val="171598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01055D-32DC-4D24-874D-64DB79665D3B}"/>
              </a:ext>
            </a:extLst>
          </p:cNvPr>
          <p:cNvSpPr>
            <a:spLocks noGrp="1"/>
          </p:cNvSpPr>
          <p:nvPr>
            <p:ph type="title"/>
          </p:nvPr>
        </p:nvSpPr>
        <p:spPr>
          <a:xfrm>
            <a:off x="9373709" y="4820524"/>
            <a:ext cx="3383280" cy="1920240"/>
          </a:xfrm>
        </p:spPr>
        <p:txBody>
          <a:bodyPr>
            <a:normAutofit/>
          </a:bodyPr>
          <a:lstStyle/>
          <a:p>
            <a:r>
              <a:rPr lang="en-US" b="1" dirty="0"/>
              <a:t>Tweet Data of Companies</a:t>
            </a:r>
          </a:p>
        </p:txBody>
      </p:sp>
      <p:pic>
        <p:nvPicPr>
          <p:cNvPr id="2" name="Content Placeholder 1">
            <a:extLst>
              <a:ext uri="{FF2B5EF4-FFF2-40B4-BE49-F238E27FC236}">
                <a16:creationId xmlns:a16="http://schemas.microsoft.com/office/drawing/2014/main" id="{AC9B1EBC-D277-468C-9B97-32621E4443B4}"/>
              </a:ext>
            </a:extLst>
          </p:cNvPr>
          <p:cNvPicPr>
            <a:picLocks noGrp="1" noChangeAspect="1"/>
          </p:cNvPicPr>
          <p:nvPr>
            <p:ph idx="1"/>
          </p:nvPr>
        </p:nvPicPr>
        <p:blipFill>
          <a:blip r:embed="rId2"/>
          <a:stretch>
            <a:fillRect/>
          </a:stretch>
        </p:blipFill>
        <p:spPr>
          <a:xfrm>
            <a:off x="-2" y="0"/>
            <a:ext cx="9341225" cy="6857999"/>
          </a:xfrm>
          <a:prstGeom prst="rect">
            <a:avLst/>
          </a:prstGeom>
        </p:spPr>
      </p:pic>
    </p:spTree>
    <p:extLst>
      <p:ext uri="{BB962C8B-B14F-4D97-AF65-F5344CB8AC3E}">
        <p14:creationId xmlns:p14="http://schemas.microsoft.com/office/powerpoint/2010/main" val="230428744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0B24-62AD-424A-AFDD-A2D1BE0EFCF9}"/>
              </a:ext>
            </a:extLst>
          </p:cNvPr>
          <p:cNvSpPr>
            <a:spLocks noGrp="1"/>
          </p:cNvSpPr>
          <p:nvPr>
            <p:ph type="title"/>
          </p:nvPr>
        </p:nvSpPr>
        <p:spPr>
          <a:xfrm>
            <a:off x="8916566" y="4904525"/>
            <a:ext cx="3383280" cy="1953475"/>
          </a:xfrm>
        </p:spPr>
        <p:txBody>
          <a:bodyPr/>
          <a:lstStyle/>
          <a:p>
            <a:r>
              <a:rPr lang="en-US" b="1" dirty="0"/>
              <a:t>YouTube data of Companies</a:t>
            </a:r>
          </a:p>
        </p:txBody>
      </p:sp>
      <p:pic>
        <p:nvPicPr>
          <p:cNvPr id="5" name="Content Placeholder 4">
            <a:extLst>
              <a:ext uri="{FF2B5EF4-FFF2-40B4-BE49-F238E27FC236}">
                <a16:creationId xmlns:a16="http://schemas.microsoft.com/office/drawing/2014/main" id="{6030B53E-E225-4EC1-AD1F-40ABFBCCB6BB}"/>
              </a:ext>
            </a:extLst>
          </p:cNvPr>
          <p:cNvPicPr>
            <a:picLocks noGrp="1" noChangeAspect="1"/>
          </p:cNvPicPr>
          <p:nvPr>
            <p:ph idx="1"/>
          </p:nvPr>
        </p:nvPicPr>
        <p:blipFill>
          <a:blip r:embed="rId2"/>
          <a:stretch>
            <a:fillRect/>
          </a:stretch>
        </p:blipFill>
        <p:spPr>
          <a:xfrm>
            <a:off x="-1" y="0"/>
            <a:ext cx="8851769" cy="6858000"/>
          </a:xfrm>
          <a:prstGeom prst="rect">
            <a:avLst/>
          </a:prstGeom>
        </p:spPr>
      </p:pic>
    </p:spTree>
    <p:extLst>
      <p:ext uri="{BB962C8B-B14F-4D97-AF65-F5344CB8AC3E}">
        <p14:creationId xmlns:p14="http://schemas.microsoft.com/office/powerpoint/2010/main" val="1239555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07883-E95B-4C3A-8CC9-3AB657AC22C8}"/>
              </a:ext>
            </a:extLst>
          </p:cNvPr>
          <p:cNvSpPr txBox="1"/>
          <p:nvPr/>
        </p:nvSpPr>
        <p:spPr>
          <a:xfrm>
            <a:off x="641022" y="674016"/>
            <a:ext cx="10977513" cy="5509200"/>
          </a:xfrm>
          <a:prstGeom prst="rect">
            <a:avLst/>
          </a:prstGeom>
          <a:noFill/>
        </p:spPr>
        <p:txBody>
          <a:bodyPr wrap="square" rtlCol="0">
            <a:spAutoFit/>
          </a:bodyPr>
          <a:lstStyle/>
          <a:p>
            <a:r>
              <a:rPr lang="en-US" sz="4000" b="1" dirty="0"/>
              <a:t>Glassdoor - Reviews</a:t>
            </a:r>
          </a:p>
          <a:p>
            <a:endParaRPr lang="en-US" sz="2400" b="1" dirty="0"/>
          </a:p>
          <a:p>
            <a:pPr marL="342900" indent="-342900">
              <a:buFont typeface="Arial" panose="020B0604020202020204" pitchFamily="34" charset="0"/>
              <a:buChar char="•"/>
            </a:pPr>
            <a:r>
              <a:rPr lang="en-US" sz="2400" b="1" dirty="0"/>
              <a:t>Review date</a:t>
            </a:r>
          </a:p>
          <a:p>
            <a:pPr marL="342900" indent="-342900">
              <a:buFont typeface="Arial" panose="020B0604020202020204" pitchFamily="34" charset="0"/>
              <a:buChar char="•"/>
            </a:pPr>
            <a:r>
              <a:rPr lang="en-US" sz="2400" b="1" dirty="0"/>
              <a:t>Employee position</a:t>
            </a:r>
          </a:p>
          <a:p>
            <a:pPr marL="342900" indent="-342900">
              <a:buFont typeface="Arial" panose="020B0604020202020204" pitchFamily="34" charset="0"/>
              <a:buChar char="•"/>
            </a:pPr>
            <a:r>
              <a:rPr lang="en-US" sz="2400" b="1" dirty="0"/>
              <a:t>Employee location</a:t>
            </a:r>
          </a:p>
          <a:p>
            <a:pPr marL="342900" indent="-342900">
              <a:buFont typeface="Arial" panose="020B0604020202020204" pitchFamily="34" charset="0"/>
              <a:buChar char="•"/>
            </a:pPr>
            <a:r>
              <a:rPr lang="en-US" sz="2400" b="1" dirty="0"/>
              <a:t>Employee status (current/former)</a:t>
            </a:r>
          </a:p>
          <a:p>
            <a:pPr marL="342900" indent="-342900">
              <a:buFont typeface="Arial" panose="020B0604020202020204" pitchFamily="34" charset="0"/>
              <a:buChar char="•"/>
            </a:pPr>
            <a:r>
              <a:rPr lang="en-US" sz="2400" b="1" dirty="0"/>
              <a:t>Review title</a:t>
            </a:r>
          </a:p>
          <a:p>
            <a:pPr marL="342900" indent="-342900">
              <a:buFont typeface="Arial" panose="020B0604020202020204" pitchFamily="34" charset="0"/>
              <a:buChar char="•"/>
            </a:pPr>
            <a:r>
              <a:rPr lang="en-US" sz="2400" b="1" dirty="0"/>
              <a:t>Employee years at company</a:t>
            </a:r>
          </a:p>
          <a:p>
            <a:pPr marL="342900" indent="-342900">
              <a:buFont typeface="Arial" panose="020B0604020202020204" pitchFamily="34" charset="0"/>
              <a:buChar char="•"/>
            </a:pPr>
            <a:r>
              <a:rPr lang="en-US" sz="2400" b="1" dirty="0"/>
              <a:t>Number of helpful votes</a:t>
            </a:r>
          </a:p>
          <a:p>
            <a:pPr marL="342900" indent="-342900">
              <a:buFont typeface="Arial" panose="020B0604020202020204" pitchFamily="34" charset="0"/>
              <a:buChar char="•"/>
            </a:pPr>
            <a:r>
              <a:rPr lang="en-US" sz="2400" b="1" dirty="0"/>
              <a:t>Pros text</a:t>
            </a:r>
          </a:p>
          <a:p>
            <a:pPr marL="342900" indent="-342900">
              <a:buFont typeface="Arial" panose="020B0604020202020204" pitchFamily="34" charset="0"/>
              <a:buChar char="•"/>
            </a:pPr>
            <a:r>
              <a:rPr lang="en-US" sz="2400" b="1" dirty="0"/>
              <a:t>Cons text</a:t>
            </a:r>
          </a:p>
          <a:p>
            <a:pPr marL="342900" indent="-342900">
              <a:buFont typeface="Arial" panose="020B0604020202020204" pitchFamily="34" charset="0"/>
              <a:buChar char="•"/>
            </a:pPr>
            <a:r>
              <a:rPr lang="en-US" sz="2400" b="1" dirty="0"/>
              <a:t>Advice to management text</a:t>
            </a:r>
          </a:p>
          <a:p>
            <a:pPr marL="342900" indent="-342900">
              <a:buFont typeface="Arial" panose="020B0604020202020204" pitchFamily="34" charset="0"/>
              <a:buChar char="•"/>
            </a:pPr>
            <a:r>
              <a:rPr lang="en-US" sz="2400" b="1" dirty="0"/>
              <a:t>Ratings for each of 5 categories</a:t>
            </a:r>
          </a:p>
          <a:p>
            <a:pPr marL="342900" indent="-342900">
              <a:buFont typeface="Arial" panose="020B0604020202020204" pitchFamily="34" charset="0"/>
              <a:buChar char="•"/>
            </a:pPr>
            <a:r>
              <a:rPr lang="en-US" sz="2400" b="1" dirty="0"/>
              <a:t>Overall rating</a:t>
            </a:r>
          </a:p>
        </p:txBody>
      </p:sp>
    </p:spTree>
    <p:extLst>
      <p:ext uri="{BB962C8B-B14F-4D97-AF65-F5344CB8AC3E}">
        <p14:creationId xmlns:p14="http://schemas.microsoft.com/office/powerpoint/2010/main" val="64121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692AB0-59A1-46F0-8EAC-116DD1DF2EC7}"/>
              </a:ext>
            </a:extLst>
          </p:cNvPr>
          <p:cNvSpPr/>
          <p:nvPr/>
        </p:nvSpPr>
        <p:spPr>
          <a:xfrm>
            <a:off x="623047" y="1336120"/>
            <a:ext cx="10058400" cy="3816429"/>
          </a:xfrm>
          <a:prstGeom prst="rect">
            <a:avLst/>
          </a:prstGeom>
        </p:spPr>
        <p:txBody>
          <a:bodyPr wrap="square">
            <a:spAutoFit/>
          </a:bodyPr>
          <a:lstStyle/>
          <a:p>
            <a:r>
              <a:rPr lang="en-US" sz="3200" b="1" dirty="0"/>
              <a:t>Glassdoor – Company Overview</a:t>
            </a:r>
          </a:p>
          <a:p>
            <a:endParaRPr lang="en-US" b="1" dirty="0"/>
          </a:p>
          <a:p>
            <a:pPr marL="342900" indent="-342900">
              <a:buFont typeface="Arial" panose="020B0604020202020204" pitchFamily="34" charset="0"/>
              <a:buChar char="•"/>
            </a:pPr>
            <a:r>
              <a:rPr lang="en-US" sz="2400" b="1" dirty="0"/>
              <a:t>Size</a:t>
            </a:r>
          </a:p>
          <a:p>
            <a:pPr marL="342900" indent="-342900">
              <a:buFont typeface="Arial" panose="020B0604020202020204" pitchFamily="34" charset="0"/>
              <a:buChar char="•"/>
            </a:pPr>
            <a:r>
              <a:rPr lang="en-US" sz="2400" b="1" dirty="0"/>
              <a:t>Head Quarters</a:t>
            </a:r>
          </a:p>
          <a:p>
            <a:pPr marL="342900" indent="-342900">
              <a:buFont typeface="Arial" panose="020B0604020202020204" pitchFamily="34" charset="0"/>
              <a:buChar char="•"/>
            </a:pPr>
            <a:r>
              <a:rPr lang="en-US" sz="2400" b="1" dirty="0"/>
              <a:t>Founded</a:t>
            </a:r>
          </a:p>
          <a:p>
            <a:pPr marL="342900" indent="-342900">
              <a:buFont typeface="Arial" panose="020B0604020202020204" pitchFamily="34" charset="0"/>
              <a:buChar char="•"/>
            </a:pPr>
            <a:r>
              <a:rPr lang="en-US" sz="2400" b="1" dirty="0"/>
              <a:t>Industry</a:t>
            </a:r>
          </a:p>
          <a:p>
            <a:pPr marL="342900" indent="-342900">
              <a:buFont typeface="Arial" panose="020B0604020202020204" pitchFamily="34" charset="0"/>
              <a:buChar char="•"/>
            </a:pPr>
            <a:r>
              <a:rPr lang="en-US" sz="2400" b="1" dirty="0"/>
              <a:t>Competitors</a:t>
            </a:r>
          </a:p>
          <a:p>
            <a:pPr marL="342900" indent="-342900">
              <a:buFont typeface="Arial" panose="020B0604020202020204" pitchFamily="34" charset="0"/>
              <a:buChar char="•"/>
            </a:pPr>
            <a:r>
              <a:rPr lang="en-US" sz="2400" b="1" dirty="0"/>
              <a:t>Part of</a:t>
            </a:r>
          </a:p>
          <a:p>
            <a:pPr marL="342900" indent="-342900">
              <a:buFont typeface="Arial" panose="020B0604020202020204" pitchFamily="34" charset="0"/>
              <a:buChar char="•"/>
            </a:pPr>
            <a:r>
              <a:rPr lang="en-US" sz="2400" b="1" dirty="0"/>
              <a:t>Type</a:t>
            </a:r>
          </a:p>
          <a:p>
            <a:pPr marL="342900" indent="-342900">
              <a:buFont typeface="Arial" panose="020B0604020202020204" pitchFamily="34" charset="0"/>
              <a:buChar char="•"/>
            </a:pPr>
            <a:r>
              <a:rPr lang="en-US" sz="2400" b="1" dirty="0"/>
              <a:t>Revenue</a:t>
            </a:r>
          </a:p>
        </p:txBody>
      </p:sp>
    </p:spTree>
    <p:extLst>
      <p:ext uri="{BB962C8B-B14F-4D97-AF65-F5344CB8AC3E}">
        <p14:creationId xmlns:p14="http://schemas.microsoft.com/office/powerpoint/2010/main" val="38004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72167-1DD4-4F35-9ABC-74D846C40079}"/>
              </a:ext>
            </a:extLst>
          </p:cNvPr>
          <p:cNvSpPr>
            <a:spLocks noGrp="1"/>
          </p:cNvSpPr>
          <p:nvPr>
            <p:ph type="ctrTitle"/>
          </p:nvPr>
        </p:nvSpPr>
        <p:spPr>
          <a:xfrm>
            <a:off x="618564" y="2151530"/>
            <a:ext cx="10767239" cy="2910016"/>
          </a:xfrm>
        </p:spPr>
        <p:txBody>
          <a:bodyPr/>
          <a:lstStyle/>
          <a:p>
            <a:r>
              <a:rPr lang="en-US" sz="3600" b="1" dirty="0"/>
              <a:t>Company</a:t>
            </a:r>
            <a:br>
              <a:rPr lang="en-US" sz="3600" b="1" dirty="0"/>
            </a:br>
            <a:r>
              <a:rPr lang="en-US" sz="3600" b="1" dirty="0"/>
              <a:t>Overview</a:t>
            </a:r>
            <a:br>
              <a:rPr lang="en-US" sz="3600" b="1" dirty="0"/>
            </a:br>
            <a:r>
              <a:rPr lang="en-US" sz="3600" b="1" dirty="0"/>
              <a:t>People from company were hired</a:t>
            </a:r>
            <a:br>
              <a:rPr lang="en-US" sz="3600" b="1" dirty="0"/>
            </a:br>
            <a:r>
              <a:rPr lang="en-US" sz="3600" b="1" dirty="0"/>
              <a:t>Specialties</a:t>
            </a:r>
            <a:br>
              <a:rPr lang="en-US" sz="3600" b="1" dirty="0"/>
            </a:br>
            <a:r>
              <a:rPr lang="en-US" sz="3600" b="1" dirty="0"/>
              <a:t>Followers</a:t>
            </a:r>
            <a:br>
              <a:rPr lang="en-US" sz="3600" b="1" dirty="0"/>
            </a:br>
            <a:endParaRPr lang="en-US" sz="2400" dirty="0"/>
          </a:p>
        </p:txBody>
      </p:sp>
      <p:sp>
        <p:nvSpPr>
          <p:cNvPr id="4" name="Rectangle 3">
            <a:extLst>
              <a:ext uri="{FF2B5EF4-FFF2-40B4-BE49-F238E27FC236}">
                <a16:creationId xmlns:a16="http://schemas.microsoft.com/office/drawing/2014/main" id="{58432F72-D814-4FF8-9EEB-7760CC78211F}"/>
              </a:ext>
            </a:extLst>
          </p:cNvPr>
          <p:cNvSpPr/>
          <p:nvPr/>
        </p:nvSpPr>
        <p:spPr>
          <a:xfrm>
            <a:off x="618564" y="940404"/>
            <a:ext cx="6421729" cy="707886"/>
          </a:xfrm>
          <a:prstGeom prst="rect">
            <a:avLst/>
          </a:prstGeom>
        </p:spPr>
        <p:txBody>
          <a:bodyPr wrap="square">
            <a:spAutoFit/>
          </a:bodyPr>
          <a:lstStyle/>
          <a:p>
            <a:r>
              <a:rPr lang="en-US" sz="4000" b="1" dirty="0"/>
              <a:t>LinkedIn Company About</a:t>
            </a:r>
            <a:endParaRPr lang="en-US" sz="4000" dirty="0"/>
          </a:p>
        </p:txBody>
      </p:sp>
    </p:spTree>
    <p:extLst>
      <p:ext uri="{BB962C8B-B14F-4D97-AF65-F5344CB8AC3E}">
        <p14:creationId xmlns:p14="http://schemas.microsoft.com/office/powerpoint/2010/main" val="374645197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docProps/app.xml><?xml version="1.0" encoding="utf-8"?>
<Properties xmlns="http://schemas.openxmlformats.org/officeDocument/2006/extended-properties" xmlns:vt="http://schemas.openxmlformats.org/officeDocument/2006/docPropsVTypes">
  <TotalTime>63</TotalTime>
  <Words>655</Words>
  <Application>Microsoft Office PowerPoint</Application>
  <PresentationFormat>Widescreen</PresentationFormat>
  <Paragraphs>135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vt:lpstr>
      <vt:lpstr>Calibri Light</vt:lpstr>
      <vt:lpstr>Metropolitan</vt:lpstr>
      <vt:lpstr>Jobs DB Project</vt:lpstr>
      <vt:lpstr>1. Build the list of companies in the finance domain. 2. Web scrape the data for each of the companies for job details. 3. Automate the scraping. 4. Get relevant data from Glassdoor and LinkedIn. 5. Get data from two Social media sites – Twitter, YouTube 6. Clean and integrate data. 7. Build an ER diagram and model the db. 8. Build the dB schema and insert the data 9. Generate use cases. 10. Build UI for those use cases.</vt:lpstr>
      <vt:lpstr>Project Status</vt:lpstr>
      <vt:lpstr>List of Companies</vt:lpstr>
      <vt:lpstr>Tweet Data of Companies</vt:lpstr>
      <vt:lpstr>YouTube data of Companies</vt:lpstr>
      <vt:lpstr>PowerPoint Presentation</vt:lpstr>
      <vt:lpstr>PowerPoint Presentation</vt:lpstr>
      <vt:lpstr>Company Overview People from company were hired Specialties Followers </vt:lpstr>
      <vt:lpstr>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 DB Project</dc:title>
  <dc:creator>Sajida Mohammad</dc:creator>
  <cp:lastModifiedBy>Sajida Mohammad</cp:lastModifiedBy>
  <cp:revision>1</cp:revision>
  <dcterms:created xsi:type="dcterms:W3CDTF">2019-04-16T03:45:45Z</dcterms:created>
  <dcterms:modified xsi:type="dcterms:W3CDTF">2019-04-16T04:58:33Z</dcterms:modified>
</cp:coreProperties>
</file>