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364" r:id="rId3"/>
    <p:sldId id="361" r:id="rId4"/>
    <p:sldId id="366" r:id="rId5"/>
    <p:sldId id="374" r:id="rId6"/>
    <p:sldId id="377" r:id="rId7"/>
    <p:sldId id="368" r:id="rId8"/>
    <p:sldId id="367" r:id="rId9"/>
    <p:sldId id="369" r:id="rId10"/>
    <p:sldId id="370" r:id="rId11"/>
    <p:sldId id="371" r:id="rId12"/>
    <p:sldId id="372" r:id="rId13"/>
    <p:sldId id="375" r:id="rId14"/>
    <p:sldId id="376" r:id="rId15"/>
    <p:sldId id="373" r:id="rId16"/>
    <p:sldId id="365" r:id="rId1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5BF97C-7231-2E9F-138C-DBCA8EEC693A}" v="20" dt="2024-05-31T10:40:34.7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31/05/2024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31/05/2024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31/05/2024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31/05/2024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31/05/2024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31/05/2024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31/05/2024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31/05/2024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31/05/2024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31/05/2024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31/05/2024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31/05/2024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implilearn.com/tutorials/deep-learning-tutorial/perceptron" TargetMode="External"/><Relationship Id="rId2" Type="http://schemas.openxmlformats.org/officeDocument/2006/relationships/hyperlink" Target="https://doi.org/10.1037/h004251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err="1">
                <a:solidFill>
                  <a:srgbClr val="092953"/>
                </a:solidFill>
                <a:latin typeface="Cambria"/>
                <a:ea typeface="Cambria"/>
              </a:rPr>
              <a:t>Machine</a:t>
            </a:r>
            <a:r>
              <a:rPr lang="pt-PT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b="1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endParaRPr lang="pt-PT" b="1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>
                <a:ea typeface="+mn-lt"/>
                <a:cs typeface="+mn-lt"/>
              </a:rPr>
              <a:t>Ciência de Dados Aplicada</a:t>
            </a:r>
          </a:p>
          <a:p>
            <a:r>
              <a:rPr lang="pt-PT" sz="2000" b="1"/>
              <a:t>2023/2024</a:t>
            </a:r>
            <a:endParaRPr lang="pt-PT" sz="2000" b="1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 dirty="0" err="1">
                <a:solidFill>
                  <a:srgbClr val="595959"/>
                </a:solidFill>
                <a:latin typeface="Calibri"/>
                <a:cs typeface="Calibri"/>
              </a:rPr>
              <a:t>Session</a:t>
            </a:r>
            <a:r>
              <a:rPr lang="pt-PT" sz="2800" b="1" dirty="0">
                <a:solidFill>
                  <a:srgbClr val="595959"/>
                </a:solidFill>
                <a:latin typeface="Calibri"/>
                <a:cs typeface="Calibri"/>
              </a:rPr>
              <a:t> 20 - T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2479200" y="4242795"/>
            <a:ext cx="72428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 dirty="0">
                <a:latin typeface="Calibri"/>
                <a:ea typeface="Calibri"/>
                <a:cs typeface="Calibri"/>
              </a:rPr>
              <a:t>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  <a:cs typeface="+mj-lt"/>
              </a:rPr>
              <a:t>Mulilayer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  <a:cs typeface="+mj-lt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  <a:cs typeface="+mj-lt"/>
              </a:rPr>
              <a:t>Perceptron</a:t>
            </a:r>
            <a:endParaRPr lang="pt-PT" sz="3600" b="1" dirty="0" err="1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>
                <a:ea typeface="+mn-lt"/>
                <a:cs typeface="+mn-lt"/>
              </a:rPr>
              <a:t>AKA Artificial Neural Networks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>
                <a:ea typeface="+mn-lt"/>
                <a:cs typeface="+mn-lt"/>
              </a:rPr>
              <a:t>Artificial </a:t>
            </a:r>
            <a:r>
              <a:rPr lang="pt-PT" dirty="0" err="1">
                <a:ea typeface="+mn-lt"/>
                <a:cs typeface="+mn-lt"/>
              </a:rPr>
              <a:t>Neuron</a:t>
            </a:r>
          </a:p>
          <a:p>
            <a:pPr marL="0" indent="0" algn="just">
              <a:buNone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20</a:t>
            </a:r>
            <a:endParaRPr lang="pt-PT" dirty="0"/>
          </a:p>
        </p:txBody>
      </p:sp>
      <p:pic>
        <p:nvPicPr>
          <p:cNvPr id="8" name="Imagem 7" descr="Uma imagem com texto, diagrama, Tipo de letra, file&#10;&#10;Descrição gerada automaticamente">
            <a:extLst>
              <a:ext uri="{FF2B5EF4-FFF2-40B4-BE49-F238E27FC236}">
                <a16:creationId xmlns:a16="http://schemas.microsoft.com/office/drawing/2014/main" id="{1141694C-F25A-3651-0C76-400739120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568" y="3237164"/>
            <a:ext cx="8836863" cy="295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23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Artificial Neural Networks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7180053" cy="52739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 err="1">
                <a:ea typeface="+mn-lt"/>
                <a:cs typeface="+mn-lt"/>
              </a:rPr>
              <a:t>Inter-connection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several</a:t>
            </a:r>
            <a:r>
              <a:rPr lang="pt-PT" dirty="0">
                <a:ea typeface="+mn-lt"/>
                <a:cs typeface="+mn-lt"/>
              </a:rPr>
              <a:t> artificial </a:t>
            </a:r>
            <a:r>
              <a:rPr lang="pt-PT" dirty="0" err="1">
                <a:ea typeface="+mn-lt"/>
                <a:cs typeface="+mn-lt"/>
              </a:rPr>
              <a:t>neurons</a:t>
            </a:r>
            <a:r>
              <a:rPr lang="pt-PT" dirty="0">
                <a:ea typeface="+mn-lt"/>
                <a:cs typeface="+mn-lt"/>
              </a:rPr>
              <a:t> (</a:t>
            </a:r>
            <a:r>
              <a:rPr lang="pt-PT" dirty="0" err="1">
                <a:ea typeface="+mn-lt"/>
                <a:cs typeface="+mn-lt"/>
              </a:rPr>
              <a:t>also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called</a:t>
            </a:r>
            <a:r>
              <a:rPr lang="pt-PT" dirty="0">
                <a:ea typeface="+mn-lt"/>
                <a:cs typeface="+mn-lt"/>
              </a:rPr>
              <a:t> nodes </a:t>
            </a:r>
            <a:r>
              <a:rPr lang="pt-PT" dirty="0" err="1">
                <a:ea typeface="+mn-lt"/>
                <a:cs typeface="+mn-lt"/>
              </a:rPr>
              <a:t>or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units</a:t>
            </a:r>
            <a:r>
              <a:rPr lang="pt-PT" dirty="0">
                <a:ea typeface="+mn-lt"/>
                <a:cs typeface="+mn-lt"/>
              </a:rPr>
              <a:t>);</a:t>
            </a:r>
          </a:p>
          <a:p>
            <a:pPr algn="just"/>
            <a:r>
              <a:rPr lang="pt-PT" dirty="0" err="1">
                <a:ea typeface="+mn-lt"/>
                <a:cs typeface="+mn-lt"/>
              </a:rPr>
              <a:t>Each</a:t>
            </a:r>
            <a:r>
              <a:rPr lang="pt-PT" dirty="0">
                <a:ea typeface="+mn-lt"/>
                <a:cs typeface="+mn-lt"/>
              </a:rPr>
              <a:t> "</a:t>
            </a:r>
            <a:r>
              <a:rPr lang="pt-PT" dirty="0" err="1">
                <a:ea typeface="+mn-lt"/>
                <a:cs typeface="+mn-lt"/>
              </a:rPr>
              <a:t>level</a:t>
            </a:r>
            <a:r>
              <a:rPr lang="pt-PT" dirty="0">
                <a:ea typeface="+mn-lt"/>
                <a:cs typeface="+mn-lt"/>
              </a:rPr>
              <a:t>" in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graph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called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dirty="0" err="1">
                <a:ea typeface="+mn-lt"/>
                <a:cs typeface="+mn-lt"/>
              </a:rPr>
              <a:t>lauer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Input </a:t>
            </a:r>
            <a:r>
              <a:rPr lang="pt-PT" dirty="0" err="1">
                <a:ea typeface="+mn-lt"/>
                <a:cs typeface="+mn-lt"/>
              </a:rPr>
              <a:t>layer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Hidden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layer</a:t>
            </a:r>
            <a:r>
              <a:rPr lang="pt-PT" dirty="0">
                <a:ea typeface="+mn-lt"/>
                <a:cs typeface="+mn-lt"/>
              </a:rPr>
              <a:t>(s);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Output </a:t>
            </a:r>
            <a:r>
              <a:rPr lang="pt-PT" dirty="0" err="1">
                <a:ea typeface="+mn-lt"/>
                <a:cs typeface="+mn-lt"/>
              </a:rPr>
              <a:t>layer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r>
              <a:rPr lang="pt-PT" dirty="0" err="1">
                <a:ea typeface="+mn-lt"/>
                <a:cs typeface="+mn-lt"/>
              </a:rPr>
              <a:t>Each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neuron</a:t>
            </a:r>
            <a:r>
              <a:rPr lang="pt-PT" dirty="0">
                <a:ea typeface="+mn-lt"/>
                <a:cs typeface="+mn-lt"/>
              </a:rPr>
              <a:t> in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hidden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layers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acts</a:t>
            </a:r>
            <a:r>
              <a:rPr lang="pt-PT" dirty="0">
                <a:ea typeface="+mn-lt"/>
                <a:cs typeface="+mn-lt"/>
              </a:rPr>
              <a:t> as a </a:t>
            </a:r>
            <a:r>
              <a:rPr lang="pt-PT" dirty="0" err="1">
                <a:ea typeface="+mn-lt"/>
                <a:cs typeface="+mn-lt"/>
              </a:rPr>
              <a:t>classifier</a:t>
            </a:r>
            <a:r>
              <a:rPr lang="pt-PT" dirty="0">
                <a:ea typeface="+mn-lt"/>
                <a:cs typeface="+mn-lt"/>
              </a:rPr>
              <a:t> / </a:t>
            </a:r>
            <a:r>
              <a:rPr lang="pt-PT" dirty="0" err="1">
                <a:ea typeface="+mn-lt"/>
                <a:cs typeface="+mn-lt"/>
              </a:rPr>
              <a:t>feature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detector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algn="just"/>
            <a:r>
              <a:rPr lang="pt-PT" dirty="0" err="1">
                <a:ea typeface="+mn-lt"/>
                <a:cs typeface="+mn-lt"/>
              </a:rPr>
              <a:t>Fedforward</a:t>
            </a:r>
            <a:r>
              <a:rPr lang="pt-PT" dirty="0">
                <a:ea typeface="+mn-lt"/>
                <a:cs typeface="+mn-lt"/>
              </a:rPr>
              <a:t> neural network (no </a:t>
            </a:r>
            <a:r>
              <a:rPr lang="pt-PT" dirty="0" err="1">
                <a:ea typeface="+mn-lt"/>
                <a:cs typeface="+mn-lt"/>
              </a:rPr>
              <a:t>cycles</a:t>
            </a:r>
            <a:r>
              <a:rPr lang="pt-PT" dirty="0">
                <a:ea typeface="+mn-lt"/>
                <a:cs typeface="+mn-lt"/>
              </a:rPr>
              <a:t>):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First</a:t>
            </a:r>
            <a:r>
              <a:rPr lang="pt-PT" dirty="0">
                <a:ea typeface="+mn-lt"/>
                <a:cs typeface="+mn-lt"/>
              </a:rPr>
              <a:t> na </a:t>
            </a:r>
            <a:r>
              <a:rPr lang="pt-PT" dirty="0" err="1">
                <a:ea typeface="+mn-lt"/>
                <a:cs typeface="+mn-lt"/>
              </a:rPr>
              <a:t>simplest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type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neural network;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Information</a:t>
            </a:r>
            <a:r>
              <a:rPr lang="pt-PT" dirty="0">
                <a:ea typeface="+mn-lt"/>
                <a:cs typeface="+mn-lt"/>
              </a:rPr>
              <a:t> moves in </a:t>
            </a:r>
            <a:r>
              <a:rPr lang="pt-PT" dirty="0" err="1">
                <a:ea typeface="+mn-lt"/>
                <a:cs typeface="+mn-lt"/>
              </a:rPr>
              <a:t>one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direction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20</a:t>
            </a:r>
            <a:endParaRPr lang="pt-PT" dirty="0"/>
          </a:p>
        </p:txBody>
      </p:sp>
      <p:pic>
        <p:nvPicPr>
          <p:cNvPr id="8" name="Imagem 7" descr="Uma imagem com círculo, diagrama, captura de ecrã&#10;&#10;Descrição gerada automaticamente">
            <a:extLst>
              <a:ext uri="{FF2B5EF4-FFF2-40B4-BE49-F238E27FC236}">
                <a16:creationId xmlns:a16="http://schemas.microsoft.com/office/drawing/2014/main" id="{CD3AE25E-44F6-A784-46B5-237E5C9AA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9817" y="1782011"/>
            <a:ext cx="3812695" cy="431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858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Artificial Neural Networks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291977" cy="5288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 err="1">
                <a:ea typeface="+mn-lt"/>
                <a:cs typeface="+mn-lt"/>
              </a:rPr>
              <a:t>w</a:t>
            </a:r>
            <a:r>
              <a:rPr lang="pt-PT" baseline="30000" dirty="0" err="1">
                <a:ea typeface="+mn-lt"/>
                <a:cs typeface="+mn-lt"/>
              </a:rPr>
              <a:t>k</a:t>
            </a:r>
            <a:r>
              <a:rPr lang="pt-PT" baseline="-25000" dirty="0" err="1">
                <a:ea typeface="+mn-lt"/>
                <a:cs typeface="+mn-lt"/>
              </a:rPr>
              <a:t>ij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weight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between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previous</a:t>
            </a:r>
            <a:r>
              <a:rPr lang="pt-PT" dirty="0">
                <a:ea typeface="+mn-lt"/>
                <a:cs typeface="+mn-lt"/>
              </a:rPr>
              <a:t> node j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next</a:t>
            </a:r>
            <a:r>
              <a:rPr lang="pt-PT" dirty="0">
                <a:ea typeface="+mn-lt"/>
                <a:cs typeface="+mn-lt"/>
              </a:rPr>
              <a:t> node i </a:t>
            </a:r>
            <a:r>
              <a:rPr lang="pt-PT" dirty="0" err="1">
                <a:ea typeface="+mn-lt"/>
                <a:cs typeface="+mn-lt"/>
              </a:rPr>
              <a:t>at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layer</a:t>
            </a:r>
            <a:r>
              <a:rPr lang="pt-PT" dirty="0">
                <a:ea typeface="+mn-lt"/>
                <a:cs typeface="+mn-lt"/>
              </a:rPr>
              <a:t> k;</a:t>
            </a:r>
          </a:p>
          <a:p>
            <a:pPr algn="just"/>
            <a:r>
              <a:rPr lang="pt-PT" dirty="0" err="1">
                <a:ea typeface="+mn-lt"/>
                <a:cs typeface="+mn-lt"/>
              </a:rPr>
              <a:t>g</a:t>
            </a:r>
            <a:r>
              <a:rPr lang="pt-PT" baseline="-25000" dirty="0" err="1">
                <a:ea typeface="+mn-lt"/>
                <a:cs typeface="+mn-lt"/>
              </a:rPr>
              <a:t>k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activation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function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applied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each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its</a:t>
            </a:r>
            <a:r>
              <a:rPr lang="pt-PT" dirty="0">
                <a:ea typeface="+mn-lt"/>
                <a:cs typeface="+mn-lt"/>
              </a:rPr>
              <a:t> input </a:t>
            </a:r>
            <a:r>
              <a:rPr lang="pt-PT" dirty="0" err="1">
                <a:ea typeface="+mn-lt"/>
                <a:cs typeface="+mn-lt"/>
              </a:rPr>
              <a:t>vector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20</a:t>
            </a:r>
            <a:endParaRPr lang="pt-PT" dirty="0"/>
          </a:p>
        </p:txBody>
      </p:sp>
      <p:pic>
        <p:nvPicPr>
          <p:cNvPr id="8" name="Imagem 7" descr="Uma imagem com círculo, diagrama, texto, captura de ecrã&#10;&#10;Descrição gerada automaticamente">
            <a:extLst>
              <a:ext uri="{FF2B5EF4-FFF2-40B4-BE49-F238E27FC236}">
                <a16:creationId xmlns:a16="http://schemas.microsoft.com/office/drawing/2014/main" id="{5F77AAA4-5130-2159-F13A-589AED2ED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613" y="1020011"/>
            <a:ext cx="3798318" cy="4289125"/>
          </a:xfrm>
          <a:prstGeom prst="rect">
            <a:avLst/>
          </a:prstGeom>
        </p:spPr>
      </p:pic>
      <p:pic>
        <p:nvPicPr>
          <p:cNvPr id="9" name="Imagem 8" descr="Uma imagem com texto, Tipo de letra, captura de ecrã, número&#10;&#10;Descrição gerada automaticamente">
            <a:extLst>
              <a:ext uri="{FF2B5EF4-FFF2-40B4-BE49-F238E27FC236}">
                <a16:creationId xmlns:a16="http://schemas.microsoft.com/office/drawing/2014/main" id="{9A9F10F8-78C5-46A8-2497-72CC0E5DC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801" y="1319932"/>
            <a:ext cx="6097077" cy="400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39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Artificial Neural Networks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105071" cy="5288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err="1"/>
              <a:t>The</a:t>
            </a:r>
            <a:r>
              <a:rPr lang="pt-PT" dirty="0"/>
              <a:t> </a:t>
            </a:r>
            <a:r>
              <a:rPr lang="pt-PT" err="1"/>
              <a:t>matrices</a:t>
            </a:r>
            <a:r>
              <a:rPr lang="pt-PT" dirty="0"/>
              <a:t> </a:t>
            </a:r>
            <a:r>
              <a:rPr lang="pt-PT" err="1"/>
              <a:t>W</a:t>
            </a:r>
            <a:r>
              <a:rPr lang="pt-PT" baseline="-25000" err="1"/>
              <a:t>k</a:t>
            </a:r>
            <a:r>
              <a:rPr lang="pt-PT" dirty="0"/>
              <a:t> </a:t>
            </a:r>
            <a:r>
              <a:rPr lang="pt-PT" err="1"/>
              <a:t>and</a:t>
            </a:r>
            <a:r>
              <a:rPr lang="pt-PT" dirty="0"/>
              <a:t> </a:t>
            </a:r>
            <a:r>
              <a:rPr lang="pt-PT" err="1"/>
              <a:t>biases</a:t>
            </a:r>
            <a:r>
              <a:rPr lang="pt-PT" dirty="0"/>
              <a:t> </a:t>
            </a:r>
            <a:r>
              <a:rPr lang="pt-PT" err="1"/>
              <a:t>b</a:t>
            </a:r>
            <a:r>
              <a:rPr lang="pt-PT" baseline="-25000" err="1"/>
              <a:t>k</a:t>
            </a:r>
            <a:r>
              <a:rPr lang="pt-PT" dirty="0"/>
              <a:t> are </a:t>
            </a:r>
            <a:r>
              <a:rPr lang="pt-PT" err="1"/>
              <a:t>learned</a:t>
            </a:r>
            <a:r>
              <a:rPr lang="pt-PT" dirty="0"/>
              <a:t> </a:t>
            </a:r>
            <a:r>
              <a:rPr lang="pt-PT" err="1"/>
              <a:t>from</a:t>
            </a:r>
            <a:r>
              <a:rPr lang="pt-PT" dirty="0"/>
              <a:t> </a:t>
            </a:r>
            <a:r>
              <a:rPr lang="pt-PT" err="1"/>
              <a:t>labeled</a:t>
            </a:r>
            <a:r>
              <a:rPr lang="pt-PT" dirty="0"/>
              <a:t> training data.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20</a:t>
            </a:r>
            <a:endParaRPr lang="pt-PT" dirty="0"/>
          </a:p>
        </p:txBody>
      </p:sp>
      <p:pic>
        <p:nvPicPr>
          <p:cNvPr id="8" name="Imagem 7" descr="Uma imagem com texto, diagrama, círculo, captura de ecrã&#10;&#10;Descrição gerada automaticamente">
            <a:extLst>
              <a:ext uri="{FF2B5EF4-FFF2-40B4-BE49-F238E27FC236}">
                <a16:creationId xmlns:a16="http://schemas.microsoft.com/office/drawing/2014/main" id="{034A67E7-A724-5FE5-2E5D-6D8C26C45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7540" y="1121042"/>
            <a:ext cx="4071488" cy="4605427"/>
          </a:xfrm>
          <a:prstGeom prst="rect">
            <a:avLst/>
          </a:prstGeom>
        </p:spPr>
      </p:pic>
      <p:pic>
        <p:nvPicPr>
          <p:cNvPr id="10" name="Imagem 9" descr="Uma imagem com texto, Tipo de letra, captura de ecrã, número&#10;&#10;Descrição gerada automaticamente">
            <a:extLst>
              <a:ext uri="{FF2B5EF4-FFF2-40B4-BE49-F238E27FC236}">
                <a16:creationId xmlns:a16="http://schemas.microsoft.com/office/drawing/2014/main" id="{D9D90401-B17D-DD19-7C99-33CCD5476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800" y="1133924"/>
            <a:ext cx="6298361" cy="459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79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Artificial Neural Networks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 err="1">
                <a:ea typeface="+mn-lt"/>
                <a:cs typeface="+mn-lt"/>
              </a:rPr>
              <a:t>It</a:t>
            </a:r>
            <a:r>
              <a:rPr lang="pt-PT" dirty="0">
                <a:ea typeface="+mn-lt"/>
                <a:cs typeface="+mn-lt"/>
              </a:rPr>
              <a:t> can </a:t>
            </a:r>
            <a:r>
              <a:rPr lang="pt-PT" dirty="0" err="1">
                <a:ea typeface="+mn-lt"/>
                <a:cs typeface="+mn-lt"/>
              </a:rPr>
              <a:t>have</a:t>
            </a:r>
            <a:r>
              <a:rPr lang="pt-PT" dirty="0">
                <a:ea typeface="+mn-lt"/>
                <a:cs typeface="+mn-lt"/>
              </a:rPr>
              <a:t> 1 </a:t>
            </a:r>
            <a:r>
              <a:rPr lang="pt-PT" dirty="0" err="1">
                <a:ea typeface="+mn-lt"/>
                <a:cs typeface="+mn-lt"/>
              </a:rPr>
              <a:t>hidden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layer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only</a:t>
            </a:r>
            <a:r>
              <a:rPr lang="pt-PT" dirty="0">
                <a:ea typeface="+mn-lt"/>
                <a:cs typeface="+mn-lt"/>
              </a:rPr>
              <a:t> (</a:t>
            </a:r>
            <a:r>
              <a:rPr lang="pt-PT" dirty="0" err="1">
                <a:ea typeface="+mn-lt"/>
                <a:cs typeface="+mn-lt"/>
              </a:rPr>
              <a:t>shallow</a:t>
            </a:r>
            <a:r>
              <a:rPr lang="pt-PT" dirty="0">
                <a:ea typeface="+mn-lt"/>
                <a:cs typeface="+mn-lt"/>
              </a:rPr>
              <a:t> network);</a:t>
            </a:r>
            <a:endParaRPr lang="pt-PT" dirty="0"/>
          </a:p>
          <a:p>
            <a:pPr algn="just"/>
            <a:r>
              <a:rPr lang="pt-PT" dirty="0" err="1">
                <a:ea typeface="+mn-lt"/>
                <a:cs typeface="+mn-lt"/>
              </a:rPr>
              <a:t>It</a:t>
            </a:r>
            <a:r>
              <a:rPr lang="pt-PT" dirty="0">
                <a:ea typeface="+mn-lt"/>
                <a:cs typeface="+mn-lt"/>
              </a:rPr>
              <a:t> can </a:t>
            </a:r>
            <a:r>
              <a:rPr lang="pt-PT" dirty="0" err="1">
                <a:ea typeface="+mn-lt"/>
                <a:cs typeface="+mn-lt"/>
              </a:rPr>
              <a:t>have</a:t>
            </a:r>
            <a:r>
              <a:rPr lang="pt-PT" dirty="0">
                <a:ea typeface="+mn-lt"/>
                <a:cs typeface="+mn-lt"/>
              </a:rPr>
              <a:t> more </a:t>
            </a:r>
            <a:r>
              <a:rPr lang="pt-PT" dirty="0" err="1">
                <a:ea typeface="+mn-lt"/>
                <a:cs typeface="+mn-lt"/>
              </a:rPr>
              <a:t>than</a:t>
            </a:r>
            <a:r>
              <a:rPr lang="pt-PT" dirty="0">
                <a:ea typeface="+mn-lt"/>
                <a:cs typeface="+mn-lt"/>
              </a:rPr>
              <a:t> 1 </a:t>
            </a:r>
            <a:r>
              <a:rPr lang="pt-PT" dirty="0" err="1">
                <a:ea typeface="+mn-lt"/>
                <a:cs typeface="+mn-lt"/>
              </a:rPr>
              <a:t>hidden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layer</a:t>
            </a:r>
            <a:r>
              <a:rPr lang="pt-PT" dirty="0">
                <a:ea typeface="+mn-lt"/>
                <a:cs typeface="+mn-lt"/>
              </a:rPr>
              <a:t> (</a:t>
            </a:r>
            <a:r>
              <a:rPr lang="pt-PT" dirty="0" err="1">
                <a:ea typeface="+mn-lt"/>
                <a:cs typeface="+mn-lt"/>
              </a:rPr>
              <a:t>deep</a:t>
            </a:r>
            <a:r>
              <a:rPr lang="pt-PT" dirty="0">
                <a:ea typeface="+mn-lt"/>
                <a:cs typeface="+mn-lt"/>
              </a:rPr>
              <a:t> network);</a:t>
            </a:r>
          </a:p>
          <a:p>
            <a:pPr algn="just"/>
            <a:r>
              <a:rPr lang="pt-PT" dirty="0" err="1">
                <a:ea typeface="+mn-lt"/>
                <a:cs typeface="+mn-lt"/>
              </a:rPr>
              <a:t>Each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layer</a:t>
            </a:r>
            <a:r>
              <a:rPr lang="pt-PT" dirty="0">
                <a:ea typeface="+mn-lt"/>
                <a:cs typeface="+mn-lt"/>
              </a:rPr>
              <a:t> can </a:t>
            </a:r>
            <a:r>
              <a:rPr lang="pt-PT" dirty="0" err="1">
                <a:ea typeface="+mn-lt"/>
                <a:cs typeface="+mn-lt"/>
              </a:rPr>
              <a:t>have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dirty="0" err="1">
                <a:ea typeface="+mn-lt"/>
                <a:cs typeface="+mn-lt"/>
              </a:rPr>
              <a:t>different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size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hidden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output </a:t>
            </a:r>
            <a:r>
              <a:rPr lang="pt-PT" dirty="0" err="1">
                <a:ea typeface="+mn-lt"/>
                <a:cs typeface="+mn-lt"/>
              </a:rPr>
              <a:t>layers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often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have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different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activation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functions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20</a:t>
            </a:r>
            <a:endParaRPr lang="pt-PT" dirty="0"/>
          </a:p>
        </p:txBody>
      </p:sp>
      <p:pic>
        <p:nvPicPr>
          <p:cNvPr id="8" name="Imagem 7" descr="Uma imagem com diagrama, círculo, file, mapa&#10;&#10;Descrição gerada automaticamente">
            <a:extLst>
              <a:ext uri="{FF2B5EF4-FFF2-40B4-BE49-F238E27FC236}">
                <a16:creationId xmlns:a16="http://schemas.microsoft.com/office/drawing/2014/main" id="{1CB65E83-A398-C63E-4826-767D4EB8B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978" y="996980"/>
            <a:ext cx="6031482" cy="361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85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Deep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 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 err="1">
                <a:ea typeface="+mn-lt"/>
                <a:cs typeface="+mn-lt"/>
              </a:rPr>
              <a:t>Not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covered</a:t>
            </a:r>
            <a:r>
              <a:rPr lang="pt-PT" dirty="0">
                <a:ea typeface="+mn-lt"/>
                <a:cs typeface="+mn-lt"/>
              </a:rPr>
              <a:t> in </a:t>
            </a:r>
            <a:r>
              <a:rPr lang="pt-PT" dirty="0" err="1">
                <a:ea typeface="+mn-lt"/>
                <a:cs typeface="+mn-lt"/>
              </a:rPr>
              <a:t>this</a:t>
            </a:r>
            <a:r>
              <a:rPr lang="pt-PT" dirty="0">
                <a:ea typeface="+mn-lt"/>
                <a:cs typeface="+mn-lt"/>
              </a:rPr>
              <a:t> curricular </a:t>
            </a:r>
            <a:r>
              <a:rPr lang="pt-PT" dirty="0" err="1">
                <a:ea typeface="+mn-lt"/>
                <a:cs typeface="+mn-lt"/>
              </a:rPr>
              <a:t>unit</a:t>
            </a:r>
            <a:r>
              <a:rPr lang="pt-PT" dirty="0">
                <a:ea typeface="+mn-lt"/>
                <a:cs typeface="+mn-lt"/>
              </a:rPr>
              <a:t>!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20</a:t>
            </a:r>
            <a:endParaRPr lang="pt-PT" dirty="0"/>
          </a:p>
        </p:txBody>
      </p:sp>
      <p:pic>
        <p:nvPicPr>
          <p:cNvPr id="8" name="Imagem 7" descr="What Is Deep Learning? Definition and Techniques [With Examples]">
            <a:extLst>
              <a:ext uri="{FF2B5EF4-FFF2-40B4-BE49-F238E27FC236}">
                <a16:creationId xmlns:a16="http://schemas.microsoft.com/office/drawing/2014/main" id="{F386CC3B-BC80-0003-E995-422751C987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13" t="13808" r="3576" b="20280"/>
          <a:stretch/>
        </p:blipFill>
        <p:spPr>
          <a:xfrm>
            <a:off x="1285104" y="2149561"/>
            <a:ext cx="9632482" cy="417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756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Resources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31500"/>
            <a:ext cx="11257005" cy="52205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 err="1">
                <a:ea typeface="+mn-lt"/>
                <a:cs typeface="+mn-lt"/>
              </a:rPr>
              <a:t>Rosenblatt</a:t>
            </a:r>
            <a:r>
              <a:rPr lang="pt-PT" dirty="0">
                <a:ea typeface="+mn-lt"/>
                <a:cs typeface="+mn-lt"/>
              </a:rPr>
              <a:t>, F. (1958).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perceptron</a:t>
            </a:r>
            <a:r>
              <a:rPr lang="pt-PT" dirty="0">
                <a:ea typeface="+mn-lt"/>
                <a:cs typeface="+mn-lt"/>
              </a:rPr>
              <a:t>: A </a:t>
            </a:r>
            <a:r>
              <a:rPr lang="pt-PT" dirty="0" err="1">
                <a:ea typeface="+mn-lt"/>
                <a:cs typeface="+mn-lt"/>
              </a:rPr>
              <a:t>probabilistic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dirty="0" err="1">
                <a:ea typeface="+mn-lt"/>
                <a:cs typeface="+mn-lt"/>
              </a:rPr>
              <a:t>information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storage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organization</a:t>
            </a:r>
            <a:r>
              <a:rPr lang="pt-PT" dirty="0">
                <a:ea typeface="+mn-lt"/>
                <a:cs typeface="+mn-lt"/>
              </a:rPr>
              <a:t> in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brain</a:t>
            </a:r>
            <a:r>
              <a:rPr lang="pt-PT" dirty="0">
                <a:ea typeface="+mn-lt"/>
                <a:cs typeface="+mn-lt"/>
              </a:rPr>
              <a:t>. In </a:t>
            </a:r>
            <a:r>
              <a:rPr lang="pt-PT" dirty="0" err="1">
                <a:ea typeface="+mn-lt"/>
                <a:cs typeface="+mn-lt"/>
              </a:rPr>
              <a:t>Psychological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Review</a:t>
            </a:r>
            <a:r>
              <a:rPr lang="pt-PT" dirty="0">
                <a:ea typeface="+mn-lt"/>
                <a:cs typeface="+mn-lt"/>
              </a:rPr>
              <a:t> (Vol. 65, </a:t>
            </a:r>
            <a:r>
              <a:rPr lang="pt-PT" dirty="0" err="1">
                <a:ea typeface="+mn-lt"/>
                <a:cs typeface="+mn-lt"/>
              </a:rPr>
              <a:t>Issue</a:t>
            </a:r>
            <a:r>
              <a:rPr lang="pt-PT" dirty="0">
                <a:ea typeface="+mn-lt"/>
                <a:cs typeface="+mn-lt"/>
              </a:rPr>
              <a:t> 6, pp. 386–408). </a:t>
            </a:r>
            <a:r>
              <a:rPr lang="pt-PT" dirty="0" err="1">
                <a:ea typeface="+mn-lt"/>
                <a:cs typeface="+mn-lt"/>
              </a:rPr>
              <a:t>American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Psychological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Association</a:t>
            </a:r>
            <a:r>
              <a:rPr lang="pt-PT" dirty="0">
                <a:ea typeface="+mn-lt"/>
                <a:cs typeface="+mn-lt"/>
              </a:rPr>
              <a:t> (APA). </a:t>
            </a:r>
            <a:r>
              <a:rPr lang="pt-PT" dirty="0">
                <a:ea typeface="+mn-lt"/>
                <a:cs typeface="+mn-lt"/>
                <a:hlinkClick r:id="rId2"/>
              </a:rPr>
              <a:t>https://doi.org/10.1037/h0042519</a:t>
            </a: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>
                <a:ea typeface="+mn-lt"/>
                <a:cs typeface="+mn-lt"/>
                <a:hlinkClick r:id="rId3"/>
              </a:rPr>
              <a:t>https://simplilearn.com/tutorials/deep-learning-tutorial/perceptron</a:t>
            </a:r>
            <a:endParaRPr lang="pt-PT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20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10106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Perceptron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20</a:t>
            </a:r>
            <a:endParaRPr lang="pt-PT" dirty="0"/>
          </a:p>
        </p:txBody>
      </p:sp>
      <p:pic>
        <p:nvPicPr>
          <p:cNvPr id="9" name="Imagem 8" descr="Uma imagem com texto, captura de ecrã, diagrama, file&#10;&#10;Descrição gerada automaticamente">
            <a:extLst>
              <a:ext uri="{FF2B5EF4-FFF2-40B4-BE49-F238E27FC236}">
                <a16:creationId xmlns:a16="http://schemas.microsoft.com/office/drawing/2014/main" id="{D01CC78B-DBA6-2726-3D91-07E8786F16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37" r="72011"/>
          <a:stretch/>
        </p:blipFill>
        <p:spPr>
          <a:xfrm>
            <a:off x="823956" y="1843731"/>
            <a:ext cx="2050103" cy="4181842"/>
          </a:xfrm>
          <a:prstGeom prst="rect">
            <a:avLst/>
          </a:prstGeom>
        </p:spPr>
      </p:pic>
      <p:pic>
        <p:nvPicPr>
          <p:cNvPr id="8" name="Imagem 7" descr="Uma imagem com diagrama, mapa&#10;&#10;Descrição gerada automaticamente">
            <a:extLst>
              <a:ext uri="{FF2B5EF4-FFF2-40B4-BE49-F238E27FC236}">
                <a16:creationId xmlns:a16="http://schemas.microsoft.com/office/drawing/2014/main" id="{6291B5EF-D031-7B64-E520-B2B591EA0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5069" y="3038218"/>
            <a:ext cx="73247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155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Perceptron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 err="1">
                <a:ea typeface="+mn-lt"/>
                <a:cs typeface="+mn-lt"/>
              </a:rPr>
              <a:t>First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binary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classifier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based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supervised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learning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>
                <a:ea typeface="+mn-lt"/>
                <a:cs typeface="+mn-lt"/>
              </a:rPr>
              <a:t>Foundation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modern</a:t>
            </a:r>
            <a:r>
              <a:rPr lang="pt-PT" dirty="0">
                <a:ea typeface="+mn-lt"/>
                <a:cs typeface="+mn-lt"/>
              </a:rPr>
              <a:t> artificial neural networks;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20</a:t>
            </a:r>
            <a:endParaRPr lang="pt-PT" dirty="0"/>
          </a:p>
        </p:txBody>
      </p:sp>
      <p:pic>
        <p:nvPicPr>
          <p:cNvPr id="8" name="Imagem 7" descr="Uma imagem com vestuário, homem, captura de ecrã, pessoa&#10;&#10;Descrição gerada automaticamente">
            <a:extLst>
              <a:ext uri="{FF2B5EF4-FFF2-40B4-BE49-F238E27FC236}">
                <a16:creationId xmlns:a16="http://schemas.microsoft.com/office/drawing/2014/main" id="{18C1873F-52D0-C2CE-8B01-4AB19D524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088" y="2795330"/>
            <a:ext cx="787717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062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Representation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of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the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Perceptron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r>
              <a:rPr lang="pt-PT" dirty="0" err="1"/>
              <a:t>Parameters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 </a:t>
            </a:r>
            <a:r>
              <a:rPr lang="pt-PT" dirty="0" err="1"/>
              <a:t>perceptron</a:t>
            </a:r>
            <a:r>
              <a:rPr lang="pt-PT" dirty="0"/>
              <a:t>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w</a:t>
            </a:r>
            <a:r>
              <a:rPr lang="pt-PT" baseline="-25000" err="1">
                <a:ea typeface="+mn-lt"/>
                <a:cs typeface="+mn-lt"/>
              </a:rPr>
              <a:t>k</a:t>
            </a:r>
            <a:r>
              <a:rPr lang="pt-PT" dirty="0">
                <a:ea typeface="+mn-lt"/>
                <a:cs typeface="+mn-lt"/>
              </a:rPr>
              <a:t>: </a:t>
            </a:r>
            <a:r>
              <a:rPr lang="pt-PT" err="1">
                <a:ea typeface="+mn-lt"/>
                <a:cs typeface="+mn-lt"/>
              </a:rPr>
              <a:t>weights</a:t>
            </a:r>
            <a:endParaRPr lang="pt-PT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b: </a:t>
            </a:r>
            <a:r>
              <a:rPr lang="pt-PT" dirty="0" err="1">
                <a:ea typeface="+mn-lt"/>
                <a:cs typeface="+mn-lt"/>
              </a:rPr>
              <a:t>bias</a:t>
            </a: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>
                <a:ea typeface="+mn-lt"/>
                <a:cs typeface="+mn-lt"/>
              </a:rPr>
              <a:t>Training → </a:t>
            </a:r>
            <a:r>
              <a:rPr lang="pt-PT" dirty="0" err="1">
                <a:ea typeface="+mn-lt"/>
                <a:cs typeface="+mn-lt"/>
              </a:rPr>
              <a:t>adjusting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weights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bias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20</a:t>
            </a:r>
            <a:endParaRPr lang="pt-PT" dirty="0"/>
          </a:p>
        </p:txBody>
      </p:sp>
      <p:pic>
        <p:nvPicPr>
          <p:cNvPr id="9" name="Imagem 8" descr="Uma imagem com texto, diagrama, círculo, captura de ecrã&#10;&#10;Descrição gerada automaticamente">
            <a:extLst>
              <a:ext uri="{FF2B5EF4-FFF2-40B4-BE49-F238E27FC236}">
                <a16:creationId xmlns:a16="http://schemas.microsoft.com/office/drawing/2014/main" id="{E2ACB972-D28D-4E68-811F-FDF3E17DA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747" y="1329124"/>
            <a:ext cx="5917857" cy="272724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FA520E06-C617-4917-9AED-4713182102AE}"/>
              </a:ext>
            </a:extLst>
          </p:cNvPr>
          <p:cNvSpPr txBox="1"/>
          <p:nvPr/>
        </p:nvSpPr>
        <p:spPr>
          <a:xfrm>
            <a:off x="6857999" y="4221892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dirty="0" err="1"/>
              <a:t>Activation</a:t>
            </a:r>
            <a:r>
              <a:rPr lang="pt-PT" dirty="0"/>
              <a:t> </a:t>
            </a:r>
            <a:r>
              <a:rPr lang="pt-PT" dirty="0" err="1"/>
              <a:t>function</a:t>
            </a:r>
          </a:p>
        </p:txBody>
      </p: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7BC91395-3E00-6F88-FEAC-D114C0F28B55}"/>
              </a:ext>
            </a:extLst>
          </p:cNvPr>
          <p:cNvCxnSpPr/>
          <p:nvPr/>
        </p:nvCxnSpPr>
        <p:spPr>
          <a:xfrm flipH="1" flipV="1">
            <a:off x="7898027" y="3665838"/>
            <a:ext cx="10296" cy="56635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19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Alternative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Representation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of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the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Perceptron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20</a:t>
            </a:r>
            <a:endParaRPr lang="pt-PT" dirty="0"/>
          </a:p>
        </p:txBody>
      </p:sp>
      <p:pic>
        <p:nvPicPr>
          <p:cNvPr id="8" name="Imagem 7" descr="Uma imagem com file, círculo, captura de ecrã, diagrama&#10;&#10;Descrição gerada automaticamente">
            <a:extLst>
              <a:ext uri="{FF2B5EF4-FFF2-40B4-BE49-F238E27FC236}">
                <a16:creationId xmlns:a16="http://schemas.microsoft.com/office/drawing/2014/main" id="{751D5EAD-CF2B-13B9-2B8A-3E01A4135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394" y="1907703"/>
            <a:ext cx="8607510" cy="389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402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Perceptron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 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Examples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20</a:t>
            </a:r>
            <a:endParaRPr lang="pt-PT" dirty="0"/>
          </a:p>
        </p:txBody>
      </p:sp>
      <p:pic>
        <p:nvPicPr>
          <p:cNvPr id="9" name="Imagem 8" descr="Uma imagem com texto, diagrama, captura de ecrã, círculo&#10;&#10;Descrição gerada automaticamente">
            <a:extLst>
              <a:ext uri="{FF2B5EF4-FFF2-40B4-BE49-F238E27FC236}">
                <a16:creationId xmlns:a16="http://schemas.microsoft.com/office/drawing/2014/main" id="{87FBAB5C-2E68-89E2-E408-A797CEE2E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859" y="1115970"/>
            <a:ext cx="8391525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446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Perceptron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Rule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 err="1">
                <a:ea typeface="+mn-lt"/>
                <a:cs typeface="+mn-lt"/>
              </a:rPr>
              <a:t>Suppose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that</a:t>
            </a:r>
            <a:r>
              <a:rPr lang="pt-PT" dirty="0">
                <a:ea typeface="+mn-lt"/>
                <a:cs typeface="+mn-lt"/>
              </a:rPr>
              <a:t> x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dirty="0" err="1">
                <a:ea typeface="+mn-lt"/>
                <a:cs typeface="+mn-lt"/>
              </a:rPr>
              <a:t>feature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vector</a:t>
            </a:r>
            <a:r>
              <a:rPr lang="pt-PT" dirty="0">
                <a:ea typeface="+mn-lt"/>
                <a:cs typeface="+mn-lt"/>
              </a:rPr>
              <a:t>, y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correct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class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label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y'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predicted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class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label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computed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using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current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weights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If</a:t>
            </a:r>
            <a:r>
              <a:rPr lang="pt-PT" dirty="0">
                <a:ea typeface="+mn-lt"/>
                <a:cs typeface="+mn-lt"/>
              </a:rPr>
              <a:t> y' = y, do </a:t>
            </a:r>
            <a:r>
              <a:rPr lang="pt-PT" err="1">
                <a:ea typeface="+mn-lt"/>
                <a:cs typeface="+mn-lt"/>
              </a:rPr>
              <a:t>nothing</a:t>
            </a:r>
            <a:endParaRPr lang="pt-PT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Otherwise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</a:t>
            </a:r>
            <a:r>
              <a:rPr lang="pt-PT" baseline="-25000" dirty="0" err="1">
                <a:ea typeface="+mn-lt"/>
                <a:cs typeface="+mn-lt"/>
              </a:rPr>
              <a:t>i</a:t>
            </a:r>
            <a:r>
              <a:rPr lang="pt-PT" baseline="30000" dirty="0" err="1">
                <a:ea typeface="+mn-lt"/>
                <a:cs typeface="+mn-lt"/>
              </a:rPr>
              <a:t>new</a:t>
            </a:r>
            <a:r>
              <a:rPr lang="pt-PT" dirty="0">
                <a:ea typeface="+mn-lt"/>
                <a:cs typeface="+mn-lt"/>
              </a:rPr>
              <a:t> = </a:t>
            </a:r>
            <a:r>
              <a:rPr lang="pt-PT" dirty="0" err="1">
                <a:ea typeface="+mn-lt"/>
                <a:cs typeface="+mn-lt"/>
              </a:rPr>
              <a:t>w</a:t>
            </a:r>
            <a:r>
              <a:rPr lang="pt-PT" baseline="-25000" dirty="0" err="1">
                <a:ea typeface="+mn-lt"/>
                <a:cs typeface="+mn-lt"/>
              </a:rPr>
              <a:t>i</a:t>
            </a:r>
            <a:r>
              <a:rPr lang="pt-PT" baseline="30000" dirty="0" err="1">
                <a:ea typeface="+mn-lt"/>
                <a:cs typeface="+mn-lt"/>
              </a:rPr>
              <a:t>old</a:t>
            </a:r>
            <a:r>
              <a:rPr lang="pt-PT" dirty="0">
                <a:ea typeface="+mn-lt"/>
                <a:cs typeface="+mn-lt"/>
              </a:rPr>
              <a:t> + </a:t>
            </a:r>
            <a:r>
              <a:rPr lang="pt-PT" dirty="0" err="1">
                <a:ea typeface="+mn-lt"/>
                <a:cs typeface="+mn-lt"/>
              </a:rPr>
              <a:t>Δw</a:t>
            </a:r>
            <a:r>
              <a:rPr lang="pt-PT" baseline="-25000" dirty="0" err="1">
                <a:ea typeface="+mn-lt"/>
                <a:cs typeface="+mn-lt"/>
              </a:rPr>
              <a:t>i</a:t>
            </a:r>
            <a:r>
              <a:rPr lang="pt-PT" baseline="30000" dirty="0" err="1">
                <a:ea typeface="+mn-lt"/>
                <a:cs typeface="+mn-lt"/>
              </a:rPr>
              <a:t>old</a:t>
            </a:r>
            <a:r>
              <a:rPr lang="pt-PT" baseline="30000" dirty="0">
                <a:ea typeface="+mn-lt"/>
                <a:cs typeface="+mn-lt"/>
              </a:rPr>
              <a:t>   </a:t>
            </a:r>
            <a:r>
              <a:rPr lang="pt-PT" dirty="0">
                <a:ea typeface="+mn-lt"/>
                <a:cs typeface="+mn-lt"/>
              </a:rPr>
              <a:t>,   </a:t>
            </a:r>
            <a:r>
              <a:rPr lang="pt-PT" dirty="0" err="1">
                <a:ea typeface="+mn-lt"/>
                <a:cs typeface="+mn-lt"/>
              </a:rPr>
              <a:t>Δw</a:t>
            </a:r>
            <a:r>
              <a:rPr lang="pt-PT" baseline="-25000" dirty="0" err="1">
                <a:ea typeface="+mn-lt"/>
                <a:cs typeface="+mn-lt"/>
              </a:rPr>
              <a:t>i</a:t>
            </a:r>
            <a:r>
              <a:rPr lang="pt-PT" dirty="0">
                <a:ea typeface="+mn-lt"/>
                <a:cs typeface="+mn-lt"/>
              </a:rPr>
              <a:t> = α (t - o)x</a:t>
            </a:r>
            <a:r>
              <a:rPr lang="pt-PT" baseline="-25000" dirty="0">
                <a:ea typeface="+mn-lt"/>
                <a:cs typeface="+mn-lt"/>
              </a:rPr>
              <a:t>i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20</a:t>
            </a:r>
            <a:endParaRPr lang="pt-PT" dirty="0"/>
          </a:p>
        </p:txBody>
      </p:sp>
      <p:pic>
        <p:nvPicPr>
          <p:cNvPr id="8" name="Imagem 7" descr="Uma imagem com diagrama, círculo, file, Tipo de letra&#10;&#10;Descrição gerada automaticamente">
            <a:extLst>
              <a:ext uri="{FF2B5EF4-FFF2-40B4-BE49-F238E27FC236}">
                <a16:creationId xmlns:a16="http://schemas.microsoft.com/office/drawing/2014/main" id="{121CAF0E-068E-A037-9EE2-CCE3D7017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550" y="3262569"/>
            <a:ext cx="7122897" cy="3071941"/>
          </a:xfrm>
          <a:prstGeom prst="rect">
            <a:avLst/>
          </a:prstGeom>
        </p:spPr>
      </p:pic>
      <p:cxnSp>
        <p:nvCxnSpPr>
          <p:cNvPr id="10" name="Conexão reta unidirecional 9">
            <a:extLst>
              <a:ext uri="{FF2B5EF4-FFF2-40B4-BE49-F238E27FC236}">
                <a16:creationId xmlns:a16="http://schemas.microsoft.com/office/drawing/2014/main" id="{633CD1AD-FF0B-E09E-459A-CABDB0214FAC}"/>
              </a:ext>
            </a:extLst>
          </p:cNvPr>
          <p:cNvCxnSpPr/>
          <p:nvPr/>
        </p:nvCxnSpPr>
        <p:spPr>
          <a:xfrm flipH="1">
            <a:off x="5879756" y="2914136"/>
            <a:ext cx="545756" cy="30891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AA173B1-4D47-1D15-8F71-902C3FF8B29C}"/>
              </a:ext>
            </a:extLst>
          </p:cNvPr>
          <p:cNvSpPr txBox="1"/>
          <p:nvPr/>
        </p:nvSpPr>
        <p:spPr>
          <a:xfrm>
            <a:off x="5086864" y="3212757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dirty="0" err="1"/>
              <a:t>learning</a:t>
            </a:r>
            <a:r>
              <a:rPr lang="pt-PT" dirty="0"/>
              <a:t> rate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A96FAA1-6FEA-24A7-E66E-65A972AE351A}"/>
              </a:ext>
            </a:extLst>
          </p:cNvPr>
          <p:cNvSpPr txBox="1"/>
          <p:nvPr/>
        </p:nvSpPr>
        <p:spPr>
          <a:xfrm>
            <a:off x="6785919" y="3212757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/>
              <a:t>real target value</a:t>
            </a:r>
          </a:p>
        </p:txBody>
      </p:sp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F188B056-98F9-1A33-EE04-DF9AC92619A2}"/>
              </a:ext>
            </a:extLst>
          </p:cNvPr>
          <p:cNvCxnSpPr>
            <a:cxnSpLocks/>
          </p:cNvCxnSpPr>
          <p:nvPr/>
        </p:nvCxnSpPr>
        <p:spPr>
          <a:xfrm>
            <a:off x="6806511" y="2914136"/>
            <a:ext cx="782597" cy="30891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2C76756-3A71-396D-D063-A193F463495C}"/>
              </a:ext>
            </a:extLst>
          </p:cNvPr>
          <p:cNvSpPr txBox="1"/>
          <p:nvPr/>
        </p:nvSpPr>
        <p:spPr>
          <a:xfrm>
            <a:off x="7517026" y="2234513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/>
              <a:t>perceptron prediction</a:t>
            </a:r>
          </a:p>
        </p:txBody>
      </p:sp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0ACCB1F5-B032-44EC-790B-1A37EA664331}"/>
              </a:ext>
            </a:extLst>
          </p:cNvPr>
          <p:cNvCxnSpPr>
            <a:cxnSpLocks/>
          </p:cNvCxnSpPr>
          <p:nvPr/>
        </p:nvCxnSpPr>
        <p:spPr>
          <a:xfrm flipV="1">
            <a:off x="7115430" y="2440459"/>
            <a:ext cx="391301" cy="14416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358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Activation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Functions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>
                <a:ea typeface="+mn-lt"/>
                <a:cs typeface="+mn-lt"/>
              </a:rPr>
              <a:t>Outputs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label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given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</a:t>
            </a:r>
            <a:r>
              <a:rPr lang="pt-PT" dirty="0">
                <a:ea typeface="+mn-lt"/>
                <a:cs typeface="+mn-lt"/>
              </a:rPr>
              <a:t> input </a:t>
            </a:r>
            <a:r>
              <a:rPr lang="pt-PT" dirty="0" err="1">
                <a:ea typeface="+mn-lt"/>
                <a:cs typeface="+mn-lt"/>
              </a:rPr>
              <a:t>or</a:t>
            </a:r>
            <a:r>
              <a:rPr lang="pt-PT" dirty="0">
                <a:ea typeface="+mn-lt"/>
                <a:cs typeface="+mn-lt"/>
              </a:rPr>
              <a:t> a set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inputs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20</a:t>
            </a:r>
            <a:endParaRPr lang="pt-PT" dirty="0"/>
          </a:p>
        </p:txBody>
      </p:sp>
      <p:pic>
        <p:nvPicPr>
          <p:cNvPr id="8" name="Imagem 7" descr="What is Perceptron? A Beginners Guide for 2023 | Simplilearn">
            <a:extLst>
              <a:ext uri="{FF2B5EF4-FFF2-40B4-BE49-F238E27FC236}">
                <a16:creationId xmlns:a16="http://schemas.microsoft.com/office/drawing/2014/main" id="{70FB2372-539E-3B0E-0077-2474D17D2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859" y="1861992"/>
            <a:ext cx="3958281" cy="461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234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Multilayer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Perceptron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20</a:t>
            </a:r>
            <a:endParaRPr lang="pt-PT" dirty="0"/>
          </a:p>
        </p:txBody>
      </p:sp>
      <p:pic>
        <p:nvPicPr>
          <p:cNvPr id="8" name="Imagem 7" descr="Uma imagem com texto, captura de ecrã, diagrama, file&#10;&#10;Descrição gerada automaticamente">
            <a:extLst>
              <a:ext uri="{FF2B5EF4-FFF2-40B4-BE49-F238E27FC236}">
                <a16:creationId xmlns:a16="http://schemas.microsoft.com/office/drawing/2014/main" id="{3595E738-2349-EEF8-6338-FD7E6D6D6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604" y="990730"/>
            <a:ext cx="9136791" cy="555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9320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17" baseType="lpstr">
      <vt:lpstr>Tema do Office</vt:lpstr>
      <vt:lpstr>Apresentação do PowerPoint</vt:lpstr>
      <vt:lpstr>Perceptron</vt:lpstr>
      <vt:lpstr>Perceptron</vt:lpstr>
      <vt:lpstr>Representation of the Perceptron</vt:lpstr>
      <vt:lpstr>Alternative Representation of the Perceptron</vt:lpstr>
      <vt:lpstr>Perceptron Examples</vt:lpstr>
      <vt:lpstr>Perceptron Learning Rule</vt:lpstr>
      <vt:lpstr>Activation Functions</vt:lpstr>
      <vt:lpstr>Multilayer Perceptron</vt:lpstr>
      <vt:lpstr>Mulilayer Perceptron</vt:lpstr>
      <vt:lpstr>Artificial Neural Networks</vt:lpstr>
      <vt:lpstr>Artificial Neural Networks</vt:lpstr>
      <vt:lpstr>Artificial Neural Networks</vt:lpstr>
      <vt:lpstr>Artificial Neural Networks</vt:lpstr>
      <vt:lpstr>Deep Learning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382</cp:revision>
  <dcterms:created xsi:type="dcterms:W3CDTF">2024-04-30T13:13:21Z</dcterms:created>
  <dcterms:modified xsi:type="dcterms:W3CDTF">2024-05-31T10:40:57Z</dcterms:modified>
</cp:coreProperties>
</file>