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3" r:id="rId8"/>
    <p:sldId id="267" r:id="rId9"/>
    <p:sldId id="279" r:id="rId10"/>
    <p:sldId id="262" r:id="rId11"/>
    <p:sldId id="264" r:id="rId12"/>
    <p:sldId id="265" r:id="rId13"/>
    <p:sldId id="271" r:id="rId14"/>
    <p:sldId id="276" r:id="rId15"/>
    <p:sldId id="277" r:id="rId16"/>
    <p:sldId id="272" r:id="rId17"/>
    <p:sldId id="280" r:id="rId18"/>
    <p:sldId id="269" r:id="rId19"/>
    <p:sldId id="270" r:id="rId20"/>
    <p:sldId id="274" r:id="rId21"/>
    <p:sldId id="268" r:id="rId22"/>
    <p:sldId id="273" r:id="rId23"/>
    <p:sldId id="275" r:id="rId24"/>
    <p:sldId id="278"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B2CD"/>
    <a:srgbClr val="46EBFC"/>
    <a:srgbClr val="4ACA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p:scale>
          <a:sx n="63" d="100"/>
          <a:sy n="63" d="100"/>
        </p:scale>
        <p:origin x="8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05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199768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333472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8095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77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315691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117211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12759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335647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B54E04-43C8-433C-8295-31BABAB1E148}" type="datetimeFigureOut">
              <a:rPr kumimoji="1" lang="ja-JP" altLang="en-US" smtClean="0"/>
              <a:t>2021/10/22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2955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3B54E04-43C8-433C-8295-31BABAB1E148}" type="datetimeFigureOut">
              <a:rPr kumimoji="1" lang="ja-JP" altLang="en-US" smtClean="0"/>
              <a:t>2021/10/22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342841-C334-46C3-8A54-27CEBB4163DB}" type="slidenum">
              <a:rPr kumimoji="1" lang="ja-JP" altLang="en-US" smtClean="0"/>
              <a:t>‹#›</a:t>
            </a:fld>
            <a:endParaRPr kumimoji="1" lang="ja-JP" altLang="en-US"/>
          </a:p>
        </p:txBody>
      </p:sp>
    </p:spTree>
    <p:extLst>
      <p:ext uri="{BB962C8B-B14F-4D97-AF65-F5344CB8AC3E}">
        <p14:creationId xmlns:p14="http://schemas.microsoft.com/office/powerpoint/2010/main" val="203028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B54E04-43C8-433C-8295-31BABAB1E148}" type="datetimeFigureOut">
              <a:rPr kumimoji="1" lang="ja-JP" altLang="en-US" smtClean="0"/>
              <a:t>2021/10/22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342841-C334-46C3-8A54-27CEBB4163DB}"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7196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9.svg"/><Relationship Id="rId2"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quanta087.hatenablog.jp/entry/2017/12/03/231353" TargetMode="External"/><Relationship Id="rId2" Type="http://schemas.openxmlformats.org/officeDocument/2006/relationships/hyperlink" Target="https://www.ntt.co.jp/journal/1206/files/jn201206013.pdf" TargetMode="External"/><Relationship Id="rId1" Type="http://schemas.openxmlformats.org/officeDocument/2006/relationships/slideLayout" Target="../slideLayouts/slideLayout2.xml"/><Relationship Id="rId6" Type="http://schemas.openxmlformats.org/officeDocument/2006/relationships/hyperlink" Target="https://www.slideshare.net/shu-t/uai2009-ktm-jpn" TargetMode="External"/><Relationship Id="rId5" Type="http://schemas.openxmlformats.org/officeDocument/2006/relationships/hyperlink" Target="https://www.qmedia.jp/making-quantum-hardware-1/" TargetMode="External"/><Relationship Id="rId4" Type="http://schemas.openxmlformats.org/officeDocument/2006/relationships/hyperlink" Target="https://www.qmedia.jp/basic-of-iontra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repository.kulib.kyoto-u.ac.jp/dspace/bitstream/2433/189516/1/bussei_el_033203.pdf" TargetMode="External"/><Relationship Id="rId2" Type="http://schemas.openxmlformats.org/officeDocument/2006/relationships/hyperlink" Target="https://www.hitachi.co.jp/rd/research/materials/quantum/doubleslit/index.html" TargetMode="External"/><Relationship Id="rId1" Type="http://schemas.openxmlformats.org/officeDocument/2006/relationships/slideLayout" Target="../slideLayouts/slideLayout7.xml"/><Relationship Id="rId5" Type="http://schemas.openxmlformats.org/officeDocument/2006/relationships/hyperlink" Target="https://www.itmedia.co.jp/news/articles/1910/18/news112.html" TargetMode="External"/><Relationship Id="rId4" Type="http://schemas.openxmlformats.org/officeDocument/2006/relationships/hyperlink" Target="http://memoirs.is.kochi-u.ac.jp/Vol26/MemoirsF26-6.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2F447-BC11-4600-AA57-582A4B601B3B}"/>
              </a:ext>
            </a:extLst>
          </p:cNvPr>
          <p:cNvSpPr>
            <a:spLocks noGrp="1"/>
          </p:cNvSpPr>
          <p:nvPr>
            <p:ph type="ctrTitle"/>
          </p:nvPr>
        </p:nvSpPr>
        <p:spPr>
          <a:xfrm>
            <a:off x="1097280" y="758952"/>
            <a:ext cx="10058400" cy="3059515"/>
          </a:xfrm>
        </p:spPr>
        <p:txBody>
          <a:bodyPr/>
          <a:lstStyle/>
          <a:p>
            <a:r>
              <a:rPr kumimoji="1" lang="ja-JP" altLang="en-US" dirty="0"/>
              <a:t>量子コンピュータ入門</a:t>
            </a:r>
          </a:p>
        </p:txBody>
      </p:sp>
      <p:sp>
        <p:nvSpPr>
          <p:cNvPr id="3" name="字幕 2">
            <a:extLst>
              <a:ext uri="{FF2B5EF4-FFF2-40B4-BE49-F238E27FC236}">
                <a16:creationId xmlns:a16="http://schemas.microsoft.com/office/drawing/2014/main" id="{14440C97-A8E3-44F7-BB6A-2938005E6A6E}"/>
              </a:ext>
            </a:extLst>
          </p:cNvPr>
          <p:cNvSpPr>
            <a:spLocks noGrp="1"/>
          </p:cNvSpPr>
          <p:nvPr>
            <p:ph type="subTitle" idx="1"/>
          </p:nvPr>
        </p:nvSpPr>
        <p:spPr>
          <a:xfrm>
            <a:off x="1097280" y="4870490"/>
            <a:ext cx="10058400" cy="1143000"/>
          </a:xfrm>
        </p:spPr>
        <p:txBody>
          <a:bodyPr/>
          <a:lstStyle/>
          <a:p>
            <a:r>
              <a:rPr kumimoji="1" lang="ja-JP" altLang="en-US" dirty="0"/>
              <a:t>松下　翔</a:t>
            </a:r>
          </a:p>
        </p:txBody>
      </p:sp>
    </p:spTree>
    <p:extLst>
      <p:ext uri="{BB962C8B-B14F-4D97-AF65-F5344CB8AC3E}">
        <p14:creationId xmlns:p14="http://schemas.microsoft.com/office/powerpoint/2010/main" val="369254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237CC7-AE9A-4A15-81BD-4A8019CB6714}"/>
              </a:ext>
            </a:extLst>
          </p:cNvPr>
          <p:cNvSpPr>
            <a:spLocks noGrp="1"/>
          </p:cNvSpPr>
          <p:nvPr>
            <p:ph type="title"/>
          </p:nvPr>
        </p:nvSpPr>
        <p:spPr>
          <a:xfrm>
            <a:off x="226841" y="787764"/>
            <a:ext cx="11799277" cy="1450757"/>
          </a:xfrm>
        </p:spPr>
        <p:txBody>
          <a:bodyPr>
            <a:normAutofit fontScale="90000"/>
          </a:bodyPr>
          <a:lstStyle/>
          <a:p>
            <a:r>
              <a:rPr lang="ja-JP" altLang="en-US" dirty="0"/>
              <a:t>３．途中で観測することによって、その後の現象に変化を与える。</a:t>
            </a:r>
            <a:br>
              <a:rPr lang="ja-JP" altLang="en-US" dirty="0"/>
            </a:br>
            <a:endParaRPr kumimoji="1" lang="ja-JP" altLang="en-US" dirty="0"/>
          </a:p>
        </p:txBody>
      </p:sp>
      <p:pic>
        <p:nvPicPr>
          <p:cNvPr id="4" name="コンテンツ プレースホルダー 3" descr="建物, 挿絵 が含まれている画像&#10;&#10;自動的に生成された説明">
            <a:extLst>
              <a:ext uri="{FF2B5EF4-FFF2-40B4-BE49-F238E27FC236}">
                <a16:creationId xmlns:a16="http://schemas.microsoft.com/office/drawing/2014/main" id="{9BBC57DE-4114-4AE7-B549-8C4D77407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390" y="2891249"/>
            <a:ext cx="3543607" cy="3170195"/>
          </a:xfrm>
          <a:prstGeom prst="rect">
            <a:avLst/>
          </a:prstGeom>
        </p:spPr>
      </p:pic>
      <p:sp>
        <p:nvSpPr>
          <p:cNvPr id="5" name="正方形/長方形 4">
            <a:extLst>
              <a:ext uri="{FF2B5EF4-FFF2-40B4-BE49-F238E27FC236}">
                <a16:creationId xmlns:a16="http://schemas.microsoft.com/office/drawing/2014/main" id="{D9893158-6DDD-4A49-864C-14195B4601D2}"/>
              </a:ext>
            </a:extLst>
          </p:cNvPr>
          <p:cNvSpPr/>
          <p:nvPr/>
        </p:nvSpPr>
        <p:spPr>
          <a:xfrm>
            <a:off x="9398604" y="2979169"/>
            <a:ext cx="794922" cy="30875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6" name="正方形/長方形 5">
            <a:extLst>
              <a:ext uri="{FF2B5EF4-FFF2-40B4-BE49-F238E27FC236}">
                <a16:creationId xmlns:a16="http://schemas.microsoft.com/office/drawing/2014/main" id="{012C6E9B-B6DE-4E9A-B160-07689C7A18C7}"/>
              </a:ext>
            </a:extLst>
          </p:cNvPr>
          <p:cNvSpPr/>
          <p:nvPr/>
        </p:nvSpPr>
        <p:spPr>
          <a:xfrm>
            <a:off x="9398929" y="3710346"/>
            <a:ext cx="794922" cy="325316"/>
          </a:xfrm>
          <a:prstGeom prst="rect">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7" name="正方形/長方形 6">
            <a:extLst>
              <a:ext uri="{FF2B5EF4-FFF2-40B4-BE49-F238E27FC236}">
                <a16:creationId xmlns:a16="http://schemas.microsoft.com/office/drawing/2014/main" id="{9E118EB3-A76D-4262-8E41-308D0A194158}"/>
              </a:ext>
            </a:extLst>
          </p:cNvPr>
          <p:cNvSpPr/>
          <p:nvPr/>
        </p:nvSpPr>
        <p:spPr>
          <a:xfrm>
            <a:off x="9398604" y="4583719"/>
            <a:ext cx="794922" cy="325316"/>
          </a:xfrm>
          <a:prstGeom prst="rect">
            <a:avLst/>
          </a:prstGeom>
          <a:solidFill>
            <a:srgbClr val="FFFF00"/>
          </a:solid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cxnSp>
        <p:nvCxnSpPr>
          <p:cNvPr id="8" name="直線コネクタ 7">
            <a:extLst>
              <a:ext uri="{FF2B5EF4-FFF2-40B4-BE49-F238E27FC236}">
                <a16:creationId xmlns:a16="http://schemas.microsoft.com/office/drawing/2014/main" id="{217728E3-3E16-4BA7-8FC7-978BC9BC88D4}"/>
              </a:ext>
            </a:extLst>
          </p:cNvPr>
          <p:cNvCxnSpPr>
            <a:cxnSpLocks/>
          </p:cNvCxnSpPr>
          <p:nvPr/>
        </p:nvCxnSpPr>
        <p:spPr>
          <a:xfrm>
            <a:off x="7857357" y="2891249"/>
            <a:ext cx="0" cy="963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9313B8D-5A33-4F40-9B1D-C8BE324A893A}"/>
              </a:ext>
            </a:extLst>
          </p:cNvPr>
          <p:cNvCxnSpPr>
            <a:cxnSpLocks/>
          </p:cNvCxnSpPr>
          <p:nvPr/>
        </p:nvCxnSpPr>
        <p:spPr>
          <a:xfrm>
            <a:off x="7866149" y="4684517"/>
            <a:ext cx="0" cy="963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F7EDC88-057C-4D90-B9EB-D94882A577E7}"/>
              </a:ext>
            </a:extLst>
          </p:cNvPr>
          <p:cNvCxnSpPr>
            <a:cxnSpLocks/>
          </p:cNvCxnSpPr>
          <p:nvPr/>
        </p:nvCxnSpPr>
        <p:spPr>
          <a:xfrm>
            <a:off x="7866149" y="3982305"/>
            <a:ext cx="0" cy="5406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B8BD768-6E63-493F-B365-9EF8488E0A1C}"/>
              </a:ext>
            </a:extLst>
          </p:cNvPr>
          <p:cNvCxnSpPr>
            <a:cxnSpLocks/>
          </p:cNvCxnSpPr>
          <p:nvPr/>
        </p:nvCxnSpPr>
        <p:spPr>
          <a:xfrm flipV="1">
            <a:off x="8036169" y="3854313"/>
            <a:ext cx="1292469" cy="127992"/>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BFD2881-8536-4939-92FA-4CBBD6B1495B}"/>
              </a:ext>
            </a:extLst>
          </p:cNvPr>
          <p:cNvCxnSpPr>
            <a:cxnSpLocks/>
          </p:cNvCxnSpPr>
          <p:nvPr/>
        </p:nvCxnSpPr>
        <p:spPr>
          <a:xfrm>
            <a:off x="8034407" y="4649661"/>
            <a:ext cx="1223893" cy="40732"/>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E72794C-DC5C-4491-8251-DE68426378EC}"/>
              </a:ext>
            </a:extLst>
          </p:cNvPr>
          <p:cNvCxnSpPr>
            <a:cxnSpLocks/>
          </p:cNvCxnSpPr>
          <p:nvPr/>
        </p:nvCxnSpPr>
        <p:spPr>
          <a:xfrm>
            <a:off x="7102520" y="4252617"/>
            <a:ext cx="627467"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ローチャート: 抜出し 22">
            <a:extLst>
              <a:ext uri="{FF2B5EF4-FFF2-40B4-BE49-F238E27FC236}">
                <a16:creationId xmlns:a16="http://schemas.microsoft.com/office/drawing/2014/main" id="{CE0E6CF0-84DB-42D5-8815-50D37E6A84E7}"/>
              </a:ext>
            </a:extLst>
          </p:cNvPr>
          <p:cNvSpPr/>
          <p:nvPr/>
        </p:nvSpPr>
        <p:spPr>
          <a:xfrm rot="2429653">
            <a:off x="8948630" y="2073953"/>
            <a:ext cx="720944" cy="5154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DAC8BB00-0792-40F1-8B85-A1F3AF6FDC03}"/>
              </a:ext>
            </a:extLst>
          </p:cNvPr>
          <p:cNvCxnSpPr>
            <a:stCxn id="23" idx="0"/>
          </p:cNvCxnSpPr>
          <p:nvPr/>
        </p:nvCxnSpPr>
        <p:spPr>
          <a:xfrm>
            <a:off x="9476466" y="2135687"/>
            <a:ext cx="974890" cy="723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1A6839DF-063F-4202-A8AA-350FC50611E4}"/>
              </a:ext>
            </a:extLst>
          </p:cNvPr>
          <p:cNvSpPr/>
          <p:nvPr/>
        </p:nvSpPr>
        <p:spPr>
          <a:xfrm>
            <a:off x="10049608" y="1916724"/>
            <a:ext cx="1380392" cy="592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計測器</a:t>
            </a:r>
          </a:p>
        </p:txBody>
      </p:sp>
      <p:sp>
        <p:nvSpPr>
          <p:cNvPr id="32" name="爆発: 14 pt 31">
            <a:extLst>
              <a:ext uri="{FF2B5EF4-FFF2-40B4-BE49-F238E27FC236}">
                <a16:creationId xmlns:a16="http://schemas.microsoft.com/office/drawing/2014/main" id="{E20A46F2-BEED-4D61-BB59-3D57704B18B9}"/>
              </a:ext>
            </a:extLst>
          </p:cNvPr>
          <p:cNvSpPr/>
          <p:nvPr/>
        </p:nvSpPr>
        <p:spPr>
          <a:xfrm>
            <a:off x="4469083" y="1199984"/>
            <a:ext cx="4983760" cy="2054607"/>
          </a:xfrm>
          <a:prstGeom prst="irregularSeal2">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a:t>干渉縞が現れない！？</a:t>
            </a:r>
          </a:p>
        </p:txBody>
      </p:sp>
      <p:sp>
        <p:nvSpPr>
          <p:cNvPr id="34" name="正方形/長方形 33">
            <a:extLst>
              <a:ext uri="{FF2B5EF4-FFF2-40B4-BE49-F238E27FC236}">
                <a16:creationId xmlns:a16="http://schemas.microsoft.com/office/drawing/2014/main" id="{48FB3440-1292-4CDA-947F-6FF3168B8B77}"/>
              </a:ext>
            </a:extLst>
          </p:cNvPr>
          <p:cNvSpPr/>
          <p:nvPr/>
        </p:nvSpPr>
        <p:spPr>
          <a:xfrm>
            <a:off x="611578" y="4518989"/>
            <a:ext cx="658411" cy="24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コンテンツ プレースホルダー 3" descr="建物, 挿絵 が含まれている画像&#10;&#10;自動的に生成された説明">
            <a:extLst>
              <a:ext uri="{FF2B5EF4-FFF2-40B4-BE49-F238E27FC236}">
                <a16:creationId xmlns:a16="http://schemas.microsoft.com/office/drawing/2014/main" id="{D4A03F0B-9B29-479F-8D7B-6665EFF7E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91" y="2891249"/>
            <a:ext cx="3543607" cy="3170195"/>
          </a:xfrm>
          <a:prstGeom prst="rect">
            <a:avLst/>
          </a:prstGeom>
        </p:spPr>
      </p:pic>
      <p:sp>
        <p:nvSpPr>
          <p:cNvPr id="40" name="正方形/長方形 39">
            <a:extLst>
              <a:ext uri="{FF2B5EF4-FFF2-40B4-BE49-F238E27FC236}">
                <a16:creationId xmlns:a16="http://schemas.microsoft.com/office/drawing/2014/main" id="{824745A1-03F4-4AE1-8E6B-74B4A1F65DBF}"/>
              </a:ext>
            </a:extLst>
          </p:cNvPr>
          <p:cNvSpPr/>
          <p:nvPr/>
        </p:nvSpPr>
        <p:spPr>
          <a:xfrm>
            <a:off x="612235" y="4518988"/>
            <a:ext cx="658411" cy="24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E2B5D15-A577-477B-9703-0ADDF387BE67}"/>
              </a:ext>
            </a:extLst>
          </p:cNvPr>
          <p:cNvSpPr/>
          <p:nvPr/>
        </p:nvSpPr>
        <p:spPr>
          <a:xfrm>
            <a:off x="604093" y="3766797"/>
            <a:ext cx="658411" cy="24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コネクタ: カギ線 26">
            <a:extLst>
              <a:ext uri="{FF2B5EF4-FFF2-40B4-BE49-F238E27FC236}">
                <a16:creationId xmlns:a16="http://schemas.microsoft.com/office/drawing/2014/main" id="{45DDC845-DBC7-4458-8579-1FC9865A6C64}"/>
              </a:ext>
            </a:extLst>
          </p:cNvPr>
          <p:cNvCxnSpPr>
            <a:cxnSpLocks/>
          </p:cNvCxnSpPr>
          <p:nvPr/>
        </p:nvCxnSpPr>
        <p:spPr>
          <a:xfrm rot="10800000" flipV="1">
            <a:off x="5145563" y="4238126"/>
            <a:ext cx="146913" cy="431901"/>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672BD37-F368-4D00-A8F9-01325997D028}"/>
              </a:ext>
            </a:extLst>
          </p:cNvPr>
          <p:cNvCxnSpPr>
            <a:cxnSpLocks/>
          </p:cNvCxnSpPr>
          <p:nvPr/>
        </p:nvCxnSpPr>
        <p:spPr>
          <a:xfrm flipH="1">
            <a:off x="5031821" y="4693309"/>
            <a:ext cx="2342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9F50059-1F9A-4FE0-81C6-BCDC888E2C86}"/>
              </a:ext>
            </a:extLst>
          </p:cNvPr>
          <p:cNvCxnSpPr>
            <a:cxnSpLocks/>
          </p:cNvCxnSpPr>
          <p:nvPr/>
        </p:nvCxnSpPr>
        <p:spPr>
          <a:xfrm flipH="1">
            <a:off x="4933369" y="4901706"/>
            <a:ext cx="4470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フローチャート: 直接アクセス記憶 17">
            <a:extLst>
              <a:ext uri="{FF2B5EF4-FFF2-40B4-BE49-F238E27FC236}">
                <a16:creationId xmlns:a16="http://schemas.microsoft.com/office/drawing/2014/main" id="{1599009A-6BA9-4466-95AE-5A76361B8F41}"/>
              </a:ext>
            </a:extLst>
          </p:cNvPr>
          <p:cNvSpPr/>
          <p:nvPr/>
        </p:nvSpPr>
        <p:spPr>
          <a:xfrm>
            <a:off x="5292801" y="4000264"/>
            <a:ext cx="1739567" cy="43900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電子銃</a:t>
            </a:r>
          </a:p>
        </p:txBody>
      </p:sp>
      <p:sp>
        <p:nvSpPr>
          <p:cNvPr id="3" name="矢印: 上 2">
            <a:extLst>
              <a:ext uri="{FF2B5EF4-FFF2-40B4-BE49-F238E27FC236}">
                <a16:creationId xmlns:a16="http://schemas.microsoft.com/office/drawing/2014/main" id="{055EE00F-C610-4F6A-90CF-36BAF9845B37}"/>
              </a:ext>
            </a:extLst>
          </p:cNvPr>
          <p:cNvSpPr/>
          <p:nvPr/>
        </p:nvSpPr>
        <p:spPr>
          <a:xfrm rot="2378563">
            <a:off x="8607126" y="2469812"/>
            <a:ext cx="202494" cy="11442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420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449F5A-6370-449D-9A5D-8307BF9F085E}"/>
              </a:ext>
            </a:extLst>
          </p:cNvPr>
          <p:cNvSpPr>
            <a:spLocks noGrp="1"/>
          </p:cNvSpPr>
          <p:nvPr>
            <p:ph type="title"/>
          </p:nvPr>
        </p:nvSpPr>
        <p:spPr/>
        <p:txBody>
          <a:bodyPr/>
          <a:lstStyle/>
          <a:p>
            <a:r>
              <a:rPr kumimoji="1" lang="ja-JP" altLang="en-US" dirty="0"/>
              <a:t>何故か？</a:t>
            </a:r>
          </a:p>
        </p:txBody>
      </p:sp>
      <p:sp>
        <p:nvSpPr>
          <p:cNvPr id="3" name="コンテンツ プレースホルダー 2">
            <a:extLst>
              <a:ext uri="{FF2B5EF4-FFF2-40B4-BE49-F238E27FC236}">
                <a16:creationId xmlns:a16="http://schemas.microsoft.com/office/drawing/2014/main" id="{DE9ACF62-B81C-4501-8ACE-A8BC9B04E3F4}"/>
              </a:ext>
            </a:extLst>
          </p:cNvPr>
          <p:cNvSpPr>
            <a:spLocks noGrp="1"/>
          </p:cNvSpPr>
          <p:nvPr>
            <p:ph idx="1"/>
          </p:nvPr>
        </p:nvSpPr>
        <p:spPr>
          <a:xfrm>
            <a:off x="673947" y="2093106"/>
            <a:ext cx="10481733" cy="4369239"/>
          </a:xfrm>
        </p:spPr>
        <p:txBody>
          <a:bodyPr>
            <a:normAutofit/>
          </a:bodyPr>
          <a:lstStyle/>
          <a:p>
            <a:r>
              <a:rPr kumimoji="1" lang="ja-JP" altLang="en-US" dirty="0"/>
              <a:t>観測することで</a:t>
            </a:r>
            <a:r>
              <a:rPr kumimoji="1" lang="ja-JP" altLang="en-US" u="sng" dirty="0"/>
              <a:t>相互作用を及ぼし</a:t>
            </a:r>
            <a:r>
              <a:rPr kumimoji="1" lang="ja-JP" altLang="en-US" dirty="0"/>
              <a:t>、電子の</a:t>
            </a:r>
            <a:r>
              <a:rPr kumimoji="1" lang="ja-JP" altLang="en-US" u="sng" dirty="0"/>
              <a:t>状態に変化を与えたため</a:t>
            </a:r>
            <a:endParaRPr kumimoji="1" lang="en-US" altLang="ja-JP" u="sng" dirty="0"/>
          </a:p>
          <a:p>
            <a:pPr marL="0" indent="0">
              <a:buNone/>
            </a:pPr>
            <a:endParaRPr lang="en-US" altLang="ja-JP" dirty="0"/>
          </a:p>
          <a:p>
            <a:r>
              <a:rPr kumimoji="1" lang="ja-JP" altLang="en-US" dirty="0"/>
              <a:t>すなわち、</a:t>
            </a:r>
            <a:endParaRPr kumimoji="1" lang="en-US" altLang="ja-JP" dirty="0"/>
          </a:p>
          <a:p>
            <a:endParaRPr kumimoji="1" lang="en-US" altLang="ja-JP" dirty="0"/>
          </a:p>
          <a:p>
            <a:r>
              <a:rPr lang="ja-JP" altLang="en-US" dirty="0"/>
              <a:t>　　</a:t>
            </a:r>
            <a:r>
              <a:rPr lang="ja-JP" altLang="en-US" sz="2800" b="1" dirty="0">
                <a:solidFill>
                  <a:srgbClr val="FF0000"/>
                </a:solidFill>
              </a:rPr>
              <a:t>ミクロな事象を観測する　＝　全体の事象に変化を与える事</a:t>
            </a:r>
            <a:endParaRPr lang="en-US" altLang="ja-JP" dirty="0">
              <a:solidFill>
                <a:srgbClr val="FF0000"/>
              </a:solidFill>
            </a:endParaRPr>
          </a:p>
          <a:p>
            <a:endParaRPr kumimoji="1" lang="en-US" altLang="ja-JP" b="1" dirty="0">
              <a:solidFill>
                <a:srgbClr val="FF0000"/>
              </a:solidFill>
            </a:endParaRPr>
          </a:p>
          <a:p>
            <a:r>
              <a:rPr kumimoji="1" lang="ja-JP" altLang="en-US" b="1" dirty="0">
                <a:solidFill>
                  <a:schemeClr val="tx1"/>
                </a:solidFill>
              </a:rPr>
              <a:t>この性質を利用する事により、</a:t>
            </a:r>
            <a:endParaRPr kumimoji="1" lang="en-US" altLang="ja-JP" b="1" dirty="0">
              <a:solidFill>
                <a:schemeClr val="tx1"/>
              </a:solidFill>
            </a:endParaRPr>
          </a:p>
          <a:p>
            <a:r>
              <a:rPr kumimoji="1" lang="ja-JP" altLang="en-US" b="1" dirty="0">
                <a:solidFill>
                  <a:schemeClr val="tx1"/>
                </a:solidFill>
              </a:rPr>
              <a:t>　　　量子通信においては、</a:t>
            </a:r>
            <a:r>
              <a:rPr kumimoji="1" lang="ja-JP" altLang="en-US" b="1" u="sng" dirty="0">
                <a:solidFill>
                  <a:srgbClr val="FF0000"/>
                </a:solidFill>
              </a:rPr>
              <a:t>傍受されることで</a:t>
            </a:r>
            <a:r>
              <a:rPr kumimoji="1" lang="ja-JP" altLang="en-US" b="1" dirty="0">
                <a:solidFill>
                  <a:srgbClr val="FF0000"/>
                </a:solidFill>
              </a:rPr>
              <a:t>その後の結果が変化！</a:t>
            </a:r>
            <a:r>
              <a:rPr lang="ja-JP" altLang="en-US" b="1" dirty="0">
                <a:solidFill>
                  <a:srgbClr val="FF0000"/>
                </a:solidFill>
              </a:rPr>
              <a:t>                     傍受されない！</a:t>
            </a:r>
            <a:endParaRPr kumimoji="1" lang="en-US" altLang="ja-JP" b="1" dirty="0">
              <a:solidFill>
                <a:srgbClr val="FF0000"/>
              </a:solidFill>
            </a:endParaRPr>
          </a:p>
          <a:p>
            <a:r>
              <a:rPr lang="ja-JP" altLang="en-US" b="1" dirty="0">
                <a:solidFill>
                  <a:srgbClr val="FF0000"/>
                </a:solidFill>
              </a:rPr>
              <a:t>　　　</a:t>
            </a:r>
            <a:r>
              <a:rPr lang="ja-JP" altLang="en-US" b="1" dirty="0">
                <a:solidFill>
                  <a:schemeClr val="tx1"/>
                </a:solidFill>
              </a:rPr>
              <a:t>量子回路や量子ビットでは</a:t>
            </a:r>
            <a:r>
              <a:rPr lang="ja-JP" altLang="en-US" b="1" dirty="0">
                <a:solidFill>
                  <a:srgbClr val="FF0000"/>
                </a:solidFill>
              </a:rPr>
              <a:t>全体の制御にも利用されている！</a:t>
            </a:r>
            <a:endParaRPr kumimoji="1" lang="ja-JP" altLang="en-US" b="1" dirty="0">
              <a:solidFill>
                <a:srgbClr val="FF0000"/>
              </a:solidFill>
            </a:endParaRPr>
          </a:p>
        </p:txBody>
      </p:sp>
      <p:sp>
        <p:nvSpPr>
          <p:cNvPr id="4" name="爆発: 14 pt 3">
            <a:extLst>
              <a:ext uri="{FF2B5EF4-FFF2-40B4-BE49-F238E27FC236}">
                <a16:creationId xmlns:a16="http://schemas.microsoft.com/office/drawing/2014/main" id="{5EE35BD2-6682-462D-9ED4-20CC66489DED}"/>
              </a:ext>
            </a:extLst>
          </p:cNvPr>
          <p:cNvSpPr/>
          <p:nvPr/>
        </p:nvSpPr>
        <p:spPr>
          <a:xfrm>
            <a:off x="5756650" y="109040"/>
            <a:ext cx="5084251" cy="2005824"/>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光は力を媒介する素粒子</a:t>
            </a:r>
          </a:p>
        </p:txBody>
      </p:sp>
      <p:sp>
        <p:nvSpPr>
          <p:cNvPr id="5" name="フローチャート: 直接アクセス記憶 4">
            <a:extLst>
              <a:ext uri="{FF2B5EF4-FFF2-40B4-BE49-F238E27FC236}">
                <a16:creationId xmlns:a16="http://schemas.microsoft.com/office/drawing/2014/main" id="{C5F412AE-4797-4691-A08F-0874C6F60C14}"/>
              </a:ext>
            </a:extLst>
          </p:cNvPr>
          <p:cNvSpPr/>
          <p:nvPr/>
        </p:nvSpPr>
        <p:spPr>
          <a:xfrm>
            <a:off x="6793717" y="2895754"/>
            <a:ext cx="1786790" cy="519668"/>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電子銃</a:t>
            </a:r>
          </a:p>
        </p:txBody>
      </p:sp>
      <p:cxnSp>
        <p:nvCxnSpPr>
          <p:cNvPr id="6" name="直線矢印コネクタ 5">
            <a:extLst>
              <a:ext uri="{FF2B5EF4-FFF2-40B4-BE49-F238E27FC236}">
                <a16:creationId xmlns:a16="http://schemas.microsoft.com/office/drawing/2014/main" id="{98DFCE35-CEF1-4F86-87FE-27FF0E7D7ED9}"/>
              </a:ext>
            </a:extLst>
          </p:cNvPr>
          <p:cNvCxnSpPr>
            <a:cxnSpLocks/>
          </p:cNvCxnSpPr>
          <p:nvPr/>
        </p:nvCxnSpPr>
        <p:spPr>
          <a:xfrm flipV="1">
            <a:off x="8796941" y="3151654"/>
            <a:ext cx="968818" cy="4032"/>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FDA55BB6-55A8-42C3-90FC-5AC1248F8680}"/>
              </a:ext>
            </a:extLst>
          </p:cNvPr>
          <p:cNvCxnSpPr>
            <a:cxnSpLocks/>
          </p:cNvCxnSpPr>
          <p:nvPr/>
        </p:nvCxnSpPr>
        <p:spPr>
          <a:xfrm>
            <a:off x="9982193" y="2916424"/>
            <a:ext cx="0" cy="4662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4A29F09-158C-4FEC-ABF0-E5AA55BC77EE}"/>
              </a:ext>
            </a:extLst>
          </p:cNvPr>
          <p:cNvCxnSpPr>
            <a:cxnSpLocks/>
          </p:cNvCxnSpPr>
          <p:nvPr/>
        </p:nvCxnSpPr>
        <p:spPr>
          <a:xfrm>
            <a:off x="9970453" y="2271357"/>
            <a:ext cx="0" cy="38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フローチャート: 抜出し 15">
            <a:extLst>
              <a:ext uri="{FF2B5EF4-FFF2-40B4-BE49-F238E27FC236}">
                <a16:creationId xmlns:a16="http://schemas.microsoft.com/office/drawing/2014/main" id="{ACC00825-48F6-4F78-9E4E-D6F57BAAF0DC}"/>
              </a:ext>
            </a:extLst>
          </p:cNvPr>
          <p:cNvSpPr/>
          <p:nvPr/>
        </p:nvSpPr>
        <p:spPr>
          <a:xfrm rot="2406695">
            <a:off x="10870972" y="1306428"/>
            <a:ext cx="570109" cy="3545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コネクタ: 曲線 17">
            <a:extLst>
              <a:ext uri="{FF2B5EF4-FFF2-40B4-BE49-F238E27FC236}">
                <a16:creationId xmlns:a16="http://schemas.microsoft.com/office/drawing/2014/main" id="{29752FA7-6B80-4F32-8FE3-6268FACF15A7}"/>
              </a:ext>
            </a:extLst>
          </p:cNvPr>
          <p:cNvCxnSpPr>
            <a:cxnSpLocks/>
          </p:cNvCxnSpPr>
          <p:nvPr/>
        </p:nvCxnSpPr>
        <p:spPr>
          <a:xfrm rot="5400000" flipH="1" flipV="1">
            <a:off x="10123494" y="2384001"/>
            <a:ext cx="315727" cy="285117"/>
          </a:xfrm>
          <a:prstGeom prst="curvedConnector3">
            <a:avLst>
              <a:gd name="adj1" fmla="val 50000"/>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コネクタ: 曲線 21">
            <a:extLst>
              <a:ext uri="{FF2B5EF4-FFF2-40B4-BE49-F238E27FC236}">
                <a16:creationId xmlns:a16="http://schemas.microsoft.com/office/drawing/2014/main" id="{AD3E18F4-2F51-48BC-983F-6E4AE7DCA0E3}"/>
              </a:ext>
            </a:extLst>
          </p:cNvPr>
          <p:cNvCxnSpPr>
            <a:cxnSpLocks/>
          </p:cNvCxnSpPr>
          <p:nvPr/>
        </p:nvCxnSpPr>
        <p:spPr>
          <a:xfrm rot="5400000" flipH="1" flipV="1">
            <a:off x="10375809" y="2068112"/>
            <a:ext cx="363128" cy="281939"/>
          </a:xfrm>
          <a:prstGeom prst="curvedConnector3">
            <a:avLst>
              <a:gd name="adj1" fmla="val 50000"/>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84DD7764-1F99-4099-83EB-D39CE5A9ACD9}"/>
              </a:ext>
            </a:extLst>
          </p:cNvPr>
          <p:cNvCxnSpPr>
            <a:cxnSpLocks/>
          </p:cNvCxnSpPr>
          <p:nvPr/>
        </p:nvCxnSpPr>
        <p:spPr>
          <a:xfrm rot="5400000" flipH="1" flipV="1">
            <a:off x="10659631" y="1713484"/>
            <a:ext cx="362541" cy="285117"/>
          </a:xfrm>
          <a:prstGeom prst="curvedConnector3">
            <a:avLst>
              <a:gd name="adj1" fmla="val 50000"/>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857AD9E5-A93C-447F-AF55-BB9F7B57EC24}"/>
              </a:ext>
            </a:extLst>
          </p:cNvPr>
          <p:cNvSpPr/>
          <p:nvPr/>
        </p:nvSpPr>
        <p:spPr>
          <a:xfrm>
            <a:off x="9912831" y="2702118"/>
            <a:ext cx="138723" cy="1403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146E1191-BEBB-47C4-A2A9-7CF13AA617D0}"/>
              </a:ext>
            </a:extLst>
          </p:cNvPr>
          <p:cNvCxnSpPr>
            <a:cxnSpLocks/>
          </p:cNvCxnSpPr>
          <p:nvPr/>
        </p:nvCxnSpPr>
        <p:spPr>
          <a:xfrm flipH="1">
            <a:off x="9970453" y="3558536"/>
            <a:ext cx="4120" cy="3107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276C5A3-6EF4-4FB1-A523-7455A0A7578A}"/>
              </a:ext>
            </a:extLst>
          </p:cNvPr>
          <p:cNvCxnSpPr>
            <a:cxnSpLocks/>
          </p:cNvCxnSpPr>
          <p:nvPr/>
        </p:nvCxnSpPr>
        <p:spPr>
          <a:xfrm>
            <a:off x="8096098" y="5563606"/>
            <a:ext cx="834542"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26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A86C2E-EA0C-472A-9592-E77ED01A5892}"/>
              </a:ext>
            </a:extLst>
          </p:cNvPr>
          <p:cNvSpPr>
            <a:spLocks noGrp="1"/>
          </p:cNvSpPr>
          <p:nvPr>
            <p:ph type="title"/>
          </p:nvPr>
        </p:nvSpPr>
        <p:spPr>
          <a:xfrm>
            <a:off x="1080860" y="620967"/>
            <a:ext cx="10058400" cy="916093"/>
          </a:xfrm>
        </p:spPr>
        <p:txBody>
          <a:bodyPr/>
          <a:lstStyle/>
          <a:p>
            <a:r>
              <a:rPr kumimoji="1" lang="ja-JP" altLang="en-US" dirty="0"/>
              <a:t>４．量子もつれ</a:t>
            </a:r>
          </a:p>
        </p:txBody>
      </p:sp>
      <p:sp>
        <p:nvSpPr>
          <p:cNvPr id="3" name="コンテンツ プレースホルダー 2">
            <a:extLst>
              <a:ext uri="{FF2B5EF4-FFF2-40B4-BE49-F238E27FC236}">
                <a16:creationId xmlns:a16="http://schemas.microsoft.com/office/drawing/2014/main" id="{7CF7C9CC-94FA-4F5A-85A3-3354392968DC}"/>
              </a:ext>
            </a:extLst>
          </p:cNvPr>
          <p:cNvSpPr>
            <a:spLocks noGrp="1"/>
          </p:cNvSpPr>
          <p:nvPr>
            <p:ph idx="1"/>
          </p:nvPr>
        </p:nvSpPr>
        <p:spPr>
          <a:xfrm>
            <a:off x="413238" y="1791676"/>
            <a:ext cx="10990385" cy="4489954"/>
          </a:xfrm>
        </p:spPr>
        <p:txBody>
          <a:bodyPr>
            <a:normAutofit/>
          </a:bodyPr>
          <a:lstStyle/>
          <a:p>
            <a:pPr marL="0" indent="0">
              <a:buNone/>
            </a:pPr>
            <a:r>
              <a:rPr kumimoji="1" lang="ja-JP" altLang="en-US" dirty="0"/>
              <a:t>片方の量子に相互作用させると、瞬時にもう片方の量子にも同じ相互作用を与える現象</a:t>
            </a:r>
            <a:endParaRPr kumimoji="1" lang="en-US" altLang="ja-JP" dirty="0"/>
          </a:p>
          <a:p>
            <a:pPr marL="0" indent="0">
              <a:buNone/>
            </a:pPr>
            <a:endParaRPr lang="en-US" altLang="ja-JP" sz="100" dirty="0"/>
          </a:p>
          <a:p>
            <a:r>
              <a:rPr kumimoji="1" lang="ja-JP" altLang="en-US" b="1" dirty="0">
                <a:solidFill>
                  <a:srgbClr val="FF0000"/>
                </a:solidFill>
              </a:rPr>
              <a:t>離れていても、一つの系</a:t>
            </a:r>
            <a:r>
              <a:rPr kumimoji="1" lang="ja-JP" altLang="en-US" dirty="0"/>
              <a:t>となっていて、</a:t>
            </a:r>
            <a:r>
              <a:rPr kumimoji="1" lang="ja-JP" altLang="en-US" b="1" dirty="0">
                <a:solidFill>
                  <a:schemeClr val="bg2">
                    <a:lumMod val="50000"/>
                  </a:schemeClr>
                </a:solidFill>
              </a:rPr>
              <a:t>片方の影響が、遠隔でも瞬時に</a:t>
            </a:r>
            <a:r>
              <a:rPr lang="ja-JP" altLang="en-US" b="1" dirty="0">
                <a:solidFill>
                  <a:schemeClr val="bg2">
                    <a:lumMod val="50000"/>
                  </a:schemeClr>
                </a:solidFill>
              </a:rPr>
              <a:t>もう片方側に</a:t>
            </a:r>
            <a:r>
              <a:rPr kumimoji="1" lang="ja-JP" altLang="en-US" b="1" dirty="0">
                <a:solidFill>
                  <a:schemeClr val="bg2">
                    <a:lumMod val="50000"/>
                  </a:schemeClr>
                </a:solidFill>
              </a:rPr>
              <a:t>伝わる</a:t>
            </a:r>
            <a:r>
              <a:rPr kumimoji="1" lang="ja-JP" altLang="en-US" b="1" dirty="0"/>
              <a:t>。</a:t>
            </a:r>
            <a:endParaRPr kumimoji="1" lang="en-US" altLang="ja-JP" b="1" dirty="0"/>
          </a:p>
          <a:p>
            <a:endParaRPr lang="en-US" altLang="ja-JP" dirty="0"/>
          </a:p>
          <a:p>
            <a:r>
              <a:rPr kumimoji="1" lang="ja-JP" altLang="en-US" dirty="0"/>
              <a:t>その為、</a:t>
            </a:r>
            <a:r>
              <a:rPr kumimoji="1" lang="ja-JP" altLang="en-US" b="1" dirty="0">
                <a:solidFill>
                  <a:srgbClr val="FF0000"/>
                </a:solidFill>
              </a:rPr>
              <a:t>量子もつれの状態を複数作る</a:t>
            </a:r>
            <a:r>
              <a:rPr kumimoji="1" lang="ja-JP" altLang="en-US" dirty="0">
                <a:solidFill>
                  <a:schemeClr val="tx1"/>
                </a:solidFill>
              </a:rPr>
              <a:t>ことで、</a:t>
            </a:r>
            <a:endParaRPr kumimoji="1" lang="en-US" altLang="ja-JP" dirty="0">
              <a:solidFill>
                <a:schemeClr val="tx1"/>
              </a:solidFill>
            </a:endParaRPr>
          </a:p>
          <a:p>
            <a:r>
              <a:rPr kumimoji="1" lang="ja-JP" altLang="en-US" dirty="0">
                <a:solidFill>
                  <a:srgbClr val="FF0000"/>
                </a:solidFill>
              </a:rPr>
              <a:t>複数の初期化された量子ビット</a:t>
            </a:r>
            <a:r>
              <a:rPr kumimoji="1" lang="ja-JP" altLang="en-US" dirty="0"/>
              <a:t>ができる</a:t>
            </a:r>
            <a:endParaRPr kumimoji="1" lang="en-US" altLang="ja-JP" dirty="0"/>
          </a:p>
          <a:p>
            <a:endParaRPr lang="en-US" altLang="ja-JP" dirty="0"/>
          </a:p>
          <a:p>
            <a:r>
              <a:rPr lang="ja-JP" altLang="en-US" dirty="0"/>
              <a:t>しかし、</a:t>
            </a:r>
            <a:r>
              <a:rPr lang="ja-JP" altLang="en-US" b="1" u="sng" dirty="0"/>
              <a:t>量子もつれの多くはタイムリミット</a:t>
            </a:r>
            <a:r>
              <a:rPr lang="ja-JP" altLang="en-US" dirty="0"/>
              <a:t>があり、</a:t>
            </a:r>
            <a:endParaRPr lang="en-US" altLang="ja-JP" dirty="0"/>
          </a:p>
          <a:p>
            <a:r>
              <a:rPr lang="ja-JP" altLang="en-US" dirty="0"/>
              <a:t>その時間を「</a:t>
            </a:r>
            <a:r>
              <a:rPr lang="ja-JP" altLang="en-US" b="1" dirty="0">
                <a:solidFill>
                  <a:srgbClr val="FF0000"/>
                </a:solidFill>
              </a:rPr>
              <a:t>コヒー レンス時間</a:t>
            </a:r>
            <a:r>
              <a:rPr lang="ja-JP" altLang="en-US" dirty="0"/>
              <a:t>」という</a:t>
            </a:r>
            <a:endParaRPr lang="en-US" altLang="ja-JP" dirty="0"/>
          </a:p>
          <a:p>
            <a:endParaRPr kumimoji="1" lang="ja-JP" altLang="en-US" dirty="0"/>
          </a:p>
        </p:txBody>
      </p:sp>
      <p:sp>
        <p:nvSpPr>
          <p:cNvPr id="6" name="楕円 5">
            <a:extLst>
              <a:ext uri="{FF2B5EF4-FFF2-40B4-BE49-F238E27FC236}">
                <a16:creationId xmlns:a16="http://schemas.microsoft.com/office/drawing/2014/main" id="{84923E1F-0E20-4110-BCF3-5335DE62E06C}"/>
              </a:ext>
            </a:extLst>
          </p:cNvPr>
          <p:cNvSpPr/>
          <p:nvPr/>
        </p:nvSpPr>
        <p:spPr>
          <a:xfrm>
            <a:off x="5886588" y="5672030"/>
            <a:ext cx="618066"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030A1D2-2FCC-4518-B22F-784D1DDFFFE6}"/>
              </a:ext>
            </a:extLst>
          </p:cNvPr>
          <p:cNvSpPr/>
          <p:nvPr/>
        </p:nvSpPr>
        <p:spPr>
          <a:xfrm>
            <a:off x="8591412" y="5680822"/>
            <a:ext cx="618066"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左右 8">
            <a:extLst>
              <a:ext uri="{FF2B5EF4-FFF2-40B4-BE49-F238E27FC236}">
                <a16:creationId xmlns:a16="http://schemas.microsoft.com/office/drawing/2014/main" id="{B60C7BD2-7D5B-44FB-8BCC-DCB6C4CC98C3}"/>
              </a:ext>
            </a:extLst>
          </p:cNvPr>
          <p:cNvSpPr/>
          <p:nvPr/>
        </p:nvSpPr>
        <p:spPr>
          <a:xfrm>
            <a:off x="6578800" y="5612764"/>
            <a:ext cx="1938293" cy="728132"/>
          </a:xfrm>
          <a:prstGeom prst="lef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量子もつれ</a:t>
            </a:r>
          </a:p>
        </p:txBody>
      </p:sp>
      <p:sp>
        <p:nvSpPr>
          <p:cNvPr id="14" name="楕円 13">
            <a:extLst>
              <a:ext uri="{FF2B5EF4-FFF2-40B4-BE49-F238E27FC236}">
                <a16:creationId xmlns:a16="http://schemas.microsoft.com/office/drawing/2014/main" id="{37E4DB5B-2BB2-4274-8EEC-46D177EB9E79}"/>
              </a:ext>
            </a:extLst>
          </p:cNvPr>
          <p:cNvSpPr/>
          <p:nvPr/>
        </p:nvSpPr>
        <p:spPr>
          <a:xfrm>
            <a:off x="7099940" y="4238871"/>
            <a:ext cx="867833" cy="80435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10669FE-3DD2-4EB9-B5DB-B7163D16C15E}"/>
              </a:ext>
            </a:extLst>
          </p:cNvPr>
          <p:cNvCxnSpPr>
            <a:cxnSpLocks/>
          </p:cNvCxnSpPr>
          <p:nvPr/>
        </p:nvCxnSpPr>
        <p:spPr>
          <a:xfrm flipH="1">
            <a:off x="6365629" y="4888599"/>
            <a:ext cx="675543" cy="76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66FC0C7-CCD2-4DFF-B963-8A7CA0C00BED}"/>
              </a:ext>
            </a:extLst>
          </p:cNvPr>
          <p:cNvCxnSpPr>
            <a:cxnSpLocks/>
          </p:cNvCxnSpPr>
          <p:nvPr/>
        </p:nvCxnSpPr>
        <p:spPr>
          <a:xfrm>
            <a:off x="8080137" y="4882708"/>
            <a:ext cx="606340" cy="79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9B46A17F-D87D-4E21-998F-B88887FB1CC7}"/>
              </a:ext>
            </a:extLst>
          </p:cNvPr>
          <p:cNvSpPr/>
          <p:nvPr/>
        </p:nvSpPr>
        <p:spPr>
          <a:xfrm>
            <a:off x="9779348" y="5780788"/>
            <a:ext cx="391738" cy="40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57210F9-F744-4CF6-97B3-76E33BE76E50}"/>
              </a:ext>
            </a:extLst>
          </p:cNvPr>
          <p:cNvSpPr/>
          <p:nvPr/>
        </p:nvSpPr>
        <p:spPr>
          <a:xfrm>
            <a:off x="11529003" y="5786326"/>
            <a:ext cx="391738" cy="40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FA68594-C71B-4DDD-87B9-4BBE52990028}"/>
              </a:ext>
            </a:extLst>
          </p:cNvPr>
          <p:cNvSpPr/>
          <p:nvPr/>
        </p:nvSpPr>
        <p:spPr>
          <a:xfrm>
            <a:off x="9796932" y="4320006"/>
            <a:ext cx="391738" cy="40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452C5E3-C71D-4E30-ABFC-B87CDC6EB6BA}"/>
              </a:ext>
            </a:extLst>
          </p:cNvPr>
          <p:cNvSpPr/>
          <p:nvPr/>
        </p:nvSpPr>
        <p:spPr>
          <a:xfrm>
            <a:off x="11542193" y="4319621"/>
            <a:ext cx="391738" cy="40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左右 19">
            <a:extLst>
              <a:ext uri="{FF2B5EF4-FFF2-40B4-BE49-F238E27FC236}">
                <a16:creationId xmlns:a16="http://schemas.microsoft.com/office/drawing/2014/main" id="{E2B0DEEF-C71B-4754-A32C-11FB5F60D1A6}"/>
              </a:ext>
            </a:extLst>
          </p:cNvPr>
          <p:cNvSpPr/>
          <p:nvPr/>
        </p:nvSpPr>
        <p:spPr>
          <a:xfrm>
            <a:off x="10215046" y="4284838"/>
            <a:ext cx="1308738" cy="438845"/>
          </a:xfrm>
          <a:prstGeom prst="lef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左右 20">
            <a:extLst>
              <a:ext uri="{FF2B5EF4-FFF2-40B4-BE49-F238E27FC236}">
                <a16:creationId xmlns:a16="http://schemas.microsoft.com/office/drawing/2014/main" id="{0393BF29-48D1-4E16-B2FF-5FDA4096A9D3}"/>
              </a:ext>
            </a:extLst>
          </p:cNvPr>
          <p:cNvSpPr/>
          <p:nvPr/>
        </p:nvSpPr>
        <p:spPr>
          <a:xfrm rot="16200000">
            <a:off x="9501376" y="5028800"/>
            <a:ext cx="994792" cy="438845"/>
          </a:xfrm>
          <a:prstGeom prst="lef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左右 21">
            <a:extLst>
              <a:ext uri="{FF2B5EF4-FFF2-40B4-BE49-F238E27FC236}">
                <a16:creationId xmlns:a16="http://schemas.microsoft.com/office/drawing/2014/main" id="{A0CD7BF9-22D9-47C0-B817-E0475A8B5661}"/>
              </a:ext>
            </a:extLst>
          </p:cNvPr>
          <p:cNvSpPr/>
          <p:nvPr/>
        </p:nvSpPr>
        <p:spPr>
          <a:xfrm rot="16200000">
            <a:off x="11258251" y="5028799"/>
            <a:ext cx="994792" cy="438845"/>
          </a:xfrm>
          <a:prstGeom prst="lef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左右 22">
            <a:extLst>
              <a:ext uri="{FF2B5EF4-FFF2-40B4-BE49-F238E27FC236}">
                <a16:creationId xmlns:a16="http://schemas.microsoft.com/office/drawing/2014/main" id="{DD7260BC-9A36-4BEB-B1E0-3CE51C18F4EC}"/>
              </a:ext>
            </a:extLst>
          </p:cNvPr>
          <p:cNvSpPr/>
          <p:nvPr/>
        </p:nvSpPr>
        <p:spPr>
          <a:xfrm>
            <a:off x="10196258" y="5747833"/>
            <a:ext cx="1308738" cy="438845"/>
          </a:xfrm>
          <a:prstGeom prst="lef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5726C52-207A-4EAE-B3B7-8346F55BCF0E}"/>
              </a:ext>
            </a:extLst>
          </p:cNvPr>
          <p:cNvSpPr txBox="1"/>
          <p:nvPr/>
        </p:nvSpPr>
        <p:spPr>
          <a:xfrm>
            <a:off x="6541314" y="3638063"/>
            <a:ext cx="1969477" cy="369332"/>
          </a:xfrm>
          <a:prstGeom prst="rect">
            <a:avLst/>
          </a:prstGeom>
          <a:noFill/>
        </p:spPr>
        <p:txBody>
          <a:bodyPr wrap="square" rtlCol="0">
            <a:spAutoFit/>
          </a:bodyPr>
          <a:lstStyle/>
          <a:p>
            <a:r>
              <a:rPr kumimoji="1" lang="ja-JP" altLang="en-US" dirty="0"/>
              <a:t>分裂するパターン</a:t>
            </a:r>
          </a:p>
        </p:txBody>
      </p:sp>
      <p:sp>
        <p:nvSpPr>
          <p:cNvPr id="25" name="テキスト ボックス 24">
            <a:extLst>
              <a:ext uri="{FF2B5EF4-FFF2-40B4-BE49-F238E27FC236}">
                <a16:creationId xmlns:a16="http://schemas.microsoft.com/office/drawing/2014/main" id="{22690D84-018D-4883-8736-5874CD00B7B5}"/>
              </a:ext>
            </a:extLst>
          </p:cNvPr>
          <p:cNvSpPr txBox="1"/>
          <p:nvPr/>
        </p:nvSpPr>
        <p:spPr>
          <a:xfrm>
            <a:off x="9628098" y="3591777"/>
            <a:ext cx="2445058" cy="646331"/>
          </a:xfrm>
          <a:prstGeom prst="rect">
            <a:avLst/>
          </a:prstGeom>
          <a:noFill/>
        </p:spPr>
        <p:txBody>
          <a:bodyPr wrap="square" rtlCol="0">
            <a:spAutoFit/>
          </a:bodyPr>
          <a:lstStyle/>
          <a:p>
            <a:r>
              <a:rPr kumimoji="1" lang="ja-JP" altLang="en-US" dirty="0"/>
              <a:t>相互作用で一つの系となるパターン</a:t>
            </a:r>
          </a:p>
        </p:txBody>
      </p:sp>
      <p:sp>
        <p:nvSpPr>
          <p:cNvPr id="13" name="正方形/長方形 12">
            <a:extLst>
              <a:ext uri="{FF2B5EF4-FFF2-40B4-BE49-F238E27FC236}">
                <a16:creationId xmlns:a16="http://schemas.microsoft.com/office/drawing/2014/main" id="{F9680141-43CA-4384-9805-D082259798F3}"/>
              </a:ext>
            </a:extLst>
          </p:cNvPr>
          <p:cNvSpPr/>
          <p:nvPr/>
        </p:nvSpPr>
        <p:spPr>
          <a:xfrm>
            <a:off x="687902" y="5776547"/>
            <a:ext cx="360484" cy="32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26" name="正方形/長方形 25">
            <a:extLst>
              <a:ext uri="{FF2B5EF4-FFF2-40B4-BE49-F238E27FC236}">
                <a16:creationId xmlns:a16="http://schemas.microsoft.com/office/drawing/2014/main" id="{310C8796-207E-40C1-8E2C-8062C788C247}"/>
              </a:ext>
            </a:extLst>
          </p:cNvPr>
          <p:cNvSpPr/>
          <p:nvPr/>
        </p:nvSpPr>
        <p:spPr>
          <a:xfrm>
            <a:off x="1560386" y="5776547"/>
            <a:ext cx="360484" cy="32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27" name="矢印: 左右 26">
            <a:extLst>
              <a:ext uri="{FF2B5EF4-FFF2-40B4-BE49-F238E27FC236}">
                <a16:creationId xmlns:a16="http://schemas.microsoft.com/office/drawing/2014/main" id="{DBE09009-2E9D-499E-A9B4-91FF6BD104B4}"/>
              </a:ext>
            </a:extLst>
          </p:cNvPr>
          <p:cNvSpPr/>
          <p:nvPr/>
        </p:nvSpPr>
        <p:spPr>
          <a:xfrm>
            <a:off x="1080860" y="5825399"/>
            <a:ext cx="430009" cy="223061"/>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13C9DC-6854-4F33-973C-4C2AB827192C}"/>
              </a:ext>
            </a:extLst>
          </p:cNvPr>
          <p:cNvSpPr/>
          <p:nvPr/>
        </p:nvSpPr>
        <p:spPr>
          <a:xfrm>
            <a:off x="2209546" y="5776547"/>
            <a:ext cx="360484" cy="32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29" name="矢印: 左右 28">
            <a:extLst>
              <a:ext uri="{FF2B5EF4-FFF2-40B4-BE49-F238E27FC236}">
                <a16:creationId xmlns:a16="http://schemas.microsoft.com/office/drawing/2014/main" id="{C78AF5FE-90AC-4A2F-938B-51BA0D73065C}"/>
              </a:ext>
            </a:extLst>
          </p:cNvPr>
          <p:cNvSpPr/>
          <p:nvPr/>
        </p:nvSpPr>
        <p:spPr>
          <a:xfrm>
            <a:off x="2600818" y="5825398"/>
            <a:ext cx="430009" cy="223061"/>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77F638-9151-4F30-8E47-DDB31A4C8044}"/>
              </a:ext>
            </a:extLst>
          </p:cNvPr>
          <p:cNvSpPr/>
          <p:nvPr/>
        </p:nvSpPr>
        <p:spPr>
          <a:xfrm>
            <a:off x="3075813" y="5776544"/>
            <a:ext cx="360484" cy="32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０</a:t>
            </a:r>
          </a:p>
        </p:txBody>
      </p:sp>
      <p:sp>
        <p:nvSpPr>
          <p:cNvPr id="31" name="正方形/長方形 30">
            <a:extLst>
              <a:ext uri="{FF2B5EF4-FFF2-40B4-BE49-F238E27FC236}">
                <a16:creationId xmlns:a16="http://schemas.microsoft.com/office/drawing/2014/main" id="{BA6C508A-B9AB-4682-88F8-D13D574870E2}"/>
              </a:ext>
            </a:extLst>
          </p:cNvPr>
          <p:cNvSpPr/>
          <p:nvPr/>
        </p:nvSpPr>
        <p:spPr>
          <a:xfrm>
            <a:off x="3738539" y="5776544"/>
            <a:ext cx="360484" cy="32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０</a:t>
            </a:r>
          </a:p>
        </p:txBody>
      </p:sp>
      <p:sp>
        <p:nvSpPr>
          <p:cNvPr id="32" name="矢印: 左右 31">
            <a:extLst>
              <a:ext uri="{FF2B5EF4-FFF2-40B4-BE49-F238E27FC236}">
                <a16:creationId xmlns:a16="http://schemas.microsoft.com/office/drawing/2014/main" id="{01185F07-3577-47DF-B9F7-B8BD95624C17}"/>
              </a:ext>
            </a:extLst>
          </p:cNvPr>
          <p:cNvSpPr/>
          <p:nvPr/>
        </p:nvSpPr>
        <p:spPr>
          <a:xfrm>
            <a:off x="4134855" y="5825396"/>
            <a:ext cx="430009" cy="223061"/>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1A32D08F-DA4D-4869-ABA0-79502534F2DD}"/>
              </a:ext>
            </a:extLst>
          </p:cNvPr>
          <p:cNvSpPr/>
          <p:nvPr/>
        </p:nvSpPr>
        <p:spPr>
          <a:xfrm>
            <a:off x="4597457" y="5776544"/>
            <a:ext cx="360484" cy="32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０</a:t>
            </a:r>
          </a:p>
        </p:txBody>
      </p:sp>
      <p:sp>
        <p:nvSpPr>
          <p:cNvPr id="4" name="四角形: 角を丸くする 3">
            <a:extLst>
              <a:ext uri="{FF2B5EF4-FFF2-40B4-BE49-F238E27FC236}">
                <a16:creationId xmlns:a16="http://schemas.microsoft.com/office/drawing/2014/main" id="{D1412B96-F8AF-4168-8221-73C276DE0482}"/>
              </a:ext>
            </a:extLst>
          </p:cNvPr>
          <p:cNvSpPr/>
          <p:nvPr/>
        </p:nvSpPr>
        <p:spPr>
          <a:xfrm>
            <a:off x="5732585" y="5612764"/>
            <a:ext cx="3648807" cy="81736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8F4C41EE-9823-423F-9E40-036464F86BB4}"/>
              </a:ext>
            </a:extLst>
          </p:cNvPr>
          <p:cNvSpPr/>
          <p:nvPr/>
        </p:nvSpPr>
        <p:spPr>
          <a:xfrm>
            <a:off x="9717983" y="4241594"/>
            <a:ext cx="2318684" cy="2048827"/>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460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0EDAA-DC21-4411-9039-CCF519694DAA}"/>
              </a:ext>
            </a:extLst>
          </p:cNvPr>
          <p:cNvSpPr>
            <a:spLocks noGrp="1"/>
          </p:cNvSpPr>
          <p:nvPr>
            <p:ph type="title"/>
          </p:nvPr>
        </p:nvSpPr>
        <p:spPr/>
        <p:txBody>
          <a:bodyPr/>
          <a:lstStyle/>
          <a:p>
            <a:r>
              <a:rPr kumimoji="1" lang="ja-JP" altLang="en-US" dirty="0"/>
              <a:t>量子もつれの例　　量子ビットの候補</a:t>
            </a:r>
          </a:p>
        </p:txBody>
      </p:sp>
      <p:sp>
        <p:nvSpPr>
          <p:cNvPr id="3" name="コンテンツ プレースホルダー 2">
            <a:extLst>
              <a:ext uri="{FF2B5EF4-FFF2-40B4-BE49-F238E27FC236}">
                <a16:creationId xmlns:a16="http://schemas.microsoft.com/office/drawing/2014/main" id="{89EE8F26-6BEF-4A3F-9086-9A799C539065}"/>
              </a:ext>
            </a:extLst>
          </p:cNvPr>
          <p:cNvSpPr>
            <a:spLocks noGrp="1"/>
          </p:cNvSpPr>
          <p:nvPr>
            <p:ph idx="1"/>
          </p:nvPr>
        </p:nvSpPr>
        <p:spPr>
          <a:xfrm>
            <a:off x="228600" y="1795377"/>
            <a:ext cx="11808067" cy="4440766"/>
          </a:xfrm>
        </p:spPr>
        <p:txBody>
          <a:bodyPr/>
          <a:lstStyle/>
          <a:p>
            <a:pPr marL="0" indent="0">
              <a:buNone/>
            </a:pPr>
            <a:r>
              <a:rPr lang="ja-JP" altLang="en-US" dirty="0"/>
              <a:t>　・</a:t>
            </a:r>
            <a:r>
              <a:rPr lang="ja-JP" altLang="en-US" sz="2400" b="1" dirty="0"/>
              <a:t>光子</a:t>
            </a:r>
            <a:endParaRPr lang="en-US" altLang="ja-JP" b="1" dirty="0"/>
          </a:p>
          <a:p>
            <a:r>
              <a:rPr kumimoji="1" lang="ja-JP" altLang="en-US" dirty="0"/>
              <a:t>光子といっても、光である。レーザー光をスレッドで分岐したり、ミラーを使って反射させたりすることで、量子もつれの回路が作成できる。</a:t>
            </a:r>
            <a:endParaRPr kumimoji="1" lang="en-US" altLang="ja-JP" dirty="0"/>
          </a:p>
          <a:p>
            <a:r>
              <a:rPr lang="ja-JP" altLang="en-US" dirty="0"/>
              <a:t>形式は</a:t>
            </a:r>
            <a:r>
              <a:rPr lang="en-US" altLang="ja-JP" dirty="0"/>
              <a:t>『</a:t>
            </a:r>
            <a:r>
              <a:rPr lang="ja-JP" altLang="en-US" dirty="0"/>
              <a:t>ゲート方式</a:t>
            </a:r>
            <a:r>
              <a:rPr lang="en-US" altLang="ja-JP" dirty="0"/>
              <a:t>』</a:t>
            </a:r>
            <a:r>
              <a:rPr lang="ja-JP" altLang="en-US" dirty="0"/>
              <a:t>、</a:t>
            </a:r>
            <a:r>
              <a:rPr lang="en-US" altLang="ja-JP" dirty="0"/>
              <a:t>『</a:t>
            </a:r>
            <a:r>
              <a:rPr lang="ja-JP" altLang="en-US" dirty="0"/>
              <a:t>一方向量子計算</a:t>
            </a:r>
            <a:r>
              <a:rPr lang="en-US" altLang="ja-JP" dirty="0"/>
              <a:t>』</a:t>
            </a:r>
            <a:r>
              <a:rPr lang="ja-JP" altLang="en-US" dirty="0"/>
              <a:t>などがある</a:t>
            </a:r>
            <a:endParaRPr lang="en-US" altLang="ja-JP" dirty="0"/>
          </a:p>
          <a:p>
            <a:pPr marL="0" indent="0">
              <a:buNone/>
            </a:pPr>
            <a:endParaRPr lang="en-US" altLang="ja-JP" sz="600" dirty="0"/>
          </a:p>
          <a:p>
            <a:r>
              <a:rPr kumimoji="1" lang="ja-JP" altLang="en-US" dirty="0"/>
              <a:t>・</a:t>
            </a:r>
            <a:r>
              <a:rPr kumimoji="1" lang="ja-JP" altLang="en-US" sz="2400" b="1" dirty="0"/>
              <a:t>スピン</a:t>
            </a:r>
            <a:endParaRPr kumimoji="1" lang="en-US" altLang="ja-JP" b="1" dirty="0"/>
          </a:p>
          <a:p>
            <a:r>
              <a:rPr kumimoji="1" lang="ja-JP" altLang="en-US" dirty="0"/>
              <a:t>外部から磁場で粒子のスピンの向きを揃えて、磁気共鳴的に計測するが、</a:t>
            </a:r>
            <a:r>
              <a:rPr kumimoji="1" lang="ja-JP" altLang="en-US" b="1" dirty="0">
                <a:solidFill>
                  <a:srgbClr val="FF0000"/>
                </a:solidFill>
              </a:rPr>
              <a:t>もつれの精度が安定しない</a:t>
            </a:r>
            <a:r>
              <a:rPr kumimoji="1" lang="ja-JP" altLang="en-US" dirty="0"/>
              <a:t>事や</a:t>
            </a:r>
            <a:r>
              <a:rPr kumimoji="1" lang="ja-JP" altLang="en-US" dirty="0">
                <a:solidFill>
                  <a:srgbClr val="FF0000"/>
                </a:solidFill>
              </a:rPr>
              <a:t>コヒーレンス時間が</a:t>
            </a:r>
            <a:r>
              <a:rPr kumimoji="1" lang="en-US" altLang="ja-JP" dirty="0">
                <a:solidFill>
                  <a:srgbClr val="FF0000"/>
                </a:solidFill>
              </a:rPr>
              <a:t>ns(</a:t>
            </a:r>
            <a:r>
              <a:rPr kumimoji="1" lang="ja-JP" altLang="en-US" dirty="0">
                <a:solidFill>
                  <a:srgbClr val="FF0000"/>
                </a:solidFill>
              </a:rPr>
              <a:t>ナノ秒</a:t>
            </a:r>
            <a:r>
              <a:rPr kumimoji="1" lang="en-US" altLang="ja-JP" dirty="0">
                <a:solidFill>
                  <a:srgbClr val="FF0000"/>
                </a:solidFill>
              </a:rPr>
              <a:t>)</a:t>
            </a:r>
            <a:r>
              <a:rPr kumimoji="1" lang="ja-JP" altLang="en-US" dirty="0">
                <a:solidFill>
                  <a:srgbClr val="FF0000"/>
                </a:solidFill>
              </a:rPr>
              <a:t>とまだまだ短い</a:t>
            </a:r>
          </a:p>
        </p:txBody>
      </p:sp>
      <p:cxnSp>
        <p:nvCxnSpPr>
          <p:cNvPr id="5" name="直線コネクタ 4">
            <a:extLst>
              <a:ext uri="{FF2B5EF4-FFF2-40B4-BE49-F238E27FC236}">
                <a16:creationId xmlns:a16="http://schemas.microsoft.com/office/drawing/2014/main" id="{0447E640-ED87-493E-AF6C-930A16158B3B}"/>
              </a:ext>
            </a:extLst>
          </p:cNvPr>
          <p:cNvCxnSpPr/>
          <p:nvPr/>
        </p:nvCxnSpPr>
        <p:spPr>
          <a:xfrm>
            <a:off x="7115905" y="2646490"/>
            <a:ext cx="0" cy="32531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3D04FBB-2AC8-4033-9412-737D6E604C40}"/>
              </a:ext>
            </a:extLst>
          </p:cNvPr>
          <p:cNvCxnSpPr/>
          <p:nvPr/>
        </p:nvCxnSpPr>
        <p:spPr>
          <a:xfrm>
            <a:off x="7107111" y="3062658"/>
            <a:ext cx="0" cy="32531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53A952C-D023-4054-88F0-2B9CEE7DAF17}"/>
              </a:ext>
            </a:extLst>
          </p:cNvPr>
          <p:cNvCxnSpPr/>
          <p:nvPr/>
        </p:nvCxnSpPr>
        <p:spPr>
          <a:xfrm>
            <a:off x="7115905" y="3470034"/>
            <a:ext cx="0" cy="32531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矢印: 下 7">
            <a:extLst>
              <a:ext uri="{FF2B5EF4-FFF2-40B4-BE49-F238E27FC236}">
                <a16:creationId xmlns:a16="http://schemas.microsoft.com/office/drawing/2014/main" id="{102E4469-EB58-4A58-9AE6-2E6901F137E0}"/>
              </a:ext>
            </a:extLst>
          </p:cNvPr>
          <p:cNvSpPr/>
          <p:nvPr/>
        </p:nvSpPr>
        <p:spPr>
          <a:xfrm rot="16200000">
            <a:off x="6438897" y="2795972"/>
            <a:ext cx="313591" cy="823519"/>
          </a:xfrm>
          <a:prstGeom prst="downArrow">
            <a:avLst>
              <a:gd name="adj1" fmla="val 44393"/>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1432F6CD-D7D4-4186-A6B4-40B35DD85B7A}"/>
              </a:ext>
            </a:extLst>
          </p:cNvPr>
          <p:cNvSpPr/>
          <p:nvPr/>
        </p:nvSpPr>
        <p:spPr>
          <a:xfrm rot="16200000">
            <a:off x="7629599" y="2495366"/>
            <a:ext cx="290146" cy="108476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BBF8E50D-9254-4664-8918-FCBA6265F1E0}"/>
              </a:ext>
            </a:extLst>
          </p:cNvPr>
          <p:cNvSpPr/>
          <p:nvPr/>
        </p:nvSpPr>
        <p:spPr>
          <a:xfrm rot="16200000">
            <a:off x="7618479" y="2902139"/>
            <a:ext cx="290146" cy="109769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A306159-EB5C-44E3-9C32-F66BB5C3A4BB}"/>
              </a:ext>
            </a:extLst>
          </p:cNvPr>
          <p:cNvSpPr/>
          <p:nvPr/>
        </p:nvSpPr>
        <p:spPr>
          <a:xfrm rot="21364803">
            <a:off x="10218915" y="2634838"/>
            <a:ext cx="217459" cy="133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4B279657-AD40-434F-8DD4-0016A2B12C7B}"/>
              </a:ext>
            </a:extLst>
          </p:cNvPr>
          <p:cNvCxnSpPr>
            <a:cxnSpLocks/>
          </p:cNvCxnSpPr>
          <p:nvPr/>
        </p:nvCxnSpPr>
        <p:spPr>
          <a:xfrm>
            <a:off x="9522927" y="2841725"/>
            <a:ext cx="615023" cy="3850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BE730BC-0255-42D3-8A35-9E05FF1C3CAF}"/>
              </a:ext>
            </a:extLst>
          </p:cNvPr>
          <p:cNvCxnSpPr>
            <a:cxnSpLocks/>
          </p:cNvCxnSpPr>
          <p:nvPr/>
        </p:nvCxnSpPr>
        <p:spPr>
          <a:xfrm>
            <a:off x="9563390" y="2743212"/>
            <a:ext cx="1538640" cy="9795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1E472FC-A5F4-46E5-B255-290E8DC53C4A}"/>
              </a:ext>
            </a:extLst>
          </p:cNvPr>
          <p:cNvCxnSpPr>
            <a:cxnSpLocks/>
          </p:cNvCxnSpPr>
          <p:nvPr/>
        </p:nvCxnSpPr>
        <p:spPr>
          <a:xfrm flipH="1">
            <a:off x="9792516" y="3226783"/>
            <a:ext cx="387435" cy="604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6" name="図 35" descr="グリーン, 座る, 古い, ゾウ が含まれている画像&#10;&#10;自動的に生成された説明">
            <a:extLst>
              <a:ext uri="{FF2B5EF4-FFF2-40B4-BE49-F238E27FC236}">
                <a16:creationId xmlns:a16="http://schemas.microsoft.com/office/drawing/2014/main" id="{6139F0A2-A1DD-4020-AC80-C0DA6339D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21" y="4832363"/>
            <a:ext cx="3040469" cy="1441128"/>
          </a:xfrm>
          <a:prstGeom prst="rect">
            <a:avLst/>
          </a:prstGeom>
        </p:spPr>
      </p:pic>
      <p:cxnSp>
        <p:nvCxnSpPr>
          <p:cNvPr id="38" name="直線コネクタ 37">
            <a:extLst>
              <a:ext uri="{FF2B5EF4-FFF2-40B4-BE49-F238E27FC236}">
                <a16:creationId xmlns:a16="http://schemas.microsoft.com/office/drawing/2014/main" id="{6AFF6AD6-946C-4AA6-9ABD-5365BA82FF4E}"/>
              </a:ext>
            </a:extLst>
          </p:cNvPr>
          <p:cNvCxnSpPr>
            <a:cxnSpLocks/>
          </p:cNvCxnSpPr>
          <p:nvPr/>
        </p:nvCxnSpPr>
        <p:spPr>
          <a:xfrm>
            <a:off x="7535002" y="4795932"/>
            <a:ext cx="14507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6F98A3B-2B6E-4F01-9E36-C1B0AD91654D}"/>
              </a:ext>
            </a:extLst>
          </p:cNvPr>
          <p:cNvCxnSpPr>
            <a:cxnSpLocks/>
          </p:cNvCxnSpPr>
          <p:nvPr/>
        </p:nvCxnSpPr>
        <p:spPr>
          <a:xfrm>
            <a:off x="7561378" y="5502245"/>
            <a:ext cx="14507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D1B8079E-44BA-4DCB-9635-1446687DF52E}"/>
              </a:ext>
            </a:extLst>
          </p:cNvPr>
          <p:cNvSpPr/>
          <p:nvPr/>
        </p:nvSpPr>
        <p:spPr>
          <a:xfrm>
            <a:off x="8149999" y="4707430"/>
            <a:ext cx="175846" cy="1758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1FFC055-7C08-4D56-908B-98E0ADD5B768}"/>
              </a:ext>
            </a:extLst>
          </p:cNvPr>
          <p:cNvSpPr/>
          <p:nvPr/>
        </p:nvSpPr>
        <p:spPr>
          <a:xfrm>
            <a:off x="8141207" y="5425333"/>
            <a:ext cx="175846" cy="1758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EADED48F-58A6-4272-9682-64E3D1AE2232}"/>
              </a:ext>
            </a:extLst>
          </p:cNvPr>
          <p:cNvCxnSpPr>
            <a:cxnSpLocks/>
          </p:cNvCxnSpPr>
          <p:nvPr/>
        </p:nvCxnSpPr>
        <p:spPr>
          <a:xfrm flipV="1">
            <a:off x="9866428" y="5158510"/>
            <a:ext cx="914400" cy="7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7074BA42-677C-412D-8474-028F61FDEB46}"/>
              </a:ext>
            </a:extLst>
          </p:cNvPr>
          <p:cNvSpPr/>
          <p:nvPr/>
        </p:nvSpPr>
        <p:spPr>
          <a:xfrm>
            <a:off x="10186985" y="5086483"/>
            <a:ext cx="175846" cy="17583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矢印コネクタ 66">
            <a:extLst>
              <a:ext uri="{FF2B5EF4-FFF2-40B4-BE49-F238E27FC236}">
                <a16:creationId xmlns:a16="http://schemas.microsoft.com/office/drawing/2014/main" id="{BECD0956-0FD8-4B94-8E75-1625CBC7BBC6}"/>
              </a:ext>
            </a:extLst>
          </p:cNvPr>
          <p:cNvCxnSpPr>
            <a:cxnSpLocks/>
          </p:cNvCxnSpPr>
          <p:nvPr/>
        </p:nvCxnSpPr>
        <p:spPr>
          <a:xfrm flipH="1" flipV="1">
            <a:off x="9073662" y="4812924"/>
            <a:ext cx="739286" cy="303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16586EE6-18D7-423A-A702-A8EA9A59E411}"/>
              </a:ext>
            </a:extLst>
          </p:cNvPr>
          <p:cNvCxnSpPr>
            <a:cxnSpLocks/>
          </p:cNvCxnSpPr>
          <p:nvPr/>
        </p:nvCxnSpPr>
        <p:spPr>
          <a:xfrm flipH="1">
            <a:off x="9073662" y="5220054"/>
            <a:ext cx="718854" cy="2821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BD61A4E7-B479-470D-B88D-3640A7AFCD72}"/>
              </a:ext>
            </a:extLst>
          </p:cNvPr>
          <p:cNvCxnSpPr>
            <a:cxnSpLocks/>
          </p:cNvCxnSpPr>
          <p:nvPr/>
        </p:nvCxnSpPr>
        <p:spPr>
          <a:xfrm flipV="1">
            <a:off x="8236614" y="4556368"/>
            <a:ext cx="13452" cy="4288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115ABC40-7363-4812-831F-7C6EC5F88966}"/>
              </a:ext>
            </a:extLst>
          </p:cNvPr>
          <p:cNvCxnSpPr>
            <a:cxnSpLocks/>
          </p:cNvCxnSpPr>
          <p:nvPr/>
        </p:nvCxnSpPr>
        <p:spPr>
          <a:xfrm flipH="1">
            <a:off x="8230283" y="5308786"/>
            <a:ext cx="10991" cy="478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800F090-630B-4827-844D-ECC5CC09D455}"/>
              </a:ext>
            </a:extLst>
          </p:cNvPr>
          <p:cNvSpPr/>
          <p:nvPr/>
        </p:nvSpPr>
        <p:spPr>
          <a:xfrm>
            <a:off x="8377009" y="4853474"/>
            <a:ext cx="257957" cy="2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sp>
        <p:nvSpPr>
          <p:cNvPr id="30" name="正方形/長方形 29">
            <a:extLst>
              <a:ext uri="{FF2B5EF4-FFF2-40B4-BE49-F238E27FC236}">
                <a16:creationId xmlns:a16="http://schemas.microsoft.com/office/drawing/2014/main" id="{33D6CBD3-10B9-46A9-B6AB-1B8B33705A01}"/>
              </a:ext>
            </a:extLst>
          </p:cNvPr>
          <p:cNvSpPr/>
          <p:nvPr/>
        </p:nvSpPr>
        <p:spPr>
          <a:xfrm>
            <a:off x="8326318" y="5552553"/>
            <a:ext cx="257957" cy="2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0</a:t>
            </a:r>
            <a:endParaRPr kumimoji="1" lang="ja-JP" altLang="en-US" dirty="0"/>
          </a:p>
        </p:txBody>
      </p:sp>
      <p:sp>
        <p:nvSpPr>
          <p:cNvPr id="31" name="正方形/長方形 30">
            <a:extLst>
              <a:ext uri="{FF2B5EF4-FFF2-40B4-BE49-F238E27FC236}">
                <a16:creationId xmlns:a16="http://schemas.microsoft.com/office/drawing/2014/main" id="{CB1371A0-8073-4B78-AFC2-5781205E671B}"/>
              </a:ext>
            </a:extLst>
          </p:cNvPr>
          <p:cNvSpPr/>
          <p:nvPr/>
        </p:nvSpPr>
        <p:spPr>
          <a:xfrm>
            <a:off x="8326318" y="2685781"/>
            <a:ext cx="257957" cy="2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dirty="0"/>
          </a:p>
        </p:txBody>
      </p:sp>
      <p:sp>
        <p:nvSpPr>
          <p:cNvPr id="32" name="正方形/長方形 31">
            <a:extLst>
              <a:ext uri="{FF2B5EF4-FFF2-40B4-BE49-F238E27FC236}">
                <a16:creationId xmlns:a16="http://schemas.microsoft.com/office/drawing/2014/main" id="{AEFECB41-6AE8-4610-A167-4D11FC7BE485}"/>
              </a:ext>
            </a:extLst>
          </p:cNvPr>
          <p:cNvSpPr/>
          <p:nvPr/>
        </p:nvSpPr>
        <p:spPr>
          <a:xfrm>
            <a:off x="8326318" y="3568688"/>
            <a:ext cx="257957" cy="233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0</a:t>
            </a:r>
            <a:endParaRPr kumimoji="1" lang="ja-JP" altLang="en-US" dirty="0"/>
          </a:p>
        </p:txBody>
      </p:sp>
      <p:sp>
        <p:nvSpPr>
          <p:cNvPr id="18" name="弦 17">
            <a:extLst>
              <a:ext uri="{FF2B5EF4-FFF2-40B4-BE49-F238E27FC236}">
                <a16:creationId xmlns:a16="http://schemas.microsoft.com/office/drawing/2014/main" id="{C6CA530E-40B1-4051-AA3A-4E9332AC78AC}"/>
              </a:ext>
            </a:extLst>
          </p:cNvPr>
          <p:cNvSpPr/>
          <p:nvPr/>
        </p:nvSpPr>
        <p:spPr>
          <a:xfrm>
            <a:off x="7953088" y="5731956"/>
            <a:ext cx="3202592" cy="1543262"/>
          </a:xfrm>
          <a:prstGeom prst="chord">
            <a:avLst>
              <a:gd name="adj1" fmla="val 10459577"/>
              <a:gd name="adj2" fmla="val 30662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原子核</a:t>
            </a:r>
          </a:p>
        </p:txBody>
      </p:sp>
      <p:sp>
        <p:nvSpPr>
          <p:cNvPr id="40" name="矢印: 下 39">
            <a:extLst>
              <a:ext uri="{FF2B5EF4-FFF2-40B4-BE49-F238E27FC236}">
                <a16:creationId xmlns:a16="http://schemas.microsoft.com/office/drawing/2014/main" id="{4BB1144E-1CD5-49BF-8BD8-EB9AA0DE4028}"/>
              </a:ext>
            </a:extLst>
          </p:cNvPr>
          <p:cNvSpPr/>
          <p:nvPr/>
        </p:nvSpPr>
        <p:spPr>
          <a:xfrm rot="16200000">
            <a:off x="652744" y="4425158"/>
            <a:ext cx="884395" cy="1767254"/>
          </a:xfrm>
          <a:prstGeom prst="downArrow">
            <a:avLst>
              <a:gd name="adj1" fmla="val 4439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強い外部磁場</a:t>
            </a:r>
          </a:p>
        </p:txBody>
      </p:sp>
      <p:sp>
        <p:nvSpPr>
          <p:cNvPr id="21" name="矢印: 左 20">
            <a:extLst>
              <a:ext uri="{FF2B5EF4-FFF2-40B4-BE49-F238E27FC236}">
                <a16:creationId xmlns:a16="http://schemas.microsoft.com/office/drawing/2014/main" id="{76B5AE76-7C14-4FFD-B921-07E3ED1F53A1}"/>
              </a:ext>
            </a:extLst>
          </p:cNvPr>
          <p:cNvSpPr/>
          <p:nvPr/>
        </p:nvSpPr>
        <p:spPr>
          <a:xfrm>
            <a:off x="9996854" y="4538784"/>
            <a:ext cx="1535011" cy="5113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強い磁場</a:t>
            </a:r>
          </a:p>
        </p:txBody>
      </p:sp>
      <p:sp>
        <p:nvSpPr>
          <p:cNvPr id="22" name="吹き出し: 角を丸めた四角形 21">
            <a:extLst>
              <a:ext uri="{FF2B5EF4-FFF2-40B4-BE49-F238E27FC236}">
                <a16:creationId xmlns:a16="http://schemas.microsoft.com/office/drawing/2014/main" id="{B50C72A3-BEE4-4379-8ADA-5524776C2321}"/>
              </a:ext>
            </a:extLst>
          </p:cNvPr>
          <p:cNvSpPr/>
          <p:nvPr/>
        </p:nvSpPr>
        <p:spPr>
          <a:xfrm>
            <a:off x="3998442" y="5212516"/>
            <a:ext cx="2281671" cy="1041212"/>
          </a:xfrm>
          <a:prstGeom prst="wedgeRoundRectCallout">
            <a:avLst>
              <a:gd name="adj1" fmla="val -58982"/>
              <a:gd name="adj2" fmla="val 17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外部磁場を徐々に弱めていくときに</a:t>
            </a:r>
            <a:endParaRPr kumimoji="1" lang="en-US" altLang="ja-JP" dirty="0"/>
          </a:p>
          <a:p>
            <a:pPr algn="ctr"/>
            <a:r>
              <a:rPr kumimoji="1" lang="ja-JP" altLang="en-US" dirty="0"/>
              <a:t>相互作用</a:t>
            </a:r>
          </a:p>
        </p:txBody>
      </p:sp>
      <p:cxnSp>
        <p:nvCxnSpPr>
          <p:cNvPr id="25" name="直線矢印コネクタ 24">
            <a:extLst>
              <a:ext uri="{FF2B5EF4-FFF2-40B4-BE49-F238E27FC236}">
                <a16:creationId xmlns:a16="http://schemas.microsoft.com/office/drawing/2014/main" id="{EF436BD5-2EE2-47CD-B61E-CB44684460D4}"/>
              </a:ext>
            </a:extLst>
          </p:cNvPr>
          <p:cNvCxnSpPr/>
          <p:nvPr/>
        </p:nvCxnSpPr>
        <p:spPr>
          <a:xfrm flipH="1">
            <a:off x="2611323" y="6057900"/>
            <a:ext cx="272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6D27DDA0-202A-4DA7-8BC2-9BF8B7AA2C80}"/>
              </a:ext>
            </a:extLst>
          </p:cNvPr>
          <p:cNvCxnSpPr>
            <a:cxnSpLocks/>
          </p:cNvCxnSpPr>
          <p:nvPr/>
        </p:nvCxnSpPr>
        <p:spPr>
          <a:xfrm flipV="1">
            <a:off x="2992325" y="5882057"/>
            <a:ext cx="164122"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E182923-4207-4995-B6DF-96CF8A8C7AED}"/>
              </a:ext>
            </a:extLst>
          </p:cNvPr>
          <p:cNvCxnSpPr>
            <a:cxnSpLocks/>
          </p:cNvCxnSpPr>
          <p:nvPr/>
        </p:nvCxnSpPr>
        <p:spPr>
          <a:xfrm flipV="1">
            <a:off x="3075027" y="5325685"/>
            <a:ext cx="164122"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A3878679-5083-48F9-BDE4-091C95B242A2}"/>
              </a:ext>
            </a:extLst>
          </p:cNvPr>
          <p:cNvCxnSpPr>
            <a:cxnSpLocks/>
          </p:cNvCxnSpPr>
          <p:nvPr/>
        </p:nvCxnSpPr>
        <p:spPr>
          <a:xfrm>
            <a:off x="3066235" y="5550894"/>
            <a:ext cx="28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AF6267FA-3030-4B40-8F36-8CE7D3EA15E5}"/>
              </a:ext>
            </a:extLst>
          </p:cNvPr>
          <p:cNvCxnSpPr>
            <a:cxnSpLocks/>
          </p:cNvCxnSpPr>
          <p:nvPr/>
        </p:nvCxnSpPr>
        <p:spPr>
          <a:xfrm>
            <a:off x="2324116" y="5786151"/>
            <a:ext cx="28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B1FC271-B0E5-4305-AA42-82F4F6B54204}"/>
              </a:ext>
            </a:extLst>
          </p:cNvPr>
          <p:cNvSpPr/>
          <p:nvPr/>
        </p:nvSpPr>
        <p:spPr>
          <a:xfrm>
            <a:off x="6585439" y="4707002"/>
            <a:ext cx="314036" cy="33096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1F55238-2AEB-4531-B786-8B688FEF2C88}"/>
              </a:ext>
            </a:extLst>
          </p:cNvPr>
          <p:cNvSpPr/>
          <p:nvPr/>
        </p:nvSpPr>
        <p:spPr>
          <a:xfrm rot="1502946">
            <a:off x="6247547" y="4723077"/>
            <a:ext cx="913418" cy="19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E444BFA9-8152-430C-A27E-BD1D4E413EB5}"/>
              </a:ext>
            </a:extLst>
          </p:cNvPr>
          <p:cNvSpPr/>
          <p:nvPr/>
        </p:nvSpPr>
        <p:spPr>
          <a:xfrm rot="20063519">
            <a:off x="6382363" y="4796349"/>
            <a:ext cx="913418" cy="19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B8A0249F-3CB8-4C3C-B341-4225A3259543}"/>
              </a:ext>
            </a:extLst>
          </p:cNvPr>
          <p:cNvSpPr/>
          <p:nvPr/>
        </p:nvSpPr>
        <p:spPr>
          <a:xfrm rot="16200000">
            <a:off x="6280895" y="4925909"/>
            <a:ext cx="913418" cy="19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CDE1593A-8C42-47F5-A40D-9FDD3E9B4376}"/>
              </a:ext>
            </a:extLst>
          </p:cNvPr>
          <p:cNvSpPr/>
          <p:nvPr/>
        </p:nvSpPr>
        <p:spPr>
          <a:xfrm>
            <a:off x="7168482" y="4671834"/>
            <a:ext cx="87923" cy="7955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B74CB98B-BA7B-4BDB-B688-AAB7FA4C64FC}"/>
              </a:ext>
            </a:extLst>
          </p:cNvPr>
          <p:cNvSpPr/>
          <p:nvPr/>
        </p:nvSpPr>
        <p:spPr>
          <a:xfrm>
            <a:off x="6693642" y="5395869"/>
            <a:ext cx="87923" cy="7955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3F065C6C-A741-4759-A3BB-B5CAF020D505}"/>
              </a:ext>
            </a:extLst>
          </p:cNvPr>
          <p:cNvSpPr/>
          <p:nvPr/>
        </p:nvSpPr>
        <p:spPr>
          <a:xfrm>
            <a:off x="6256244" y="4574084"/>
            <a:ext cx="87923" cy="7955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543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0EDAA-DC21-4411-9039-CCF519694DAA}"/>
              </a:ext>
            </a:extLst>
          </p:cNvPr>
          <p:cNvSpPr>
            <a:spLocks noGrp="1"/>
          </p:cNvSpPr>
          <p:nvPr>
            <p:ph type="title"/>
          </p:nvPr>
        </p:nvSpPr>
        <p:spPr/>
        <p:txBody>
          <a:bodyPr/>
          <a:lstStyle/>
          <a:p>
            <a:r>
              <a:rPr kumimoji="1" lang="ja-JP" altLang="en-US" dirty="0"/>
              <a:t>量子もつれの例　　量子ビットの候補２</a:t>
            </a:r>
          </a:p>
        </p:txBody>
      </p:sp>
      <p:sp>
        <p:nvSpPr>
          <p:cNvPr id="3" name="コンテンツ プレースホルダー 2">
            <a:extLst>
              <a:ext uri="{FF2B5EF4-FFF2-40B4-BE49-F238E27FC236}">
                <a16:creationId xmlns:a16="http://schemas.microsoft.com/office/drawing/2014/main" id="{89EE8F26-6BEF-4A3F-9086-9A799C539065}"/>
              </a:ext>
            </a:extLst>
          </p:cNvPr>
          <p:cNvSpPr>
            <a:spLocks noGrp="1"/>
          </p:cNvSpPr>
          <p:nvPr>
            <p:ph idx="1"/>
          </p:nvPr>
        </p:nvSpPr>
        <p:spPr>
          <a:xfrm>
            <a:off x="193433" y="1821754"/>
            <a:ext cx="5835771" cy="4440766"/>
          </a:xfrm>
        </p:spPr>
        <p:txBody>
          <a:bodyPr/>
          <a:lstStyle/>
          <a:p>
            <a:pPr marL="0" indent="0">
              <a:buNone/>
            </a:pPr>
            <a:r>
              <a:rPr lang="ja-JP" altLang="en-US" dirty="0"/>
              <a:t>　・イオン補足し、レーザー冷却</a:t>
            </a:r>
            <a:endParaRPr lang="en-US" altLang="ja-JP" dirty="0"/>
          </a:p>
          <a:p>
            <a:r>
              <a:rPr kumimoji="1" lang="ja-JP" altLang="en-US" dirty="0"/>
              <a:t>電極の間でイオンを補足し、レーザー冷却することで、イオンが量子ビットとしてふるまう。</a:t>
            </a:r>
            <a:r>
              <a:rPr kumimoji="1" lang="ja-JP" altLang="en-US" b="1" dirty="0">
                <a:solidFill>
                  <a:srgbClr val="FF0000"/>
                </a:solidFill>
              </a:rPr>
              <a:t>コヒーレンス時間が５０秒</a:t>
            </a:r>
            <a:r>
              <a:rPr kumimoji="1" lang="ja-JP" altLang="en-US" dirty="0">
                <a:solidFill>
                  <a:schemeClr val="tx1"/>
                </a:solidFill>
              </a:rPr>
              <a:t>と長くなり</a:t>
            </a:r>
            <a:r>
              <a:rPr kumimoji="1" lang="ja-JP" altLang="en-US" b="1" dirty="0">
                <a:solidFill>
                  <a:schemeClr val="tx1"/>
                </a:solidFill>
              </a:rPr>
              <a:t>、</a:t>
            </a:r>
            <a:r>
              <a:rPr kumimoji="1" lang="ja-JP" altLang="en-US" b="1" dirty="0">
                <a:solidFill>
                  <a:srgbClr val="FF0000"/>
                </a:solidFill>
              </a:rPr>
              <a:t>量子ビットの初期化が可能</a:t>
            </a:r>
            <a:r>
              <a:rPr kumimoji="1" lang="ja-JP" altLang="en-US" dirty="0"/>
              <a:t>。</a:t>
            </a:r>
            <a:endParaRPr kumimoji="1" lang="en-US" altLang="ja-JP" dirty="0"/>
          </a:p>
          <a:p>
            <a:endParaRPr lang="en-US" altLang="ja-JP" dirty="0"/>
          </a:p>
          <a:p>
            <a:r>
              <a:rPr lang="ja-JP" altLang="en-US" dirty="0"/>
              <a:t>捕獲されている</a:t>
            </a:r>
            <a:r>
              <a:rPr lang="ja-JP" altLang="en-US" dirty="0">
                <a:solidFill>
                  <a:srgbClr val="FF0000"/>
                </a:solidFill>
              </a:rPr>
              <a:t>イオンが逃げ出す</a:t>
            </a:r>
            <a:r>
              <a:rPr lang="ja-JP" altLang="en-US" dirty="0"/>
              <a:t>ことがあり、再度イオンを捕まえ直す必要があったり、</a:t>
            </a:r>
            <a:r>
              <a:rPr lang="ja-JP" altLang="en-US" dirty="0">
                <a:solidFill>
                  <a:srgbClr val="FF0000"/>
                </a:solidFill>
              </a:rPr>
              <a:t>工学素子を高度に扱うエンジニアリング能力が必要</a:t>
            </a:r>
            <a:r>
              <a:rPr lang="ja-JP" altLang="en-US" dirty="0"/>
              <a:t>とされハードルが高い。</a:t>
            </a:r>
            <a:endParaRPr lang="en-US" altLang="ja-JP" dirty="0"/>
          </a:p>
          <a:p>
            <a:endParaRPr lang="en-US" altLang="ja-JP" dirty="0"/>
          </a:p>
          <a:p>
            <a:pPr marL="0" indent="0">
              <a:buNone/>
            </a:pPr>
            <a:endParaRPr lang="en-US" altLang="ja-JP" sz="600" dirty="0"/>
          </a:p>
        </p:txBody>
      </p:sp>
      <p:pic>
        <p:nvPicPr>
          <p:cNvPr id="1026" name="Picture 2" descr="リニアイオントラップの模式図とその断面図">
            <a:extLst>
              <a:ext uri="{FF2B5EF4-FFF2-40B4-BE49-F238E27FC236}">
                <a16:creationId xmlns:a16="http://schemas.microsoft.com/office/drawing/2014/main" id="{CB2D72AD-7EB3-4B6F-B778-590ACE157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798" y="2303300"/>
            <a:ext cx="6051428" cy="3909986"/>
          </a:xfrm>
          <a:prstGeom prst="rect">
            <a:avLst/>
          </a:prstGeom>
          <a:noFill/>
          <a:extLst>
            <a:ext uri="{909E8E84-426E-40DD-AFC4-6F175D3DCCD1}">
              <a14:hiddenFill xmlns:a14="http://schemas.microsoft.com/office/drawing/2010/main">
                <a:solidFill>
                  <a:srgbClr val="FFFFFF"/>
                </a:solidFill>
              </a14:hiddenFill>
            </a:ext>
          </a:extLst>
        </p:spPr>
      </p:pic>
      <p:sp>
        <p:nvSpPr>
          <p:cNvPr id="12" name="吹き出し: 角を丸めた四角形 11">
            <a:extLst>
              <a:ext uri="{FF2B5EF4-FFF2-40B4-BE49-F238E27FC236}">
                <a16:creationId xmlns:a16="http://schemas.microsoft.com/office/drawing/2014/main" id="{C547E603-0F99-4752-A5F3-43618B1A340E}"/>
              </a:ext>
            </a:extLst>
          </p:cNvPr>
          <p:cNvSpPr/>
          <p:nvPr/>
        </p:nvSpPr>
        <p:spPr>
          <a:xfrm>
            <a:off x="6699738" y="1890346"/>
            <a:ext cx="1591408" cy="545124"/>
          </a:xfrm>
          <a:prstGeom prst="wedgeRoundRectCallout">
            <a:avLst>
              <a:gd name="adj1" fmla="val -42784"/>
              <a:gd name="adj2" fmla="val 802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レーザー冷却</a:t>
            </a:r>
          </a:p>
        </p:txBody>
      </p:sp>
      <p:sp>
        <p:nvSpPr>
          <p:cNvPr id="14" name="吹き出し: 円形 13">
            <a:extLst>
              <a:ext uri="{FF2B5EF4-FFF2-40B4-BE49-F238E27FC236}">
                <a16:creationId xmlns:a16="http://schemas.microsoft.com/office/drawing/2014/main" id="{E73D1AC7-47B6-4E16-B36F-5E74513FC593}"/>
              </a:ext>
            </a:extLst>
          </p:cNvPr>
          <p:cNvSpPr/>
          <p:nvPr/>
        </p:nvSpPr>
        <p:spPr>
          <a:xfrm>
            <a:off x="8398972" y="1846100"/>
            <a:ext cx="1125416" cy="914400"/>
          </a:xfrm>
          <a:prstGeom prst="wedgeEllipseCallout">
            <a:avLst>
              <a:gd name="adj1" fmla="val -86458"/>
              <a:gd name="adj2" fmla="val 1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イオン</a:t>
            </a:r>
          </a:p>
        </p:txBody>
      </p:sp>
      <p:sp>
        <p:nvSpPr>
          <p:cNvPr id="42" name="吹き出し: 円形 41">
            <a:extLst>
              <a:ext uri="{FF2B5EF4-FFF2-40B4-BE49-F238E27FC236}">
                <a16:creationId xmlns:a16="http://schemas.microsoft.com/office/drawing/2014/main" id="{FE0F7859-056F-4701-946D-BB9120889660}"/>
              </a:ext>
            </a:extLst>
          </p:cNvPr>
          <p:cNvSpPr/>
          <p:nvPr/>
        </p:nvSpPr>
        <p:spPr>
          <a:xfrm>
            <a:off x="10257386" y="1821754"/>
            <a:ext cx="1125416" cy="914400"/>
          </a:xfrm>
          <a:prstGeom prst="wedgeEllipseCallout">
            <a:avLst>
              <a:gd name="adj1" fmla="val 1042"/>
              <a:gd name="adj2" fmla="val 115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イオン</a:t>
            </a:r>
          </a:p>
        </p:txBody>
      </p:sp>
      <p:sp>
        <p:nvSpPr>
          <p:cNvPr id="44" name="吹き出し: 円形 43">
            <a:extLst>
              <a:ext uri="{FF2B5EF4-FFF2-40B4-BE49-F238E27FC236}">
                <a16:creationId xmlns:a16="http://schemas.microsoft.com/office/drawing/2014/main" id="{BC32335C-AD33-4C78-8A5E-25518B6665AD}"/>
              </a:ext>
            </a:extLst>
          </p:cNvPr>
          <p:cNvSpPr/>
          <p:nvPr/>
        </p:nvSpPr>
        <p:spPr>
          <a:xfrm>
            <a:off x="3610708" y="4986215"/>
            <a:ext cx="3298579" cy="1030654"/>
          </a:xfrm>
          <a:prstGeom prst="wedgeEllipseCallout">
            <a:avLst>
              <a:gd name="adj1" fmla="val 80614"/>
              <a:gd name="adj2" fmla="val 2692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複数のイオン</a:t>
            </a:r>
            <a:endParaRPr kumimoji="1" lang="en-US" altLang="ja-JP" dirty="0"/>
          </a:p>
          <a:p>
            <a:pPr algn="ctr"/>
            <a:r>
              <a:rPr kumimoji="1" lang="ja-JP" altLang="en-US" dirty="0"/>
              <a:t>それぞれが量子ビット</a:t>
            </a:r>
          </a:p>
        </p:txBody>
      </p:sp>
    </p:spTree>
    <p:extLst>
      <p:ext uri="{BB962C8B-B14F-4D97-AF65-F5344CB8AC3E}">
        <p14:creationId xmlns:p14="http://schemas.microsoft.com/office/powerpoint/2010/main" val="425347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0EDAA-DC21-4411-9039-CCF519694DAA}"/>
              </a:ext>
            </a:extLst>
          </p:cNvPr>
          <p:cNvSpPr>
            <a:spLocks noGrp="1"/>
          </p:cNvSpPr>
          <p:nvPr>
            <p:ph type="title"/>
          </p:nvPr>
        </p:nvSpPr>
        <p:spPr/>
        <p:txBody>
          <a:bodyPr/>
          <a:lstStyle/>
          <a:p>
            <a:r>
              <a:rPr kumimoji="1" lang="ja-JP" altLang="en-US" dirty="0"/>
              <a:t>量子もつれの例　　量子ビットの候補３</a:t>
            </a:r>
          </a:p>
        </p:txBody>
      </p:sp>
      <p:sp>
        <p:nvSpPr>
          <p:cNvPr id="3" name="コンテンツ プレースホルダー 2">
            <a:extLst>
              <a:ext uri="{FF2B5EF4-FFF2-40B4-BE49-F238E27FC236}">
                <a16:creationId xmlns:a16="http://schemas.microsoft.com/office/drawing/2014/main" id="{89EE8F26-6BEF-4A3F-9086-9A799C539065}"/>
              </a:ext>
            </a:extLst>
          </p:cNvPr>
          <p:cNvSpPr>
            <a:spLocks noGrp="1"/>
          </p:cNvSpPr>
          <p:nvPr>
            <p:ph idx="1"/>
          </p:nvPr>
        </p:nvSpPr>
        <p:spPr>
          <a:xfrm>
            <a:off x="193432" y="1821754"/>
            <a:ext cx="5758959" cy="4440766"/>
          </a:xfrm>
        </p:spPr>
        <p:txBody>
          <a:bodyPr/>
          <a:lstStyle/>
          <a:p>
            <a:pPr marL="0" indent="0">
              <a:buNone/>
            </a:pPr>
            <a:r>
              <a:rPr lang="ja-JP" altLang="en-US" dirty="0"/>
              <a:t>　・超伝導回路で作成する　磁束量子ビット</a:t>
            </a:r>
            <a:endParaRPr lang="en-US" altLang="ja-JP" dirty="0"/>
          </a:p>
          <a:p>
            <a:pPr marL="0" indent="0">
              <a:buNone/>
            </a:pPr>
            <a:endParaRPr lang="en-US" altLang="ja-JP" dirty="0"/>
          </a:p>
          <a:p>
            <a:pPr marL="0" indent="0">
              <a:buNone/>
            </a:pPr>
            <a:r>
              <a:rPr lang="ja-JP" altLang="en-US" dirty="0"/>
              <a:t>超伝導回路で、上向きと下向きの磁力線の束である磁束を同時に作成することで得られる量子ビット。</a:t>
            </a:r>
            <a:endParaRPr lang="en-US" altLang="ja-JP" dirty="0"/>
          </a:p>
          <a:p>
            <a:pPr marL="0" indent="0">
              <a:buNone/>
            </a:pPr>
            <a:r>
              <a:rPr lang="ja-JP" altLang="en-US" b="1" dirty="0">
                <a:solidFill>
                  <a:srgbClr val="FF0000"/>
                </a:solidFill>
              </a:rPr>
              <a:t>素子の作成が容易！</a:t>
            </a:r>
            <a:endParaRPr lang="en-US" altLang="ja-JP" b="1" dirty="0">
              <a:solidFill>
                <a:srgbClr val="FF0000"/>
              </a:solidFill>
            </a:endParaRPr>
          </a:p>
          <a:p>
            <a:endParaRPr lang="en-US" altLang="ja-JP" sz="1100" dirty="0"/>
          </a:p>
          <a:p>
            <a:r>
              <a:rPr lang="ja-JP" altLang="en-US" dirty="0">
                <a:solidFill>
                  <a:srgbClr val="FF0000"/>
                </a:solidFill>
              </a:rPr>
              <a:t>コヒーレンス時間が短い</a:t>
            </a:r>
            <a:endParaRPr lang="en-US" altLang="ja-JP" dirty="0"/>
          </a:p>
          <a:p>
            <a:pPr marL="0" indent="0">
              <a:buNone/>
            </a:pPr>
            <a:endParaRPr lang="en-US" altLang="ja-JP" sz="600" dirty="0"/>
          </a:p>
        </p:txBody>
      </p:sp>
      <p:pic>
        <p:nvPicPr>
          <p:cNvPr id="3074" name="Picture 2">
            <a:extLst>
              <a:ext uri="{FF2B5EF4-FFF2-40B4-BE49-F238E27FC236}">
                <a16:creationId xmlns:a16="http://schemas.microsoft.com/office/drawing/2014/main" id="{98DDE60E-9A16-48C9-9527-4EF8EF2BF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954" y="1786323"/>
            <a:ext cx="4325813" cy="21679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B5569A-A0C3-42DF-A4F6-45CAFB07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87799"/>
            <a:ext cx="6393104" cy="21559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ADD0A35-DBF1-4F7E-B6F8-C0B204278A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104" y="3954318"/>
            <a:ext cx="5548313" cy="2789382"/>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上カーブ 3">
            <a:extLst>
              <a:ext uri="{FF2B5EF4-FFF2-40B4-BE49-F238E27FC236}">
                <a16:creationId xmlns:a16="http://schemas.microsoft.com/office/drawing/2014/main" id="{AF3D1B0B-3CC1-481E-9B55-73344E08D7A4}"/>
              </a:ext>
            </a:extLst>
          </p:cNvPr>
          <p:cNvSpPr/>
          <p:nvPr/>
        </p:nvSpPr>
        <p:spPr>
          <a:xfrm>
            <a:off x="9725025" y="5470955"/>
            <a:ext cx="628650" cy="3162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矢印: 左カーブ 4">
            <a:extLst>
              <a:ext uri="{FF2B5EF4-FFF2-40B4-BE49-F238E27FC236}">
                <a16:creationId xmlns:a16="http://schemas.microsoft.com/office/drawing/2014/main" id="{BDE3CF47-2AB9-4CC3-A28A-5105722F7199}"/>
              </a:ext>
            </a:extLst>
          </p:cNvPr>
          <p:cNvSpPr/>
          <p:nvPr/>
        </p:nvSpPr>
        <p:spPr>
          <a:xfrm rot="5400000">
            <a:off x="9881249" y="5159625"/>
            <a:ext cx="316202" cy="140909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矢印コネクタ 6">
            <a:extLst>
              <a:ext uri="{FF2B5EF4-FFF2-40B4-BE49-F238E27FC236}">
                <a16:creationId xmlns:a16="http://schemas.microsoft.com/office/drawing/2014/main" id="{480E5C0B-327F-4FF8-B300-A21E5E259C64}"/>
              </a:ext>
            </a:extLst>
          </p:cNvPr>
          <p:cNvCxnSpPr>
            <a:cxnSpLocks/>
          </p:cNvCxnSpPr>
          <p:nvPr/>
        </p:nvCxnSpPr>
        <p:spPr>
          <a:xfrm>
            <a:off x="10278208" y="4651132"/>
            <a:ext cx="0" cy="263769"/>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吹き出し: 四角形 8">
            <a:extLst>
              <a:ext uri="{FF2B5EF4-FFF2-40B4-BE49-F238E27FC236}">
                <a16:creationId xmlns:a16="http://schemas.microsoft.com/office/drawing/2014/main" id="{4CD7BD88-C373-4DA6-8E8D-15D28451180B}"/>
              </a:ext>
            </a:extLst>
          </p:cNvPr>
          <p:cNvSpPr/>
          <p:nvPr/>
        </p:nvSpPr>
        <p:spPr>
          <a:xfrm>
            <a:off x="10216668" y="3648808"/>
            <a:ext cx="1890340" cy="852854"/>
          </a:xfrm>
          <a:prstGeom prst="wedgeRectCallout">
            <a:avLst>
              <a:gd name="adj1" fmla="val -42228"/>
              <a:gd name="adj2" fmla="val 820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トンネル効果で</a:t>
            </a:r>
            <a:endParaRPr kumimoji="1" lang="en-US" altLang="ja-JP" dirty="0"/>
          </a:p>
          <a:p>
            <a:pPr algn="ctr"/>
            <a:r>
              <a:rPr kumimoji="1" lang="ja-JP" altLang="en-US" dirty="0"/>
              <a:t>微弱な超伝導流が流れる</a:t>
            </a:r>
          </a:p>
        </p:txBody>
      </p:sp>
    </p:spTree>
    <p:extLst>
      <p:ext uri="{BB962C8B-B14F-4D97-AF65-F5344CB8AC3E}">
        <p14:creationId xmlns:p14="http://schemas.microsoft.com/office/powerpoint/2010/main" val="47231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CC0FFF9-6959-42F3-9D10-F8F54622A1C4}"/>
              </a:ext>
            </a:extLst>
          </p:cNvPr>
          <p:cNvSpPr txBox="1">
            <a:spLocks/>
          </p:cNvSpPr>
          <p:nvPr/>
        </p:nvSpPr>
        <p:spPr>
          <a:xfrm>
            <a:off x="1186962" y="2039814"/>
            <a:ext cx="9240714" cy="410600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b="1" dirty="0"/>
              <a:t>　　　　　　　光子</a:t>
            </a:r>
            <a:endParaRPr lang="en-US" altLang="ja-JP" dirty="0"/>
          </a:p>
          <a:p>
            <a:endParaRPr lang="en-US" altLang="ja-JP" dirty="0"/>
          </a:p>
          <a:p>
            <a:r>
              <a:rPr lang="ja-JP" altLang="en-US" dirty="0"/>
              <a:t>　　</a:t>
            </a:r>
            <a:r>
              <a:rPr lang="ja-JP" altLang="en-US" sz="3200" dirty="0"/>
              <a:t>を利用した量子コンピュータ</a:t>
            </a:r>
            <a:endParaRPr lang="en-US" altLang="ja-JP" sz="3200" dirty="0"/>
          </a:p>
          <a:p>
            <a:endParaRPr lang="en-US" altLang="ja-JP" sz="3200" dirty="0"/>
          </a:p>
          <a:p>
            <a:endParaRPr lang="en-US" altLang="ja-JP" dirty="0"/>
          </a:p>
          <a:p>
            <a:r>
              <a:rPr lang="ja-JP" altLang="en-US" sz="3200" dirty="0"/>
              <a:t>その他に量子暗号通信なども注目できる。</a:t>
            </a:r>
            <a:endParaRPr lang="ja-JP" altLang="en-US" dirty="0"/>
          </a:p>
        </p:txBody>
      </p:sp>
      <p:sp>
        <p:nvSpPr>
          <p:cNvPr id="3" name="タイトル 2">
            <a:extLst>
              <a:ext uri="{FF2B5EF4-FFF2-40B4-BE49-F238E27FC236}">
                <a16:creationId xmlns:a16="http://schemas.microsoft.com/office/drawing/2014/main" id="{C1516D29-17EB-4132-B44A-04AF17449572}"/>
              </a:ext>
            </a:extLst>
          </p:cNvPr>
          <p:cNvSpPr>
            <a:spLocks noGrp="1"/>
          </p:cNvSpPr>
          <p:nvPr>
            <p:ph type="title"/>
          </p:nvPr>
        </p:nvSpPr>
        <p:spPr/>
        <p:txBody>
          <a:bodyPr/>
          <a:lstStyle/>
          <a:p>
            <a:r>
              <a:rPr kumimoji="1" lang="ja-JP" altLang="en-US" dirty="0"/>
              <a:t>一番商業化に近いのは</a:t>
            </a:r>
            <a:r>
              <a:rPr kumimoji="1" lang="en-US" altLang="ja-JP" dirty="0"/>
              <a:t>…..</a:t>
            </a:r>
            <a:endParaRPr kumimoji="1" lang="ja-JP" altLang="en-US" dirty="0"/>
          </a:p>
        </p:txBody>
      </p:sp>
    </p:spTree>
    <p:extLst>
      <p:ext uri="{BB962C8B-B14F-4D97-AF65-F5344CB8AC3E}">
        <p14:creationId xmlns:p14="http://schemas.microsoft.com/office/powerpoint/2010/main" val="211157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8ECAA-8345-4540-A69C-B008DC32F040}"/>
              </a:ext>
            </a:extLst>
          </p:cNvPr>
          <p:cNvSpPr txBox="1">
            <a:spLocks/>
          </p:cNvSpPr>
          <p:nvPr/>
        </p:nvSpPr>
        <p:spPr>
          <a:xfrm>
            <a:off x="1202788" y="2431927"/>
            <a:ext cx="10058400" cy="1450757"/>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a:t>では、実際にどのように情報を出力しているか計算してみよう！！</a:t>
            </a:r>
            <a:endParaRPr lang="ja-JP" altLang="en-US" dirty="0"/>
          </a:p>
        </p:txBody>
      </p:sp>
    </p:spTree>
    <p:extLst>
      <p:ext uri="{BB962C8B-B14F-4D97-AF65-F5344CB8AC3E}">
        <p14:creationId xmlns:p14="http://schemas.microsoft.com/office/powerpoint/2010/main" val="415704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9FBB6-68C6-4E21-BABA-6D58E1BBF417}"/>
              </a:ext>
            </a:extLst>
          </p:cNvPr>
          <p:cNvSpPr>
            <a:spLocks noGrp="1"/>
          </p:cNvSpPr>
          <p:nvPr>
            <p:ph type="title"/>
          </p:nvPr>
        </p:nvSpPr>
        <p:spPr>
          <a:xfrm>
            <a:off x="931985" y="2273664"/>
            <a:ext cx="10531426" cy="1450757"/>
          </a:xfrm>
        </p:spPr>
        <p:txBody>
          <a:bodyPr/>
          <a:lstStyle/>
          <a:p>
            <a:r>
              <a:rPr lang="ja-JP" altLang="en-US" dirty="0"/>
              <a:t>磁気の向きを利用した量子ビットの場合</a:t>
            </a:r>
            <a:endParaRPr kumimoji="1" lang="ja-JP" altLang="en-US" dirty="0"/>
          </a:p>
        </p:txBody>
      </p:sp>
      <p:sp>
        <p:nvSpPr>
          <p:cNvPr id="5" name="正方形/長方形 4">
            <a:extLst>
              <a:ext uri="{FF2B5EF4-FFF2-40B4-BE49-F238E27FC236}">
                <a16:creationId xmlns:a16="http://schemas.microsoft.com/office/drawing/2014/main" id="{06ADD232-040B-4FDE-986B-5FE4C158C65E}"/>
              </a:ext>
            </a:extLst>
          </p:cNvPr>
          <p:cNvSpPr/>
          <p:nvPr/>
        </p:nvSpPr>
        <p:spPr>
          <a:xfrm>
            <a:off x="4086957" y="4167554"/>
            <a:ext cx="4018085"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i="1" dirty="0"/>
              <a:t>2 </a:t>
            </a:r>
            <a:r>
              <a:rPr kumimoji="1" lang="ja-JP" altLang="en-US" sz="2800" b="1" dirty="0"/>
              <a:t>ビット　➡　</a:t>
            </a:r>
            <a:r>
              <a:rPr kumimoji="1" lang="ja-JP" altLang="en-US" sz="2800" b="1" i="1" dirty="0"/>
              <a:t>ｎ </a:t>
            </a:r>
            <a:r>
              <a:rPr kumimoji="1" lang="ja-JP" altLang="en-US" sz="2800" b="1" dirty="0"/>
              <a:t>ビット</a:t>
            </a:r>
          </a:p>
        </p:txBody>
      </p:sp>
      <p:sp>
        <p:nvSpPr>
          <p:cNvPr id="6" name="楕円 5">
            <a:extLst>
              <a:ext uri="{FF2B5EF4-FFF2-40B4-BE49-F238E27FC236}">
                <a16:creationId xmlns:a16="http://schemas.microsoft.com/office/drawing/2014/main" id="{E0CE47B7-08BE-4ABC-9DCB-816CC74D5315}"/>
              </a:ext>
            </a:extLst>
          </p:cNvPr>
          <p:cNvSpPr/>
          <p:nvPr/>
        </p:nvSpPr>
        <p:spPr>
          <a:xfrm>
            <a:off x="1569058" y="4114069"/>
            <a:ext cx="395654" cy="386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763C436E-5867-4376-A83F-3A6B756DE168}"/>
              </a:ext>
            </a:extLst>
          </p:cNvPr>
          <p:cNvCxnSpPr>
            <a:cxnSpLocks/>
            <a:stCxn id="6" idx="0"/>
          </p:cNvCxnSpPr>
          <p:nvPr/>
        </p:nvCxnSpPr>
        <p:spPr>
          <a:xfrm flipV="1">
            <a:off x="1766885" y="3884007"/>
            <a:ext cx="0" cy="230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49B5550C-FE48-46BE-855D-A21A66544B2B}"/>
              </a:ext>
            </a:extLst>
          </p:cNvPr>
          <p:cNvSpPr/>
          <p:nvPr/>
        </p:nvSpPr>
        <p:spPr>
          <a:xfrm>
            <a:off x="2309261" y="4114068"/>
            <a:ext cx="395654" cy="386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FFB15012-0614-4729-BAFB-4126FBDE8102}"/>
              </a:ext>
            </a:extLst>
          </p:cNvPr>
          <p:cNvCxnSpPr>
            <a:cxnSpLocks/>
            <a:stCxn id="9" idx="4"/>
          </p:cNvCxnSpPr>
          <p:nvPr/>
        </p:nvCxnSpPr>
        <p:spPr>
          <a:xfrm>
            <a:off x="2507088" y="4500929"/>
            <a:ext cx="0" cy="229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55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2">
                <a:extLst>
                  <a:ext uri="{FF2B5EF4-FFF2-40B4-BE49-F238E27FC236}">
                    <a16:creationId xmlns:a16="http://schemas.microsoft.com/office/drawing/2014/main" id="{0953D1C7-4C2F-4C78-BE68-A6F6B0CE71B8}"/>
                  </a:ext>
                </a:extLst>
              </p:cNvPr>
              <p:cNvSpPr txBox="1">
                <a:spLocks/>
              </p:cNvSpPr>
              <p:nvPr/>
            </p:nvSpPr>
            <p:spPr>
              <a:xfrm>
                <a:off x="202220" y="101111"/>
                <a:ext cx="11244194" cy="665577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a:ea typeface="Cambria Math" panose="02040503050406030204" pitchFamily="18" charset="0"/>
                  </a:rPr>
                  <a:t>量子は</a:t>
                </a:r>
                <a:r>
                  <a:rPr lang="en-US" altLang="ja-JP" dirty="0">
                    <a:ea typeface="Cambria Math" panose="02040503050406030204" pitchFamily="18" charset="0"/>
                  </a:rPr>
                  <a:t>2</a:t>
                </a:r>
                <a:r>
                  <a:rPr lang="ja-JP" altLang="en-US" dirty="0">
                    <a:ea typeface="Cambria Math" panose="02040503050406030204" pitchFamily="18" charset="0"/>
                  </a:rPr>
                  <a:t>つのスピン（</a:t>
                </a:r>
                <a:r>
                  <a:rPr lang="ja-JP" altLang="en-US" dirty="0">
                    <a:solidFill>
                      <a:schemeClr val="tx1"/>
                    </a:solidFill>
                  </a:rPr>
                  <a:t>素粒子の磁気の向き</a:t>
                </a:r>
                <a:r>
                  <a:rPr lang="ja-JP" altLang="en-US" dirty="0">
                    <a:ea typeface="Cambria Math" panose="02040503050406030204" pitchFamily="18" charset="0"/>
                  </a:rPr>
                  <a:t>）を持っているので、上向きを</a:t>
                </a:r>
                <a:r>
                  <a:rPr lang="en-US" altLang="ja-JP" dirty="0"/>
                  <a:t> </a:t>
                </a:r>
                <a14:m>
                  <m:oMath xmlns:m="http://schemas.openxmlformats.org/officeDocument/2006/math">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latin typeface="Cambria Math" panose="02040503050406030204" pitchFamily="18" charset="0"/>
                          </a:rPr>
                          <m:t>↑</m:t>
                        </m:r>
                      </m:e>
                    </m:d>
                  </m:oMath>
                </a14:m>
                <a:r>
                  <a:rPr lang="ja-JP" altLang="en-US" dirty="0">
                    <a:ea typeface="Cambria Math" panose="02040503050406030204" pitchFamily="18" charset="0"/>
                  </a:rPr>
                  <a:t>上向きを</a:t>
                </a:r>
                <a14:m>
                  <m:oMath xmlns:m="http://schemas.openxmlformats.org/officeDocument/2006/math">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latin typeface="Cambria Math" panose="02040503050406030204" pitchFamily="18" charset="0"/>
                          </a:rPr>
                          <m:t>↓</m:t>
                        </m:r>
                      </m:e>
                    </m:d>
                  </m:oMath>
                </a14:m>
                <a:r>
                  <a:rPr lang="ja-JP" altLang="en-US" dirty="0">
                    <a:ea typeface="Cambria Math" panose="02040503050406030204" pitchFamily="18" charset="0"/>
                  </a:rPr>
                  <a:t>とすると</a:t>
                </a:r>
                <a:endParaRPr lang="en-US" altLang="ja-JP" dirty="0">
                  <a:ea typeface="Cambria Math" panose="02040503050406030204" pitchFamily="18" charset="0"/>
                </a:endParaRPr>
              </a:p>
              <a:p>
                <a:r>
                  <a:rPr lang="en-US" altLang="ja-JP" dirty="0">
                    <a:ea typeface="Cambria Math" panose="02040503050406030204" pitchFamily="18" charset="0"/>
                  </a:rPr>
                  <a:t>      </a:t>
                </a: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rgbClr val="00B0F0"/>
                            </a:solidFill>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smtClean="0">
                                <a:solidFill>
                                  <a:srgbClr val="00B050"/>
                                </a:solidFill>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oMath>
                </a14:m>
                <a:endParaRPr lang="en-US" altLang="ja-JP" dirty="0"/>
              </a:p>
              <a:p>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chemeClr val="accent1"/>
                            </a:solidFill>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endParaRPr lang="en-US" altLang="ja-JP" dirty="0"/>
              </a:p>
              <a:p>
                <a:pPr marL="0" indent="0">
                  <a:buNone/>
                </a:pPr>
                <a:endParaRPr lang="en-US" altLang="ja-JP" sz="100" dirty="0"/>
              </a:p>
              <a:p>
                <a:pPr marL="0" indent="0">
                  <a:buNone/>
                </a:pPr>
                <a:endParaRPr lang="en-US" altLang="ja-JP" sz="10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oMath>
                </a14:m>
                <a:r>
                  <a:rPr lang="ja-JP" altLang="en-US" dirty="0"/>
                  <a:t> と</a:t>
                </a:r>
                <a14:m>
                  <m:oMath xmlns:m="http://schemas.openxmlformats.org/officeDocument/2006/math">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 </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oMath>
                </a14:m>
                <a:r>
                  <a:rPr lang="en-US" altLang="ja-JP" dirty="0"/>
                  <a:t> </a:t>
                </a:r>
                <a:r>
                  <a:rPr lang="ja-JP" altLang="en-US" dirty="0"/>
                  <a:t>となる確率は規格化</a:t>
                </a:r>
                <a14:m>
                  <m:oMath xmlns:m="http://schemas.openxmlformats.org/officeDocument/2006/math">
                    <m:d>
                      <m:dPr>
                        <m:begChr m:val="["/>
                        <m:endChr m:val="]"/>
                        <m:ctrlPr>
                          <a:rPr lang="en-US" altLang="ja-JP" sz="1800" i="1" dirty="0" smtClean="0">
                            <a:latin typeface="Cambria Math" panose="02040503050406030204" pitchFamily="18" charset="0"/>
                            <a:ea typeface="Cambria Math" panose="02040503050406030204" pitchFamily="18" charset="0"/>
                          </a:rPr>
                        </m:ctrlPr>
                      </m:dPr>
                      <m:e>
                        <m:sSup>
                          <m:sSupPr>
                            <m:ctrlPr>
                              <a:rPr lang="en-US" altLang="ja-JP" sz="1800" i="1" dirty="0">
                                <a:latin typeface="Cambria Math" panose="02040503050406030204" pitchFamily="18" charset="0"/>
                                <a:ea typeface="Cambria Math" panose="02040503050406030204" pitchFamily="18" charset="0"/>
                              </a:rPr>
                            </m:ctrlPr>
                          </m:sSupPr>
                          <m:e>
                            <m:r>
                              <a:rPr lang="ja-JP" altLang="en-US" sz="1800" i="1" dirty="0">
                                <a:latin typeface="Cambria Math" panose="02040503050406030204" pitchFamily="18" charset="0"/>
                                <a:ea typeface="Cambria Math" panose="02040503050406030204" pitchFamily="18" charset="0"/>
                              </a:rPr>
                              <m:t>𝜓</m:t>
                            </m:r>
                          </m:e>
                          <m:sup>
                            <m:r>
                              <a:rPr lang="ja-JP" altLang="en-US" sz="1800" b="1" i="1" dirty="0">
                                <a:highlight>
                                  <a:srgbClr val="FFFF00"/>
                                </a:highlight>
                                <a:latin typeface="Cambria Math" panose="02040503050406030204" pitchFamily="18" charset="0"/>
                                <a:ea typeface="Cambria Math" panose="02040503050406030204" pitchFamily="18" charset="0"/>
                              </a:rPr>
                              <m:t>∗</m:t>
                            </m:r>
                          </m:sup>
                        </m:sSup>
                        <m:r>
                          <a:rPr lang="en-US" altLang="ja-JP" sz="1800" i="1" dirty="0">
                            <a:latin typeface="Cambria Math" panose="02040503050406030204" pitchFamily="18" charset="0"/>
                            <a:ea typeface="Cambria Math" panose="02040503050406030204" pitchFamily="18" charset="0"/>
                          </a:rPr>
                          <m:t> </m:t>
                        </m:r>
                        <m:r>
                          <a:rPr lang="ja-JP" altLang="en-US" sz="1800" i="1">
                            <a:latin typeface="Cambria Math" panose="02040503050406030204" pitchFamily="18" charset="0"/>
                            <a:ea typeface="Cambria Math" panose="02040503050406030204" pitchFamily="18" charset="0"/>
                          </a:rPr>
                          <m:t>𝜓</m:t>
                        </m:r>
                        <m:r>
                          <a:rPr lang="en-US" altLang="ja-JP" sz="1800" i="1">
                            <a:latin typeface="Cambria Math" panose="02040503050406030204" pitchFamily="18" charset="0"/>
                            <a:ea typeface="Cambria Math" panose="02040503050406030204" pitchFamily="18" charset="0"/>
                          </a:rPr>
                          <m:t>=1</m:t>
                        </m:r>
                      </m:e>
                    </m:d>
                  </m:oMath>
                </a14:m>
                <a:r>
                  <a:rPr lang="ja-JP" altLang="en-US" dirty="0"/>
                  <a:t>の条件より</a:t>
                </a:r>
                <a:endParaRPr lang="en-US" altLang="ja-JP" dirty="0"/>
              </a:p>
              <a:p>
                <a:r>
                  <a:rPr lang="en-US" altLang="ja-JP" dirty="0">
                    <a:ea typeface="Cambria Math" panose="02040503050406030204" pitchFamily="18" charset="0"/>
                  </a:rPr>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𝑎</m:t>
                            </m:r>
                          </m:e>
                        </m:d>
                      </m:e>
                      <m:sup>
                        <m:r>
                          <a:rPr lang="en-US" altLang="ja-JP" i="1">
                            <a:latin typeface="Cambria Math" panose="02040503050406030204" pitchFamily="18" charset="0"/>
                            <a:ea typeface="Cambria Math" panose="02040503050406030204" pitchFamily="18" charset="0"/>
                          </a:rPr>
                          <m:t>2</m:t>
                        </m:r>
                      </m:sup>
                    </m:sSup>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d>
                          <m:dPr>
                            <m:begChr m:val="|"/>
                            <m:endChr m:val="|"/>
                            <m:ctrlPr>
                              <a:rPr lang="en-US" altLang="ja-JP" i="1" smtClean="0">
                                <a:latin typeface="Cambria Math" panose="02040503050406030204" pitchFamily="18" charset="0"/>
                                <a:ea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𝑏</m:t>
                            </m:r>
                          </m:e>
                        </m:d>
                      </m:e>
                      <m:sup>
                        <m:r>
                          <a:rPr lang="en-US" altLang="ja-JP" i="1" smtClean="0">
                            <a:latin typeface="Cambria Math" panose="02040503050406030204" pitchFamily="18" charset="0"/>
                            <a:ea typeface="Cambria Math" panose="02040503050406030204" pitchFamily="18" charset="0"/>
                          </a:rPr>
                          <m:t>2</m:t>
                        </m:r>
                      </m:sup>
                    </m:sSup>
                    <m:r>
                      <a:rPr lang="en-US" altLang="ja-JP" i="1" smtClean="0">
                        <a:latin typeface="Cambria Math" panose="02040503050406030204" pitchFamily="18" charset="0"/>
                        <a:ea typeface="Cambria Math" panose="02040503050406030204" pitchFamily="18" charset="0"/>
                      </a:rPr>
                      <m:t>= </m:t>
                    </m:r>
                    <m:f>
                      <m:fPr>
                        <m:ctrlPr>
                          <a:rPr lang="en-US" altLang="ja-JP" i="1" smtClean="0">
                            <a:latin typeface="Cambria Math" panose="02040503050406030204" pitchFamily="18" charset="0"/>
                            <a:ea typeface="Cambria Math" panose="02040503050406030204" pitchFamily="18" charset="0"/>
                          </a:rPr>
                        </m:ctrlPr>
                      </m:fPr>
                      <m:num>
                        <m:r>
                          <a:rPr lang="en-US" altLang="ja-JP" i="1" smtClean="0">
                            <a:latin typeface="Cambria Math" panose="02040503050406030204" pitchFamily="18" charset="0"/>
                            <a:ea typeface="Cambria Math" panose="02040503050406030204" pitchFamily="18" charset="0"/>
                          </a:rPr>
                          <m:t>1</m:t>
                        </m:r>
                      </m:num>
                      <m:den>
                        <m:r>
                          <a:rPr lang="en-US" altLang="ja-JP" i="1" smtClean="0">
                            <a:latin typeface="Cambria Math" panose="02040503050406030204" pitchFamily="18" charset="0"/>
                            <a:ea typeface="Cambria Math" panose="02040503050406030204" pitchFamily="18" charset="0"/>
                          </a:rPr>
                          <m:t>2</m:t>
                        </m:r>
                      </m:den>
                    </m:f>
                    <m:r>
                      <a:rPr lang="en-US" altLang="ja-JP" i="1" smtClean="0">
                        <a:latin typeface="Cambria Math" panose="02040503050406030204" pitchFamily="18" charset="0"/>
                        <a:ea typeface="Cambria Math" panose="02040503050406030204" pitchFamily="18" charset="0"/>
                      </a:rPr>
                      <m:t> + </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
                          <a:rPr lang="en-US" altLang="ja-JP" i="1">
                            <a:latin typeface="Cambria Math" panose="02040503050406030204" pitchFamily="18" charset="0"/>
                            <a:ea typeface="Cambria Math" panose="02040503050406030204" pitchFamily="18" charset="0"/>
                          </a:rPr>
                          <m:t>2</m:t>
                        </m:r>
                      </m:den>
                    </m:f>
                  </m:oMath>
                </a14:m>
                <a:endParaRPr lang="en-US" altLang="ja-JP" dirty="0"/>
              </a:p>
              <a:p>
                <a:r>
                  <a:rPr lang="en-US" altLang="ja-JP" dirty="0">
                    <a:ea typeface="Cambria Math" panose="02040503050406030204" pitchFamily="18" charset="0"/>
                  </a:rPr>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𝑎</m:t>
                    </m:r>
                    <m:r>
                      <a:rPr lang="en-US" altLang="ja-JP"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𝑏</m:t>
                    </m:r>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i="1" smtClean="0">
                            <a:latin typeface="Cambria Math" panose="02040503050406030204" pitchFamily="18" charset="0"/>
                            <a:ea typeface="Cambria Math" panose="02040503050406030204" pitchFamily="18" charset="0"/>
                          </a:rPr>
                          <m:t>1</m:t>
                        </m:r>
                      </m:num>
                      <m:den>
                        <m:rad>
                          <m:radPr>
                            <m:degHide m:val="on"/>
                            <m:ctrlPr>
                              <a:rPr lang="en-US" altLang="ja-JP" i="1" smtClean="0">
                                <a:latin typeface="Cambria Math" panose="02040503050406030204" pitchFamily="18" charset="0"/>
                                <a:ea typeface="Cambria Math" panose="02040503050406030204" pitchFamily="18" charset="0"/>
                              </a:rPr>
                            </m:ctrlPr>
                          </m:radPr>
                          <m:deg/>
                          <m:e>
                            <m:r>
                              <a:rPr lang="en-US" altLang="ja-JP" i="1" smtClean="0">
                                <a:latin typeface="Cambria Math" panose="02040503050406030204" pitchFamily="18" charset="0"/>
                                <a:ea typeface="Cambria Math" panose="02040503050406030204" pitchFamily="18" charset="0"/>
                              </a:rPr>
                              <m:t>2</m:t>
                            </m:r>
                          </m:e>
                        </m:rad>
                      </m:den>
                    </m:f>
                  </m:oMath>
                </a14:m>
                <a:endParaRPr lang="en-US" altLang="ja-JP" dirty="0"/>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rgbClr val="00B0F0"/>
                            </a:solidFill>
                            <a:latin typeface="Cambria Math" panose="02040503050406030204" pitchFamily="18" charset="0"/>
                            <a:ea typeface="Cambria Math" panose="02040503050406030204" pitchFamily="18" charset="0"/>
                          </a:rPr>
                          <m:t>𝐴</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chemeClr val="accent1"/>
                            </a:solidFill>
                            <a:latin typeface="Cambria Math" panose="02040503050406030204" pitchFamily="18" charset="0"/>
                            <a:ea typeface="Cambria Math" panose="02040503050406030204" pitchFamily="18" charset="0"/>
                          </a:rPr>
                          <m:t>𝐵</m:t>
                        </m:r>
                      </m:sub>
                    </m:sSub>
                  </m:oMath>
                </a14:m>
                <a:r>
                  <a:rPr lang="ja-JP" altLang="en-US"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solidFill>
                          <a:srgbClr val="00B0F0"/>
                        </a:solidFill>
                        <a:latin typeface="Cambria Math" panose="02040503050406030204" pitchFamily="18" charset="0"/>
                      </a:rPr>
                      <m:t> </m:t>
                    </m:r>
                  </m:oMath>
                </a14:m>
                <a:r>
                  <a:rPr lang="ja-JP" altLang="en-US"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smtClean="0">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solidFill>
                          <a:schemeClr val="accent1"/>
                        </a:solidFill>
                        <a:latin typeface="Cambria Math" panose="02040503050406030204" pitchFamily="18" charset="0"/>
                      </a:rPr>
                      <m:t> </m:t>
                    </m:r>
                  </m:oMath>
                </a14:m>
                <a:r>
                  <a:rPr lang="ja-JP" altLang="en-US" dirty="0"/>
                  <a:t>）</a:t>
                </a:r>
                <a:endParaRPr lang="en-US" altLang="ja-JP" dirty="0"/>
              </a:p>
              <a:p>
                <a:r>
                  <a:rPr lang="ja-JP" altLang="en-US" dirty="0"/>
                  <a:t>　　　　　　＝</a:t>
                </a:r>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smtClean="0">
                                <a:latin typeface="Cambria Math" panose="02040503050406030204" pitchFamily="18" charset="0"/>
                              </a:rPr>
                            </m:ctrlPr>
                          </m:sSupPr>
                          <m:e>
                            <m:r>
                              <a:rPr lang="en-US" altLang="ja-JP" i="1" smtClean="0">
                                <a:latin typeface="Cambria Math" panose="02040503050406030204" pitchFamily="18" charset="0"/>
                              </a:rPr>
                              <m:t>𝑎</m:t>
                            </m:r>
                          </m:e>
                          <m:sup>
                            <m:r>
                              <a:rPr lang="en-US" altLang="ja-JP" i="1" smtClean="0">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𝑎𝑏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𝑏𝑎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r>
                              <a:rPr lang="en-US" altLang="ja-JP" i="1" smtClean="0">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endParaRPr lang="en-US" altLang="ja-JP" dirty="0">
                  <a:solidFill>
                    <a:schemeClr val="accent1"/>
                  </a:solidFill>
                </a:endParaRPr>
              </a:p>
              <a:p>
                <a:r>
                  <a:rPr lang="ja-JP" altLang="en-US" dirty="0"/>
                  <a:t>　　　　　　＝</a:t>
                </a:r>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smtClean="0">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i="1">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i="1">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i="1">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i="1">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endParaRPr lang="en-US" altLang="ja-JP" dirty="0"/>
              </a:p>
              <a:p>
                <a:endParaRPr lang="en-US" altLang="ja-JP" i="1" dirty="0">
                  <a:latin typeface="Cambria Math" panose="02040503050406030204" pitchFamily="18" charset="0"/>
                  <a:ea typeface="Cambria Math" panose="02040503050406030204" pitchFamily="18" charset="0"/>
                </a:endParaRPr>
              </a:p>
              <a:p>
                <a:endParaRPr lang="en-US" altLang="ja-JP" sz="100" i="1" dirty="0">
                  <a:latin typeface="Cambria Math" panose="02040503050406030204" pitchFamily="18" charset="0"/>
                  <a:ea typeface="Cambria Math" panose="02040503050406030204" pitchFamily="18" charset="0"/>
                </a:endParaRPr>
              </a:p>
            </p:txBody>
          </p:sp>
        </mc:Choice>
        <mc:Fallback xmlns="">
          <p:sp>
            <p:nvSpPr>
              <p:cNvPr id="2" name="コンテンツ プレースホルダー 2">
                <a:extLst>
                  <a:ext uri="{FF2B5EF4-FFF2-40B4-BE49-F238E27FC236}">
                    <a16:creationId xmlns:a16="http://schemas.microsoft.com/office/drawing/2014/main" id="{0953D1C7-4C2F-4C78-BE68-A6F6B0CE71B8}"/>
                  </a:ext>
                </a:extLst>
              </p:cNvPr>
              <p:cNvSpPr txBox="1">
                <a:spLocks noRot="1" noChangeAspect="1" noMove="1" noResize="1" noEditPoints="1" noAdjustHandles="1" noChangeArrowheads="1" noChangeShapeType="1" noTextEdit="1"/>
              </p:cNvSpPr>
              <p:nvPr/>
            </p:nvSpPr>
            <p:spPr>
              <a:xfrm>
                <a:off x="202220" y="101111"/>
                <a:ext cx="11244194" cy="6655777"/>
              </a:xfrm>
              <a:prstGeom prst="rect">
                <a:avLst/>
              </a:prstGeom>
              <a:blipFill>
                <a:blip r:embed="rId2"/>
                <a:stretch>
                  <a:fillRect l="-705" t="-779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B9AB6889-7753-409E-B138-B8C621EED208}"/>
              </a:ext>
            </a:extLst>
          </p:cNvPr>
          <p:cNvSpPr/>
          <p:nvPr/>
        </p:nvSpPr>
        <p:spPr>
          <a:xfrm>
            <a:off x="1642532" y="5218752"/>
            <a:ext cx="1600200" cy="56270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D2FBF6-8C9F-4854-9A88-C015205E72B5}"/>
              </a:ext>
            </a:extLst>
          </p:cNvPr>
          <p:cNvSpPr/>
          <p:nvPr/>
        </p:nvSpPr>
        <p:spPr>
          <a:xfrm>
            <a:off x="7119469" y="5235363"/>
            <a:ext cx="1600200" cy="55391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8">
            <a:extLst>
              <a:ext uri="{FF2B5EF4-FFF2-40B4-BE49-F238E27FC236}">
                <a16:creationId xmlns:a16="http://schemas.microsoft.com/office/drawing/2014/main" id="{90CCAD8C-7208-44D5-B636-D0BC96ED7584}"/>
              </a:ext>
            </a:extLst>
          </p:cNvPr>
          <p:cNvSpPr/>
          <p:nvPr/>
        </p:nvSpPr>
        <p:spPr>
          <a:xfrm>
            <a:off x="174859" y="3720615"/>
            <a:ext cx="2066194" cy="404445"/>
          </a:xfrm>
          <a:prstGeom prst="wedgeRoundRectCallout">
            <a:avLst>
              <a:gd name="adj1" fmla="val -16838"/>
              <a:gd name="adj2" fmla="val 808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A</a:t>
            </a:r>
            <a:r>
              <a:rPr kumimoji="1" lang="ja-JP" altLang="en-US" dirty="0"/>
              <a:t>と</a:t>
            </a:r>
            <a:r>
              <a:rPr kumimoji="1" lang="en-US" altLang="ja-JP" dirty="0"/>
              <a:t>B</a:t>
            </a:r>
            <a:r>
              <a:rPr kumimoji="1" lang="ja-JP" altLang="en-US" dirty="0"/>
              <a:t>の組み合わせ</a:t>
            </a:r>
          </a:p>
        </p:txBody>
      </p:sp>
      <p:sp>
        <p:nvSpPr>
          <p:cNvPr id="10" name="左中かっこ 9">
            <a:extLst>
              <a:ext uri="{FF2B5EF4-FFF2-40B4-BE49-F238E27FC236}">
                <a16:creationId xmlns:a16="http://schemas.microsoft.com/office/drawing/2014/main" id="{23FEB5EF-A1D8-436D-BC41-68C2526CD080}"/>
              </a:ext>
            </a:extLst>
          </p:cNvPr>
          <p:cNvSpPr/>
          <p:nvPr/>
        </p:nvSpPr>
        <p:spPr>
          <a:xfrm rot="16200000">
            <a:off x="5052172" y="2186184"/>
            <a:ext cx="274811" cy="7310973"/>
          </a:xfrm>
          <a:prstGeom prst="leftBrace">
            <a:avLst>
              <a:gd name="adj1" fmla="val 204167"/>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07BBA9B-A5A5-458D-A059-A30B71F0F24B}"/>
                  </a:ext>
                </a:extLst>
              </p:cNvPr>
              <p:cNvSpPr txBox="1"/>
              <p:nvPr/>
            </p:nvSpPr>
            <p:spPr>
              <a:xfrm>
                <a:off x="4264272" y="5839704"/>
                <a:ext cx="1793633" cy="369332"/>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oMath>
                </a14:m>
                <a:r>
                  <a:rPr kumimoji="1" lang="ja-JP" altLang="en-US" dirty="0"/>
                  <a:t>通り　</a:t>
                </a:r>
                <a:r>
                  <a:rPr kumimoji="1" lang="en-US" altLang="ja-JP" dirty="0"/>
                  <a:t>=</a:t>
                </a:r>
                <a:r>
                  <a:rPr kumimoji="1" lang="ja-JP" altLang="en-US" dirty="0"/>
                  <a:t>　</a:t>
                </a:r>
                <a:r>
                  <a:rPr kumimoji="1" lang="en-US" altLang="ja-JP" dirty="0"/>
                  <a:t>4</a:t>
                </a:r>
                <a:r>
                  <a:rPr kumimoji="1" lang="ja-JP" altLang="en-US" dirty="0"/>
                  <a:t>通り</a:t>
                </a:r>
              </a:p>
            </p:txBody>
          </p:sp>
        </mc:Choice>
        <mc:Fallback xmlns="">
          <p:sp>
            <p:nvSpPr>
              <p:cNvPr id="11" name="テキスト ボックス 10">
                <a:extLst>
                  <a:ext uri="{FF2B5EF4-FFF2-40B4-BE49-F238E27FC236}">
                    <a16:creationId xmlns:a16="http://schemas.microsoft.com/office/drawing/2014/main" id="{307BBA9B-A5A5-458D-A059-A30B71F0F24B}"/>
                  </a:ext>
                </a:extLst>
              </p:cNvPr>
              <p:cNvSpPr txBox="1">
                <a:spLocks noRot="1" noChangeAspect="1" noMove="1" noResize="1" noEditPoints="1" noAdjustHandles="1" noChangeArrowheads="1" noChangeShapeType="1" noTextEdit="1"/>
              </p:cNvSpPr>
              <p:nvPr/>
            </p:nvSpPr>
            <p:spPr>
              <a:xfrm>
                <a:off x="4264272" y="5839704"/>
                <a:ext cx="1793633" cy="369332"/>
              </a:xfrm>
              <a:prstGeom prst="rect">
                <a:avLst/>
              </a:prstGeom>
              <a:blipFill>
                <a:blip r:embed="rId3"/>
                <a:stretch>
                  <a:fillRect t="-14754" r="-340" b="-26230"/>
                </a:stretch>
              </a:blipFill>
            </p:spPr>
            <p:txBody>
              <a:bodyPr/>
              <a:lstStyle/>
              <a:p>
                <a:r>
                  <a:rPr lang="ja-JP" altLang="en-US">
                    <a:noFill/>
                  </a:rPr>
                  <a:t> </a:t>
                </a:r>
              </a:p>
            </p:txBody>
          </p:sp>
        </mc:Fallback>
      </mc:AlternateContent>
      <p:pic>
        <p:nvPicPr>
          <p:cNvPr id="13" name="グラフィックス 12" descr="ネコ">
            <a:extLst>
              <a:ext uri="{FF2B5EF4-FFF2-40B4-BE49-F238E27FC236}">
                <a16:creationId xmlns:a16="http://schemas.microsoft.com/office/drawing/2014/main" id="{286F6C8E-3BF5-46CF-9B6F-670DED7B90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330482" y="3403599"/>
            <a:ext cx="987670" cy="914400"/>
          </a:xfrm>
          <a:prstGeom prst="rect">
            <a:avLst/>
          </a:prstGeom>
        </p:spPr>
      </p:pic>
      <p:pic>
        <p:nvPicPr>
          <p:cNvPr id="17" name="グラフィックス 16" descr="つながり">
            <a:extLst>
              <a:ext uri="{FF2B5EF4-FFF2-40B4-BE49-F238E27FC236}">
                <a16:creationId xmlns:a16="http://schemas.microsoft.com/office/drawing/2014/main" id="{8119222A-5E42-4657-B006-BCA6E8AFB9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85838" y="3581398"/>
            <a:ext cx="2039816" cy="1957629"/>
          </a:xfrm>
          <a:prstGeom prst="rect">
            <a:avLst/>
          </a:prstGeom>
        </p:spPr>
      </p:pic>
      <p:sp>
        <p:nvSpPr>
          <p:cNvPr id="19" name="吹き出し: 角を丸めた四角形 18">
            <a:extLst>
              <a:ext uri="{FF2B5EF4-FFF2-40B4-BE49-F238E27FC236}">
                <a16:creationId xmlns:a16="http://schemas.microsoft.com/office/drawing/2014/main" id="{01F52FC3-64A8-4D89-85F4-D59C9910EB9C}"/>
              </a:ext>
            </a:extLst>
          </p:cNvPr>
          <p:cNvSpPr/>
          <p:nvPr/>
        </p:nvSpPr>
        <p:spPr>
          <a:xfrm>
            <a:off x="6136203" y="2702361"/>
            <a:ext cx="3429003" cy="914399"/>
          </a:xfrm>
          <a:prstGeom prst="wedgeRoundRectCallout">
            <a:avLst>
              <a:gd name="adj1" fmla="val -55228"/>
              <a:gd name="adj2" fmla="val 424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中学や高校で習った式の展開と同じだニャー</a:t>
            </a:r>
          </a:p>
        </p:txBody>
      </p:sp>
      <p:sp>
        <p:nvSpPr>
          <p:cNvPr id="20" name="楕円 19">
            <a:extLst>
              <a:ext uri="{FF2B5EF4-FFF2-40B4-BE49-F238E27FC236}">
                <a16:creationId xmlns:a16="http://schemas.microsoft.com/office/drawing/2014/main" id="{97A61C3C-6E59-4643-B3CC-11BA3A4C693C}"/>
              </a:ext>
            </a:extLst>
          </p:cNvPr>
          <p:cNvSpPr/>
          <p:nvPr/>
        </p:nvSpPr>
        <p:spPr>
          <a:xfrm>
            <a:off x="6668962" y="725370"/>
            <a:ext cx="395654" cy="386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F254029-3BCF-4BFC-A7F1-A55B3C45B93C}"/>
              </a:ext>
            </a:extLst>
          </p:cNvPr>
          <p:cNvSpPr/>
          <p:nvPr/>
        </p:nvSpPr>
        <p:spPr>
          <a:xfrm>
            <a:off x="7224336" y="725370"/>
            <a:ext cx="395654" cy="386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B2CABA16-7E08-423B-B9B5-852E65FE2E7C}"/>
              </a:ext>
            </a:extLst>
          </p:cNvPr>
          <p:cNvCxnSpPr>
            <a:cxnSpLocks/>
            <a:stCxn id="20" idx="0"/>
          </p:cNvCxnSpPr>
          <p:nvPr/>
        </p:nvCxnSpPr>
        <p:spPr>
          <a:xfrm flipV="1">
            <a:off x="6866789" y="495308"/>
            <a:ext cx="0" cy="230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E48A7BA-E27B-4F12-99DC-6F3E6DC545F2}"/>
              </a:ext>
            </a:extLst>
          </p:cNvPr>
          <p:cNvCxnSpPr>
            <a:cxnSpLocks/>
            <a:stCxn id="21" idx="4"/>
          </p:cNvCxnSpPr>
          <p:nvPr/>
        </p:nvCxnSpPr>
        <p:spPr>
          <a:xfrm>
            <a:off x="7422163" y="1112231"/>
            <a:ext cx="0" cy="279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E79CE14D-8E30-4C1F-A101-5941C76A4AB3}"/>
              </a:ext>
            </a:extLst>
          </p:cNvPr>
          <p:cNvSpPr/>
          <p:nvPr/>
        </p:nvSpPr>
        <p:spPr>
          <a:xfrm>
            <a:off x="6396547" y="495308"/>
            <a:ext cx="1657207" cy="91439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A5B6D4BE-7E0E-49E4-82B4-00499425180A}"/>
              </a:ext>
            </a:extLst>
          </p:cNvPr>
          <p:cNvSpPr/>
          <p:nvPr/>
        </p:nvSpPr>
        <p:spPr>
          <a:xfrm>
            <a:off x="8736603" y="513983"/>
            <a:ext cx="1657207" cy="914399"/>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84795E2-01A1-4390-ADE8-3E11548EE6ED}"/>
              </a:ext>
            </a:extLst>
          </p:cNvPr>
          <p:cNvSpPr/>
          <p:nvPr/>
        </p:nvSpPr>
        <p:spPr>
          <a:xfrm>
            <a:off x="9518859" y="788559"/>
            <a:ext cx="395654" cy="386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85EA8FE-D0C5-4784-884C-E9650F0184CA}"/>
              </a:ext>
            </a:extLst>
          </p:cNvPr>
          <p:cNvSpPr/>
          <p:nvPr/>
        </p:nvSpPr>
        <p:spPr>
          <a:xfrm>
            <a:off x="8967773" y="788559"/>
            <a:ext cx="395654" cy="386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1B4BB67-7A7B-4B64-BF31-784932BCD566}"/>
              </a:ext>
            </a:extLst>
          </p:cNvPr>
          <p:cNvCxnSpPr>
            <a:cxnSpLocks/>
            <a:stCxn id="37" idx="0"/>
          </p:cNvCxnSpPr>
          <p:nvPr/>
        </p:nvCxnSpPr>
        <p:spPr>
          <a:xfrm flipV="1">
            <a:off x="9165600" y="558497"/>
            <a:ext cx="0" cy="230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2811370-8750-4165-A258-02BFF3DCEE44}"/>
              </a:ext>
            </a:extLst>
          </p:cNvPr>
          <p:cNvCxnSpPr>
            <a:cxnSpLocks/>
            <a:stCxn id="36" idx="4"/>
          </p:cNvCxnSpPr>
          <p:nvPr/>
        </p:nvCxnSpPr>
        <p:spPr>
          <a:xfrm>
            <a:off x="9716686" y="1175420"/>
            <a:ext cx="0" cy="24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15ADD1D5-39EA-43DD-A224-88D4FA7ACDF8}"/>
              </a:ext>
            </a:extLst>
          </p:cNvPr>
          <p:cNvSpPr/>
          <p:nvPr/>
        </p:nvSpPr>
        <p:spPr>
          <a:xfrm>
            <a:off x="10112339" y="1087137"/>
            <a:ext cx="263744" cy="279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43" name="正方形/長方形 42">
            <a:extLst>
              <a:ext uri="{FF2B5EF4-FFF2-40B4-BE49-F238E27FC236}">
                <a16:creationId xmlns:a16="http://schemas.microsoft.com/office/drawing/2014/main" id="{43D8F900-E2B1-4F8A-A8CF-738B23C642D3}"/>
              </a:ext>
            </a:extLst>
          </p:cNvPr>
          <p:cNvSpPr/>
          <p:nvPr/>
        </p:nvSpPr>
        <p:spPr>
          <a:xfrm>
            <a:off x="7757051" y="1087137"/>
            <a:ext cx="263744" cy="27989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24" name="円弧 23">
            <a:extLst>
              <a:ext uri="{FF2B5EF4-FFF2-40B4-BE49-F238E27FC236}">
                <a16:creationId xmlns:a16="http://schemas.microsoft.com/office/drawing/2014/main" id="{F14E98E4-330B-4CFF-851B-31C812041237}"/>
              </a:ext>
            </a:extLst>
          </p:cNvPr>
          <p:cNvSpPr/>
          <p:nvPr/>
        </p:nvSpPr>
        <p:spPr>
          <a:xfrm rot="18494138">
            <a:off x="1159891" y="4320017"/>
            <a:ext cx="3159500" cy="2635668"/>
          </a:xfrm>
          <a:prstGeom prst="arc">
            <a:avLst>
              <a:gd name="adj1" fmla="val 1779662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5" name="円弧 24">
            <a:extLst>
              <a:ext uri="{FF2B5EF4-FFF2-40B4-BE49-F238E27FC236}">
                <a16:creationId xmlns:a16="http://schemas.microsoft.com/office/drawing/2014/main" id="{EDED7551-04BB-44D1-BBDB-78E764F1751E}"/>
              </a:ext>
            </a:extLst>
          </p:cNvPr>
          <p:cNvSpPr/>
          <p:nvPr/>
        </p:nvSpPr>
        <p:spPr>
          <a:xfrm rot="18525140">
            <a:off x="644663" y="4283795"/>
            <a:ext cx="4839959" cy="4080559"/>
          </a:xfrm>
          <a:prstGeom prst="arc">
            <a:avLst>
              <a:gd name="adj1" fmla="val 1779662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Tree>
    <p:extLst>
      <p:ext uri="{BB962C8B-B14F-4D97-AF65-F5344CB8AC3E}">
        <p14:creationId xmlns:p14="http://schemas.microsoft.com/office/powerpoint/2010/main" val="2875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FCA8E-08B3-434B-9BA8-4FFB0A3E88F6}"/>
              </a:ext>
            </a:extLst>
          </p:cNvPr>
          <p:cNvSpPr>
            <a:spLocks noGrp="1"/>
          </p:cNvSpPr>
          <p:nvPr>
            <p:ph type="title" idx="4294967295"/>
          </p:nvPr>
        </p:nvSpPr>
        <p:spPr>
          <a:xfrm>
            <a:off x="2170485" y="114299"/>
            <a:ext cx="7078290" cy="1018249"/>
          </a:xfrm>
        </p:spPr>
        <p:txBody>
          <a:bodyPr/>
          <a:lstStyle/>
          <a:p>
            <a:r>
              <a:rPr kumimoji="1" lang="ja-JP" altLang="en-US" dirty="0"/>
              <a:t>量子コンピュータとは？</a:t>
            </a:r>
          </a:p>
        </p:txBody>
      </p:sp>
      <p:sp>
        <p:nvSpPr>
          <p:cNvPr id="3" name="コンテンツ プレースホルダー 2">
            <a:extLst>
              <a:ext uri="{FF2B5EF4-FFF2-40B4-BE49-F238E27FC236}">
                <a16:creationId xmlns:a16="http://schemas.microsoft.com/office/drawing/2014/main" id="{6892F937-7C45-48EC-B69B-C0B65FA12975}"/>
              </a:ext>
            </a:extLst>
          </p:cNvPr>
          <p:cNvSpPr>
            <a:spLocks noGrp="1"/>
          </p:cNvSpPr>
          <p:nvPr>
            <p:ph idx="4294967295"/>
          </p:nvPr>
        </p:nvSpPr>
        <p:spPr>
          <a:xfrm>
            <a:off x="152400" y="1590675"/>
            <a:ext cx="11755438" cy="4913313"/>
          </a:xfrm>
        </p:spPr>
        <p:txBody>
          <a:bodyPr/>
          <a:lstStyle/>
          <a:p>
            <a:r>
              <a:rPr lang="ja-JP" altLang="en-US" sz="2800" dirty="0"/>
              <a:t>原子や電子などミクロな</a:t>
            </a:r>
            <a:r>
              <a:rPr kumimoji="1" lang="ja-JP" altLang="en-US" sz="2800" dirty="0"/>
              <a:t>粒子の性質（量子力学）を利用したコンピュータのこと。</a:t>
            </a:r>
            <a:endParaRPr kumimoji="1" lang="en-US" altLang="ja-JP" sz="2800" dirty="0"/>
          </a:p>
          <a:p>
            <a:endParaRPr lang="en-US" altLang="ja-JP" sz="2800" dirty="0"/>
          </a:p>
          <a:p>
            <a:r>
              <a:rPr kumimoji="1" lang="ja-JP" altLang="en-US" sz="2800" dirty="0"/>
              <a:t>従来のコンピュータと違い、同時に複数のモードを持ち、それを同時に組み合わせることができるのが特徴！</a:t>
            </a:r>
            <a:endParaRPr kumimoji="1" lang="en-US" altLang="ja-JP" sz="2800" dirty="0"/>
          </a:p>
          <a:p>
            <a:endParaRPr lang="en-US" altLang="ja-JP" sz="2800" dirty="0"/>
          </a:p>
          <a:p>
            <a:r>
              <a:rPr kumimoji="1" lang="ja-JP" altLang="en-US" dirty="0"/>
              <a:t>●従来のコンピュータ（</a:t>
            </a:r>
            <a:r>
              <a:rPr lang="en-US" altLang="ja-JP" dirty="0"/>
              <a:t> 2</a:t>
            </a:r>
            <a:r>
              <a:rPr lang="ja-JP" altLang="en-US" dirty="0"/>
              <a:t>ビット）　                     　　           </a:t>
            </a:r>
            <a:r>
              <a:rPr kumimoji="1" lang="ja-JP" altLang="en-US" dirty="0"/>
              <a:t>●</a:t>
            </a:r>
            <a:r>
              <a:rPr lang="ja-JP" altLang="en-US" dirty="0"/>
              <a:t>量子コンピュータ　</a:t>
            </a:r>
            <a:r>
              <a:rPr lang="en-US" altLang="ja-JP" dirty="0"/>
              <a:t> 2</a:t>
            </a:r>
            <a:r>
              <a:rPr lang="ja-JP" altLang="en-US" dirty="0"/>
              <a:t>ビット</a:t>
            </a:r>
            <a:endParaRPr kumimoji="1" lang="en-US" altLang="ja-JP" dirty="0"/>
          </a:p>
          <a:p>
            <a:endParaRPr lang="en-US" altLang="ja-JP" dirty="0"/>
          </a:p>
          <a:p>
            <a:r>
              <a:rPr lang="ja-JP" altLang="en-US" dirty="0"/>
              <a:t>　　０ 　</a:t>
            </a:r>
            <a:r>
              <a:rPr lang="en-US" altLang="ja-JP" dirty="0"/>
              <a:t>or</a:t>
            </a:r>
            <a:r>
              <a:rPr lang="ja-JP" altLang="en-US" dirty="0"/>
              <a:t>　</a:t>
            </a:r>
            <a:r>
              <a:rPr lang="en-US" altLang="ja-JP" dirty="0"/>
              <a:t> </a:t>
            </a:r>
            <a:r>
              <a:rPr lang="ja-JP" altLang="en-US" dirty="0"/>
              <a:t>１</a:t>
            </a:r>
            <a:endParaRPr lang="en-US" altLang="ja-JP" dirty="0"/>
          </a:p>
          <a:p>
            <a:r>
              <a:rPr kumimoji="1" lang="en-US" altLang="ja-JP" dirty="0"/>
              <a:t>      </a:t>
            </a:r>
            <a:r>
              <a:rPr lang="ja-JP" altLang="en-US" dirty="0"/>
              <a:t>０ 　</a:t>
            </a:r>
            <a:r>
              <a:rPr lang="en-US" altLang="ja-JP" dirty="0"/>
              <a:t>or</a:t>
            </a:r>
            <a:r>
              <a:rPr lang="ja-JP" altLang="en-US" dirty="0"/>
              <a:t>　</a:t>
            </a:r>
            <a:r>
              <a:rPr lang="en-US" altLang="ja-JP" dirty="0"/>
              <a:t> </a:t>
            </a:r>
            <a:r>
              <a:rPr lang="ja-JP" altLang="en-US" dirty="0"/>
              <a:t>１</a:t>
            </a:r>
            <a:endParaRPr kumimoji="1" lang="ja-JP" altLang="en-US" dirty="0"/>
          </a:p>
        </p:txBody>
      </p:sp>
      <p:sp>
        <p:nvSpPr>
          <p:cNvPr id="4" name="正方形/長方形 3">
            <a:extLst>
              <a:ext uri="{FF2B5EF4-FFF2-40B4-BE49-F238E27FC236}">
                <a16:creationId xmlns:a16="http://schemas.microsoft.com/office/drawing/2014/main" id="{5AA68266-B689-4697-A881-54AF76B50737}"/>
              </a:ext>
            </a:extLst>
          </p:cNvPr>
          <p:cNvSpPr/>
          <p:nvPr/>
        </p:nvSpPr>
        <p:spPr>
          <a:xfrm>
            <a:off x="2866284" y="5018216"/>
            <a:ext cx="536335"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矢印: 右 6">
            <a:extLst>
              <a:ext uri="{FF2B5EF4-FFF2-40B4-BE49-F238E27FC236}">
                <a16:creationId xmlns:a16="http://schemas.microsoft.com/office/drawing/2014/main" id="{39FB7A9B-2AE1-4B7B-AE5F-6CE37848D2E3}"/>
              </a:ext>
            </a:extLst>
          </p:cNvPr>
          <p:cNvSpPr/>
          <p:nvPr/>
        </p:nvSpPr>
        <p:spPr>
          <a:xfrm>
            <a:off x="2303587" y="5160354"/>
            <a:ext cx="342900" cy="29014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36B12851-9953-49A2-A06C-B0B1D11620FF}"/>
              </a:ext>
            </a:extLst>
          </p:cNvPr>
          <p:cNvSpPr/>
          <p:nvPr/>
        </p:nvSpPr>
        <p:spPr>
          <a:xfrm>
            <a:off x="2303585" y="5672848"/>
            <a:ext cx="342900" cy="29014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897A0B1-3F0B-477E-BBA0-7AA64C77C89A}"/>
              </a:ext>
            </a:extLst>
          </p:cNvPr>
          <p:cNvSpPr/>
          <p:nvPr/>
        </p:nvSpPr>
        <p:spPr>
          <a:xfrm>
            <a:off x="2865556" y="5567338"/>
            <a:ext cx="536335"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10" name="正方形/長方形 9">
            <a:extLst>
              <a:ext uri="{FF2B5EF4-FFF2-40B4-BE49-F238E27FC236}">
                <a16:creationId xmlns:a16="http://schemas.microsoft.com/office/drawing/2014/main" id="{EF948D30-E5FD-48A9-862A-B505629C8069}"/>
              </a:ext>
            </a:extLst>
          </p:cNvPr>
          <p:cNvSpPr/>
          <p:nvPr/>
        </p:nvSpPr>
        <p:spPr>
          <a:xfrm>
            <a:off x="6199754" y="4843605"/>
            <a:ext cx="872192" cy="686368"/>
          </a:xfrm>
          <a:prstGeom prst="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０</a:t>
            </a:r>
          </a:p>
        </p:txBody>
      </p:sp>
      <p:sp>
        <p:nvSpPr>
          <p:cNvPr id="12" name="矢印: 右 11">
            <a:extLst>
              <a:ext uri="{FF2B5EF4-FFF2-40B4-BE49-F238E27FC236}">
                <a16:creationId xmlns:a16="http://schemas.microsoft.com/office/drawing/2014/main" id="{6ADFC0C1-7193-473F-8765-D1E292AFCBAD}"/>
              </a:ext>
            </a:extLst>
          </p:cNvPr>
          <p:cNvSpPr/>
          <p:nvPr/>
        </p:nvSpPr>
        <p:spPr>
          <a:xfrm>
            <a:off x="7253655" y="5328096"/>
            <a:ext cx="614480" cy="4747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08DB1DC-A582-44EE-97E4-86D3FEEB3567}"/>
              </a:ext>
            </a:extLst>
          </p:cNvPr>
          <p:cNvSpPr/>
          <p:nvPr/>
        </p:nvSpPr>
        <p:spPr>
          <a:xfrm>
            <a:off x="8022167" y="4980115"/>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4" name="正方形/長方形 13">
            <a:extLst>
              <a:ext uri="{FF2B5EF4-FFF2-40B4-BE49-F238E27FC236}">
                <a16:creationId xmlns:a16="http://schemas.microsoft.com/office/drawing/2014/main" id="{F33620CB-E59A-4570-9CA8-0EE6073FA5D9}"/>
              </a:ext>
            </a:extLst>
          </p:cNvPr>
          <p:cNvSpPr/>
          <p:nvPr/>
        </p:nvSpPr>
        <p:spPr>
          <a:xfrm>
            <a:off x="8802728" y="4974948"/>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5" name="正方形/長方形 14">
            <a:extLst>
              <a:ext uri="{FF2B5EF4-FFF2-40B4-BE49-F238E27FC236}">
                <a16:creationId xmlns:a16="http://schemas.microsoft.com/office/drawing/2014/main" id="{0F090C92-05AE-419C-AAD5-D51574B9AEE0}"/>
              </a:ext>
            </a:extLst>
          </p:cNvPr>
          <p:cNvSpPr/>
          <p:nvPr/>
        </p:nvSpPr>
        <p:spPr>
          <a:xfrm>
            <a:off x="9642475" y="4974948"/>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16" name="正方形/長方形 15">
            <a:extLst>
              <a:ext uri="{FF2B5EF4-FFF2-40B4-BE49-F238E27FC236}">
                <a16:creationId xmlns:a16="http://schemas.microsoft.com/office/drawing/2014/main" id="{E2A71C85-BC82-4152-97BD-F75B0EAA7B07}"/>
              </a:ext>
            </a:extLst>
          </p:cNvPr>
          <p:cNvSpPr/>
          <p:nvPr/>
        </p:nvSpPr>
        <p:spPr>
          <a:xfrm>
            <a:off x="10450391" y="4983318"/>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19" name="吹き出し: 角を丸めた四角形 18">
            <a:extLst>
              <a:ext uri="{FF2B5EF4-FFF2-40B4-BE49-F238E27FC236}">
                <a16:creationId xmlns:a16="http://schemas.microsoft.com/office/drawing/2014/main" id="{6AE09568-3DF0-40F4-BAB5-17AC21D3AF6A}"/>
              </a:ext>
            </a:extLst>
          </p:cNvPr>
          <p:cNvSpPr/>
          <p:nvPr/>
        </p:nvSpPr>
        <p:spPr>
          <a:xfrm>
            <a:off x="3571106" y="4531477"/>
            <a:ext cx="920149" cy="624256"/>
          </a:xfrm>
          <a:prstGeom prst="wedgeRoundRectCallout">
            <a:avLst>
              <a:gd name="adj1" fmla="val -62379"/>
              <a:gd name="adj2" fmla="val -6514"/>
              <a:gd name="adj3" fmla="val 16667"/>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r>
              <a:rPr kumimoji="1" lang="ja-JP" altLang="en-US" dirty="0"/>
              <a:t>通り</a:t>
            </a:r>
            <a:endParaRPr kumimoji="1" lang="en-US" altLang="ja-JP" dirty="0"/>
          </a:p>
          <a:p>
            <a:pPr algn="ctr"/>
            <a:r>
              <a:rPr kumimoji="1" lang="ja-JP" altLang="en-US" dirty="0"/>
              <a:t>だけ</a:t>
            </a:r>
          </a:p>
        </p:txBody>
      </p:sp>
      <p:sp>
        <p:nvSpPr>
          <p:cNvPr id="20" name="吹き出し: 角を丸めた四角形 19">
            <a:extLst>
              <a:ext uri="{FF2B5EF4-FFF2-40B4-BE49-F238E27FC236}">
                <a16:creationId xmlns:a16="http://schemas.microsoft.com/office/drawing/2014/main" id="{22AD2CBD-3FFA-44FE-A046-0029EDBB6A98}"/>
              </a:ext>
            </a:extLst>
          </p:cNvPr>
          <p:cNvSpPr/>
          <p:nvPr/>
        </p:nvSpPr>
        <p:spPr>
          <a:xfrm>
            <a:off x="4857750" y="5211809"/>
            <a:ext cx="1056313" cy="624256"/>
          </a:xfrm>
          <a:prstGeom prst="wedgeRoundRectCallout">
            <a:avLst>
              <a:gd name="adj1" fmla="val 85681"/>
              <a:gd name="adj2" fmla="val -43017"/>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同時に</a:t>
            </a:r>
            <a:endParaRPr kumimoji="1" lang="en-US" altLang="ja-JP" dirty="0"/>
          </a:p>
          <a:p>
            <a:pPr algn="ctr"/>
            <a:r>
              <a:rPr kumimoji="1" lang="en-US" altLang="ja-JP" dirty="0"/>
              <a:t>2</a:t>
            </a:r>
            <a:r>
              <a:rPr kumimoji="1" lang="ja-JP" altLang="en-US" dirty="0"/>
              <a:t>つ持つ</a:t>
            </a:r>
          </a:p>
        </p:txBody>
      </p:sp>
      <p:sp>
        <p:nvSpPr>
          <p:cNvPr id="28" name="楕円 27">
            <a:extLst>
              <a:ext uri="{FF2B5EF4-FFF2-40B4-BE49-F238E27FC236}">
                <a16:creationId xmlns:a16="http://schemas.microsoft.com/office/drawing/2014/main" id="{88FD33E0-27D6-446E-AB06-314A7B7821C9}"/>
              </a:ext>
            </a:extLst>
          </p:cNvPr>
          <p:cNvSpPr/>
          <p:nvPr/>
        </p:nvSpPr>
        <p:spPr>
          <a:xfrm>
            <a:off x="6235094" y="4882441"/>
            <a:ext cx="605771" cy="6242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7553E190-AFDD-4582-B877-B950C1C883D5}"/>
              </a:ext>
            </a:extLst>
          </p:cNvPr>
          <p:cNvSpPr/>
          <p:nvPr/>
        </p:nvSpPr>
        <p:spPr>
          <a:xfrm>
            <a:off x="8012642" y="5693275"/>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30" name="正方形/長方形 29">
            <a:extLst>
              <a:ext uri="{FF2B5EF4-FFF2-40B4-BE49-F238E27FC236}">
                <a16:creationId xmlns:a16="http://schemas.microsoft.com/office/drawing/2014/main" id="{52EE95EC-D98F-45A5-AF85-950646DEDFD8}"/>
              </a:ext>
            </a:extLst>
          </p:cNvPr>
          <p:cNvSpPr/>
          <p:nvPr/>
        </p:nvSpPr>
        <p:spPr>
          <a:xfrm>
            <a:off x="8802728" y="5685989"/>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1" name="正方形/長方形 30">
            <a:extLst>
              <a:ext uri="{FF2B5EF4-FFF2-40B4-BE49-F238E27FC236}">
                <a16:creationId xmlns:a16="http://schemas.microsoft.com/office/drawing/2014/main" id="{93F513CF-A162-47AC-A554-914ABAFF0A87}"/>
              </a:ext>
            </a:extLst>
          </p:cNvPr>
          <p:cNvSpPr/>
          <p:nvPr/>
        </p:nvSpPr>
        <p:spPr>
          <a:xfrm>
            <a:off x="9638812" y="5691338"/>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2" name="正方形/長方形 31">
            <a:extLst>
              <a:ext uri="{FF2B5EF4-FFF2-40B4-BE49-F238E27FC236}">
                <a16:creationId xmlns:a16="http://schemas.microsoft.com/office/drawing/2014/main" id="{E1AAD57B-3B1F-4C67-9D5B-CA58C727E416}"/>
              </a:ext>
            </a:extLst>
          </p:cNvPr>
          <p:cNvSpPr/>
          <p:nvPr/>
        </p:nvSpPr>
        <p:spPr>
          <a:xfrm>
            <a:off x="10448762" y="5700474"/>
            <a:ext cx="571172" cy="474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6" name="正方形/長方形 5">
            <a:extLst>
              <a:ext uri="{FF2B5EF4-FFF2-40B4-BE49-F238E27FC236}">
                <a16:creationId xmlns:a16="http://schemas.microsoft.com/office/drawing/2014/main" id="{86282A1B-04EA-4317-A876-8FFDDD991FFF}"/>
              </a:ext>
            </a:extLst>
          </p:cNvPr>
          <p:cNvSpPr/>
          <p:nvPr/>
        </p:nvSpPr>
        <p:spPr>
          <a:xfrm>
            <a:off x="7969415" y="4882208"/>
            <a:ext cx="660809" cy="13960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E60EB228-6B6B-4442-AB30-F9932B184679}"/>
              </a:ext>
            </a:extLst>
          </p:cNvPr>
          <p:cNvSpPr/>
          <p:nvPr/>
        </p:nvSpPr>
        <p:spPr>
          <a:xfrm>
            <a:off x="8754854" y="4885144"/>
            <a:ext cx="660809" cy="138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0224237B-F51A-48E1-A3EB-FC19F1CF3212}"/>
              </a:ext>
            </a:extLst>
          </p:cNvPr>
          <p:cNvSpPr/>
          <p:nvPr/>
        </p:nvSpPr>
        <p:spPr>
          <a:xfrm>
            <a:off x="9592894" y="4882208"/>
            <a:ext cx="660809" cy="138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22A70E4D-9651-42AE-8F26-11278A49EE28}"/>
              </a:ext>
            </a:extLst>
          </p:cNvPr>
          <p:cNvSpPr/>
          <p:nvPr/>
        </p:nvSpPr>
        <p:spPr>
          <a:xfrm>
            <a:off x="10406847" y="4894722"/>
            <a:ext cx="660809" cy="1384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AA563C0-21F4-4F27-84B6-EA887FA9E451}"/>
              </a:ext>
            </a:extLst>
          </p:cNvPr>
          <p:cNvSpPr/>
          <p:nvPr/>
        </p:nvSpPr>
        <p:spPr>
          <a:xfrm>
            <a:off x="2804266" y="4971937"/>
            <a:ext cx="660809" cy="1105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1210A81-7F04-4A61-A343-F762AEDE4CB4}"/>
              </a:ext>
            </a:extLst>
          </p:cNvPr>
          <p:cNvSpPr/>
          <p:nvPr/>
        </p:nvSpPr>
        <p:spPr>
          <a:xfrm>
            <a:off x="6416808" y="4885932"/>
            <a:ext cx="605771" cy="6242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13005A4-39AF-4B84-9BF4-F1481BB045E3}"/>
              </a:ext>
            </a:extLst>
          </p:cNvPr>
          <p:cNvSpPr/>
          <p:nvPr/>
        </p:nvSpPr>
        <p:spPr>
          <a:xfrm>
            <a:off x="6189497" y="5613214"/>
            <a:ext cx="872192" cy="686368"/>
          </a:xfrm>
          <a:prstGeom prst="rect">
            <a:avLst/>
          </a:prstGeom>
          <a:solidFill>
            <a:srgbClr val="FFC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０</a:t>
            </a:r>
          </a:p>
        </p:txBody>
      </p:sp>
      <p:sp>
        <p:nvSpPr>
          <p:cNvPr id="39" name="楕円 38">
            <a:extLst>
              <a:ext uri="{FF2B5EF4-FFF2-40B4-BE49-F238E27FC236}">
                <a16:creationId xmlns:a16="http://schemas.microsoft.com/office/drawing/2014/main" id="{91DDC556-EB8E-41F8-A573-9443BCD661BE}"/>
              </a:ext>
            </a:extLst>
          </p:cNvPr>
          <p:cNvSpPr/>
          <p:nvPr/>
        </p:nvSpPr>
        <p:spPr>
          <a:xfrm>
            <a:off x="6416808" y="5645282"/>
            <a:ext cx="605771" cy="6242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18684C0-5761-46B9-9534-2622CFCCDCF4}"/>
              </a:ext>
            </a:extLst>
          </p:cNvPr>
          <p:cNvSpPr/>
          <p:nvPr/>
        </p:nvSpPr>
        <p:spPr>
          <a:xfrm>
            <a:off x="6225569" y="5653966"/>
            <a:ext cx="605771" cy="6242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吹き出し: 角を丸めた四角形 40">
            <a:extLst>
              <a:ext uri="{FF2B5EF4-FFF2-40B4-BE49-F238E27FC236}">
                <a16:creationId xmlns:a16="http://schemas.microsoft.com/office/drawing/2014/main" id="{1C0D841F-D664-4B82-A7DB-889067565DD0}"/>
              </a:ext>
            </a:extLst>
          </p:cNvPr>
          <p:cNvSpPr/>
          <p:nvPr/>
        </p:nvSpPr>
        <p:spPr>
          <a:xfrm>
            <a:off x="11150523" y="4530811"/>
            <a:ext cx="990826" cy="624256"/>
          </a:xfrm>
          <a:prstGeom prst="wedgeRoundRectCallout">
            <a:avLst>
              <a:gd name="adj1" fmla="val -64285"/>
              <a:gd name="adj2" fmla="val -7923"/>
              <a:gd name="adj3" fmla="val 1666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同時に</a:t>
            </a:r>
            <a:endParaRPr kumimoji="1" lang="en-US" altLang="ja-JP" dirty="0"/>
          </a:p>
          <a:p>
            <a:pPr algn="ctr"/>
            <a:r>
              <a:rPr kumimoji="1" lang="en-US" altLang="ja-JP" dirty="0"/>
              <a:t>4</a:t>
            </a:r>
            <a:r>
              <a:rPr kumimoji="1" lang="ja-JP" altLang="en-US" dirty="0"/>
              <a:t>通り</a:t>
            </a:r>
          </a:p>
        </p:txBody>
      </p:sp>
    </p:spTree>
    <p:extLst>
      <p:ext uri="{BB962C8B-B14F-4D97-AF65-F5344CB8AC3E}">
        <p14:creationId xmlns:p14="http://schemas.microsoft.com/office/powerpoint/2010/main" val="77981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2">
                <a:extLst>
                  <a:ext uri="{FF2B5EF4-FFF2-40B4-BE49-F238E27FC236}">
                    <a16:creationId xmlns:a16="http://schemas.microsoft.com/office/drawing/2014/main" id="{A943B04D-A298-4065-8A87-73415D06725B}"/>
                  </a:ext>
                </a:extLst>
              </p:cNvPr>
              <p:cNvSpPr txBox="1">
                <a:spLocks/>
              </p:cNvSpPr>
              <p:nvPr/>
            </p:nvSpPr>
            <p:spPr>
              <a:xfrm>
                <a:off x="114296" y="101111"/>
                <a:ext cx="12077703" cy="665577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a:ea typeface="Cambria Math" panose="02040503050406030204" pitchFamily="18" charset="0"/>
                  </a:rPr>
                  <a:t>量子は３つの量子ビットは、スピンを用いると</a:t>
                </a:r>
                <a:endParaRPr lang="en-US" altLang="ja-JP" dirty="0">
                  <a:ea typeface="Cambria Math" panose="02040503050406030204" pitchFamily="18" charset="0"/>
                </a:endParaRPr>
              </a:p>
              <a:p>
                <a:r>
                  <a:rPr lang="en-US" altLang="ja-JP" dirty="0">
                    <a:ea typeface="Cambria Math" panose="02040503050406030204" pitchFamily="18" charset="0"/>
                  </a:rPr>
                  <a:t>      </a:t>
                </a: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rgbClr val="00B0F0"/>
                            </a:solidFill>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oMath>
                </a14:m>
                <a:r>
                  <a:rPr lang="en-US" altLang="ja-JP" dirty="0"/>
                  <a:t>  , </a:t>
                </a:r>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chemeClr val="accent1"/>
                            </a:solidFill>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r>
                  <a:rPr lang="en-US" altLang="ja-JP" dirty="0"/>
                  <a:t> ,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b="0" i="1" smtClean="0">
                            <a:latin typeface="Cambria Math" panose="02040503050406030204" pitchFamily="18" charset="0"/>
                            <a:ea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b="0" i="1" smtClean="0">
                            <a:latin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b="0" i="1" smtClean="0">
                            <a:latin typeface="Cambria Math" panose="02040503050406030204" pitchFamily="18" charset="0"/>
                          </a:rPr>
                          <m:t>𝐶</m:t>
                        </m:r>
                      </m:sub>
                    </m:sSub>
                  </m:oMath>
                </a14:m>
                <a:endParaRPr lang="en-US" altLang="ja-JP" dirty="0"/>
              </a:p>
              <a:p>
                <a:pPr marL="0" indent="0">
                  <a:buNone/>
                </a:pPr>
                <a:endParaRPr lang="en-US" altLang="ja-JP" dirty="0">
                  <a:latin typeface="Cambria Math" panose="02040503050406030204" pitchFamily="18" charset="0"/>
                  <a:ea typeface="Cambria Math" panose="02040503050406030204" pitchFamily="18" charset="0"/>
                </a:endParaRPr>
              </a:p>
              <a:p>
                <a:pPr marL="0" indent="0">
                  <a:buNone/>
                </a:pPr>
                <a:r>
                  <a:rPr lang="ja-JP" altLang="en-US" dirty="0">
                    <a:latin typeface="Cambria Math" panose="02040503050406030204" pitchFamily="18" charset="0"/>
                    <a:ea typeface="Cambria Math" panose="02040503050406030204" pitchFamily="18" charset="0"/>
                  </a:rPr>
                  <a:t>従って、３量子ビットの場合は、</a:t>
                </a:r>
                <a:endParaRPr lang="en-US" altLang="ja-JP" dirty="0">
                  <a:latin typeface="Cambria Math" panose="02040503050406030204" pitchFamily="18" charset="0"/>
                  <a:ea typeface="Cambria Math" panose="02040503050406030204" pitchFamily="18" charset="0"/>
                </a:endParaRPr>
              </a:p>
              <a:p>
                <a:r>
                  <a:rPr lang="ja-JP" altLang="en-US"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rgbClr val="00B0F0"/>
                            </a:solidFill>
                            <a:latin typeface="Cambria Math" panose="02040503050406030204" pitchFamily="18" charset="0"/>
                            <a:ea typeface="Cambria Math" panose="02040503050406030204" pitchFamily="18" charset="0"/>
                          </a:rPr>
                          <m:t>𝐴</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chemeClr val="accent1"/>
                            </a:solidFill>
                            <a:latin typeface="Cambria Math" panose="02040503050406030204" pitchFamily="18" charset="0"/>
                            <a:ea typeface="Cambria Math" panose="02040503050406030204" pitchFamily="18" charset="0"/>
                          </a:rPr>
                          <m:t>𝐵</m:t>
                        </m:r>
                      </m:sub>
                    </m:sSub>
                  </m:oMath>
                </a14:m>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b="0" i="1" smtClean="0">
                            <a:highlight>
                              <a:srgbClr val="FFFF00"/>
                            </a:highlight>
                            <a:latin typeface="Cambria Math" panose="02040503050406030204" pitchFamily="18" charset="0"/>
                            <a:ea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 </m:t>
                    </m:r>
                  </m:oMath>
                </a14:m>
                <a:r>
                  <a:rPr lang="ja-JP" altLang="en-US" dirty="0"/>
                  <a:t> ＝ （</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solidFill>
                          <a:srgbClr val="00B0F0"/>
                        </a:solidFill>
                        <a:latin typeface="Cambria Math" panose="02040503050406030204" pitchFamily="18" charset="0"/>
                      </a:rPr>
                      <m:t> </m:t>
                    </m:r>
                  </m:oMath>
                </a14:m>
                <a:r>
                  <a:rPr lang="ja-JP" altLang="en-US"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solidFill>
                          <a:schemeClr val="accent1"/>
                        </a:solidFill>
                        <a:latin typeface="Cambria Math" panose="02040503050406030204" pitchFamily="18" charset="0"/>
                      </a:rPr>
                      <m:t> </m:t>
                    </m:r>
                  </m:oMath>
                </a14:m>
                <a:r>
                  <a:rPr lang="ja-JP" altLang="en-US" dirty="0"/>
                  <a:t>） </a:t>
                </a:r>
                <a14:m>
                  <m:oMath xmlns:m="http://schemas.openxmlformats.org/officeDocument/2006/math">
                    <m:r>
                      <m:rPr>
                        <m:nor/>
                      </m:rPr>
                      <a:rPr lang="ja-JP" altLang="en-US" dirty="0"/>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smtClean="0">
                                <a:solidFill>
                                  <a:schemeClr val="tx1"/>
                                </a:solidFill>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b="0" i="1" smtClean="0">
                            <a:latin typeface="Cambria Math" panose="02040503050406030204" pitchFamily="18" charset="0"/>
                          </a:rPr>
                          <m:t>𝑐</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b="0" i="1" smtClean="0">
                            <a:latin typeface="Cambria Math" panose="02040503050406030204" pitchFamily="18" charset="0"/>
                          </a:rPr>
                          <m:t>𝑐</m:t>
                        </m:r>
                      </m:sub>
                    </m:sSub>
                    <m:r>
                      <a:rPr lang="en-US" altLang="ja-JP" i="1">
                        <a:solidFill>
                          <a:schemeClr val="accent1"/>
                        </a:solidFill>
                        <a:latin typeface="Cambria Math" panose="02040503050406030204" pitchFamily="18" charset="0"/>
                      </a:rPr>
                      <m:t> </m:t>
                    </m:r>
                    <m:r>
                      <m:rPr>
                        <m:nor/>
                      </m:rPr>
                      <a:rPr lang="ja-JP" altLang="en-US" dirty="0"/>
                      <m:t>）</m:t>
                    </m:r>
                  </m:oMath>
                </a14:m>
                <a:endParaRPr lang="en-US" altLang="ja-JP" dirty="0"/>
              </a:p>
              <a:p>
                <a:r>
                  <a:rPr lang="ja-JP" altLang="en-US" dirty="0"/>
                  <a:t>　　　　　　　　　　　　　　＝</a:t>
                </a:r>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smtClean="0">
                                <a:latin typeface="Cambria Math" panose="02040503050406030204" pitchFamily="18" charset="0"/>
                              </a:rPr>
                            </m:ctrlPr>
                          </m:sSupPr>
                          <m:e>
                            <m:r>
                              <a:rPr lang="en-US" altLang="ja-JP" i="1" smtClean="0">
                                <a:latin typeface="Cambria Math" panose="02040503050406030204" pitchFamily="18" charset="0"/>
                              </a:rPr>
                              <m:t>𝑎</m:t>
                            </m:r>
                          </m:e>
                          <m:sup>
                            <m:r>
                              <a:rPr lang="en-US" altLang="ja-JP" i="1" smtClean="0">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𝑎𝑏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𝑏𝑎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r>
                              <a:rPr lang="en-US" altLang="ja-JP" i="1" smtClean="0">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b="0" i="0" smtClean="0">
                        <a:solidFill>
                          <a:schemeClr val="tx1"/>
                        </a:solidFill>
                        <a:latin typeface="Cambria Math" panose="02040503050406030204" pitchFamily="18" charset="0"/>
                      </a:rPr>
                      <m:t>)</m:t>
                    </m:r>
                  </m:oMath>
                </a14:m>
                <a:r>
                  <a:rPr lang="ja-JP" altLang="en-US" dirty="0"/>
                  <a:t> </a:t>
                </a:r>
                <a14:m>
                  <m:oMath xmlns:m="http://schemas.openxmlformats.org/officeDocument/2006/math">
                    <m:r>
                      <m:rPr>
                        <m:nor/>
                      </m:rPr>
                      <a:rPr lang="ja-JP" altLang="en-US" dirty="0"/>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b="0" i="1" smtClean="0">
                            <a:highlight>
                              <a:srgbClr val="FFFF00"/>
                            </a:highlight>
                            <a:latin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b="0" i="1" smtClean="0">
                            <a:highlight>
                              <a:srgbClr val="FFFF00"/>
                            </a:highlight>
                            <a:latin typeface="Cambria Math" panose="02040503050406030204" pitchFamily="18" charset="0"/>
                          </a:rPr>
                          <m:t>𝐶</m:t>
                        </m:r>
                      </m:sub>
                    </m:sSub>
                    <m:r>
                      <a:rPr lang="en-US" altLang="ja-JP" i="1">
                        <a:solidFill>
                          <a:schemeClr val="accent1"/>
                        </a:solidFill>
                        <a:latin typeface="Cambria Math" panose="02040503050406030204" pitchFamily="18" charset="0"/>
                      </a:rPr>
                      <m:t> </m:t>
                    </m:r>
                    <m:r>
                      <m:rPr>
                        <m:nor/>
                      </m:rPr>
                      <a:rPr lang="ja-JP" altLang="en-US" dirty="0"/>
                      <m:t>）</m:t>
                    </m:r>
                  </m:oMath>
                </a14:m>
                <a:endParaRPr lang="en-US" altLang="ja-JP" dirty="0">
                  <a:solidFill>
                    <a:schemeClr val="accent1"/>
                  </a:solidFill>
                </a:endParaRPr>
              </a:p>
              <a:p>
                <a:r>
                  <a:rPr lang="ja-JP" altLang="en-US" dirty="0"/>
                  <a:t>　　　　＝</a:t>
                </a:r>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smtClean="0">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oMath>
                </a14:m>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oMath>
                </a14:m>
                <a:endParaRPr lang="en-US" altLang="ja-JP" dirty="0">
                  <a:solidFill>
                    <a:schemeClr val="accent1"/>
                  </a:solidFill>
                </a:endParaRPr>
              </a:p>
              <a:p>
                <a:r>
                  <a:rPr lang="en-US" altLang="ja-JP" dirty="0"/>
                  <a:t>                                  +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oMath>
                </a14:m>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r>
                      <a:rPr lang="en-US" altLang="ja-JP" i="1">
                        <a:latin typeface="Cambria Math" panose="02040503050406030204" pitchFamily="18" charset="0"/>
                        <a:ea typeface="Cambria Math" panose="02040503050406030204" pitchFamily="18" charset="0"/>
                      </a:rPr>
                      <m:t>+</m:t>
                    </m:r>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b="0" i="1" smtClean="0">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highlight>
                              <a:srgbClr val="FFFF00"/>
                            </a:highlight>
                            <a:latin typeface="Cambria Math" panose="02040503050406030204" pitchFamily="18" charset="0"/>
                          </a:rPr>
                          <m:t>𝐶</m:t>
                        </m:r>
                      </m:sub>
                    </m:sSub>
                  </m:oMath>
                </a14:m>
                <a:endParaRPr lang="en-US" altLang="ja-JP" dirty="0"/>
              </a:p>
              <a:p>
                <a:pPr marL="0" indent="0">
                  <a:buNone/>
                </a:pPr>
                <a:endParaRPr lang="en-US" altLang="ja-JP" sz="1600" i="1" dirty="0">
                  <a:latin typeface="Cambria Math" panose="02040503050406030204" pitchFamily="18" charset="0"/>
                  <a:ea typeface="Cambria Math" panose="02040503050406030204" pitchFamily="18" charset="0"/>
                </a:endParaRPr>
              </a:p>
              <a:p>
                <a:pPr marL="0" indent="0">
                  <a:buNone/>
                </a:pPr>
                <a:r>
                  <a:rPr lang="ja-JP" altLang="en-US" dirty="0">
                    <a:latin typeface="Cambria Math" panose="02040503050406030204" pitchFamily="18" charset="0"/>
                    <a:ea typeface="Cambria Math" panose="02040503050406030204" pitchFamily="18" charset="0"/>
                  </a:rPr>
                  <a:t>同様に、ｎ量子ビットの場合は、</a:t>
                </a:r>
                <a:endParaRPr lang="en-US" altLang="ja-JP"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rgbClr val="00B0F0"/>
                            </a:solidFill>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i="1">
                            <a:solidFill>
                              <a:schemeClr val="accent1"/>
                            </a:solidFill>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b="0" i="1" smtClean="0">
                            <a:latin typeface="Cambria Math" panose="02040503050406030204" pitchFamily="18" charset="0"/>
                            <a:ea typeface="Cambria Math" panose="02040503050406030204" pitchFamily="18" charset="0"/>
                          </a:rPr>
                          <m:t>𝑛</m:t>
                        </m:r>
                      </m:sub>
                    </m:sSub>
                    <m:r>
                      <a:rPr lang="en-US" altLang="ja-JP" b="0" i="1" smtClean="0">
                        <a:solidFill>
                          <a:schemeClr val="accent1"/>
                        </a:solidFill>
                        <a:latin typeface="Cambria Math" panose="02040503050406030204" pitchFamily="18" charset="0"/>
                        <a:ea typeface="Cambria Math" panose="02040503050406030204" pitchFamily="18" charset="0"/>
                      </a:rPr>
                      <m:t>  </m:t>
                    </m:r>
                  </m:oMath>
                </a14:m>
                <a:r>
                  <a:rPr lang="ja-JP" altLang="en-US" dirty="0"/>
                  <a:t>＝　（</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r>
                      <a:rPr lang="en-US" altLang="ja-JP" i="1">
                        <a:solidFill>
                          <a:srgbClr val="00B0F0"/>
                        </a:solidFill>
                        <a:latin typeface="Cambria Math" panose="02040503050406030204" pitchFamily="18" charset="0"/>
                      </a:rPr>
                      <m:t> </m:t>
                    </m:r>
                  </m:oMath>
                </a14:m>
                <a:r>
                  <a:rPr lang="ja-JP" altLang="en-US"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solidFill>
                          <a:schemeClr val="accent1"/>
                        </a:solidFill>
                        <a:latin typeface="Cambria Math" panose="02040503050406030204" pitchFamily="18" charset="0"/>
                      </a:rPr>
                      <m:t> </m:t>
                    </m:r>
                  </m:oMath>
                </a14:m>
                <a:r>
                  <a:rPr lang="ja-JP" altLang="en-US" dirty="0"/>
                  <a:t>）　</a:t>
                </a:r>
                <a14:m>
                  <m:oMath xmlns:m="http://schemas.openxmlformats.org/officeDocument/2006/math">
                    <m:r>
                      <a:rPr lang="ja-JP" altLang="en-US" i="1" dirty="0" smtClean="0">
                        <a:latin typeface="Cambria Math" panose="02040503050406030204" pitchFamily="18" charset="0"/>
                      </a:rPr>
                      <m:t>⋯</m:t>
                    </m:r>
                    <m:r>
                      <a:rPr lang="ja-JP" altLang="en-US" i="1" dirty="0">
                        <a:latin typeface="Cambria Math" panose="02040503050406030204" pitchFamily="18" charset="0"/>
                      </a:rPr>
                      <m:t>　</m:t>
                    </m:r>
                    <m:r>
                      <m:rPr>
                        <m:nor/>
                      </m:rPr>
                      <a:rPr lang="ja-JP" altLang="en-US" dirty="0"/>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b="0" i="1" smtClean="0">
                            <a:latin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b="0" i="1" smtClean="0">
                            <a:latin typeface="Cambria Math" panose="02040503050406030204" pitchFamily="18" charset="0"/>
                          </a:rPr>
                          <m:t>𝑛</m:t>
                        </m:r>
                      </m:sub>
                    </m:sSub>
                    <m:r>
                      <a:rPr lang="en-US" altLang="ja-JP" i="1">
                        <a:solidFill>
                          <a:schemeClr val="accent1"/>
                        </a:solidFill>
                        <a:latin typeface="Cambria Math" panose="02040503050406030204" pitchFamily="18" charset="0"/>
                      </a:rPr>
                      <m:t> </m:t>
                    </m:r>
                    <m:r>
                      <m:rPr>
                        <m:nor/>
                      </m:rPr>
                      <a:rPr lang="ja-JP" altLang="en-US" dirty="0"/>
                      <m:t>）</m:t>
                    </m:r>
                  </m:oMath>
                </a14:m>
                <a:endParaRPr lang="en-US" altLang="ja-JP" b="0" i="1" dirty="0">
                  <a:solidFill>
                    <a:schemeClr val="accent1"/>
                  </a:solidFill>
                  <a:latin typeface="Cambria Math" panose="02040503050406030204" pitchFamily="18" charset="0"/>
                  <a:ea typeface="Cambria Math" panose="02040503050406030204" pitchFamily="18" charset="0"/>
                </a:endParaRPr>
              </a:p>
              <a:p>
                <a:r>
                  <a:rPr lang="en-US" altLang="ja-JP" dirty="0">
                    <a:solidFill>
                      <a:schemeClr val="tx1"/>
                    </a:solidFill>
                    <a:ea typeface="Cambria Math" panose="02040503050406030204" pitchFamily="18" charset="0"/>
                  </a:rPr>
                  <a:t>                                             </a:t>
                </a:r>
                <a14:m>
                  <m:oMath xmlns:m="http://schemas.openxmlformats.org/officeDocument/2006/math">
                    <m:r>
                      <a:rPr lang="en-US" altLang="ja-JP" i="1" smtClean="0">
                        <a:solidFill>
                          <a:schemeClr val="tx1"/>
                        </a:solidFill>
                        <a:latin typeface="Cambria Math" panose="02040503050406030204" pitchFamily="18" charset="0"/>
                        <a:ea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  </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1</m:t>
                                </m:r>
                              </m:num>
                              <m:den>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ea typeface="Cambria Math" panose="02040503050406030204" pitchFamily="18" charset="0"/>
                                      </a:rPr>
                                      <m:t>2</m:t>
                                    </m:r>
                                  </m:e>
                                </m:rad>
                              </m:den>
                            </m:f>
                          </m:e>
                        </m:d>
                      </m:e>
                      <m:sup>
                        <m:r>
                          <a:rPr lang="en-US" altLang="ja-JP" i="1">
                            <a:latin typeface="Cambria Math" panose="02040503050406030204" pitchFamily="18" charset="0"/>
                            <a:ea typeface="Cambria Math" panose="02040503050406030204" pitchFamily="18" charset="0"/>
                          </a:rPr>
                          <m:t>𝑛</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00B050"/>
                                    </a:solidFill>
                                    <a:latin typeface="Cambria Math" panose="02040503050406030204" pitchFamily="18" charset="0"/>
                                  </a:rPr>
                                  <m:t>↑</m:t>
                                </m:r>
                              </m:e>
                            </m:d>
                          </m:e>
                          <m:sub>
                            <m:r>
                              <a:rPr lang="en-US" altLang="ja-JP" i="1">
                                <a:latin typeface="Cambria Math" panose="02040503050406030204" pitchFamily="18" charset="0"/>
                              </a:rPr>
                              <m:t>𝑛</m:t>
                            </m:r>
                          </m:sub>
                        </m:sSub>
                        <m:r>
                          <a:rPr lang="en-US" altLang="ja-JP" i="1">
                            <a:solidFill>
                              <a:schemeClr val="tx1"/>
                            </a:solidFill>
                            <a:latin typeface="Cambria Math" panose="02040503050406030204" pitchFamily="18" charset="0"/>
                            <a:ea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rgbClr val="00B0F0"/>
                                </a:solidFill>
                                <a:latin typeface="Cambria Math" panose="02040503050406030204" pitchFamily="18" charset="0"/>
                              </a:rPr>
                              <m:t>𝐴</m:t>
                            </m:r>
                          </m:sub>
                        </m:sSub>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smtClean="0">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solidFill>
                                  <a:schemeClr val="accent1"/>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r>
                                  <a:rPr lang="ja-JP" altLang="en-US" i="1" smtClean="0">
                                    <a:solidFill>
                                      <a:srgbClr val="FF0000"/>
                                    </a:solidFill>
                                    <a:latin typeface="Cambria Math" panose="02040503050406030204" pitchFamily="18" charset="0"/>
                                  </a:rPr>
                                  <m:t>↓</m:t>
                                </m:r>
                              </m:e>
                            </m:d>
                          </m:e>
                          <m:sub>
                            <m:r>
                              <a:rPr lang="en-US" altLang="ja-JP" i="1">
                                <a:latin typeface="Cambria Math" panose="02040503050406030204" pitchFamily="18" charset="0"/>
                              </a:rPr>
                              <m:t>𝑛</m:t>
                            </m:r>
                          </m:sub>
                        </m:sSub>
                        <m:r>
                          <a:rPr lang="en-US" altLang="ja-JP" b="0" i="1" smtClean="0">
                            <a:latin typeface="Cambria Math" panose="02040503050406030204" pitchFamily="18" charset="0"/>
                          </a:rPr>
                          <m:t>  </m:t>
                        </m:r>
                      </m:e>
                    </m:d>
                  </m:oMath>
                </a14:m>
                <a:endParaRPr lang="en-US" altLang="ja-JP" dirty="0"/>
              </a:p>
            </p:txBody>
          </p:sp>
        </mc:Choice>
        <mc:Fallback xmlns="">
          <p:sp>
            <p:nvSpPr>
              <p:cNvPr id="2" name="コンテンツ プレースホルダー 2">
                <a:extLst>
                  <a:ext uri="{FF2B5EF4-FFF2-40B4-BE49-F238E27FC236}">
                    <a16:creationId xmlns:a16="http://schemas.microsoft.com/office/drawing/2014/main" id="{A943B04D-A298-4065-8A87-73415D06725B}"/>
                  </a:ext>
                </a:extLst>
              </p:cNvPr>
              <p:cNvSpPr txBox="1">
                <a:spLocks noRot="1" noChangeAspect="1" noMove="1" noResize="1" noEditPoints="1" noAdjustHandles="1" noChangeArrowheads="1" noChangeShapeType="1" noTextEdit="1"/>
              </p:cNvSpPr>
              <p:nvPr/>
            </p:nvSpPr>
            <p:spPr>
              <a:xfrm>
                <a:off x="114296" y="101111"/>
                <a:ext cx="12077703" cy="6655777"/>
              </a:xfrm>
              <a:prstGeom prst="rect">
                <a:avLst/>
              </a:prstGeom>
              <a:blipFill>
                <a:blip r:embed="rId2"/>
                <a:stretch>
                  <a:fillRect l="-555" t="-12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9C8F11B-DB13-43B2-83F9-5F86110BE3FF}"/>
                  </a:ext>
                </a:extLst>
              </p:cNvPr>
              <p:cNvSpPr txBox="1"/>
              <p:nvPr/>
            </p:nvSpPr>
            <p:spPr>
              <a:xfrm>
                <a:off x="6096000" y="5992080"/>
                <a:ext cx="888020" cy="369332"/>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𝑛</m:t>
                        </m:r>
                      </m:sup>
                    </m:sSup>
                  </m:oMath>
                </a14:m>
                <a:r>
                  <a:rPr kumimoji="1" lang="ja-JP" altLang="en-US" dirty="0"/>
                  <a:t>通り</a:t>
                </a:r>
                <a:endParaRPr kumimoji="1" lang="en-US" altLang="ja-JP" dirty="0"/>
              </a:p>
            </p:txBody>
          </p:sp>
        </mc:Choice>
        <mc:Fallback xmlns="">
          <p:sp>
            <p:nvSpPr>
              <p:cNvPr id="3" name="テキスト ボックス 2">
                <a:extLst>
                  <a:ext uri="{FF2B5EF4-FFF2-40B4-BE49-F238E27FC236}">
                    <a16:creationId xmlns:a16="http://schemas.microsoft.com/office/drawing/2014/main" id="{49C8F11B-DB13-43B2-83F9-5F86110BE3FF}"/>
                  </a:ext>
                </a:extLst>
              </p:cNvPr>
              <p:cNvSpPr txBox="1">
                <a:spLocks noRot="1" noChangeAspect="1" noMove="1" noResize="1" noEditPoints="1" noAdjustHandles="1" noChangeArrowheads="1" noChangeShapeType="1" noTextEdit="1"/>
              </p:cNvSpPr>
              <p:nvPr/>
            </p:nvSpPr>
            <p:spPr>
              <a:xfrm>
                <a:off x="6096000" y="5992080"/>
                <a:ext cx="888020" cy="369332"/>
              </a:xfrm>
              <a:prstGeom prst="rect">
                <a:avLst/>
              </a:prstGeom>
              <a:blipFill>
                <a:blip r:embed="rId3"/>
                <a:stretch>
                  <a:fillRect t="-14754" b="-19672"/>
                </a:stretch>
              </a:blipFill>
            </p:spPr>
            <p:txBody>
              <a:bodyPr/>
              <a:lstStyle/>
              <a:p>
                <a:r>
                  <a:rPr lang="ja-JP" altLang="en-US">
                    <a:noFill/>
                  </a:rPr>
                  <a:t> </a:t>
                </a:r>
              </a:p>
            </p:txBody>
          </p:sp>
        </mc:Fallback>
      </mc:AlternateContent>
      <p:sp>
        <p:nvSpPr>
          <p:cNvPr id="4" name="左中かっこ 3">
            <a:extLst>
              <a:ext uri="{FF2B5EF4-FFF2-40B4-BE49-F238E27FC236}">
                <a16:creationId xmlns:a16="http://schemas.microsoft.com/office/drawing/2014/main" id="{B3A654F6-EC50-4E6D-8510-D5035A8E5D84}"/>
              </a:ext>
            </a:extLst>
          </p:cNvPr>
          <p:cNvSpPr/>
          <p:nvPr/>
        </p:nvSpPr>
        <p:spPr>
          <a:xfrm rot="16200000">
            <a:off x="6344630" y="3454227"/>
            <a:ext cx="107766" cy="5033760"/>
          </a:xfrm>
          <a:prstGeom prst="leftBrace">
            <a:avLst>
              <a:gd name="adj1" fmla="val 204167"/>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F19CDEC-3607-4BA9-A0BB-4A71910D15C0}"/>
              </a:ext>
            </a:extLst>
          </p:cNvPr>
          <p:cNvSpPr/>
          <p:nvPr/>
        </p:nvSpPr>
        <p:spPr>
          <a:xfrm>
            <a:off x="1266092" y="2822332"/>
            <a:ext cx="1995851" cy="6066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B3CE2F3-4DAE-4037-B314-29BF54A38A6A}"/>
              </a:ext>
            </a:extLst>
          </p:cNvPr>
          <p:cNvSpPr/>
          <p:nvPr/>
        </p:nvSpPr>
        <p:spPr>
          <a:xfrm>
            <a:off x="9173308" y="3428999"/>
            <a:ext cx="1995851" cy="6066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2B807B9-F07C-4A0F-BD44-49C4148D8CF8}"/>
              </a:ext>
            </a:extLst>
          </p:cNvPr>
          <p:cNvSpPr/>
          <p:nvPr/>
        </p:nvSpPr>
        <p:spPr>
          <a:xfrm>
            <a:off x="4023948" y="5580801"/>
            <a:ext cx="1726222" cy="3364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4BCF709-AE15-4BC5-B480-D02047FA3B1D}"/>
              </a:ext>
            </a:extLst>
          </p:cNvPr>
          <p:cNvSpPr/>
          <p:nvPr/>
        </p:nvSpPr>
        <p:spPr>
          <a:xfrm>
            <a:off x="7156938" y="5590210"/>
            <a:ext cx="1647094" cy="3364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中かっこ 8">
            <a:extLst>
              <a:ext uri="{FF2B5EF4-FFF2-40B4-BE49-F238E27FC236}">
                <a16:creationId xmlns:a16="http://schemas.microsoft.com/office/drawing/2014/main" id="{040E18BF-DF63-48A7-8ED0-079BFC753F90}"/>
              </a:ext>
            </a:extLst>
          </p:cNvPr>
          <p:cNvSpPr/>
          <p:nvPr/>
        </p:nvSpPr>
        <p:spPr>
          <a:xfrm rot="16200000">
            <a:off x="6136397" y="-1034909"/>
            <a:ext cx="228556" cy="10189308"/>
          </a:xfrm>
          <a:prstGeom prst="leftBrace">
            <a:avLst>
              <a:gd name="adj1" fmla="val 204167"/>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D607685-2CD7-4CBA-AD10-93A52CBA2DEA}"/>
                  </a:ext>
                </a:extLst>
              </p:cNvPr>
              <p:cNvSpPr txBox="1"/>
              <p:nvPr/>
            </p:nvSpPr>
            <p:spPr>
              <a:xfrm>
                <a:off x="5390820" y="4087744"/>
                <a:ext cx="1804869" cy="369332"/>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3</m:t>
                        </m:r>
                      </m:sup>
                    </m:sSup>
                  </m:oMath>
                </a14:m>
                <a:r>
                  <a:rPr kumimoji="1" lang="ja-JP" altLang="en-US" dirty="0"/>
                  <a:t>通り  </a:t>
                </a:r>
                <a:r>
                  <a:rPr kumimoji="1" lang="en-US" altLang="ja-JP" dirty="0"/>
                  <a:t>=  </a:t>
                </a:r>
                <a:r>
                  <a:rPr kumimoji="1" lang="ja-JP" altLang="en-US" dirty="0"/>
                  <a:t>８通り</a:t>
                </a:r>
                <a:endParaRPr kumimoji="1" lang="en-US" altLang="ja-JP" dirty="0"/>
              </a:p>
            </p:txBody>
          </p:sp>
        </mc:Choice>
        <mc:Fallback xmlns="">
          <p:sp>
            <p:nvSpPr>
              <p:cNvPr id="10" name="テキスト ボックス 9">
                <a:extLst>
                  <a:ext uri="{FF2B5EF4-FFF2-40B4-BE49-F238E27FC236}">
                    <a16:creationId xmlns:a16="http://schemas.microsoft.com/office/drawing/2014/main" id="{8D607685-2CD7-4CBA-AD10-93A52CBA2DEA}"/>
                  </a:ext>
                </a:extLst>
              </p:cNvPr>
              <p:cNvSpPr txBox="1">
                <a:spLocks noRot="1" noChangeAspect="1" noMove="1" noResize="1" noEditPoints="1" noAdjustHandles="1" noChangeArrowheads="1" noChangeShapeType="1" noTextEdit="1"/>
              </p:cNvSpPr>
              <p:nvPr/>
            </p:nvSpPr>
            <p:spPr>
              <a:xfrm>
                <a:off x="5390820" y="4087744"/>
                <a:ext cx="1804869" cy="369332"/>
              </a:xfrm>
              <a:prstGeom prst="rect">
                <a:avLst/>
              </a:prstGeom>
              <a:blipFill>
                <a:blip r:embed="rId4"/>
                <a:stretch>
                  <a:fillRect t="-15000" b="-28333"/>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A1FD2C30-E095-401B-B336-C08808E4C4D5}"/>
              </a:ext>
            </a:extLst>
          </p:cNvPr>
          <p:cNvSpPr/>
          <p:nvPr/>
        </p:nvSpPr>
        <p:spPr>
          <a:xfrm>
            <a:off x="2891208" y="2356338"/>
            <a:ext cx="5751630" cy="367636"/>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ED27CFE-2288-4163-A3CA-025B881997DF}"/>
              </a:ext>
            </a:extLst>
          </p:cNvPr>
          <p:cNvSpPr/>
          <p:nvPr/>
        </p:nvSpPr>
        <p:spPr>
          <a:xfrm>
            <a:off x="2964477" y="1880935"/>
            <a:ext cx="3673715" cy="367636"/>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130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D3413-1E9D-4B98-A274-982A8A24D792}"/>
              </a:ext>
            </a:extLst>
          </p:cNvPr>
          <p:cNvSpPr>
            <a:spLocks noGrp="1"/>
          </p:cNvSpPr>
          <p:nvPr>
            <p:ph type="title"/>
          </p:nvPr>
        </p:nvSpPr>
        <p:spPr>
          <a:xfrm>
            <a:off x="1097280" y="260226"/>
            <a:ext cx="10058400" cy="1450757"/>
          </a:xfrm>
        </p:spPr>
        <p:txBody>
          <a:bodyPr/>
          <a:lstStyle/>
          <a:p>
            <a:r>
              <a:rPr kumimoji="1" lang="ja-JP" altLang="en-US" dirty="0"/>
              <a:t>量子コンピュータの必要条件</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9104F28-2855-41B1-A3DD-741D3EF64597}"/>
                  </a:ext>
                </a:extLst>
              </p:cNvPr>
              <p:cNvSpPr>
                <a:spLocks noGrp="1"/>
              </p:cNvSpPr>
              <p:nvPr>
                <p:ph idx="1"/>
              </p:nvPr>
            </p:nvSpPr>
            <p:spPr>
              <a:xfrm>
                <a:off x="305972" y="1801771"/>
                <a:ext cx="11641016" cy="4388013"/>
              </a:xfrm>
            </p:spPr>
            <p:txBody>
              <a:bodyPr>
                <a:normAutofit/>
              </a:bodyPr>
              <a:lstStyle/>
              <a:p>
                <a:r>
                  <a:rPr lang="ja-JP" altLang="en-US" sz="2800" b="1" dirty="0"/>
                  <a:t>・複数の量子ビットを作成し、量子ビット同士での重ね合わせができる</a:t>
                </a:r>
                <a:endParaRPr lang="en-US" altLang="ja-JP" sz="2800" b="1" dirty="0"/>
              </a:p>
              <a:p>
                <a:r>
                  <a:rPr lang="en-US" altLang="ja-JP" sz="2800" dirty="0">
                    <a:ea typeface="Cambria Math" panose="02040503050406030204" pitchFamily="18" charset="0"/>
                  </a:rPr>
                  <a:t>     </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𝜓</m:t>
                        </m:r>
                      </m:e>
                      <m:sub>
                        <m:r>
                          <a:rPr lang="en-US" altLang="ja-JP" sz="2400" i="1">
                            <a:solidFill>
                              <a:srgbClr val="00B0F0"/>
                            </a:solidFill>
                            <a:latin typeface="Cambria Math" panose="02040503050406030204" pitchFamily="18" charset="0"/>
                            <a:ea typeface="Cambria Math" panose="02040503050406030204" pitchFamily="18" charset="0"/>
                          </a:rPr>
                          <m:t>𝐴</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𝜓</m:t>
                        </m:r>
                      </m:e>
                      <m:sub>
                        <m:r>
                          <a:rPr lang="en-US" altLang="ja-JP" sz="2400" i="1">
                            <a:solidFill>
                              <a:schemeClr val="accent1"/>
                            </a:solidFill>
                            <a:latin typeface="Cambria Math" panose="02040503050406030204" pitchFamily="18" charset="0"/>
                            <a:ea typeface="Cambria Math" panose="02040503050406030204" pitchFamily="18" charset="0"/>
                          </a:rPr>
                          <m:t>𝐵</m:t>
                        </m:r>
                      </m:sub>
                    </m:sSub>
                    <m:r>
                      <a:rPr lang="en-US" altLang="ja-JP" sz="2400" i="1">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  </m:t>
                    </m:r>
                    <m:r>
                      <a:rPr lang="en-US" altLang="ja-JP" sz="2400" i="1">
                        <a:solidFill>
                          <a:schemeClr val="tx1"/>
                        </a:solidFill>
                        <a:latin typeface="Cambria Math" panose="02040503050406030204" pitchFamily="18" charset="0"/>
                        <a:ea typeface="Cambria Math" panose="02040503050406030204" pitchFamily="18" charset="0"/>
                      </a:rPr>
                      <m:t>=</m:t>
                    </m:r>
                    <m:r>
                      <m:rPr>
                        <m:nor/>
                      </m:rPr>
                      <a:rPr lang="ja-JP" altLang="en-US" sz="2400" dirty="0"/>
                      <m:t>（</m:t>
                    </m:r>
                    <m:r>
                      <m:rPr>
                        <m:nor/>
                      </m:rPr>
                      <a:rPr lang="en-US" altLang="ja-JP" sz="2400" dirty="0"/>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m:t>
                        </m:r>
                        <m:d>
                          <m:dPr>
                            <m:begChr m:val=""/>
                            <m:endChr m:val="⟩"/>
                            <m:ctrlPr>
                              <a:rPr lang="ja-JP" altLang="en-US" sz="2400" i="1">
                                <a:latin typeface="Cambria Math" panose="02040503050406030204" pitchFamily="18" charset="0"/>
                              </a:rPr>
                            </m:ctrlPr>
                          </m:dPr>
                          <m:e>
                            <m:r>
                              <a:rPr lang="ja-JP" altLang="en-US" sz="2400" i="1" smtClean="0">
                                <a:solidFill>
                                  <a:srgbClr val="00B050"/>
                                </a:solidFill>
                                <a:latin typeface="Cambria Math" panose="02040503050406030204" pitchFamily="18" charset="0"/>
                              </a:rPr>
                              <m:t>↑</m:t>
                            </m:r>
                          </m:e>
                        </m:d>
                      </m:e>
                      <m:sub>
                        <m:r>
                          <a:rPr lang="en-US" altLang="ja-JP" sz="2400" i="1">
                            <a:solidFill>
                              <a:srgbClr val="00B0F0"/>
                            </a:solidFill>
                            <a:latin typeface="Cambria Math" panose="02040503050406030204" pitchFamily="18" charset="0"/>
                          </a:rPr>
                          <m:t>𝐴</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m:t>
                        </m:r>
                        <m:d>
                          <m:dPr>
                            <m:begChr m:val=""/>
                            <m:endChr m:val="⟩"/>
                            <m:ctrlPr>
                              <a:rPr lang="ja-JP" altLang="en-US" sz="2400" i="1">
                                <a:latin typeface="Cambria Math" panose="02040503050406030204" pitchFamily="18" charset="0"/>
                              </a:rPr>
                            </m:ctrlPr>
                          </m:dPr>
                          <m:e>
                            <m:r>
                              <a:rPr lang="ja-JP" altLang="en-US" sz="2400" i="1" smtClean="0">
                                <a:solidFill>
                                  <a:srgbClr val="FF0000"/>
                                </a:solidFill>
                                <a:latin typeface="Cambria Math" panose="02040503050406030204" pitchFamily="18" charset="0"/>
                              </a:rPr>
                              <m:t>↓</m:t>
                            </m:r>
                          </m:e>
                        </m:d>
                      </m:e>
                      <m:sub>
                        <m:r>
                          <a:rPr lang="en-US" altLang="ja-JP" sz="2400" i="1">
                            <a:solidFill>
                              <a:srgbClr val="00B0F0"/>
                            </a:solidFill>
                            <a:latin typeface="Cambria Math" panose="02040503050406030204" pitchFamily="18" charset="0"/>
                          </a:rPr>
                          <m:t>𝐴</m:t>
                        </m:r>
                      </m:sub>
                    </m:sSub>
                    <m:r>
                      <a:rPr lang="en-US" altLang="ja-JP" sz="2400" i="1">
                        <a:solidFill>
                          <a:srgbClr val="00B0F0"/>
                        </a:solidFill>
                        <a:latin typeface="Cambria Math" panose="02040503050406030204" pitchFamily="18" charset="0"/>
                      </a:rPr>
                      <m:t> </m:t>
                    </m:r>
                    <m:r>
                      <m:rPr>
                        <m:nor/>
                      </m:rPr>
                      <a:rPr lang="ja-JP" altLang="en-US" sz="2400" dirty="0"/>
                      <m:t>）（</m:t>
                    </m:r>
                    <m:r>
                      <m:rPr>
                        <m:nor/>
                      </m:rPr>
                      <a:rPr lang="en-US" altLang="ja-JP" sz="2400" dirty="0"/>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m:t>
                        </m:r>
                        <m:d>
                          <m:dPr>
                            <m:begChr m:val=""/>
                            <m:endChr m:val="⟩"/>
                            <m:ctrlPr>
                              <a:rPr lang="ja-JP" altLang="en-US" sz="2400" i="1">
                                <a:latin typeface="Cambria Math" panose="02040503050406030204" pitchFamily="18" charset="0"/>
                              </a:rPr>
                            </m:ctrlPr>
                          </m:dPr>
                          <m:e>
                            <m:r>
                              <a:rPr lang="ja-JP" altLang="en-US" sz="2400" i="1" smtClean="0">
                                <a:solidFill>
                                  <a:srgbClr val="00B050"/>
                                </a:solidFill>
                                <a:latin typeface="Cambria Math" panose="02040503050406030204" pitchFamily="18" charset="0"/>
                              </a:rPr>
                              <m:t>↑</m:t>
                            </m:r>
                          </m:e>
                        </m:d>
                      </m:e>
                      <m:sub>
                        <m:r>
                          <a:rPr lang="en-US" altLang="ja-JP" sz="2400" i="1">
                            <a:solidFill>
                              <a:schemeClr val="accent1"/>
                            </a:solidFill>
                            <a:latin typeface="Cambria Math" panose="02040503050406030204" pitchFamily="18" charset="0"/>
                          </a:rPr>
                          <m:t>𝐵</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m:t>
                        </m:r>
                        <m:d>
                          <m:dPr>
                            <m:begChr m:val=""/>
                            <m:endChr m:val="⟩"/>
                            <m:ctrlPr>
                              <a:rPr lang="ja-JP" altLang="en-US" sz="2400" i="1">
                                <a:latin typeface="Cambria Math" panose="02040503050406030204" pitchFamily="18" charset="0"/>
                              </a:rPr>
                            </m:ctrlPr>
                          </m:dPr>
                          <m:e>
                            <m:r>
                              <a:rPr lang="ja-JP" altLang="en-US" sz="2400" i="1" smtClean="0">
                                <a:solidFill>
                                  <a:srgbClr val="FF0000"/>
                                </a:solidFill>
                                <a:latin typeface="Cambria Math" panose="02040503050406030204" pitchFamily="18" charset="0"/>
                              </a:rPr>
                              <m:t>↓</m:t>
                            </m:r>
                          </m:e>
                        </m:d>
                      </m:e>
                      <m:sub>
                        <m:r>
                          <a:rPr lang="en-US" altLang="ja-JP" sz="2400" i="1">
                            <a:solidFill>
                              <a:schemeClr val="accent1"/>
                            </a:solidFill>
                            <a:latin typeface="Cambria Math" panose="02040503050406030204" pitchFamily="18" charset="0"/>
                          </a:rPr>
                          <m:t>𝐵</m:t>
                        </m:r>
                      </m:sub>
                    </m:sSub>
                    <m:r>
                      <a:rPr lang="en-US" altLang="ja-JP" sz="2400" i="1">
                        <a:solidFill>
                          <a:schemeClr val="accent1"/>
                        </a:solidFill>
                        <a:latin typeface="Cambria Math" panose="02040503050406030204" pitchFamily="18" charset="0"/>
                      </a:rPr>
                      <m:t> </m:t>
                    </m:r>
                    <m:r>
                      <m:rPr>
                        <m:nor/>
                      </m:rPr>
                      <a:rPr lang="ja-JP" altLang="en-US" sz="2400" dirty="0"/>
                      <m:t>）</m:t>
                    </m:r>
                    <m:r>
                      <m:rPr>
                        <m:nor/>
                      </m:rPr>
                      <a:rPr lang="en-US" altLang="ja-JP" sz="2400" b="0" i="0" dirty="0" smtClean="0"/>
                      <m:t> </m:t>
                    </m:r>
                  </m:oMath>
                </a14:m>
                <a:endParaRPr lang="en-US" altLang="ja-JP" sz="2400" b="0" dirty="0"/>
              </a:p>
              <a:p>
                <a:pPr marL="0" indent="0">
                  <a:buNone/>
                </a:pPr>
                <a:endParaRPr lang="en-US" altLang="ja-JP" sz="400" b="0" dirty="0"/>
              </a:p>
              <a:p>
                <a:r>
                  <a:rPr lang="ja-JP" altLang="en-US" sz="2800" dirty="0"/>
                  <a:t>                       ＝</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00B050"/>
                                </a:solidFill>
                                <a:latin typeface="Cambria Math" panose="02040503050406030204" pitchFamily="18" charset="0"/>
                              </a:rPr>
                              <m:t>↑</m:t>
                            </m:r>
                          </m:e>
                        </m:d>
                      </m:e>
                      <m:sub>
                        <m:r>
                          <a:rPr lang="en-US" altLang="ja-JP" sz="2800" i="1">
                            <a:solidFill>
                              <a:srgbClr val="00B0F0"/>
                            </a:solidFill>
                            <a:latin typeface="Cambria Math" panose="02040503050406030204" pitchFamily="18" charset="0"/>
                          </a:rPr>
                          <m:t>𝐴</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00B050"/>
                                </a:solidFill>
                                <a:latin typeface="Cambria Math" panose="02040503050406030204" pitchFamily="18" charset="0"/>
                              </a:rPr>
                              <m:t>↑</m:t>
                            </m:r>
                          </m:e>
                        </m:d>
                      </m:e>
                      <m:sub>
                        <m:r>
                          <a:rPr lang="en-US" altLang="ja-JP" sz="2800" i="1">
                            <a:solidFill>
                              <a:schemeClr val="accent1"/>
                            </a:solidFill>
                            <a:latin typeface="Cambria Math" panose="02040503050406030204" pitchFamily="18" charset="0"/>
                          </a:rPr>
                          <m:t>𝐵</m:t>
                        </m:r>
                      </m:sub>
                    </m:sSub>
                  </m:oMath>
                </a14:m>
                <a:r>
                  <a:rPr lang="en-US" altLang="ja-JP" sz="2800" dirty="0">
                    <a:ea typeface="Cambria Math" panose="02040503050406030204" pitchFamily="18" charset="0"/>
                  </a:rPr>
                  <a:t> </a:t>
                </a:r>
                <a14:m>
                  <m:oMath xmlns:m="http://schemas.openxmlformats.org/officeDocument/2006/math">
                    <m:r>
                      <a:rPr lang="en-US" altLang="ja-JP" sz="2800" i="1">
                        <a:latin typeface="Cambria Math" panose="02040503050406030204" pitchFamily="18" charset="0"/>
                        <a:ea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00B050"/>
                                </a:solidFill>
                                <a:latin typeface="Cambria Math" panose="02040503050406030204" pitchFamily="18" charset="0"/>
                              </a:rPr>
                              <m:t>↑</m:t>
                            </m:r>
                          </m:e>
                        </m:d>
                      </m:e>
                      <m:sub>
                        <m:r>
                          <a:rPr lang="en-US" altLang="ja-JP" sz="2800" i="1">
                            <a:solidFill>
                              <a:srgbClr val="00B0F0"/>
                            </a:solidFill>
                            <a:latin typeface="Cambria Math" panose="02040503050406030204" pitchFamily="18" charset="0"/>
                          </a:rPr>
                          <m:t>𝐴</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FF0000"/>
                                </a:solidFill>
                                <a:latin typeface="Cambria Math" panose="02040503050406030204" pitchFamily="18" charset="0"/>
                              </a:rPr>
                              <m:t>↓</m:t>
                            </m:r>
                          </m:e>
                        </m:d>
                      </m:e>
                      <m:sub>
                        <m:r>
                          <a:rPr lang="en-US" altLang="ja-JP" sz="2800" i="1">
                            <a:solidFill>
                              <a:schemeClr val="accent1"/>
                            </a:solidFill>
                            <a:latin typeface="Cambria Math" panose="02040503050406030204" pitchFamily="18" charset="0"/>
                          </a:rPr>
                          <m:t>𝐵</m:t>
                        </m:r>
                      </m:sub>
                    </m:sSub>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FF0000"/>
                                </a:solidFill>
                                <a:latin typeface="Cambria Math" panose="02040503050406030204" pitchFamily="18" charset="0"/>
                              </a:rPr>
                              <m:t>↓</m:t>
                            </m:r>
                          </m:e>
                        </m:d>
                      </m:e>
                      <m:sub>
                        <m:r>
                          <a:rPr lang="en-US" altLang="ja-JP" sz="2800" i="1">
                            <a:solidFill>
                              <a:srgbClr val="00B0F0"/>
                            </a:solidFill>
                            <a:latin typeface="Cambria Math" panose="02040503050406030204" pitchFamily="18" charset="0"/>
                          </a:rPr>
                          <m:t>𝐴</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00B050"/>
                                </a:solidFill>
                                <a:latin typeface="Cambria Math" panose="02040503050406030204" pitchFamily="18" charset="0"/>
                              </a:rPr>
                              <m:t>↑</m:t>
                            </m:r>
                          </m:e>
                        </m:d>
                      </m:e>
                      <m:sub>
                        <m:r>
                          <a:rPr lang="en-US" altLang="ja-JP" sz="2800" i="1">
                            <a:solidFill>
                              <a:schemeClr val="accent1"/>
                            </a:solidFill>
                            <a:latin typeface="Cambria Math" panose="02040503050406030204" pitchFamily="18" charset="0"/>
                          </a:rPr>
                          <m:t>𝐵</m:t>
                        </m:r>
                      </m:sub>
                    </m:sSub>
                    <m:r>
                      <a:rPr lang="en-US" altLang="ja-JP" sz="2800" i="1">
                        <a:latin typeface="Cambria Math" panose="02040503050406030204" pitchFamily="18" charset="0"/>
                        <a:ea typeface="Cambria Math" panose="02040503050406030204" pitchFamily="18" charset="0"/>
                      </a:rPr>
                      <m:t>+</m:t>
                    </m:r>
                  </m:oMath>
                </a14:m>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FF0000"/>
                                </a:solidFill>
                                <a:latin typeface="Cambria Math" panose="02040503050406030204" pitchFamily="18" charset="0"/>
                              </a:rPr>
                              <m:t>↓</m:t>
                            </m:r>
                          </m:e>
                        </m:d>
                      </m:e>
                      <m:sub>
                        <m:r>
                          <a:rPr lang="en-US" altLang="ja-JP" sz="2800" i="1">
                            <a:solidFill>
                              <a:srgbClr val="00B0F0"/>
                            </a:solidFill>
                            <a:latin typeface="Cambria Math" panose="02040503050406030204" pitchFamily="18" charset="0"/>
                          </a:rPr>
                          <m:t>𝐴</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m:t>
                        </m:r>
                        <m:d>
                          <m:dPr>
                            <m:begChr m:val=""/>
                            <m:endChr m:val="⟩"/>
                            <m:ctrlPr>
                              <a:rPr lang="ja-JP" altLang="en-US" sz="2800" i="1">
                                <a:latin typeface="Cambria Math" panose="02040503050406030204" pitchFamily="18" charset="0"/>
                              </a:rPr>
                            </m:ctrlPr>
                          </m:dPr>
                          <m:e>
                            <m:r>
                              <a:rPr lang="ja-JP" altLang="en-US" sz="2800" i="1" smtClean="0">
                                <a:solidFill>
                                  <a:srgbClr val="FF0000"/>
                                </a:solidFill>
                                <a:latin typeface="Cambria Math" panose="02040503050406030204" pitchFamily="18" charset="0"/>
                              </a:rPr>
                              <m:t>↓</m:t>
                            </m:r>
                          </m:e>
                        </m:d>
                      </m:e>
                      <m:sub>
                        <m:r>
                          <a:rPr lang="en-US" altLang="ja-JP" sz="2800" i="1">
                            <a:solidFill>
                              <a:schemeClr val="accent1"/>
                            </a:solidFill>
                            <a:latin typeface="Cambria Math" panose="02040503050406030204" pitchFamily="18" charset="0"/>
                          </a:rPr>
                          <m:t>𝐵</m:t>
                        </m:r>
                      </m:sub>
                    </m:sSub>
                  </m:oMath>
                </a14:m>
                <a:endParaRPr kumimoji="1" lang="en-US" altLang="ja-JP" sz="2800" b="1" dirty="0"/>
              </a:p>
              <a:p>
                <a:endParaRPr kumimoji="1" lang="en-US" altLang="ja-JP" sz="1100" b="1" dirty="0"/>
              </a:p>
              <a:p>
                <a:r>
                  <a:rPr lang="ja-JP" altLang="en-US" sz="2800" b="1" dirty="0"/>
                  <a:t>・量子もつれの関係にあり、量子ビット間での相互作用が働くこと。そして、計算処理中に必要な</a:t>
                </a:r>
                <a:r>
                  <a:rPr lang="ja-JP" altLang="en-US" sz="2800" b="1" dirty="0">
                    <a:solidFill>
                      <a:srgbClr val="FF0000"/>
                    </a:solidFill>
                  </a:rPr>
                  <a:t>コヒーレンス時間が得られること。</a:t>
                </a:r>
                <a:endParaRPr lang="en-US" altLang="ja-JP" sz="2800" b="1" dirty="0">
                  <a:solidFill>
                    <a:srgbClr val="FF0000"/>
                  </a:solidFill>
                </a:endParaRPr>
              </a:p>
              <a:p>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9104F28-2855-41B1-A3DD-741D3EF64597}"/>
                  </a:ext>
                </a:extLst>
              </p:cNvPr>
              <p:cNvSpPr>
                <a:spLocks noGrp="1" noRot="1" noChangeAspect="1" noMove="1" noResize="1" noEditPoints="1" noAdjustHandles="1" noChangeArrowheads="1" noChangeShapeType="1" noTextEdit="1"/>
              </p:cNvSpPr>
              <p:nvPr>
                <p:ph idx="1"/>
              </p:nvPr>
            </p:nvSpPr>
            <p:spPr>
              <a:xfrm>
                <a:off x="305972" y="1801771"/>
                <a:ext cx="11641016" cy="4388013"/>
              </a:xfrm>
              <a:blipFill>
                <a:blip r:embed="rId2"/>
                <a:stretch>
                  <a:fillRect l="-1047" t="-3060" r="-471"/>
                </a:stretch>
              </a:blipFill>
            </p:spPr>
            <p:txBody>
              <a:bodyPr/>
              <a:lstStyle/>
              <a:p>
                <a:r>
                  <a:rPr lang="ja-JP" altLang="en-US">
                    <a:noFill/>
                  </a:rPr>
                  <a:t> </a:t>
                </a:r>
              </a:p>
            </p:txBody>
          </p:sp>
        </mc:Fallback>
      </mc:AlternateContent>
      <p:sp>
        <p:nvSpPr>
          <p:cNvPr id="5" name="矢印: 左右 4">
            <a:extLst>
              <a:ext uri="{FF2B5EF4-FFF2-40B4-BE49-F238E27FC236}">
                <a16:creationId xmlns:a16="http://schemas.microsoft.com/office/drawing/2014/main" id="{61BE3B1D-8AB9-40C9-91E9-032D9FC89087}"/>
              </a:ext>
            </a:extLst>
          </p:cNvPr>
          <p:cNvSpPr/>
          <p:nvPr/>
        </p:nvSpPr>
        <p:spPr>
          <a:xfrm>
            <a:off x="5110479" y="5241253"/>
            <a:ext cx="2032000" cy="728132"/>
          </a:xfrm>
          <a:prstGeom prst="lef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量子もつれ</a:t>
            </a:r>
          </a:p>
        </p:txBody>
      </p:sp>
      <p:sp>
        <p:nvSpPr>
          <p:cNvPr id="7" name="楕円 6">
            <a:extLst>
              <a:ext uri="{FF2B5EF4-FFF2-40B4-BE49-F238E27FC236}">
                <a16:creationId xmlns:a16="http://schemas.microsoft.com/office/drawing/2014/main" id="{4766F991-E676-4BD0-AC35-264CD5049A15}"/>
              </a:ext>
            </a:extLst>
          </p:cNvPr>
          <p:cNvSpPr/>
          <p:nvPr/>
        </p:nvSpPr>
        <p:spPr>
          <a:xfrm>
            <a:off x="4420677" y="5268811"/>
            <a:ext cx="618066"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5AB27A73-D085-4E6A-BDAF-9A1802221C2F}"/>
              </a:ext>
            </a:extLst>
          </p:cNvPr>
          <p:cNvSpPr/>
          <p:nvPr/>
        </p:nvSpPr>
        <p:spPr>
          <a:xfrm>
            <a:off x="7246788" y="5320533"/>
            <a:ext cx="618066"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弧 5">
            <a:extLst>
              <a:ext uri="{FF2B5EF4-FFF2-40B4-BE49-F238E27FC236}">
                <a16:creationId xmlns:a16="http://schemas.microsoft.com/office/drawing/2014/main" id="{C68C4E3D-99A3-406C-9D66-B58A5254DAA5}"/>
              </a:ext>
            </a:extLst>
          </p:cNvPr>
          <p:cNvSpPr/>
          <p:nvPr/>
        </p:nvSpPr>
        <p:spPr>
          <a:xfrm rot="18494138">
            <a:off x="2145795" y="2391546"/>
            <a:ext cx="3159500" cy="2635668"/>
          </a:xfrm>
          <a:prstGeom prst="arc">
            <a:avLst>
              <a:gd name="adj1" fmla="val 1779662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1" name="円弧 10">
            <a:extLst>
              <a:ext uri="{FF2B5EF4-FFF2-40B4-BE49-F238E27FC236}">
                <a16:creationId xmlns:a16="http://schemas.microsoft.com/office/drawing/2014/main" id="{3C165231-E3E8-4574-BAA8-E0B882049530}"/>
              </a:ext>
            </a:extLst>
          </p:cNvPr>
          <p:cNvSpPr/>
          <p:nvPr/>
        </p:nvSpPr>
        <p:spPr>
          <a:xfrm rot="18684001">
            <a:off x="1510917" y="2408624"/>
            <a:ext cx="4839959" cy="4080559"/>
          </a:xfrm>
          <a:prstGeom prst="arc">
            <a:avLst>
              <a:gd name="adj1" fmla="val 1779662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2" name="円弧 11">
            <a:extLst>
              <a:ext uri="{FF2B5EF4-FFF2-40B4-BE49-F238E27FC236}">
                <a16:creationId xmlns:a16="http://schemas.microsoft.com/office/drawing/2014/main" id="{6544650B-A28F-48E8-9BA1-CBB7850EDE86}"/>
              </a:ext>
            </a:extLst>
          </p:cNvPr>
          <p:cNvSpPr/>
          <p:nvPr/>
        </p:nvSpPr>
        <p:spPr>
          <a:xfrm rot="7421900">
            <a:off x="2986596" y="-585756"/>
            <a:ext cx="3710883" cy="3520979"/>
          </a:xfrm>
          <a:prstGeom prst="arc">
            <a:avLst>
              <a:gd name="adj1" fmla="val 1779662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円弧 12">
            <a:extLst>
              <a:ext uri="{FF2B5EF4-FFF2-40B4-BE49-F238E27FC236}">
                <a16:creationId xmlns:a16="http://schemas.microsoft.com/office/drawing/2014/main" id="{9FF2DEC8-ADBE-4098-8092-81F8361838B1}"/>
              </a:ext>
            </a:extLst>
          </p:cNvPr>
          <p:cNvSpPr/>
          <p:nvPr/>
        </p:nvSpPr>
        <p:spPr>
          <a:xfrm rot="6497295">
            <a:off x="3398681" y="1089282"/>
            <a:ext cx="1338062" cy="2031991"/>
          </a:xfrm>
          <a:prstGeom prst="arc">
            <a:avLst>
              <a:gd name="adj1" fmla="val 1779662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4" name="フローチャート: 結合子 13">
            <a:extLst>
              <a:ext uri="{FF2B5EF4-FFF2-40B4-BE49-F238E27FC236}">
                <a16:creationId xmlns:a16="http://schemas.microsoft.com/office/drawing/2014/main" id="{40495079-5688-4C08-85C6-EAD93DD28A91}"/>
              </a:ext>
            </a:extLst>
          </p:cNvPr>
          <p:cNvSpPr/>
          <p:nvPr/>
        </p:nvSpPr>
        <p:spPr>
          <a:xfrm>
            <a:off x="3945360" y="2210781"/>
            <a:ext cx="167054" cy="1786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endParaRPr kumimoji="1" lang="en-US" altLang="ja-JP" dirty="0"/>
          </a:p>
        </p:txBody>
      </p:sp>
      <p:sp>
        <p:nvSpPr>
          <p:cNvPr id="15" name="フローチャート: 結合子 14">
            <a:extLst>
              <a:ext uri="{FF2B5EF4-FFF2-40B4-BE49-F238E27FC236}">
                <a16:creationId xmlns:a16="http://schemas.microsoft.com/office/drawing/2014/main" id="{3F54A058-E6CD-43D6-B2B2-042957A6216F}"/>
              </a:ext>
            </a:extLst>
          </p:cNvPr>
          <p:cNvSpPr/>
          <p:nvPr/>
        </p:nvSpPr>
        <p:spPr>
          <a:xfrm>
            <a:off x="5110479" y="2169568"/>
            <a:ext cx="167054" cy="1786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a:t>
            </a:r>
            <a:endParaRPr kumimoji="1" lang="en-US" altLang="ja-JP" dirty="0"/>
          </a:p>
        </p:txBody>
      </p:sp>
      <p:sp>
        <p:nvSpPr>
          <p:cNvPr id="16" name="フローチャート: 結合子 15">
            <a:extLst>
              <a:ext uri="{FF2B5EF4-FFF2-40B4-BE49-F238E27FC236}">
                <a16:creationId xmlns:a16="http://schemas.microsoft.com/office/drawing/2014/main" id="{90DBA952-C66A-4C39-A373-6599994797BC}"/>
              </a:ext>
            </a:extLst>
          </p:cNvPr>
          <p:cNvSpPr/>
          <p:nvPr/>
        </p:nvSpPr>
        <p:spPr>
          <a:xfrm>
            <a:off x="4517214" y="2779633"/>
            <a:ext cx="167054" cy="1786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a:t>
            </a:r>
            <a:endParaRPr kumimoji="1" lang="en-US" altLang="ja-JP" dirty="0"/>
          </a:p>
        </p:txBody>
      </p:sp>
      <p:sp>
        <p:nvSpPr>
          <p:cNvPr id="17" name="フローチャート: 結合子 16">
            <a:extLst>
              <a:ext uri="{FF2B5EF4-FFF2-40B4-BE49-F238E27FC236}">
                <a16:creationId xmlns:a16="http://schemas.microsoft.com/office/drawing/2014/main" id="{79F4067B-C80B-4E85-BE1B-C810E7CC241D}"/>
              </a:ext>
            </a:extLst>
          </p:cNvPr>
          <p:cNvSpPr/>
          <p:nvPr/>
        </p:nvSpPr>
        <p:spPr>
          <a:xfrm>
            <a:off x="5598097" y="2806814"/>
            <a:ext cx="167054" cy="1786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４</a:t>
            </a:r>
            <a:endParaRPr kumimoji="1" lang="en-US" altLang="ja-JP" dirty="0"/>
          </a:p>
        </p:txBody>
      </p:sp>
      <mc:AlternateContent xmlns:mc="http://schemas.openxmlformats.org/markup-compatibility/2006" xmlns:a14="http://schemas.microsoft.com/office/drawing/2010/main">
        <mc:Choice Requires="a14">
          <p:sp>
            <p:nvSpPr>
              <p:cNvPr id="18" name="爆発: 8 pt 17">
                <a:extLst>
                  <a:ext uri="{FF2B5EF4-FFF2-40B4-BE49-F238E27FC236}">
                    <a16:creationId xmlns:a16="http://schemas.microsoft.com/office/drawing/2014/main" id="{F4D5C394-D7DF-4575-BF23-FD35504FA926}"/>
                  </a:ext>
                </a:extLst>
              </p:cNvPr>
              <p:cNvSpPr/>
              <p:nvPr/>
            </p:nvSpPr>
            <p:spPr>
              <a:xfrm>
                <a:off x="8995650" y="2348229"/>
                <a:ext cx="3041019" cy="153797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a:t>
                </a:r>
                <a:r>
                  <a:rPr kumimoji="1" lang="ja-JP" altLang="en-US" dirty="0"/>
                  <a:t>ビット　</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𝑛</m:t>
                        </m:r>
                      </m:sup>
                    </m:sSup>
                  </m:oMath>
                </a14:m>
                <a:r>
                  <a:rPr kumimoji="1" lang="ja-JP" altLang="en-US" dirty="0"/>
                  <a:t>通り</a:t>
                </a:r>
              </a:p>
            </p:txBody>
          </p:sp>
        </mc:Choice>
        <mc:Fallback xmlns="">
          <p:sp>
            <p:nvSpPr>
              <p:cNvPr id="18" name="爆発: 8 pt 17">
                <a:extLst>
                  <a:ext uri="{FF2B5EF4-FFF2-40B4-BE49-F238E27FC236}">
                    <a16:creationId xmlns:a16="http://schemas.microsoft.com/office/drawing/2014/main" id="{F4D5C394-D7DF-4575-BF23-FD35504FA926}"/>
                  </a:ext>
                </a:extLst>
              </p:cNvPr>
              <p:cNvSpPr>
                <a:spLocks noRot="1" noChangeAspect="1" noMove="1" noResize="1" noEditPoints="1" noAdjustHandles="1" noChangeArrowheads="1" noChangeShapeType="1" noTextEdit="1"/>
              </p:cNvSpPr>
              <p:nvPr/>
            </p:nvSpPr>
            <p:spPr>
              <a:xfrm>
                <a:off x="8995650" y="2348229"/>
                <a:ext cx="3041019" cy="1537971"/>
              </a:xfrm>
              <a:prstGeom prst="irregularSeal1">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301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0B1A7-D8B8-4437-85DE-71535F6D2EFB}"/>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86344812-CB82-42C2-AA77-2813B452C02D}"/>
              </a:ext>
            </a:extLst>
          </p:cNvPr>
          <p:cNvSpPr>
            <a:spLocks noGrp="1"/>
          </p:cNvSpPr>
          <p:nvPr>
            <p:ph idx="1"/>
          </p:nvPr>
        </p:nvSpPr>
        <p:spPr>
          <a:xfrm>
            <a:off x="1097280" y="2091910"/>
            <a:ext cx="10058400" cy="4023360"/>
          </a:xfrm>
        </p:spPr>
        <p:txBody>
          <a:bodyPr/>
          <a:lstStyle/>
          <a:p>
            <a:r>
              <a:rPr kumimoji="1" lang="ja-JP" altLang="en-US" dirty="0"/>
              <a:t>・</a:t>
            </a:r>
            <a:r>
              <a:rPr kumimoji="1" lang="en-US" altLang="ja-JP" dirty="0"/>
              <a:t>12</a:t>
            </a:r>
            <a:r>
              <a:rPr kumimoji="1" lang="ja-JP" altLang="en-US" dirty="0"/>
              <a:t>歳の少年が書いた量子力学の教科書　　　　著者：近藤龍一</a:t>
            </a:r>
            <a:endParaRPr lang="en-US" altLang="ja-JP" dirty="0"/>
          </a:p>
          <a:p>
            <a:r>
              <a:rPr kumimoji="1" lang="ja-JP" altLang="en-US" dirty="0"/>
              <a:t>・量子コンピュータ入門　第二版</a:t>
            </a:r>
            <a:r>
              <a:rPr lang="ja-JP" altLang="en-US" dirty="0"/>
              <a:t>　　　　　　　　　　</a:t>
            </a:r>
            <a:r>
              <a:rPr kumimoji="1" lang="ja-JP" altLang="en-US" dirty="0"/>
              <a:t>著者：宮野健次郎、古澤明</a:t>
            </a:r>
            <a:endParaRPr kumimoji="1" lang="en-US" altLang="ja-JP" dirty="0"/>
          </a:p>
          <a:p>
            <a:r>
              <a:rPr lang="ja-JP" altLang="en-US" dirty="0"/>
              <a:t>・今度こそわかる　量子コンピュータ　　　　　　　　著者：西野友年</a:t>
            </a:r>
            <a:endParaRPr lang="en-US" altLang="ja-JP" dirty="0"/>
          </a:p>
          <a:p>
            <a:r>
              <a:rPr kumimoji="1" lang="ja-JP" altLang="en-US" dirty="0"/>
              <a:t>・絵で見てわかる　量子コンピュータの仕組み　　著者：宇津木 健　　監修：徳永裕己</a:t>
            </a:r>
            <a:endParaRPr kumimoji="1" lang="en-US" altLang="ja-JP" dirty="0"/>
          </a:p>
          <a:p>
            <a:r>
              <a:rPr lang="ja-JP" altLang="en-US" dirty="0"/>
              <a:t>・量子情報理論　第三版　　　　　　　　　　　　　　　著者：佐川弘幸、吉田宣章</a:t>
            </a:r>
            <a:endParaRPr kumimoji="1" lang="ja-JP" altLang="en-US" dirty="0"/>
          </a:p>
        </p:txBody>
      </p:sp>
    </p:spTree>
    <p:extLst>
      <p:ext uri="{BB962C8B-B14F-4D97-AF65-F5344CB8AC3E}">
        <p14:creationId xmlns:p14="http://schemas.microsoft.com/office/powerpoint/2010/main" val="2806191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BC077-BAAC-4CDB-AD30-68B11F3B56BA}"/>
              </a:ext>
            </a:extLst>
          </p:cNvPr>
          <p:cNvSpPr>
            <a:spLocks noGrp="1"/>
          </p:cNvSpPr>
          <p:nvPr>
            <p:ph type="title"/>
          </p:nvPr>
        </p:nvSpPr>
        <p:spPr>
          <a:xfrm>
            <a:off x="615462" y="145926"/>
            <a:ext cx="10058400" cy="1450757"/>
          </a:xfrm>
        </p:spPr>
        <p:txBody>
          <a:bodyPr/>
          <a:lstStyle/>
          <a:p>
            <a:r>
              <a:rPr kumimoji="1" lang="ja-JP" altLang="en-US" dirty="0"/>
              <a:t>参考</a:t>
            </a:r>
            <a:r>
              <a:rPr kumimoji="1" lang="en-US" altLang="ja-JP" dirty="0"/>
              <a:t>URL</a:t>
            </a:r>
            <a:endParaRPr kumimoji="1" lang="ja-JP" altLang="en-US" dirty="0"/>
          </a:p>
        </p:txBody>
      </p:sp>
      <p:sp>
        <p:nvSpPr>
          <p:cNvPr id="3" name="コンテンツ プレースホルダー 2">
            <a:extLst>
              <a:ext uri="{FF2B5EF4-FFF2-40B4-BE49-F238E27FC236}">
                <a16:creationId xmlns:a16="http://schemas.microsoft.com/office/drawing/2014/main" id="{973882FC-2D89-4F5C-811A-826EFB7C713F}"/>
              </a:ext>
            </a:extLst>
          </p:cNvPr>
          <p:cNvSpPr>
            <a:spLocks noGrp="1"/>
          </p:cNvSpPr>
          <p:nvPr>
            <p:ph idx="1"/>
          </p:nvPr>
        </p:nvSpPr>
        <p:spPr>
          <a:xfrm>
            <a:off x="536331" y="1740227"/>
            <a:ext cx="10540218" cy="4625404"/>
          </a:xfrm>
        </p:spPr>
        <p:txBody>
          <a:bodyPr>
            <a:normAutofit lnSpcReduction="10000"/>
          </a:bodyPr>
          <a:lstStyle/>
          <a:p>
            <a:r>
              <a:rPr kumimoji="1" lang="ja-JP" altLang="en-US" dirty="0"/>
              <a:t>・</a:t>
            </a:r>
            <a:r>
              <a:rPr lang="ja-JP" altLang="en-US" dirty="0">
                <a:solidFill>
                  <a:schemeClr val="tx1"/>
                </a:solidFill>
              </a:rPr>
              <a:t>齊藤志郎 他</a:t>
            </a:r>
            <a:r>
              <a:rPr lang="en-US" altLang="ja-JP" dirty="0">
                <a:solidFill>
                  <a:schemeClr val="tx1"/>
                </a:solidFill>
              </a:rPr>
              <a:t>, </a:t>
            </a:r>
            <a:r>
              <a:rPr lang="ja-JP" altLang="en-US" dirty="0">
                <a:solidFill>
                  <a:schemeClr val="tx1"/>
                </a:solidFill>
              </a:rPr>
              <a:t>超伝導量子ビットとスピン集団のコヒーレント結合</a:t>
            </a:r>
            <a:r>
              <a:rPr lang="en-US" altLang="ja-JP" dirty="0">
                <a:solidFill>
                  <a:schemeClr val="tx1"/>
                </a:solidFill>
              </a:rPr>
              <a:t>, NTT</a:t>
            </a:r>
            <a:r>
              <a:rPr lang="ja-JP" altLang="en-US" dirty="0">
                <a:solidFill>
                  <a:schemeClr val="tx1"/>
                </a:solidFill>
              </a:rPr>
              <a:t>技術ジャーナル</a:t>
            </a:r>
            <a:r>
              <a:rPr lang="en-US" altLang="ja-JP" dirty="0">
                <a:solidFill>
                  <a:schemeClr val="tx1"/>
                </a:solidFill>
              </a:rPr>
              <a:t>2012</a:t>
            </a:r>
            <a:r>
              <a:rPr lang="ja-JP" altLang="en-US" dirty="0">
                <a:solidFill>
                  <a:schemeClr val="tx1"/>
                </a:solidFill>
              </a:rPr>
              <a:t>年</a:t>
            </a:r>
            <a:r>
              <a:rPr lang="en-US" altLang="ja-JP" dirty="0">
                <a:solidFill>
                  <a:schemeClr val="tx1"/>
                </a:solidFill>
              </a:rPr>
              <a:t>6</a:t>
            </a:r>
            <a:r>
              <a:rPr lang="ja-JP" altLang="en-US" dirty="0">
                <a:solidFill>
                  <a:schemeClr val="tx1"/>
                </a:solidFill>
              </a:rPr>
              <a:t>月号</a:t>
            </a:r>
            <a:endParaRPr lang="en-US" altLang="ja-JP" dirty="0">
              <a:solidFill>
                <a:schemeClr val="tx1"/>
              </a:solidFill>
            </a:endParaRPr>
          </a:p>
          <a:p>
            <a:r>
              <a:rPr lang="en-US" altLang="ja-JP" dirty="0">
                <a:solidFill>
                  <a:schemeClr val="tx1"/>
                </a:solidFill>
              </a:rPr>
              <a:t>     </a:t>
            </a:r>
            <a:r>
              <a:rPr lang="ja-JP" altLang="en-US" dirty="0">
                <a:solidFill>
                  <a:schemeClr val="tx1"/>
                </a:solidFill>
              </a:rPr>
              <a:t>　</a:t>
            </a:r>
            <a:r>
              <a:rPr lang="en-US" altLang="ja-JP" dirty="0">
                <a:hlinkClick r:id="rId2"/>
              </a:rPr>
              <a:t>https://www.ntt.co.jp/journal/1206/files/jn201206013.pdf</a:t>
            </a:r>
            <a:endParaRPr lang="en-US" altLang="ja-JP" dirty="0"/>
          </a:p>
          <a:p>
            <a:r>
              <a:rPr kumimoji="1" lang="ja-JP" altLang="en-US" dirty="0"/>
              <a:t>・</a:t>
            </a:r>
            <a:r>
              <a:rPr lang="ja-JP" altLang="en-US" dirty="0"/>
              <a:t>量子コンピュータの基本素子・量子ビットのハードウェア実装（超伝導磁束編その２～超伝導リング詳細～），はてなブログ</a:t>
            </a:r>
            <a:endParaRPr lang="en-US" altLang="ja-JP" dirty="0"/>
          </a:p>
          <a:p>
            <a:r>
              <a:rPr lang="ja-JP" altLang="en-US" dirty="0"/>
              <a:t>　　　</a:t>
            </a:r>
            <a:r>
              <a:rPr lang="en-US" altLang="ja-JP" dirty="0">
                <a:hlinkClick r:id="rId3"/>
              </a:rPr>
              <a:t>https://quanta087.hatenablog.jp/entry/2017/12/03/231353</a:t>
            </a:r>
            <a:r>
              <a:rPr lang="ja-JP" altLang="en-US" dirty="0"/>
              <a:t>　</a:t>
            </a:r>
            <a:endParaRPr lang="en-US" altLang="ja-JP" dirty="0"/>
          </a:p>
          <a:p>
            <a:pPr fontAlgn="base"/>
            <a:r>
              <a:rPr lang="ja-JP" altLang="en-US" dirty="0"/>
              <a:t>・</a:t>
            </a:r>
            <a:r>
              <a:rPr lang="en-US" altLang="ja-JP" b="1" dirty="0" err="1"/>
              <a:t>Qmedia</a:t>
            </a:r>
            <a:r>
              <a:rPr lang="en-US" altLang="ja-JP" dirty="0"/>
              <a:t>—</a:t>
            </a:r>
            <a:r>
              <a:rPr lang="ja-JP" altLang="en-US" b="1" dirty="0"/>
              <a:t>イオントラップの原理と冷却イオン量子ビット</a:t>
            </a:r>
            <a:endParaRPr lang="en-US" altLang="ja-JP" b="1" dirty="0"/>
          </a:p>
          <a:p>
            <a:pPr fontAlgn="base"/>
            <a:r>
              <a:rPr lang="en-US" altLang="ja-JP" b="1" dirty="0"/>
              <a:t>         </a:t>
            </a:r>
            <a:r>
              <a:rPr lang="en-US" altLang="ja-JP" dirty="0">
                <a:hlinkClick r:id="rId4"/>
              </a:rPr>
              <a:t>https://www.qmedia.jp/basic-of-iontrap/</a:t>
            </a:r>
            <a:endParaRPr lang="en-US" altLang="ja-JP" dirty="0"/>
          </a:p>
          <a:p>
            <a:pPr fontAlgn="base"/>
            <a:r>
              <a:rPr lang="ja-JP" altLang="en-US" b="1" dirty="0"/>
              <a:t>・</a:t>
            </a:r>
            <a:r>
              <a:rPr lang="en-US" altLang="ja-JP" b="1" dirty="0"/>
              <a:t> </a:t>
            </a:r>
            <a:r>
              <a:rPr lang="en-US" altLang="ja-JP" b="1" dirty="0" err="1"/>
              <a:t>Qmedia</a:t>
            </a:r>
            <a:r>
              <a:rPr lang="en-US" altLang="ja-JP" dirty="0"/>
              <a:t>—</a:t>
            </a:r>
            <a:r>
              <a:rPr lang="ja-JP" altLang="en-US" b="1" dirty="0"/>
              <a:t>量子コンピュータを実現するハードウェア（前編）</a:t>
            </a:r>
            <a:endParaRPr lang="en-US" altLang="ja-JP" b="1" dirty="0"/>
          </a:p>
          <a:p>
            <a:pPr fontAlgn="base"/>
            <a:r>
              <a:rPr lang="ja-JP" altLang="en-US" b="1" dirty="0"/>
              <a:t>　　　</a:t>
            </a:r>
            <a:r>
              <a:rPr lang="en-US" altLang="ja-JP" dirty="0">
                <a:hlinkClick r:id="rId5"/>
              </a:rPr>
              <a:t>https://www.qmedia.jp/making-quantum-hardware-1/</a:t>
            </a:r>
            <a:endParaRPr lang="en-US" altLang="ja-JP" b="1" dirty="0"/>
          </a:p>
          <a:p>
            <a:pPr fontAlgn="base"/>
            <a:r>
              <a:rPr lang="ja-JP" altLang="en-US" b="1" dirty="0"/>
              <a:t>・</a:t>
            </a:r>
            <a:r>
              <a:rPr lang="ja-JP" altLang="en-US" dirty="0"/>
              <a:t>量子アニーリングを用いたクラスタ分析，</a:t>
            </a:r>
            <a:r>
              <a:rPr lang="en-US" altLang="ja-JP" dirty="0"/>
              <a:t> SlideShare</a:t>
            </a:r>
            <a:endParaRPr lang="ja-JP" altLang="en-US" dirty="0"/>
          </a:p>
          <a:p>
            <a:pPr fontAlgn="base"/>
            <a:r>
              <a:rPr lang="ja-JP" altLang="en-US" b="1" dirty="0"/>
              <a:t>　　　</a:t>
            </a:r>
            <a:r>
              <a:rPr lang="en-US" altLang="ja-JP" dirty="0">
                <a:hlinkClick r:id="rId6"/>
              </a:rPr>
              <a:t> https://www.slideshare.net/shu-t/uai2009-ktm-jpn</a:t>
            </a:r>
            <a:endParaRPr lang="ja-JP" altLang="en-US" dirty="0"/>
          </a:p>
          <a:p>
            <a:endParaRPr kumimoji="1" lang="ja-JP" altLang="en-US" dirty="0"/>
          </a:p>
        </p:txBody>
      </p:sp>
    </p:spTree>
    <p:extLst>
      <p:ext uri="{BB962C8B-B14F-4D97-AF65-F5344CB8AC3E}">
        <p14:creationId xmlns:p14="http://schemas.microsoft.com/office/powerpoint/2010/main" val="428272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7AF43030-0593-4A89-941E-B1684116C0B4}"/>
              </a:ext>
            </a:extLst>
          </p:cNvPr>
          <p:cNvSpPr txBox="1">
            <a:spLocks/>
          </p:cNvSpPr>
          <p:nvPr/>
        </p:nvSpPr>
        <p:spPr>
          <a:xfrm>
            <a:off x="105504" y="570849"/>
            <a:ext cx="12107008" cy="557497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・二重スリット実験　量子計測、　日立製作所</a:t>
            </a:r>
            <a:endParaRPr lang="en-US" altLang="ja-JP" dirty="0">
              <a:solidFill>
                <a:schemeClr val="tx1"/>
              </a:solidFill>
            </a:endParaRPr>
          </a:p>
          <a:p>
            <a:r>
              <a:rPr lang="en-US" altLang="ja-JP" dirty="0">
                <a:solidFill>
                  <a:schemeClr val="tx1"/>
                </a:solidFill>
              </a:rPr>
              <a:t>     </a:t>
            </a:r>
            <a:r>
              <a:rPr lang="ja-JP" altLang="en-US" dirty="0">
                <a:solidFill>
                  <a:schemeClr val="tx1"/>
                </a:solidFill>
              </a:rPr>
              <a:t>　</a:t>
            </a:r>
            <a:r>
              <a:rPr lang="en-US" altLang="ja-JP" dirty="0">
                <a:hlinkClick r:id="rId2"/>
              </a:rPr>
              <a:t>https://www.hitachi.co.jp/rd/research/materials/quantum/doubleslit/index.html</a:t>
            </a:r>
            <a:endParaRPr lang="en-US" altLang="ja-JP" dirty="0"/>
          </a:p>
          <a:p>
            <a:r>
              <a:rPr lang="ja-JP" altLang="en-US" dirty="0"/>
              <a:t>・講義ノート　量子アリーニングの数理　　西村秀稔</a:t>
            </a:r>
            <a:endParaRPr lang="en-US" altLang="ja-JP" dirty="0"/>
          </a:p>
          <a:p>
            <a:pPr marL="0" indent="0">
              <a:buNone/>
            </a:pPr>
            <a:r>
              <a:rPr lang="ja-JP" altLang="en-US" dirty="0"/>
              <a:t>　　　</a:t>
            </a:r>
            <a:r>
              <a:rPr lang="en-US" altLang="ja-JP" dirty="0">
                <a:hlinkClick r:id="rId3"/>
              </a:rPr>
              <a:t>https://repository.kulib.kyoto-u.ac.jp/dspace/bitstream/2433/189516/1/bussei_el_033203.pdf</a:t>
            </a:r>
            <a:endParaRPr lang="en-US" altLang="ja-JP" dirty="0"/>
          </a:p>
          <a:p>
            <a:r>
              <a:rPr lang="ja-JP" altLang="en-US" dirty="0"/>
              <a:t>・量子エンタングルメントによる量子情報処理 　　　鄭 琳琳、松枝 秀明</a:t>
            </a:r>
            <a:endParaRPr lang="en-US" altLang="ja-JP" dirty="0"/>
          </a:p>
          <a:p>
            <a:r>
              <a:rPr lang="ja-JP" altLang="en-US" dirty="0"/>
              <a:t>　高知大学理学研究科数理情報科学専攻</a:t>
            </a:r>
            <a:endParaRPr lang="en-US" altLang="ja-JP" dirty="0"/>
          </a:p>
          <a:p>
            <a:pPr marL="0" indent="0">
              <a:buNone/>
            </a:pPr>
            <a:r>
              <a:rPr lang="ja-JP" altLang="en-US" dirty="0"/>
              <a:t>　　　</a:t>
            </a:r>
            <a:r>
              <a:rPr lang="en-US" altLang="ja-JP" dirty="0">
                <a:hlinkClick r:id="rId4"/>
              </a:rPr>
              <a:t>http://memoirs.is.kochi-u.ac.jp/Vol26/MemoirsF26-6.pdf</a:t>
            </a:r>
            <a:endParaRPr lang="en-US" altLang="ja-JP" dirty="0"/>
          </a:p>
          <a:p>
            <a:pPr marL="0" indent="0">
              <a:buNone/>
            </a:pPr>
            <a:r>
              <a:rPr lang="ja-JP" altLang="en-US" dirty="0"/>
              <a:t>・東大、光量子コンピュータに進展　大規模な「量子もつれ」を生成、常温・省スペースの量子計算へ</a:t>
            </a:r>
            <a:r>
              <a:rPr lang="en-US" altLang="ja-JP" dirty="0" err="1"/>
              <a:t>ITmediaNEWS</a:t>
            </a:r>
            <a:endParaRPr lang="en-US" altLang="ja-JP" dirty="0"/>
          </a:p>
          <a:p>
            <a:pPr marL="0" indent="0">
              <a:buNone/>
            </a:pPr>
            <a:r>
              <a:rPr lang="ja-JP" altLang="en-US" dirty="0"/>
              <a:t>　　　</a:t>
            </a:r>
            <a:r>
              <a:rPr lang="en-US" altLang="ja-JP" dirty="0">
                <a:hlinkClick r:id="rId5"/>
              </a:rPr>
              <a:t>https://www.itmedia.co.jp/news/articles/1910/18/news112.html</a:t>
            </a:r>
            <a:endParaRPr lang="en-US" altLang="ja-JP" dirty="0"/>
          </a:p>
        </p:txBody>
      </p:sp>
    </p:spTree>
    <p:extLst>
      <p:ext uri="{BB962C8B-B14F-4D97-AF65-F5344CB8AC3E}">
        <p14:creationId xmlns:p14="http://schemas.microsoft.com/office/powerpoint/2010/main" val="3369175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BAB4521B-467C-4A6F-A8E3-D4FA7CA79A07}"/>
              </a:ext>
            </a:extLst>
          </p:cNvPr>
          <p:cNvSpPr txBox="1">
            <a:spLocks/>
          </p:cNvSpPr>
          <p:nvPr/>
        </p:nvSpPr>
        <p:spPr>
          <a:xfrm>
            <a:off x="105504" y="570849"/>
            <a:ext cx="12107008" cy="557497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dirty="0">
                <a:solidFill>
                  <a:schemeClr val="tx1"/>
                </a:solidFill>
              </a:rPr>
              <a:t>作成者：松下　翔</a:t>
            </a:r>
            <a:endParaRPr lang="en-US" altLang="ja-JP" dirty="0">
              <a:solidFill>
                <a:schemeClr val="tx1"/>
              </a:solidFill>
            </a:endParaRPr>
          </a:p>
          <a:p>
            <a:r>
              <a:rPr lang="ja-JP" altLang="en-US" dirty="0">
                <a:solidFill>
                  <a:schemeClr val="tx1"/>
                </a:solidFill>
              </a:rPr>
              <a:t>編集日：</a:t>
            </a:r>
            <a:r>
              <a:rPr lang="en-US" altLang="ja-JP" dirty="0">
                <a:solidFill>
                  <a:schemeClr val="tx1"/>
                </a:solidFill>
              </a:rPr>
              <a:t>2020</a:t>
            </a:r>
            <a:r>
              <a:rPr lang="ja-JP" altLang="en-US" dirty="0">
                <a:solidFill>
                  <a:schemeClr val="tx1"/>
                </a:solidFill>
              </a:rPr>
              <a:t>年　</a:t>
            </a:r>
            <a:r>
              <a:rPr lang="en-US" altLang="ja-JP" dirty="0">
                <a:solidFill>
                  <a:schemeClr val="tx1"/>
                </a:solidFill>
              </a:rPr>
              <a:t>6</a:t>
            </a:r>
            <a:r>
              <a:rPr lang="ja-JP" altLang="en-US" dirty="0">
                <a:solidFill>
                  <a:schemeClr val="tx1"/>
                </a:solidFill>
              </a:rPr>
              <a:t>月</a:t>
            </a:r>
            <a:r>
              <a:rPr lang="en-US" altLang="ja-JP" dirty="0">
                <a:solidFill>
                  <a:schemeClr val="tx1"/>
                </a:solidFill>
              </a:rPr>
              <a:t>6</a:t>
            </a:r>
            <a:r>
              <a:rPr lang="ja-JP" altLang="en-US" dirty="0">
                <a:solidFill>
                  <a:schemeClr val="tx1"/>
                </a:solidFill>
              </a:rPr>
              <a:t>日</a:t>
            </a:r>
            <a:endParaRPr lang="en-US" altLang="ja-JP" dirty="0">
              <a:solidFill>
                <a:schemeClr val="tx1"/>
              </a:solidFill>
            </a:endParaRPr>
          </a:p>
        </p:txBody>
      </p:sp>
    </p:spTree>
    <p:extLst>
      <p:ext uri="{BB962C8B-B14F-4D97-AF65-F5344CB8AC3E}">
        <p14:creationId xmlns:p14="http://schemas.microsoft.com/office/powerpoint/2010/main" val="15942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F7279-ACE5-48D0-8ED2-FEEB3534AE4E}"/>
              </a:ext>
            </a:extLst>
          </p:cNvPr>
          <p:cNvSpPr>
            <a:spLocks noGrp="1"/>
          </p:cNvSpPr>
          <p:nvPr>
            <p:ph type="title"/>
          </p:nvPr>
        </p:nvSpPr>
        <p:spPr/>
        <p:txBody>
          <a:bodyPr/>
          <a:lstStyle/>
          <a:p>
            <a:r>
              <a:rPr kumimoji="1" lang="ja-JP" altLang="en-US" dirty="0"/>
              <a:t>量子力学の性質</a:t>
            </a:r>
          </a:p>
        </p:txBody>
      </p:sp>
      <p:sp>
        <p:nvSpPr>
          <p:cNvPr id="3" name="コンテンツ プレースホルダー 2">
            <a:extLst>
              <a:ext uri="{FF2B5EF4-FFF2-40B4-BE49-F238E27FC236}">
                <a16:creationId xmlns:a16="http://schemas.microsoft.com/office/drawing/2014/main" id="{407DB89C-75AD-4D5D-97B8-56EF40CCE17A}"/>
              </a:ext>
            </a:extLst>
          </p:cNvPr>
          <p:cNvSpPr>
            <a:spLocks noGrp="1"/>
          </p:cNvSpPr>
          <p:nvPr>
            <p:ph idx="1"/>
          </p:nvPr>
        </p:nvSpPr>
        <p:spPr>
          <a:xfrm>
            <a:off x="1079696" y="1951238"/>
            <a:ext cx="10058400" cy="4023360"/>
          </a:xfrm>
        </p:spPr>
        <p:txBody>
          <a:bodyPr/>
          <a:lstStyle/>
          <a:p>
            <a:pPr marL="0" indent="0">
              <a:buNone/>
            </a:pPr>
            <a:r>
              <a:rPr lang="ja-JP" altLang="en-US" dirty="0"/>
              <a:t> </a:t>
            </a:r>
            <a:r>
              <a:rPr lang="ja-JP" altLang="en-US" sz="2800" b="1" dirty="0"/>
              <a:t>１</a:t>
            </a:r>
            <a:r>
              <a:rPr kumimoji="1" lang="ja-JP" altLang="en-US" sz="2800" b="1" dirty="0"/>
              <a:t>．波は粒子である！</a:t>
            </a:r>
            <a:endParaRPr kumimoji="1" lang="en-US" altLang="ja-JP" sz="2800" b="1" dirty="0"/>
          </a:p>
          <a:p>
            <a:endParaRPr lang="en-US" altLang="ja-JP" sz="2800" b="1" dirty="0"/>
          </a:p>
          <a:p>
            <a:r>
              <a:rPr lang="ja-JP" altLang="en-US" sz="2800" b="1" dirty="0"/>
              <a:t>２．粒子も波である！</a:t>
            </a:r>
            <a:endParaRPr lang="en-US" altLang="ja-JP" sz="2800" b="1" dirty="0"/>
          </a:p>
          <a:p>
            <a:pPr marL="0" indent="0">
              <a:buNone/>
            </a:pPr>
            <a:endParaRPr lang="en-US" altLang="ja-JP" sz="2800" b="1" dirty="0"/>
          </a:p>
          <a:p>
            <a:r>
              <a:rPr kumimoji="1" lang="ja-JP" altLang="en-US" sz="2800" b="1" dirty="0"/>
              <a:t>３．途中で観測することによって、その後の現象に変化を与える。</a:t>
            </a:r>
            <a:endParaRPr kumimoji="1" lang="en-US" altLang="ja-JP" sz="2800" b="1" dirty="0"/>
          </a:p>
          <a:p>
            <a:endParaRPr lang="en-US" altLang="ja-JP" sz="2800" b="1" dirty="0"/>
          </a:p>
          <a:p>
            <a:r>
              <a:rPr kumimoji="1" lang="ja-JP" altLang="en-US" sz="2800" b="1" dirty="0"/>
              <a:t>４．量子もつれ</a:t>
            </a:r>
          </a:p>
        </p:txBody>
      </p:sp>
    </p:spTree>
    <p:extLst>
      <p:ext uri="{BB962C8B-B14F-4D97-AF65-F5344CB8AC3E}">
        <p14:creationId xmlns:p14="http://schemas.microsoft.com/office/powerpoint/2010/main" val="321502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C1738-D6BA-44BD-A557-1CDC998B1A0B}"/>
              </a:ext>
            </a:extLst>
          </p:cNvPr>
          <p:cNvSpPr>
            <a:spLocks noGrp="1"/>
          </p:cNvSpPr>
          <p:nvPr>
            <p:ph type="title"/>
          </p:nvPr>
        </p:nvSpPr>
        <p:spPr>
          <a:xfrm>
            <a:off x="1097279" y="153253"/>
            <a:ext cx="10058400" cy="1450757"/>
          </a:xfrm>
        </p:spPr>
        <p:txBody>
          <a:bodyPr>
            <a:normAutofit/>
          </a:bodyPr>
          <a:lstStyle/>
          <a:p>
            <a:r>
              <a:rPr kumimoji="1" lang="ja-JP" altLang="en-US" dirty="0"/>
              <a:t>１．波は粒子である！</a:t>
            </a:r>
          </a:p>
        </p:txBody>
      </p:sp>
      <p:sp>
        <p:nvSpPr>
          <p:cNvPr id="3" name="コンテンツ プレースホルダー 2">
            <a:extLst>
              <a:ext uri="{FF2B5EF4-FFF2-40B4-BE49-F238E27FC236}">
                <a16:creationId xmlns:a16="http://schemas.microsoft.com/office/drawing/2014/main" id="{BDEBA354-4AD9-4323-AC0B-A8813157AB8B}"/>
              </a:ext>
            </a:extLst>
          </p:cNvPr>
          <p:cNvSpPr>
            <a:spLocks noGrp="1"/>
          </p:cNvSpPr>
          <p:nvPr>
            <p:ph idx="1"/>
          </p:nvPr>
        </p:nvSpPr>
        <p:spPr>
          <a:xfrm>
            <a:off x="364067" y="1988609"/>
            <a:ext cx="7656503" cy="4023360"/>
          </a:xfrm>
        </p:spPr>
        <p:txBody>
          <a:bodyPr>
            <a:normAutofit/>
          </a:bodyPr>
          <a:lstStyle/>
          <a:p>
            <a:r>
              <a:rPr lang="ja-JP" altLang="en-US" dirty="0"/>
              <a:t>波長が短い電磁波（Ｘ線、</a:t>
            </a:r>
            <a:r>
              <a:rPr lang="en-US" altLang="ja-JP" dirty="0"/>
              <a:t>γ</a:t>
            </a:r>
            <a:r>
              <a:rPr lang="ja-JP" altLang="en-US" dirty="0"/>
              <a:t>線）は、電子と衝突するときに</a:t>
            </a:r>
            <a:r>
              <a:rPr lang="ja-JP" altLang="en-US" dirty="0">
                <a:solidFill>
                  <a:srgbClr val="FF0000"/>
                </a:solidFill>
              </a:rPr>
              <a:t>粒子（光子）とみなした時のみ、電子のエネルギーや飛んでいく角度等の説明ができる。</a:t>
            </a:r>
            <a:endParaRPr lang="en-US" altLang="ja-JP" dirty="0"/>
          </a:p>
          <a:p>
            <a:r>
              <a:rPr kumimoji="1" lang="en-US" altLang="ja-JP" sz="1800" dirty="0"/>
              <a:t>※</a:t>
            </a:r>
            <a:r>
              <a:rPr kumimoji="1" lang="ja-JP" altLang="en-US" sz="1800" dirty="0"/>
              <a:t>人が普段見ている光</a:t>
            </a:r>
            <a:r>
              <a:rPr kumimoji="1" lang="en-US" altLang="ja-JP" sz="1800" dirty="0"/>
              <a:t>(</a:t>
            </a:r>
            <a:r>
              <a:rPr kumimoji="1" lang="ja-JP" altLang="en-US" sz="1800" dirty="0"/>
              <a:t>可視光線</a:t>
            </a:r>
            <a:r>
              <a:rPr kumimoji="1" lang="en-US" altLang="ja-JP" sz="1800" dirty="0"/>
              <a:t>)</a:t>
            </a:r>
            <a:r>
              <a:rPr kumimoji="1" lang="ja-JP" altLang="en-US" sz="1800" dirty="0"/>
              <a:t>は、電磁波の波長の一領域でしかない</a:t>
            </a:r>
            <a:endParaRPr kumimoji="1" lang="en-US" altLang="ja-JP" sz="1800" dirty="0"/>
          </a:p>
          <a:p>
            <a:endParaRPr lang="en-US" altLang="ja-JP" dirty="0"/>
          </a:p>
          <a:p>
            <a:endParaRPr kumimoji="1" lang="ja-JP" altLang="en-US" dirty="0"/>
          </a:p>
        </p:txBody>
      </p:sp>
      <p:pic>
        <p:nvPicPr>
          <p:cNvPr id="1032" name="Picture 8" descr="量子化学">
            <a:extLst>
              <a:ext uri="{FF2B5EF4-FFF2-40B4-BE49-F238E27FC236}">
                <a16:creationId xmlns:a16="http://schemas.microsoft.com/office/drawing/2014/main" id="{41EBAE06-B813-4D74-825E-F5D5B0739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517" y="2078207"/>
            <a:ext cx="4042576" cy="17635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可視光線 | 生物分子科学科 | 東邦大学">
            <a:extLst>
              <a:ext uri="{FF2B5EF4-FFF2-40B4-BE49-F238E27FC236}">
                <a16:creationId xmlns:a16="http://schemas.microsoft.com/office/drawing/2014/main" id="{9A4A557D-0095-4787-8A1A-239F33150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09" y="3418792"/>
            <a:ext cx="6460887" cy="2897304"/>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図形 11">
            <a:extLst>
              <a:ext uri="{FF2B5EF4-FFF2-40B4-BE49-F238E27FC236}">
                <a16:creationId xmlns:a16="http://schemas.microsoft.com/office/drawing/2014/main" id="{20E2B6FD-9DC9-4C11-8D2A-BD24354B0309}"/>
              </a:ext>
            </a:extLst>
          </p:cNvPr>
          <p:cNvSpPr/>
          <p:nvPr/>
        </p:nvSpPr>
        <p:spPr>
          <a:xfrm>
            <a:off x="6928915" y="3785795"/>
            <a:ext cx="389979" cy="971567"/>
          </a:xfrm>
          <a:custGeom>
            <a:avLst/>
            <a:gdLst>
              <a:gd name="connsiteX0" fmla="*/ 0 w 1323975"/>
              <a:gd name="connsiteY0" fmla="*/ 971567 h 971567"/>
              <a:gd name="connsiteX1" fmla="*/ 333375 w 1323975"/>
              <a:gd name="connsiteY1" fmla="*/ 17 h 971567"/>
              <a:gd name="connsiteX2" fmla="*/ 542925 w 1323975"/>
              <a:gd name="connsiteY2" fmla="*/ 942992 h 971567"/>
              <a:gd name="connsiteX3" fmla="*/ 828675 w 1323975"/>
              <a:gd name="connsiteY3" fmla="*/ 19067 h 971567"/>
              <a:gd name="connsiteX4" fmla="*/ 1104900 w 1323975"/>
              <a:gd name="connsiteY4" fmla="*/ 952517 h 971567"/>
              <a:gd name="connsiteX5" fmla="*/ 1323975 w 1323975"/>
              <a:gd name="connsiteY5" fmla="*/ 38117 h 9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3975" h="971567">
                <a:moveTo>
                  <a:pt x="0" y="971567"/>
                </a:moveTo>
                <a:cubicBezTo>
                  <a:pt x="121444" y="488173"/>
                  <a:pt x="242888" y="4779"/>
                  <a:pt x="333375" y="17"/>
                </a:cubicBezTo>
                <a:cubicBezTo>
                  <a:pt x="423862" y="-4745"/>
                  <a:pt x="460375" y="939817"/>
                  <a:pt x="542925" y="942992"/>
                </a:cubicBezTo>
                <a:cubicBezTo>
                  <a:pt x="625475" y="946167"/>
                  <a:pt x="735013" y="17480"/>
                  <a:pt x="828675" y="19067"/>
                </a:cubicBezTo>
                <a:cubicBezTo>
                  <a:pt x="922337" y="20654"/>
                  <a:pt x="1022350" y="949342"/>
                  <a:pt x="1104900" y="952517"/>
                </a:cubicBezTo>
                <a:cubicBezTo>
                  <a:pt x="1187450" y="955692"/>
                  <a:pt x="1255712" y="496904"/>
                  <a:pt x="1323975" y="381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E3F99EB-C207-4547-B19A-06CE1097A54E}"/>
              </a:ext>
            </a:extLst>
          </p:cNvPr>
          <p:cNvSpPr/>
          <p:nvPr/>
        </p:nvSpPr>
        <p:spPr>
          <a:xfrm>
            <a:off x="412275" y="3785794"/>
            <a:ext cx="2255796" cy="971567"/>
          </a:xfrm>
          <a:custGeom>
            <a:avLst/>
            <a:gdLst>
              <a:gd name="connsiteX0" fmla="*/ 0 w 1323975"/>
              <a:gd name="connsiteY0" fmla="*/ 971567 h 971567"/>
              <a:gd name="connsiteX1" fmla="*/ 333375 w 1323975"/>
              <a:gd name="connsiteY1" fmla="*/ 17 h 971567"/>
              <a:gd name="connsiteX2" fmla="*/ 542925 w 1323975"/>
              <a:gd name="connsiteY2" fmla="*/ 942992 h 971567"/>
              <a:gd name="connsiteX3" fmla="*/ 828675 w 1323975"/>
              <a:gd name="connsiteY3" fmla="*/ 19067 h 971567"/>
              <a:gd name="connsiteX4" fmla="*/ 1104900 w 1323975"/>
              <a:gd name="connsiteY4" fmla="*/ 952517 h 971567"/>
              <a:gd name="connsiteX5" fmla="*/ 1323975 w 1323975"/>
              <a:gd name="connsiteY5" fmla="*/ 38117 h 9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3975" h="971567">
                <a:moveTo>
                  <a:pt x="0" y="971567"/>
                </a:moveTo>
                <a:cubicBezTo>
                  <a:pt x="121444" y="488173"/>
                  <a:pt x="242888" y="4779"/>
                  <a:pt x="333375" y="17"/>
                </a:cubicBezTo>
                <a:cubicBezTo>
                  <a:pt x="423862" y="-4745"/>
                  <a:pt x="460375" y="939817"/>
                  <a:pt x="542925" y="942992"/>
                </a:cubicBezTo>
                <a:cubicBezTo>
                  <a:pt x="625475" y="946167"/>
                  <a:pt x="735013" y="17480"/>
                  <a:pt x="828675" y="19067"/>
                </a:cubicBezTo>
                <a:cubicBezTo>
                  <a:pt x="922337" y="20654"/>
                  <a:pt x="1022350" y="949342"/>
                  <a:pt x="1104900" y="952517"/>
                </a:cubicBezTo>
                <a:cubicBezTo>
                  <a:pt x="1187450" y="955692"/>
                  <a:pt x="1255712" y="496904"/>
                  <a:pt x="1323975" y="381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8D6BEAB9-4D8E-4423-AD54-3A3199CD2056}"/>
              </a:ext>
            </a:extLst>
          </p:cNvPr>
          <p:cNvSpPr/>
          <p:nvPr/>
        </p:nvSpPr>
        <p:spPr>
          <a:xfrm>
            <a:off x="8982136" y="4173836"/>
            <a:ext cx="1296396" cy="1347340"/>
          </a:xfrm>
          <a:prstGeom prst="flowChartConnector">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5C14C20-DFBF-42AA-A7A1-66F97B73C09C}"/>
              </a:ext>
            </a:extLst>
          </p:cNvPr>
          <p:cNvCxnSpPr>
            <a:cxnSpLocks/>
          </p:cNvCxnSpPr>
          <p:nvPr/>
        </p:nvCxnSpPr>
        <p:spPr>
          <a:xfrm>
            <a:off x="8542867" y="4964594"/>
            <a:ext cx="368938"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4" name="直線コネクタ 23">
            <a:extLst>
              <a:ext uri="{FF2B5EF4-FFF2-40B4-BE49-F238E27FC236}">
                <a16:creationId xmlns:a16="http://schemas.microsoft.com/office/drawing/2014/main" id="{519FBC7E-3E2F-4083-BF42-F123DF27D396}"/>
              </a:ext>
            </a:extLst>
          </p:cNvPr>
          <p:cNvCxnSpPr>
            <a:cxnSpLocks/>
          </p:cNvCxnSpPr>
          <p:nvPr/>
        </p:nvCxnSpPr>
        <p:spPr>
          <a:xfrm>
            <a:off x="10376538" y="4973061"/>
            <a:ext cx="409995"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7" name="矢印: 右 16">
            <a:extLst>
              <a:ext uri="{FF2B5EF4-FFF2-40B4-BE49-F238E27FC236}">
                <a16:creationId xmlns:a16="http://schemas.microsoft.com/office/drawing/2014/main" id="{FA33CB4D-274D-42B9-80C0-56748AB9D189}"/>
              </a:ext>
            </a:extLst>
          </p:cNvPr>
          <p:cNvSpPr/>
          <p:nvPr/>
        </p:nvSpPr>
        <p:spPr>
          <a:xfrm>
            <a:off x="10928838" y="4757362"/>
            <a:ext cx="1189142" cy="306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879632A-A353-4202-BA72-A6567F7E1B50}"/>
              </a:ext>
            </a:extLst>
          </p:cNvPr>
          <p:cNvSpPr txBox="1"/>
          <p:nvPr/>
        </p:nvSpPr>
        <p:spPr>
          <a:xfrm>
            <a:off x="11828559" y="3217958"/>
            <a:ext cx="221067" cy="369332"/>
          </a:xfrm>
          <a:prstGeom prst="rect">
            <a:avLst/>
          </a:prstGeom>
          <a:noFill/>
        </p:spPr>
        <p:txBody>
          <a:bodyPr wrap="square" rtlCol="0">
            <a:spAutoFit/>
          </a:bodyPr>
          <a:lstStyle/>
          <a:p>
            <a:r>
              <a:rPr kumimoji="1" lang="en-US" altLang="ja-JP" dirty="0">
                <a:solidFill>
                  <a:srgbClr val="00B0F0"/>
                </a:solidFill>
              </a:rPr>
              <a:t>‘</a:t>
            </a:r>
            <a:endParaRPr kumimoji="1" lang="ja-JP" altLang="en-US" dirty="0">
              <a:solidFill>
                <a:srgbClr val="00B0F0"/>
              </a:solidFill>
            </a:endParaRPr>
          </a:p>
        </p:txBody>
      </p:sp>
      <p:sp>
        <p:nvSpPr>
          <p:cNvPr id="20" name="テキスト ボックス 19">
            <a:extLst>
              <a:ext uri="{FF2B5EF4-FFF2-40B4-BE49-F238E27FC236}">
                <a16:creationId xmlns:a16="http://schemas.microsoft.com/office/drawing/2014/main" id="{82C24096-BFD7-4D82-8258-0FFA06A6A927}"/>
              </a:ext>
            </a:extLst>
          </p:cNvPr>
          <p:cNvSpPr txBox="1"/>
          <p:nvPr/>
        </p:nvSpPr>
        <p:spPr>
          <a:xfrm>
            <a:off x="9369990" y="5608808"/>
            <a:ext cx="684821" cy="369332"/>
          </a:xfrm>
          <a:prstGeom prst="rect">
            <a:avLst/>
          </a:prstGeom>
          <a:noFill/>
        </p:spPr>
        <p:txBody>
          <a:bodyPr wrap="square" rtlCol="0">
            <a:spAutoFit/>
          </a:bodyPr>
          <a:lstStyle/>
          <a:p>
            <a:r>
              <a:rPr kumimoji="1" lang="ja-JP" altLang="en-US" dirty="0"/>
              <a:t>光子</a:t>
            </a:r>
          </a:p>
        </p:txBody>
      </p:sp>
      <p:sp>
        <p:nvSpPr>
          <p:cNvPr id="28" name="フリーフォーム: 図形 27">
            <a:extLst>
              <a:ext uri="{FF2B5EF4-FFF2-40B4-BE49-F238E27FC236}">
                <a16:creationId xmlns:a16="http://schemas.microsoft.com/office/drawing/2014/main" id="{3916AF9F-3632-431F-91AA-DF94A5B0105F}"/>
              </a:ext>
            </a:extLst>
          </p:cNvPr>
          <p:cNvSpPr/>
          <p:nvPr/>
        </p:nvSpPr>
        <p:spPr>
          <a:xfrm>
            <a:off x="8911805" y="4123034"/>
            <a:ext cx="1464733" cy="1389153"/>
          </a:xfrm>
          <a:custGeom>
            <a:avLst/>
            <a:gdLst>
              <a:gd name="connsiteX0" fmla="*/ 0 w 1464733"/>
              <a:gd name="connsiteY0" fmla="*/ 855173 h 1389153"/>
              <a:gd name="connsiteX1" fmla="*/ 110066 w 1464733"/>
              <a:gd name="connsiteY1" fmla="*/ 889040 h 1389153"/>
              <a:gd name="connsiteX2" fmla="*/ 186266 w 1464733"/>
              <a:gd name="connsiteY2" fmla="*/ 491107 h 1389153"/>
              <a:gd name="connsiteX3" fmla="*/ 254000 w 1464733"/>
              <a:gd name="connsiteY3" fmla="*/ 1193840 h 1389153"/>
              <a:gd name="connsiteX4" fmla="*/ 347133 w 1464733"/>
              <a:gd name="connsiteY4" fmla="*/ 321773 h 1389153"/>
              <a:gd name="connsiteX5" fmla="*/ 431800 w 1464733"/>
              <a:gd name="connsiteY5" fmla="*/ 1329307 h 1389153"/>
              <a:gd name="connsiteX6" fmla="*/ 524933 w 1464733"/>
              <a:gd name="connsiteY6" fmla="*/ 186307 h 1389153"/>
              <a:gd name="connsiteX7" fmla="*/ 635000 w 1464733"/>
              <a:gd name="connsiteY7" fmla="*/ 1388573 h 1389153"/>
              <a:gd name="connsiteX8" fmla="*/ 702733 w 1464733"/>
              <a:gd name="connsiteY8" fmla="*/ 40 h 1389153"/>
              <a:gd name="connsiteX9" fmla="*/ 804333 w 1464733"/>
              <a:gd name="connsiteY9" fmla="*/ 1337773 h 1389153"/>
              <a:gd name="connsiteX10" fmla="*/ 846666 w 1464733"/>
              <a:gd name="connsiteY10" fmla="*/ 169373 h 1389153"/>
              <a:gd name="connsiteX11" fmla="*/ 956733 w 1464733"/>
              <a:gd name="connsiteY11" fmla="*/ 1278507 h 1389153"/>
              <a:gd name="connsiteX12" fmla="*/ 1016000 w 1464733"/>
              <a:gd name="connsiteY12" fmla="*/ 347173 h 1389153"/>
              <a:gd name="connsiteX13" fmla="*/ 1075266 w 1464733"/>
              <a:gd name="connsiteY13" fmla="*/ 1185373 h 1389153"/>
              <a:gd name="connsiteX14" fmla="*/ 1159933 w 1464733"/>
              <a:gd name="connsiteY14" fmla="*/ 524973 h 1389153"/>
              <a:gd name="connsiteX15" fmla="*/ 1253066 w 1464733"/>
              <a:gd name="connsiteY15" fmla="*/ 956773 h 1389153"/>
              <a:gd name="connsiteX16" fmla="*/ 1320800 w 1464733"/>
              <a:gd name="connsiteY16" fmla="*/ 677373 h 1389153"/>
              <a:gd name="connsiteX17" fmla="*/ 1354666 w 1464733"/>
              <a:gd name="connsiteY17" fmla="*/ 855173 h 1389153"/>
              <a:gd name="connsiteX18" fmla="*/ 1430866 w 1464733"/>
              <a:gd name="connsiteY18" fmla="*/ 795907 h 1389153"/>
              <a:gd name="connsiteX19" fmla="*/ 1464733 w 1464733"/>
              <a:gd name="connsiteY19" fmla="*/ 855173 h 13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4733" h="1389153">
                <a:moveTo>
                  <a:pt x="0" y="855173"/>
                </a:moveTo>
                <a:cubicBezTo>
                  <a:pt x="39511" y="902445"/>
                  <a:pt x="79022" y="949718"/>
                  <a:pt x="110066" y="889040"/>
                </a:cubicBezTo>
                <a:cubicBezTo>
                  <a:pt x="141110" y="828362"/>
                  <a:pt x="162277" y="440307"/>
                  <a:pt x="186266" y="491107"/>
                </a:cubicBezTo>
                <a:cubicBezTo>
                  <a:pt x="210255" y="541907"/>
                  <a:pt x="227189" y="1222062"/>
                  <a:pt x="254000" y="1193840"/>
                </a:cubicBezTo>
                <a:cubicBezTo>
                  <a:pt x="280811" y="1165618"/>
                  <a:pt x="317500" y="299195"/>
                  <a:pt x="347133" y="321773"/>
                </a:cubicBezTo>
                <a:cubicBezTo>
                  <a:pt x="376766" y="344351"/>
                  <a:pt x="402167" y="1351885"/>
                  <a:pt x="431800" y="1329307"/>
                </a:cubicBezTo>
                <a:cubicBezTo>
                  <a:pt x="461433" y="1306729"/>
                  <a:pt x="491066" y="176429"/>
                  <a:pt x="524933" y="186307"/>
                </a:cubicBezTo>
                <a:cubicBezTo>
                  <a:pt x="558800" y="196185"/>
                  <a:pt x="605367" y="1419617"/>
                  <a:pt x="635000" y="1388573"/>
                </a:cubicBezTo>
                <a:cubicBezTo>
                  <a:pt x="664633" y="1357529"/>
                  <a:pt x="674511" y="8507"/>
                  <a:pt x="702733" y="40"/>
                </a:cubicBezTo>
                <a:cubicBezTo>
                  <a:pt x="730955" y="-8427"/>
                  <a:pt x="780344" y="1309551"/>
                  <a:pt x="804333" y="1337773"/>
                </a:cubicBezTo>
                <a:cubicBezTo>
                  <a:pt x="828322" y="1365995"/>
                  <a:pt x="821266" y="179251"/>
                  <a:pt x="846666" y="169373"/>
                </a:cubicBezTo>
                <a:cubicBezTo>
                  <a:pt x="872066" y="159495"/>
                  <a:pt x="928511" y="1248874"/>
                  <a:pt x="956733" y="1278507"/>
                </a:cubicBezTo>
                <a:cubicBezTo>
                  <a:pt x="984955" y="1308140"/>
                  <a:pt x="996244" y="362695"/>
                  <a:pt x="1016000" y="347173"/>
                </a:cubicBezTo>
                <a:cubicBezTo>
                  <a:pt x="1035756" y="331651"/>
                  <a:pt x="1051277" y="1155740"/>
                  <a:pt x="1075266" y="1185373"/>
                </a:cubicBezTo>
                <a:cubicBezTo>
                  <a:pt x="1099255" y="1215006"/>
                  <a:pt x="1130300" y="563073"/>
                  <a:pt x="1159933" y="524973"/>
                </a:cubicBezTo>
                <a:cubicBezTo>
                  <a:pt x="1189566" y="486873"/>
                  <a:pt x="1226255" y="931373"/>
                  <a:pt x="1253066" y="956773"/>
                </a:cubicBezTo>
                <a:cubicBezTo>
                  <a:pt x="1279877" y="982173"/>
                  <a:pt x="1303867" y="694306"/>
                  <a:pt x="1320800" y="677373"/>
                </a:cubicBezTo>
                <a:cubicBezTo>
                  <a:pt x="1337733" y="660440"/>
                  <a:pt x="1336322" y="835417"/>
                  <a:pt x="1354666" y="855173"/>
                </a:cubicBezTo>
                <a:cubicBezTo>
                  <a:pt x="1373010" y="874929"/>
                  <a:pt x="1412522" y="795907"/>
                  <a:pt x="1430866" y="795907"/>
                </a:cubicBezTo>
                <a:cubicBezTo>
                  <a:pt x="1449210" y="795907"/>
                  <a:pt x="1449211" y="843884"/>
                  <a:pt x="1464733" y="8551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24D4201-B797-497C-8717-3ADF37DA78EB}"/>
              </a:ext>
            </a:extLst>
          </p:cNvPr>
          <p:cNvSpPr/>
          <p:nvPr/>
        </p:nvSpPr>
        <p:spPr>
          <a:xfrm>
            <a:off x="7338910" y="3785236"/>
            <a:ext cx="193486" cy="971567"/>
          </a:xfrm>
          <a:custGeom>
            <a:avLst/>
            <a:gdLst>
              <a:gd name="connsiteX0" fmla="*/ 0 w 1323975"/>
              <a:gd name="connsiteY0" fmla="*/ 971567 h 971567"/>
              <a:gd name="connsiteX1" fmla="*/ 333375 w 1323975"/>
              <a:gd name="connsiteY1" fmla="*/ 17 h 971567"/>
              <a:gd name="connsiteX2" fmla="*/ 542925 w 1323975"/>
              <a:gd name="connsiteY2" fmla="*/ 942992 h 971567"/>
              <a:gd name="connsiteX3" fmla="*/ 828675 w 1323975"/>
              <a:gd name="connsiteY3" fmla="*/ 19067 h 971567"/>
              <a:gd name="connsiteX4" fmla="*/ 1104900 w 1323975"/>
              <a:gd name="connsiteY4" fmla="*/ 952517 h 971567"/>
              <a:gd name="connsiteX5" fmla="*/ 1323975 w 1323975"/>
              <a:gd name="connsiteY5" fmla="*/ 38117 h 9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3975" h="971567">
                <a:moveTo>
                  <a:pt x="0" y="971567"/>
                </a:moveTo>
                <a:cubicBezTo>
                  <a:pt x="121444" y="488173"/>
                  <a:pt x="242888" y="4779"/>
                  <a:pt x="333375" y="17"/>
                </a:cubicBezTo>
                <a:cubicBezTo>
                  <a:pt x="423862" y="-4745"/>
                  <a:pt x="460375" y="939817"/>
                  <a:pt x="542925" y="942992"/>
                </a:cubicBezTo>
                <a:cubicBezTo>
                  <a:pt x="625475" y="946167"/>
                  <a:pt x="735013" y="17480"/>
                  <a:pt x="828675" y="19067"/>
                </a:cubicBezTo>
                <a:cubicBezTo>
                  <a:pt x="922337" y="20654"/>
                  <a:pt x="1022350" y="949342"/>
                  <a:pt x="1104900" y="952517"/>
                </a:cubicBezTo>
                <a:cubicBezTo>
                  <a:pt x="1187450" y="955692"/>
                  <a:pt x="1255712" y="496904"/>
                  <a:pt x="1323975" y="381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EE05C3E0-D67A-4399-B479-F0DF6F613C48}"/>
              </a:ext>
            </a:extLst>
          </p:cNvPr>
          <p:cNvSpPr/>
          <p:nvPr/>
        </p:nvSpPr>
        <p:spPr>
          <a:xfrm>
            <a:off x="7552412" y="3785235"/>
            <a:ext cx="114480" cy="971567"/>
          </a:xfrm>
          <a:custGeom>
            <a:avLst/>
            <a:gdLst>
              <a:gd name="connsiteX0" fmla="*/ 0 w 1323975"/>
              <a:gd name="connsiteY0" fmla="*/ 971567 h 971567"/>
              <a:gd name="connsiteX1" fmla="*/ 333375 w 1323975"/>
              <a:gd name="connsiteY1" fmla="*/ 17 h 971567"/>
              <a:gd name="connsiteX2" fmla="*/ 542925 w 1323975"/>
              <a:gd name="connsiteY2" fmla="*/ 942992 h 971567"/>
              <a:gd name="connsiteX3" fmla="*/ 828675 w 1323975"/>
              <a:gd name="connsiteY3" fmla="*/ 19067 h 971567"/>
              <a:gd name="connsiteX4" fmla="*/ 1104900 w 1323975"/>
              <a:gd name="connsiteY4" fmla="*/ 952517 h 971567"/>
              <a:gd name="connsiteX5" fmla="*/ 1323975 w 1323975"/>
              <a:gd name="connsiteY5" fmla="*/ 38117 h 9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3975" h="971567">
                <a:moveTo>
                  <a:pt x="0" y="971567"/>
                </a:moveTo>
                <a:cubicBezTo>
                  <a:pt x="121444" y="488173"/>
                  <a:pt x="242888" y="4779"/>
                  <a:pt x="333375" y="17"/>
                </a:cubicBezTo>
                <a:cubicBezTo>
                  <a:pt x="423862" y="-4745"/>
                  <a:pt x="460375" y="939817"/>
                  <a:pt x="542925" y="942992"/>
                </a:cubicBezTo>
                <a:cubicBezTo>
                  <a:pt x="625475" y="946167"/>
                  <a:pt x="735013" y="17480"/>
                  <a:pt x="828675" y="19067"/>
                </a:cubicBezTo>
                <a:cubicBezTo>
                  <a:pt x="922337" y="20654"/>
                  <a:pt x="1022350" y="949342"/>
                  <a:pt x="1104900" y="952517"/>
                </a:cubicBezTo>
                <a:cubicBezTo>
                  <a:pt x="1187450" y="955692"/>
                  <a:pt x="1255712" y="496904"/>
                  <a:pt x="1323975" y="381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B41A9EA3-3A43-4D83-80B9-EC81B66D6170}"/>
              </a:ext>
            </a:extLst>
          </p:cNvPr>
          <p:cNvSpPr/>
          <p:nvPr/>
        </p:nvSpPr>
        <p:spPr>
          <a:xfrm>
            <a:off x="7669828" y="3797787"/>
            <a:ext cx="45719" cy="971567"/>
          </a:xfrm>
          <a:custGeom>
            <a:avLst/>
            <a:gdLst>
              <a:gd name="connsiteX0" fmla="*/ 0 w 1323975"/>
              <a:gd name="connsiteY0" fmla="*/ 971567 h 971567"/>
              <a:gd name="connsiteX1" fmla="*/ 333375 w 1323975"/>
              <a:gd name="connsiteY1" fmla="*/ 17 h 971567"/>
              <a:gd name="connsiteX2" fmla="*/ 542925 w 1323975"/>
              <a:gd name="connsiteY2" fmla="*/ 942992 h 971567"/>
              <a:gd name="connsiteX3" fmla="*/ 828675 w 1323975"/>
              <a:gd name="connsiteY3" fmla="*/ 19067 h 971567"/>
              <a:gd name="connsiteX4" fmla="*/ 1104900 w 1323975"/>
              <a:gd name="connsiteY4" fmla="*/ 952517 h 971567"/>
              <a:gd name="connsiteX5" fmla="*/ 1323975 w 1323975"/>
              <a:gd name="connsiteY5" fmla="*/ 38117 h 9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3975" h="971567">
                <a:moveTo>
                  <a:pt x="0" y="971567"/>
                </a:moveTo>
                <a:cubicBezTo>
                  <a:pt x="121444" y="488173"/>
                  <a:pt x="242888" y="4779"/>
                  <a:pt x="333375" y="17"/>
                </a:cubicBezTo>
                <a:cubicBezTo>
                  <a:pt x="423862" y="-4745"/>
                  <a:pt x="460375" y="939817"/>
                  <a:pt x="542925" y="942992"/>
                </a:cubicBezTo>
                <a:cubicBezTo>
                  <a:pt x="625475" y="946167"/>
                  <a:pt x="735013" y="17480"/>
                  <a:pt x="828675" y="19067"/>
                </a:cubicBezTo>
                <a:cubicBezTo>
                  <a:pt x="922337" y="20654"/>
                  <a:pt x="1022350" y="949342"/>
                  <a:pt x="1104900" y="952517"/>
                </a:cubicBezTo>
                <a:cubicBezTo>
                  <a:pt x="1187450" y="955692"/>
                  <a:pt x="1255712" y="496904"/>
                  <a:pt x="1323975" y="381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436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ED531-AC32-4053-9A99-AE3DA1EEB6F0}"/>
              </a:ext>
            </a:extLst>
          </p:cNvPr>
          <p:cNvSpPr>
            <a:spLocks noGrp="1"/>
          </p:cNvSpPr>
          <p:nvPr>
            <p:ph type="title"/>
          </p:nvPr>
        </p:nvSpPr>
        <p:spPr>
          <a:xfrm>
            <a:off x="1002733" y="539175"/>
            <a:ext cx="10058400" cy="1004881"/>
          </a:xfrm>
        </p:spPr>
        <p:txBody>
          <a:bodyPr>
            <a:normAutofit/>
          </a:bodyPr>
          <a:lstStyle/>
          <a:p>
            <a:r>
              <a:rPr lang="ja-JP" altLang="en-US" sz="5400" dirty="0"/>
              <a:t>２．</a:t>
            </a:r>
            <a:r>
              <a:rPr kumimoji="1" lang="ja-JP" altLang="en-US" sz="5400" dirty="0"/>
              <a:t>粒子も波である！</a:t>
            </a:r>
          </a:p>
        </p:txBody>
      </p:sp>
      <p:sp>
        <p:nvSpPr>
          <p:cNvPr id="3" name="コンテンツ プレースホルダー 2">
            <a:extLst>
              <a:ext uri="{FF2B5EF4-FFF2-40B4-BE49-F238E27FC236}">
                <a16:creationId xmlns:a16="http://schemas.microsoft.com/office/drawing/2014/main" id="{F992D134-BC16-41AD-8CC2-5425E16E9425}"/>
              </a:ext>
            </a:extLst>
          </p:cNvPr>
          <p:cNvSpPr>
            <a:spLocks noGrp="1"/>
          </p:cNvSpPr>
          <p:nvPr>
            <p:ph idx="1"/>
          </p:nvPr>
        </p:nvSpPr>
        <p:spPr>
          <a:xfrm>
            <a:off x="219808" y="1737361"/>
            <a:ext cx="11834446" cy="4540348"/>
          </a:xfrm>
        </p:spPr>
        <p:txBody>
          <a:bodyPr/>
          <a:lstStyle/>
          <a:p>
            <a:r>
              <a:rPr kumimoji="1" lang="ja-JP" altLang="en-US" dirty="0"/>
              <a:t>波は山同士の衝突は強め合い、谷同士も互いに弱め合うが、</a:t>
            </a:r>
            <a:r>
              <a:rPr kumimoji="1" lang="ja-JP" altLang="en-US" dirty="0">
                <a:solidFill>
                  <a:srgbClr val="FF0000"/>
                </a:solidFill>
              </a:rPr>
              <a:t>山と谷が衝突すると互いに打ち消しあう</a:t>
            </a:r>
            <a:r>
              <a:rPr kumimoji="1" lang="ja-JP" altLang="en-US" dirty="0"/>
              <a:t>。</a:t>
            </a:r>
            <a:endParaRPr kumimoji="1" lang="en-US" altLang="ja-JP" dirty="0"/>
          </a:p>
          <a:p>
            <a:endParaRPr lang="en-US" altLang="ja-JP" dirty="0"/>
          </a:p>
          <a:p>
            <a:endParaRPr kumimoji="1" lang="en-US" altLang="ja-JP" dirty="0"/>
          </a:p>
          <a:p>
            <a:pPr marL="0" indent="0">
              <a:buNone/>
            </a:pPr>
            <a:r>
              <a:rPr kumimoji="1" lang="ja-JP" altLang="en-US" dirty="0"/>
              <a:t>　</a:t>
            </a:r>
            <a:endParaRPr kumimoji="1" lang="en-US" altLang="ja-JP" sz="900" dirty="0"/>
          </a:p>
          <a:p>
            <a:pPr marL="0" indent="0">
              <a:buNone/>
            </a:pPr>
            <a:r>
              <a:rPr kumimoji="1" lang="ja-JP" altLang="en-US" dirty="0"/>
              <a:t>●波である光の場合　</a:t>
            </a:r>
            <a:r>
              <a:rPr lang="ja-JP" altLang="en-US" dirty="0"/>
              <a:t>　　　　　　　　　　　　　　　　●電子の場合</a:t>
            </a:r>
            <a:endParaRPr kumimoji="1" lang="ja-JP" altLang="en-US" dirty="0"/>
          </a:p>
        </p:txBody>
      </p:sp>
      <p:sp>
        <p:nvSpPr>
          <p:cNvPr id="4" name="フリーフォーム: 図形 3">
            <a:extLst>
              <a:ext uri="{FF2B5EF4-FFF2-40B4-BE49-F238E27FC236}">
                <a16:creationId xmlns:a16="http://schemas.microsoft.com/office/drawing/2014/main" id="{7E0FAFC9-BDFF-4D4A-9204-94AF7D5A0345}"/>
              </a:ext>
            </a:extLst>
          </p:cNvPr>
          <p:cNvSpPr/>
          <p:nvPr/>
        </p:nvSpPr>
        <p:spPr>
          <a:xfrm>
            <a:off x="1563562" y="2542433"/>
            <a:ext cx="369277" cy="360632"/>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4D6B457E-9C20-4302-B2ED-C053CBBDD37F}"/>
              </a:ext>
            </a:extLst>
          </p:cNvPr>
          <p:cNvSpPr/>
          <p:nvPr/>
        </p:nvSpPr>
        <p:spPr>
          <a:xfrm>
            <a:off x="3917980" y="2542433"/>
            <a:ext cx="369277" cy="360632"/>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4570AFFB-6DC6-42A4-B39E-FB5AD5F98AB3}"/>
              </a:ext>
            </a:extLst>
          </p:cNvPr>
          <p:cNvSpPr/>
          <p:nvPr/>
        </p:nvSpPr>
        <p:spPr>
          <a:xfrm>
            <a:off x="2693379" y="2315720"/>
            <a:ext cx="387218" cy="535744"/>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C77A717C-E2CE-460C-94B6-50A2519167E1}"/>
              </a:ext>
            </a:extLst>
          </p:cNvPr>
          <p:cNvSpPr/>
          <p:nvPr/>
        </p:nvSpPr>
        <p:spPr>
          <a:xfrm>
            <a:off x="1975885" y="2475489"/>
            <a:ext cx="571500" cy="288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DD2CE695-D85C-44ED-B463-D85C4595DB6B}"/>
              </a:ext>
            </a:extLst>
          </p:cNvPr>
          <p:cNvSpPr/>
          <p:nvPr/>
        </p:nvSpPr>
        <p:spPr>
          <a:xfrm rot="10800000">
            <a:off x="3266061" y="2484129"/>
            <a:ext cx="571500" cy="288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2F2023B-25FF-42C1-BEC3-02EBA27413A4}"/>
              </a:ext>
            </a:extLst>
          </p:cNvPr>
          <p:cNvCxnSpPr>
            <a:cxnSpLocks/>
          </p:cNvCxnSpPr>
          <p:nvPr/>
        </p:nvCxnSpPr>
        <p:spPr>
          <a:xfrm>
            <a:off x="1501041" y="2871502"/>
            <a:ext cx="2880459"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1" name="直線コネクタ 10">
            <a:extLst>
              <a:ext uri="{FF2B5EF4-FFF2-40B4-BE49-F238E27FC236}">
                <a16:creationId xmlns:a16="http://schemas.microsoft.com/office/drawing/2014/main" id="{707040EC-E851-44A5-829C-DE5DC34D210A}"/>
              </a:ext>
            </a:extLst>
          </p:cNvPr>
          <p:cNvCxnSpPr/>
          <p:nvPr/>
        </p:nvCxnSpPr>
        <p:spPr>
          <a:xfrm>
            <a:off x="4847491" y="2176180"/>
            <a:ext cx="2743192"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2" name="矢印: 右 11">
            <a:extLst>
              <a:ext uri="{FF2B5EF4-FFF2-40B4-BE49-F238E27FC236}">
                <a16:creationId xmlns:a16="http://schemas.microsoft.com/office/drawing/2014/main" id="{3F2B0144-D4E1-4563-B4C8-4C08869F9183}"/>
              </a:ext>
            </a:extLst>
          </p:cNvPr>
          <p:cNvSpPr/>
          <p:nvPr/>
        </p:nvSpPr>
        <p:spPr>
          <a:xfrm>
            <a:off x="5287103" y="2221177"/>
            <a:ext cx="571500" cy="288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15915AC9-F6A8-4EF8-A48E-CF562411A064}"/>
              </a:ext>
            </a:extLst>
          </p:cNvPr>
          <p:cNvSpPr/>
          <p:nvPr/>
        </p:nvSpPr>
        <p:spPr>
          <a:xfrm rot="10800000">
            <a:off x="6525861" y="2234017"/>
            <a:ext cx="571500" cy="288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95B6D591-1EDC-4DD1-9872-2733C2EC662B}"/>
              </a:ext>
            </a:extLst>
          </p:cNvPr>
          <p:cNvSpPr/>
          <p:nvPr/>
        </p:nvSpPr>
        <p:spPr>
          <a:xfrm rot="10800000">
            <a:off x="7182132" y="2145594"/>
            <a:ext cx="369277" cy="360632"/>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E1077055-36CA-4A73-BF63-B82B6AABF16B}"/>
              </a:ext>
            </a:extLst>
          </p:cNvPr>
          <p:cNvSpPr/>
          <p:nvPr/>
        </p:nvSpPr>
        <p:spPr>
          <a:xfrm rot="10800000">
            <a:off x="4881190" y="2185002"/>
            <a:ext cx="369277" cy="360632"/>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1550F328-1497-4499-8E0B-45EAF8D30F41}"/>
              </a:ext>
            </a:extLst>
          </p:cNvPr>
          <p:cNvSpPr/>
          <p:nvPr/>
        </p:nvSpPr>
        <p:spPr>
          <a:xfrm rot="10800000">
            <a:off x="5982805" y="2138957"/>
            <a:ext cx="390587" cy="732545"/>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19CA1DA5-7411-4189-870E-45B2B4CA3A2C}"/>
              </a:ext>
            </a:extLst>
          </p:cNvPr>
          <p:cNvCxnSpPr>
            <a:cxnSpLocks/>
          </p:cNvCxnSpPr>
          <p:nvPr/>
        </p:nvCxnSpPr>
        <p:spPr>
          <a:xfrm>
            <a:off x="8551984" y="2919257"/>
            <a:ext cx="3018693"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19" name="フリーフォーム: 図形 18">
            <a:extLst>
              <a:ext uri="{FF2B5EF4-FFF2-40B4-BE49-F238E27FC236}">
                <a16:creationId xmlns:a16="http://schemas.microsoft.com/office/drawing/2014/main" id="{C679D15E-A829-4C00-84B2-BE5BD1D10459}"/>
              </a:ext>
            </a:extLst>
          </p:cNvPr>
          <p:cNvSpPr/>
          <p:nvPr/>
        </p:nvSpPr>
        <p:spPr>
          <a:xfrm rot="10800000">
            <a:off x="11177662" y="2903065"/>
            <a:ext cx="369277" cy="360632"/>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3BBAD4A1-85B9-4770-B614-7A58DD463832}"/>
              </a:ext>
            </a:extLst>
          </p:cNvPr>
          <p:cNvSpPr/>
          <p:nvPr/>
        </p:nvSpPr>
        <p:spPr>
          <a:xfrm>
            <a:off x="8579898" y="2578703"/>
            <a:ext cx="369277" cy="360632"/>
          </a:xfrm>
          <a:custGeom>
            <a:avLst/>
            <a:gdLst>
              <a:gd name="connsiteX0" fmla="*/ 0 w 369277"/>
              <a:gd name="connsiteY0" fmla="*/ 360632 h 360632"/>
              <a:gd name="connsiteX1" fmla="*/ 202223 w 369277"/>
              <a:gd name="connsiteY1" fmla="*/ 147 h 360632"/>
              <a:gd name="connsiteX2" fmla="*/ 369277 w 369277"/>
              <a:gd name="connsiteY2" fmla="*/ 316670 h 360632"/>
            </a:gdLst>
            <a:ahLst/>
            <a:cxnLst>
              <a:cxn ang="0">
                <a:pos x="connsiteX0" y="connsiteY0"/>
              </a:cxn>
              <a:cxn ang="0">
                <a:pos x="connsiteX1" y="connsiteY1"/>
              </a:cxn>
              <a:cxn ang="0">
                <a:pos x="connsiteX2" y="connsiteY2"/>
              </a:cxn>
            </a:cxnLst>
            <a:rect l="l" t="t" r="r" b="b"/>
            <a:pathLst>
              <a:path w="369277" h="360632">
                <a:moveTo>
                  <a:pt x="0" y="360632"/>
                </a:moveTo>
                <a:cubicBezTo>
                  <a:pt x="70338" y="184053"/>
                  <a:pt x="140677" y="7474"/>
                  <a:pt x="202223" y="147"/>
                </a:cubicBezTo>
                <a:cubicBezTo>
                  <a:pt x="263769" y="-7180"/>
                  <a:pt x="338504" y="260985"/>
                  <a:pt x="369277" y="3166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DE0E7DA6-87AC-4D05-AC7D-E80EC5C6A742}"/>
              </a:ext>
            </a:extLst>
          </p:cNvPr>
          <p:cNvSpPr/>
          <p:nvPr/>
        </p:nvSpPr>
        <p:spPr>
          <a:xfrm>
            <a:off x="9000827" y="2623249"/>
            <a:ext cx="571500" cy="288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692053EA-6190-41D3-BEA6-09EEEDEA19FB}"/>
              </a:ext>
            </a:extLst>
          </p:cNvPr>
          <p:cNvSpPr/>
          <p:nvPr/>
        </p:nvSpPr>
        <p:spPr>
          <a:xfrm rot="10800000">
            <a:off x="10582424" y="2942790"/>
            <a:ext cx="571500" cy="288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結合子 23">
            <a:extLst>
              <a:ext uri="{FF2B5EF4-FFF2-40B4-BE49-F238E27FC236}">
                <a16:creationId xmlns:a16="http://schemas.microsoft.com/office/drawing/2014/main" id="{F07EFF53-1C6A-4A00-8E8D-87AF90627302}"/>
              </a:ext>
            </a:extLst>
          </p:cNvPr>
          <p:cNvSpPr/>
          <p:nvPr/>
        </p:nvSpPr>
        <p:spPr>
          <a:xfrm>
            <a:off x="9681514" y="2491947"/>
            <a:ext cx="794962" cy="811681"/>
          </a:xfrm>
          <a:prstGeom prst="flowChartConnector">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descr="建物, 挿絵 が含まれている画像&#10;&#10;自動的に生成された説明">
            <a:extLst>
              <a:ext uri="{FF2B5EF4-FFF2-40B4-BE49-F238E27FC236}">
                <a16:creationId xmlns:a16="http://schemas.microsoft.com/office/drawing/2014/main" id="{2FBF8C71-1DDA-4934-95A3-AA1920C7C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957" y="3922892"/>
            <a:ext cx="2670669" cy="2349065"/>
          </a:xfrm>
          <a:prstGeom prst="rect">
            <a:avLst/>
          </a:prstGeom>
        </p:spPr>
      </p:pic>
      <p:cxnSp>
        <p:nvCxnSpPr>
          <p:cNvPr id="46" name="直線コネクタ 45">
            <a:extLst>
              <a:ext uri="{FF2B5EF4-FFF2-40B4-BE49-F238E27FC236}">
                <a16:creationId xmlns:a16="http://schemas.microsoft.com/office/drawing/2014/main" id="{A1F81353-CBCD-4D50-83EA-2592CCC143CE}"/>
              </a:ext>
            </a:extLst>
          </p:cNvPr>
          <p:cNvCxnSpPr>
            <a:cxnSpLocks/>
          </p:cNvCxnSpPr>
          <p:nvPr/>
        </p:nvCxnSpPr>
        <p:spPr>
          <a:xfrm flipH="1">
            <a:off x="1563560" y="3936084"/>
            <a:ext cx="2" cy="9997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063D142-894E-4C66-8727-4DD828B84F56}"/>
              </a:ext>
            </a:extLst>
          </p:cNvPr>
          <p:cNvCxnSpPr>
            <a:cxnSpLocks/>
          </p:cNvCxnSpPr>
          <p:nvPr/>
        </p:nvCxnSpPr>
        <p:spPr>
          <a:xfrm>
            <a:off x="1563560" y="5029200"/>
            <a:ext cx="2" cy="1046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円弧 48">
            <a:extLst>
              <a:ext uri="{FF2B5EF4-FFF2-40B4-BE49-F238E27FC236}">
                <a16:creationId xmlns:a16="http://schemas.microsoft.com/office/drawing/2014/main" id="{19B446D7-ABBB-4795-9ECC-6BBD818B3E91}"/>
              </a:ext>
            </a:extLst>
          </p:cNvPr>
          <p:cNvSpPr/>
          <p:nvPr/>
        </p:nvSpPr>
        <p:spPr>
          <a:xfrm rot="2629858">
            <a:off x="1344359" y="4796209"/>
            <a:ext cx="403237" cy="404496"/>
          </a:xfrm>
          <a:prstGeom prst="arc">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a:extLst>
              <a:ext uri="{FF2B5EF4-FFF2-40B4-BE49-F238E27FC236}">
                <a16:creationId xmlns:a16="http://schemas.microsoft.com/office/drawing/2014/main" id="{4F064670-63A1-4F64-89F7-426F94A55897}"/>
              </a:ext>
            </a:extLst>
          </p:cNvPr>
          <p:cNvSpPr/>
          <p:nvPr/>
        </p:nvSpPr>
        <p:spPr>
          <a:xfrm rot="3158847">
            <a:off x="1058507" y="4580885"/>
            <a:ext cx="856490" cy="797797"/>
          </a:xfrm>
          <a:prstGeom prst="arc">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a:extLst>
              <a:ext uri="{FF2B5EF4-FFF2-40B4-BE49-F238E27FC236}">
                <a16:creationId xmlns:a16="http://schemas.microsoft.com/office/drawing/2014/main" id="{B37C7D30-630C-4926-9FCF-42F4ACE1EE65}"/>
              </a:ext>
            </a:extLst>
          </p:cNvPr>
          <p:cNvSpPr/>
          <p:nvPr/>
        </p:nvSpPr>
        <p:spPr>
          <a:xfrm rot="3354149">
            <a:off x="792468" y="4388273"/>
            <a:ext cx="1348760" cy="1114864"/>
          </a:xfrm>
          <a:prstGeom prst="arc">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7716CB61-3A6C-4C93-A5A4-81680409B04B}"/>
              </a:ext>
            </a:extLst>
          </p:cNvPr>
          <p:cNvCxnSpPr>
            <a:cxnSpLocks/>
          </p:cNvCxnSpPr>
          <p:nvPr/>
        </p:nvCxnSpPr>
        <p:spPr>
          <a:xfrm>
            <a:off x="936212" y="4945705"/>
            <a:ext cx="48814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CECDBF9-2760-4388-807E-98F4A8F6FD60}"/>
              </a:ext>
            </a:extLst>
          </p:cNvPr>
          <p:cNvCxnSpPr>
            <a:cxnSpLocks/>
          </p:cNvCxnSpPr>
          <p:nvPr/>
        </p:nvCxnSpPr>
        <p:spPr>
          <a:xfrm>
            <a:off x="7580414" y="3996031"/>
            <a:ext cx="0" cy="4399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B6B6047D-0D96-4474-BD24-5A9C2E213C9F}"/>
              </a:ext>
            </a:extLst>
          </p:cNvPr>
          <p:cNvCxnSpPr>
            <a:cxnSpLocks/>
          </p:cNvCxnSpPr>
          <p:nvPr/>
        </p:nvCxnSpPr>
        <p:spPr>
          <a:xfrm>
            <a:off x="7584808" y="5731047"/>
            <a:ext cx="0" cy="4399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324D72D-E8E9-45A0-AF3D-264802681057}"/>
              </a:ext>
            </a:extLst>
          </p:cNvPr>
          <p:cNvCxnSpPr>
            <a:cxnSpLocks/>
          </p:cNvCxnSpPr>
          <p:nvPr/>
        </p:nvCxnSpPr>
        <p:spPr>
          <a:xfrm>
            <a:off x="7580414" y="4817978"/>
            <a:ext cx="10269" cy="6065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ローチャート: 結合子 61">
            <a:extLst>
              <a:ext uri="{FF2B5EF4-FFF2-40B4-BE49-F238E27FC236}">
                <a16:creationId xmlns:a16="http://schemas.microsoft.com/office/drawing/2014/main" id="{0ABE5E88-C895-4502-8354-F1A8245ABA75}"/>
              </a:ext>
            </a:extLst>
          </p:cNvPr>
          <p:cNvSpPr/>
          <p:nvPr/>
        </p:nvSpPr>
        <p:spPr>
          <a:xfrm>
            <a:off x="5727187" y="4907172"/>
            <a:ext cx="199292" cy="211015"/>
          </a:xfrm>
          <a:prstGeom prst="flowChartConnecto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ローチャート: 結合子 62">
            <a:extLst>
              <a:ext uri="{FF2B5EF4-FFF2-40B4-BE49-F238E27FC236}">
                <a16:creationId xmlns:a16="http://schemas.microsoft.com/office/drawing/2014/main" id="{D093D644-FBC6-42E6-9AFF-59F3C9683023}"/>
              </a:ext>
            </a:extLst>
          </p:cNvPr>
          <p:cNvSpPr/>
          <p:nvPr/>
        </p:nvSpPr>
        <p:spPr>
          <a:xfrm>
            <a:off x="5932287" y="4711387"/>
            <a:ext cx="199292" cy="211015"/>
          </a:xfrm>
          <a:prstGeom prst="flowChartConnecto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フローチャート: 結合子 63">
            <a:extLst>
              <a:ext uri="{FF2B5EF4-FFF2-40B4-BE49-F238E27FC236}">
                <a16:creationId xmlns:a16="http://schemas.microsoft.com/office/drawing/2014/main" id="{CCA47465-BE0D-4ED8-89BA-15215129EED3}"/>
              </a:ext>
            </a:extLst>
          </p:cNvPr>
          <p:cNvSpPr/>
          <p:nvPr/>
        </p:nvSpPr>
        <p:spPr>
          <a:xfrm>
            <a:off x="5628203" y="4606963"/>
            <a:ext cx="199292" cy="211015"/>
          </a:xfrm>
          <a:prstGeom prst="flowChartConnecto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ローチャート: 結合子 64">
            <a:extLst>
              <a:ext uri="{FF2B5EF4-FFF2-40B4-BE49-F238E27FC236}">
                <a16:creationId xmlns:a16="http://schemas.microsoft.com/office/drawing/2014/main" id="{CCB01557-F7B3-42AB-A8A2-DA5093156785}"/>
              </a:ext>
            </a:extLst>
          </p:cNvPr>
          <p:cNvSpPr/>
          <p:nvPr/>
        </p:nvSpPr>
        <p:spPr>
          <a:xfrm>
            <a:off x="5619928" y="4850233"/>
            <a:ext cx="199292" cy="211015"/>
          </a:xfrm>
          <a:prstGeom prst="flowChartConnector">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FDD11FF4-D7A5-4490-912F-86BE3246D341}"/>
              </a:ext>
            </a:extLst>
          </p:cNvPr>
          <p:cNvSpPr/>
          <p:nvPr/>
        </p:nvSpPr>
        <p:spPr>
          <a:xfrm>
            <a:off x="9993636" y="4013374"/>
            <a:ext cx="794922" cy="23123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68" name="フローチャート: 結合子 67">
            <a:extLst>
              <a:ext uri="{FF2B5EF4-FFF2-40B4-BE49-F238E27FC236}">
                <a16:creationId xmlns:a16="http://schemas.microsoft.com/office/drawing/2014/main" id="{CB89D3E6-B3CC-4E00-A913-1B21EC34246F}"/>
              </a:ext>
            </a:extLst>
          </p:cNvPr>
          <p:cNvSpPr/>
          <p:nvPr/>
        </p:nvSpPr>
        <p:spPr>
          <a:xfrm>
            <a:off x="10415418" y="5014836"/>
            <a:ext cx="65545" cy="5813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ローチャート: 結合子 70">
            <a:extLst>
              <a:ext uri="{FF2B5EF4-FFF2-40B4-BE49-F238E27FC236}">
                <a16:creationId xmlns:a16="http://schemas.microsoft.com/office/drawing/2014/main" id="{493B6C59-75CD-41E6-8155-AD719837E292}"/>
              </a:ext>
            </a:extLst>
          </p:cNvPr>
          <p:cNvSpPr/>
          <p:nvPr/>
        </p:nvSpPr>
        <p:spPr>
          <a:xfrm>
            <a:off x="10526306" y="4157862"/>
            <a:ext cx="65545" cy="5813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フローチャート: 結合子 71">
            <a:extLst>
              <a:ext uri="{FF2B5EF4-FFF2-40B4-BE49-F238E27FC236}">
                <a16:creationId xmlns:a16="http://schemas.microsoft.com/office/drawing/2014/main" id="{2FC3ACCB-9A59-4701-AE8A-EFE4349630EE}"/>
              </a:ext>
            </a:extLst>
          </p:cNvPr>
          <p:cNvSpPr/>
          <p:nvPr/>
        </p:nvSpPr>
        <p:spPr>
          <a:xfrm>
            <a:off x="10166895" y="4483770"/>
            <a:ext cx="65545" cy="5813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フローチャート: 結合子 72">
            <a:extLst>
              <a:ext uri="{FF2B5EF4-FFF2-40B4-BE49-F238E27FC236}">
                <a16:creationId xmlns:a16="http://schemas.microsoft.com/office/drawing/2014/main" id="{E7489154-371A-477B-A607-6B0221EDF5E9}"/>
              </a:ext>
            </a:extLst>
          </p:cNvPr>
          <p:cNvSpPr/>
          <p:nvPr/>
        </p:nvSpPr>
        <p:spPr>
          <a:xfrm>
            <a:off x="10007507" y="5756730"/>
            <a:ext cx="65545" cy="5813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F0656C42-AAA6-43A7-B1A0-3A5371AE7855}"/>
              </a:ext>
            </a:extLst>
          </p:cNvPr>
          <p:cNvSpPr/>
          <p:nvPr/>
        </p:nvSpPr>
        <p:spPr>
          <a:xfrm>
            <a:off x="2078845" y="4583313"/>
            <a:ext cx="446951" cy="21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75793342-7BDE-459A-A0E5-73AE824E6A4D}"/>
              </a:ext>
            </a:extLst>
          </p:cNvPr>
          <p:cNvSpPr/>
          <p:nvPr/>
        </p:nvSpPr>
        <p:spPr>
          <a:xfrm>
            <a:off x="2077664" y="5140067"/>
            <a:ext cx="430103" cy="17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吹き出し: 四角形 77">
            <a:extLst>
              <a:ext uri="{FF2B5EF4-FFF2-40B4-BE49-F238E27FC236}">
                <a16:creationId xmlns:a16="http://schemas.microsoft.com/office/drawing/2014/main" id="{4D244498-2813-4326-B191-FBA2667F03D5}"/>
              </a:ext>
            </a:extLst>
          </p:cNvPr>
          <p:cNvSpPr/>
          <p:nvPr/>
        </p:nvSpPr>
        <p:spPr>
          <a:xfrm>
            <a:off x="2507767" y="3088480"/>
            <a:ext cx="2428897" cy="790623"/>
          </a:xfrm>
          <a:prstGeom prst="wedgeRectCallout">
            <a:avLst>
              <a:gd name="adj1" fmla="val -2042"/>
              <a:gd name="adj2" fmla="val 7016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光は強め合うと明るくなり、弱め合うと暗くなる</a:t>
            </a:r>
          </a:p>
        </p:txBody>
      </p:sp>
      <p:sp>
        <p:nvSpPr>
          <p:cNvPr id="9" name="楕円 8">
            <a:extLst>
              <a:ext uri="{FF2B5EF4-FFF2-40B4-BE49-F238E27FC236}">
                <a16:creationId xmlns:a16="http://schemas.microsoft.com/office/drawing/2014/main" id="{701647D2-88AC-49D8-9864-87C8603EC2C9}"/>
              </a:ext>
            </a:extLst>
          </p:cNvPr>
          <p:cNvSpPr/>
          <p:nvPr/>
        </p:nvSpPr>
        <p:spPr>
          <a:xfrm>
            <a:off x="190498" y="4598070"/>
            <a:ext cx="545576" cy="57286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E23B814-ADB5-4E89-8431-8A9DC0A0990E}"/>
              </a:ext>
            </a:extLst>
          </p:cNvPr>
          <p:cNvSpPr/>
          <p:nvPr/>
        </p:nvSpPr>
        <p:spPr>
          <a:xfrm>
            <a:off x="334109" y="5212832"/>
            <a:ext cx="259997" cy="8873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C5031525-83F8-40D4-9C7C-67B1AFA404E7}"/>
              </a:ext>
            </a:extLst>
          </p:cNvPr>
          <p:cNvSpPr/>
          <p:nvPr/>
        </p:nvSpPr>
        <p:spPr>
          <a:xfrm>
            <a:off x="389410" y="5335810"/>
            <a:ext cx="148997" cy="8873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7FEA9F22-26E9-4EB6-ACE0-B7B5FBA7E0B8}"/>
              </a:ext>
            </a:extLst>
          </p:cNvPr>
          <p:cNvSpPr/>
          <p:nvPr/>
        </p:nvSpPr>
        <p:spPr>
          <a:xfrm>
            <a:off x="334108" y="4966651"/>
            <a:ext cx="246184" cy="124095"/>
          </a:xfrm>
          <a:custGeom>
            <a:avLst/>
            <a:gdLst>
              <a:gd name="connsiteX0" fmla="*/ 0 w 246184"/>
              <a:gd name="connsiteY0" fmla="*/ 124095 h 124095"/>
              <a:gd name="connsiteX1" fmla="*/ 35169 w 246184"/>
              <a:gd name="connsiteY1" fmla="*/ 1003 h 124095"/>
              <a:gd name="connsiteX2" fmla="*/ 79130 w 246184"/>
              <a:gd name="connsiteY2" fmla="*/ 62549 h 124095"/>
              <a:gd name="connsiteX3" fmla="*/ 131884 w 246184"/>
              <a:gd name="connsiteY3" fmla="*/ 1003 h 124095"/>
              <a:gd name="connsiteX4" fmla="*/ 149469 w 246184"/>
              <a:gd name="connsiteY4" fmla="*/ 53757 h 124095"/>
              <a:gd name="connsiteX5" fmla="*/ 202223 w 246184"/>
              <a:gd name="connsiteY5" fmla="*/ 9795 h 124095"/>
              <a:gd name="connsiteX6" fmla="*/ 246184 w 246184"/>
              <a:gd name="connsiteY6" fmla="*/ 115303 h 12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184" h="124095">
                <a:moveTo>
                  <a:pt x="0" y="124095"/>
                </a:moveTo>
                <a:cubicBezTo>
                  <a:pt x="10990" y="67678"/>
                  <a:pt x="21981" y="11261"/>
                  <a:pt x="35169" y="1003"/>
                </a:cubicBezTo>
                <a:cubicBezTo>
                  <a:pt x="48357" y="-9255"/>
                  <a:pt x="63011" y="62549"/>
                  <a:pt x="79130" y="62549"/>
                </a:cubicBezTo>
                <a:cubicBezTo>
                  <a:pt x="95249" y="62549"/>
                  <a:pt x="120161" y="2468"/>
                  <a:pt x="131884" y="1003"/>
                </a:cubicBezTo>
                <a:cubicBezTo>
                  <a:pt x="143607" y="-462"/>
                  <a:pt x="137746" y="52292"/>
                  <a:pt x="149469" y="53757"/>
                </a:cubicBezTo>
                <a:cubicBezTo>
                  <a:pt x="161192" y="55222"/>
                  <a:pt x="186104" y="-463"/>
                  <a:pt x="202223" y="9795"/>
                </a:cubicBezTo>
                <a:cubicBezTo>
                  <a:pt x="218342" y="20053"/>
                  <a:pt x="232263" y="67678"/>
                  <a:pt x="246184" y="1153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コネクタ: カギ線 28">
            <a:extLst>
              <a:ext uri="{FF2B5EF4-FFF2-40B4-BE49-F238E27FC236}">
                <a16:creationId xmlns:a16="http://schemas.microsoft.com/office/drawing/2014/main" id="{CA754854-F859-4AD0-AB57-ED5048E6FF67}"/>
              </a:ext>
            </a:extLst>
          </p:cNvPr>
          <p:cNvCxnSpPr>
            <a:cxnSpLocks/>
            <a:stCxn id="67" idx="1"/>
          </p:cNvCxnSpPr>
          <p:nvPr/>
        </p:nvCxnSpPr>
        <p:spPr>
          <a:xfrm rot="10800000" flipV="1">
            <a:off x="5142521" y="4994303"/>
            <a:ext cx="161532" cy="820555"/>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F7190785-19F1-4C65-B8DD-C0B41AC0617D}"/>
              </a:ext>
            </a:extLst>
          </p:cNvPr>
          <p:cNvCxnSpPr>
            <a:cxnSpLocks/>
          </p:cNvCxnSpPr>
          <p:nvPr/>
        </p:nvCxnSpPr>
        <p:spPr>
          <a:xfrm flipH="1" flipV="1">
            <a:off x="4903956" y="5938978"/>
            <a:ext cx="508239" cy="15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92E0B3A-B613-4559-86F8-E2EEC67564D7}"/>
              </a:ext>
            </a:extLst>
          </p:cNvPr>
          <p:cNvCxnSpPr>
            <a:cxnSpLocks/>
          </p:cNvCxnSpPr>
          <p:nvPr/>
        </p:nvCxnSpPr>
        <p:spPr>
          <a:xfrm flipH="1" flipV="1">
            <a:off x="4966524" y="5814859"/>
            <a:ext cx="37283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フローチャート: 直接アクセス記憶 66">
            <a:extLst>
              <a:ext uri="{FF2B5EF4-FFF2-40B4-BE49-F238E27FC236}">
                <a16:creationId xmlns:a16="http://schemas.microsoft.com/office/drawing/2014/main" id="{DDF370D2-504F-4CF6-9D34-B6C988843A61}"/>
              </a:ext>
            </a:extLst>
          </p:cNvPr>
          <p:cNvSpPr/>
          <p:nvPr/>
        </p:nvSpPr>
        <p:spPr>
          <a:xfrm>
            <a:off x="5304053" y="4607766"/>
            <a:ext cx="1739567" cy="77307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電子銃</a:t>
            </a:r>
          </a:p>
        </p:txBody>
      </p:sp>
      <p:sp>
        <p:nvSpPr>
          <p:cNvPr id="54" name="吹き出し: 四角形 53">
            <a:extLst>
              <a:ext uri="{FF2B5EF4-FFF2-40B4-BE49-F238E27FC236}">
                <a16:creationId xmlns:a16="http://schemas.microsoft.com/office/drawing/2014/main" id="{D10DD710-2E7B-43AD-BE60-CFB4853BF9AB}"/>
              </a:ext>
            </a:extLst>
          </p:cNvPr>
          <p:cNvSpPr/>
          <p:nvPr/>
        </p:nvSpPr>
        <p:spPr>
          <a:xfrm>
            <a:off x="68107" y="6047057"/>
            <a:ext cx="2670669" cy="790623"/>
          </a:xfrm>
          <a:prstGeom prst="wedgeRectCallout">
            <a:avLst>
              <a:gd name="adj1" fmla="val 54285"/>
              <a:gd name="adj2" fmla="val -4746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二つのスリットは、最初のスリットからの同距離の為</a:t>
            </a:r>
            <a:endParaRPr kumimoji="1" lang="en-US" altLang="ja-JP" dirty="0"/>
          </a:p>
          <a:p>
            <a:pPr algn="ctr"/>
            <a:r>
              <a:rPr kumimoji="1" lang="ja-JP" altLang="en-US" dirty="0"/>
              <a:t>同位相の波で比較可</a:t>
            </a:r>
          </a:p>
        </p:txBody>
      </p:sp>
      <p:cxnSp>
        <p:nvCxnSpPr>
          <p:cNvPr id="53" name="直線コネクタ 52">
            <a:extLst>
              <a:ext uri="{FF2B5EF4-FFF2-40B4-BE49-F238E27FC236}">
                <a16:creationId xmlns:a16="http://schemas.microsoft.com/office/drawing/2014/main" id="{58FED27F-78D2-4209-8D32-BBA563C79326}"/>
              </a:ext>
            </a:extLst>
          </p:cNvPr>
          <p:cNvCxnSpPr/>
          <p:nvPr/>
        </p:nvCxnSpPr>
        <p:spPr>
          <a:xfrm>
            <a:off x="4857016" y="2223805"/>
            <a:ext cx="2743192"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56" name="直線コネクタ 55">
            <a:extLst>
              <a:ext uri="{FF2B5EF4-FFF2-40B4-BE49-F238E27FC236}">
                <a16:creationId xmlns:a16="http://schemas.microsoft.com/office/drawing/2014/main" id="{46050F10-1114-4C3A-BF96-A612558126F6}"/>
              </a:ext>
            </a:extLst>
          </p:cNvPr>
          <p:cNvCxnSpPr>
            <a:cxnSpLocks/>
          </p:cNvCxnSpPr>
          <p:nvPr/>
        </p:nvCxnSpPr>
        <p:spPr>
          <a:xfrm>
            <a:off x="1501041" y="2816074"/>
            <a:ext cx="2880459"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4779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821 0.01412 L 0.00821 0.01435 C 0.01081 0.01759 0.01303 0.02222 0.01602 0.0243 C 0.01732 0.02523 0.01849 0.02592 0.01967 0.02708 C 0.02214 0.0294 0.02422 0.03426 0.02696 0.03588 C 0.02995 0.03773 0.03165 0.03865 0.03477 0.04236 C 0.03555 0.04328 0.0362 0.04444 0.03698 0.0449 C 0.03816 0.0456 0.03946 0.04583 0.04063 0.04629 C 0.04154 0.04699 0.04245 0.04791 0.04349 0.04884 C 0.04415 0.0493 0.04493 0.04953 0.04571 0.05 C 0.04636 0.05069 0.04701 0.05208 0.04779 0.05254 C 0.04896 0.05347 0.05027 0.05347 0.05144 0.05393 C 0.05625 0.0581 0.05235 0.05532 0.05795 0.05787 C 0.0586 0.0581 0.05938 0.05856 0.06003 0.05902 C 0.0625 0.06018 0.06407 0.06065 0.06654 0.06157 C 0.07383 0.06805 0.06472 0.06041 0.07305 0.06551 C 0.08125 0.07037 0.06875 0.0662 0.08099 0.06921 C 0.08165 0.06967 0.08243 0.0699 0.08321 0.0706 C 0.08386 0.07129 0.08451 0.07245 0.08529 0.07315 C 0.08672 0.0743 0.09154 0.07546 0.09258 0.07569 C 0.09349 0.07662 0.09441 0.07777 0.09545 0.07824 C 0.09727 0.0794 0.09935 0.07916 0.10118 0.08078 C 0.10769 0.08657 0.09961 0.07986 0.10977 0.08588 C 0.11628 0.08981 0.11263 0.08819 0.12071 0.08981 C 0.12162 0.09027 0.12253 0.09097 0.12357 0.0912 C 0.12644 0.09166 0.1293 0.09166 0.13217 0.09236 C 0.13373 0.09282 0.13503 0.09421 0.13646 0.0949 L 0.13868 0.09629 C 0.1392 0.09745 0.13933 0.0993 0.14011 0.1 C 0.14141 0.10162 0.14441 0.10277 0.14441 0.10301 C 0.15352 0.10231 0.16277 0.10208 0.17188 0.10139 C 0.17266 0.10139 0.17331 0.10046 0.17396 0.1 C 0.17527 0.09953 0.17644 0.0993 0.17761 0.09884 C 0.17839 0.09838 0.17904 0.09768 0.17982 0.09745 C 0.18269 0.09676 0.18555 0.09676 0.18842 0.09629 C 0.19336 0.09328 0.18724 0.09676 0.19415 0.09375 C 0.19493 0.09328 0.19558 0.09259 0.19636 0.09236 C 0.21498 0.08773 0.19597 0.09375 0.20938 0.08981 C 0.21016 0.08958 0.21485 0.08796 0.21589 0.08727 C 0.2168 0.08657 0.21771 0.08518 0.21875 0.08472 C 0.22032 0.08379 0.22214 0.08379 0.22383 0.08333 C 0.22722 0.0794 0.22474 0.08148 0.22956 0.07963 C 0.23152 0.0787 0.23334 0.07754 0.23529 0.07708 C 0.23672 0.07662 0.23816 0.07615 0.23959 0.07569 C 0.24232 0.07477 0.24415 0.07361 0.24688 0.07199 L 0.24896 0.0706 C 0.24974 0.07014 0.25053 0.0699 0.25118 0.06921 C 0.253 0.06782 0.25469 0.06643 0.25625 0.06412 C 0.25704 0.06296 0.25756 0.06134 0.25834 0.06041 C 0.25899 0.05949 0.2599 0.05972 0.26055 0.05902 C 0.26211 0.05764 0.26355 0.05578 0.26485 0.05393 C 0.26836 0.0493 0.26667 0.05069 0.26993 0.04884 C 0.27123 0.04166 0.26954 0.04722 0.27357 0.04375 C 0.27461 0.04259 0.2754 0.04097 0.27644 0.03981 C 0.27787 0.03796 0.2793 0.03634 0.28073 0.03472 C 0.28152 0.03379 0.28217 0.03287 0.28295 0.03217 L 0.28581 0.02963 C 0.28842 0.02268 0.28568 0.02777 0.29089 0.0243 C 0.29167 0.02384 0.29219 0.02245 0.29297 0.02176 C 0.29441 0.02083 0.29727 0.01921 0.29727 0.01944 C 0.30261 0.01296 0.29597 0.0206 0.30235 0.01412 C 0.30313 0.01342 0.30378 0.01227 0.30456 0.01157 C 0.30521 0.01088 0.30678 0.01041 0.30678 0.01065 " pathEditMode="relative" rAng="0" ptsTypes="AAAAAAAAAAAAAAAAAAAAAAAAAAAAAAAAAAAAAAAAAAAAAAAAAAAAAAAAAAAAAAA">
                                      <p:cBhvr>
                                        <p:cTn id="6" dur="2000" fill="hold"/>
                                        <p:tgtEl>
                                          <p:spTgt spid="62"/>
                                        </p:tgtEl>
                                        <p:attrNameLst>
                                          <p:attrName>ppt_x</p:attrName>
                                          <p:attrName>ppt_y</p:attrName>
                                        </p:attrNameLst>
                                      </p:cBhvr>
                                      <p:rCtr x="14922" y="4259"/>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3 -0.01342 L 0.0013 -0.01273 L 0.01341 -0.01643 C 0.01458 -0.01712 0.01576 -0.01712 0.0168 -0.01805 C 0.01979 -0.01875 0.02656 -0.02106 0.02917 -0.02106 C 0.04076 -0.02175 0.05235 -0.02175 0.06406 -0.02268 L 0.07761 -0.02407 C 0.08099 -0.02407 0.08438 -0.02476 0.08776 -0.02476 C 0.0888 -0.02476 0.08998 -0.02407 0.09115 -0.02407 C 0.09414 -0.02268 0.09701 -0.02106 0.09987 -0.01944 C 0.10078 -0.01875 0.10182 -0.01875 0.10274 -0.01805 C 0.10404 -0.01712 0.10547 -0.01504 0.1069 -0.01504 L 0.13138 -0.01342 C 0.13724 -0.00949 0.13047 -0.01342 0.14414 -0.01041 C 0.14492 -0.01041 0.14557 -0.00879 0.14636 -0.00879 C 0.14831 -0.0081 0.15052 -0.0081 0.15274 -0.0074 C 0.15339 -0.00648 0.15404 -0.00509 0.15482 -0.00416 C 0.15651 -0.00347 0.1582 -0.00347 0.1599 -0.00277 C 0.16693 -0.00185 0.17422 -0.00185 0.18125 -0.00115 C 0.18268 -0.00115 0.18412 -0.00046 0.18555 0.00047 C 0.18659 0.00047 0.1875 0.00116 0.18854 0.00116 C 0.20847 0.00649 0.18919 0.00047 0.2013 0.00417 C 0.20977 0.01181 0.20599 0.0088 0.21276 0.01343 C 0.21341 0.01413 0.21419 0.01482 0.21498 0.01482 C 0.21745 0.01575 0.21901 0.01644 0.22123 0.01806 C 0.22201 0.01875 0.22266 0.01875 0.22344 0.01945 C 0.2263 0.02107 0.2293 0.02176 0.23203 0.02246 C 0.23281 0.02338 0.23347 0.02477 0.23425 0.0257 C 0.23529 0.02639 0.23659 0.02639 0.23776 0.02709 C 0.23919 0.02778 0.24063 0.02871 0.24206 0.0301 C 0.24284 0.0301 0.24362 0.03102 0.24427 0.03172 C 0.25026 0.04005 0.24258 0.0294 0.24857 0.03635 C 0.24935 0.03704 0.24974 0.03774 0.25052 0.03866 C 0.25143 0.03936 0.25248 0.03936 0.25352 0.04005 C 0.25495 0.04167 0.25638 0.04237 0.25781 0.04329 C 0.25847 0.04399 0.25925 0.04399 0.2599 0.04468 C 0.26185 0.047 0.26393 0.04862 0.26563 0.05093 C 0.26628 0.05163 0.26693 0.05301 0.26771 0.05394 C 0.26849 0.05463 0.26927 0.05463 0.26992 0.05533 C 0.27097 0.05625 0.27175 0.05764 0.27279 0.05857 C 0.27422 0.05926 0.27565 0.05996 0.27708 0.06158 L 0.28138 0.06459 C 0.28672 0.06852 0.28008 0.06297 0.28568 0.06922 C 0.28633 0.06922 0.28711 0.06991 0.28776 0.06991 C 0.28854 0.07061 0.28919 0.07223 0.28998 0.07292 C 0.29063 0.07385 0.29154 0.07385 0.29219 0.07454 C 0.29349 0.07616 0.29466 0.07987 0.29636 0.08056 C 0.30365 0.08612 0.29245 0.07848 0.30143 0.0838 C 0.30287 0.0845 0.30573 0.08681 0.30573 0.0875 C 0.30729 0.09607 0.3056 0.09607 0.30794 0.09607 " pathEditMode="relative" rAng="0" ptsTypes="AAAAAAAAAAAAAAAAAAAAAAAAAAAAAAAAAAAAAAAAAAAAAAAAAA">
                                      <p:cBhvr>
                                        <p:cTn id="10" dur="2000" fill="hold"/>
                                        <p:tgtEl>
                                          <p:spTgt spid="63"/>
                                        </p:tgtEl>
                                        <p:attrNameLst>
                                          <p:attrName>ppt_x</p:attrName>
                                          <p:attrName>ppt_y</p:attrName>
                                        </p:attrNameLst>
                                      </p:cBhvr>
                                      <p:rCtr x="15326" y="4907"/>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1003 0.00254 L 0.01003 0.00277 C 0.01016 0.00231 0.01758 -0.00047 0.0194 -0.00139 C 0.02084 -0.00209 0.02214 -0.00324 0.0237 -0.00394 C 0.02461 -0.0044 0.02565 -0.00486 0.02656 -0.00533 C 0.02735 -0.00556 0.028 -0.00625 0.02878 -0.00648 C 0.03516 -0.0081 0.0487 -0.0088 0.05326 -0.00903 C 0.05495 -0.01019 0.05651 -0.01111 0.05834 -0.01158 C 0.06354 -0.0132 0.06328 -0.01227 0.06771 -0.01412 C 0.06836 -0.01459 0.06914 -0.01505 0.06979 -0.01551 C 0.07084 -0.01598 0.07175 -0.01621 0.07266 -0.0169 C 0.07422 -0.0176 0.07565 -0.01852 0.07709 -0.01945 L 0.0836 -0.02315 C 0.08854 -0.02616 0.08229 -0.02269 0.08932 -0.0257 C 0.09011 -0.02616 0.09076 -0.02662 0.09154 -0.02709 C 0.09245 -0.02755 0.09336 -0.02778 0.0944 -0.02824 C 0.09584 -0.02917 0.0987 -0.03079 0.0987 -0.03056 C 0.13086 -0.02986 0.13919 -0.02848 0.16797 -0.03079 C 0.16966 -0.03102 0.17136 -0.03172 0.17305 -0.03218 L 0.17878 -0.03357 C 0.18425 -0.0331 0.18985 -0.03287 0.19531 -0.03218 C 0.1961 -0.03218 0.19675 -0.03125 0.19753 -0.03079 C 0.19844 -0.03033 0.19948 -0.0301 0.20039 -0.02963 C 0.20378 -0.0301 0.20716 -0.0301 0.21055 -0.03079 C 0.2112 -0.03102 0.21198 -0.03195 0.21263 -0.03218 C 0.21406 -0.03264 0.21563 -0.03287 0.21706 -0.03357 C 0.21797 -0.0338 0.21888 -0.03426 0.21992 -0.03473 C 0.22084 -0.03565 0.22175 -0.03727 0.22279 -0.03727 C 0.2461 -0.04028 0.24193 -0.03519 0.25378 -0.03982 C 0.26589 -0.04468 0.24922 -0.0382 0.25886 -0.04236 C 0.26706 -0.04607 0.25755 -0.04074 0.2668 -0.0463 L 0.26888 -0.04746 L 0.2711 -0.04885 C 0.27253 -0.05047 0.27383 -0.05301 0.27539 -0.05394 L 0.2862 -0.06042 L 0.29063 -0.06297 C 0.29492 -0.06482 0.29258 -0.06366 0.29779 -0.06667 L 0.3 -0.06806 C 0.30065 -0.06852 0.30143 -0.06875 0.30209 -0.06945 C 0.30313 -0.07014 0.30404 -0.0713 0.30495 -0.07199 C 0.30638 -0.07292 0.30807 -0.07292 0.30938 -0.07454 C 0.3155 -0.08172 0.30768 -0.07292 0.31367 -0.07824 C 0.31445 -0.07894 0.31498 -0.08033 0.31589 -0.08079 C 0.31719 -0.08172 0.31875 -0.08172 0.32018 -0.08218 C 0.32279 -0.0838 0.32162 -0.08334 0.32383 -0.08334 L 0.32227 -0.08334 " pathEditMode="relative" rAng="0" ptsTypes="AAAAAAAAAAAAAAAAAAAAAAAAAAAAAAAAAAAAAAAAAAAAAA">
                                      <p:cBhvr>
                                        <p:cTn id="14" dur="2000" fill="hold"/>
                                        <p:tgtEl>
                                          <p:spTgt spid="64"/>
                                        </p:tgtEl>
                                        <p:attrNameLst>
                                          <p:attrName>ppt_x</p:attrName>
                                          <p:attrName>ppt_y</p:attrName>
                                        </p:attrNameLst>
                                      </p:cBhvr>
                                      <p:rCtr x="15690" y="-4306"/>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638 0.00649 L 0.00638 0.00672 C 0.01927 0.01412 0.00729 0.00764 0.01719 0.01158 C 0.01784 0.01181 0.01849 0.0125 0.01927 0.01274 C 0.02149 0.01343 0.02357 0.01366 0.02578 0.01412 C 0.02721 0.01482 0.02865 0.01598 0.03008 0.01667 C 0.03294 0.0176 0.03685 0.01899 0.03945 0.02037 L 0.04388 0.02292 C 0.04453 0.02338 0.04518 0.02408 0.04596 0.02431 L 0.05182 0.0257 C 0.05495 0.02778 0.05521 0.02824 0.0582 0.0294 C 0.06094 0.03033 0.06289 0.03056 0.0655 0.03195 C 0.06667 0.03264 0.06784 0.0338 0.06901 0.03449 C 0.07162 0.03611 0.07435 0.03635 0.07695 0.03704 C 0.07774 0.0375 0.07852 0.03797 0.07917 0.03843 C 0.08034 0.03912 0.08151 0.04028 0.08281 0.04098 C 0.08372 0.04144 0.08477 0.04167 0.08568 0.04213 C 0.08646 0.0426 0.08711 0.04306 0.08789 0.04352 C 0.09089 0.04514 0.09414 0.04584 0.09727 0.04746 C 0.10365 0.0507 0.09271 0.04607 0.10443 0.05116 C 0.1056 0.05162 0.10677 0.05209 0.10807 0.05255 C 0.10951 0.05417 0.11068 0.05718 0.11237 0.05764 C 0.11836 0.05949 0.11524 0.05857 0.12175 0.06019 C 0.1237 0.06158 0.12552 0.06297 0.12747 0.06412 C 0.12852 0.06459 0.12943 0.06482 0.13034 0.06528 C 0.1319 0.06598 0.13516 0.06829 0.1362 0.06922 C 0.13698 0.06991 0.13763 0.07084 0.13828 0.07176 C 0.13919 0.07269 0.14024 0.07338 0.14115 0.07431 C 0.14193 0.075 0.14258 0.07616 0.14336 0.07686 C 0.14401 0.07755 0.14479 0.07755 0.14557 0.07801 C 0.1487 0.08056 0.14961 0.08218 0.15274 0.08588 C 0.15352 0.08658 0.15404 0.08797 0.15495 0.08843 L 0.15925 0.09098 C 0.16003 0.09213 0.16055 0.09399 0.16146 0.09468 C 0.16224 0.09561 0.16328 0.09561 0.16432 0.09607 C 0.16576 0.09676 0.16719 0.09769 0.16862 0.09861 L 0.17083 0.1 L 0.17292 0.10116 C 0.17513 0.10371 0.17539 0.1044 0.178 0.10625 C 0.17969 0.10764 0.18125 0.10787 0.18307 0.1088 C 0.18372 0.10926 0.18451 0.10973 0.18516 0.11019 C 0.18594 0.11111 0.18659 0.11227 0.18737 0.11274 C 0.18919 0.11389 0.19128 0.11436 0.1931 0.11528 C 0.19987 0.11829 0.19154 0.11459 0.20039 0.11783 C 0.20716 0.12014 0.19987 0.11806 0.20547 0.12037 C 0.20664 0.12084 0.20781 0.1213 0.20899 0.12176 C 0.21094 0.12246 0.21289 0.12361 0.21484 0.12431 C 0.21719 0.125 0.21953 0.12616 0.22201 0.12686 C 0.22344 0.12732 0.22487 0.12755 0.2263 0.12801 C 0.22787 0.12871 0.22917 0.13033 0.2306 0.13056 L 0.23932 0.13195 C 0.24076 0.13264 0.24297 0.13334 0.2444 0.13449 C 0.24531 0.13519 0.24635 0.13611 0.24727 0.13704 C 0.24805 0.13774 0.24857 0.13889 0.24935 0.13959 C 0.25026 0.14028 0.2513 0.14051 0.25234 0.14098 C 0.253 0.14167 0.25365 0.14283 0.25443 0.14352 C 0.25534 0.14422 0.26029 0.14584 0.26094 0.14607 C 0.2638 0.14561 0.2668 0.14537 0.26966 0.14468 C 0.27227 0.14422 0.27227 0.14329 0.27461 0.14213 C 0.27578 0.14167 0.27708 0.14121 0.27826 0.14098 C 0.27904 0.14005 0.27969 0.13889 0.28047 0.13843 C 0.28815 0.13218 0.28203 0.13889 0.28698 0.13311 C 0.2888 0.13357 0.29206 0.13403 0.29414 0.13588 C 0.29492 0.13635 0.29557 0.1375 0.29635 0.13843 C 0.29896 0.14537 0.29635 0.13936 0.29987 0.14468 C 0.30065 0.14584 0.3013 0.14746 0.30208 0.14861 C 0.303 0.14977 0.30404 0.15024 0.30495 0.15116 C 0.30638 0.15278 0.30781 0.15463 0.30925 0.15625 C 0.31003 0.15718 0.31068 0.15834 0.31146 0.1588 L 0.31367 0.16019 C 0.31979 0.16736 0.31198 0.15857 0.31797 0.16389 C 0.31875 0.16459 0.31927 0.16598 0.32005 0.16644 C 0.32096 0.16713 0.32201 0.16736 0.32305 0.16783 C 0.3237 0.16806 0.32448 0.16875 0.32513 0.16899 C 0.32617 0.17153 0.32656 0.175 0.328 0.17686 C 0.32878 0.17755 0.32956 0.17824 0.33021 0.1794 C 0.33268 0.18311 0.33307 0.18611 0.33672 0.1882 C 0.33932 0.18982 0.33815 0.18889 0.34037 0.19098 " pathEditMode="relative" rAng="0" ptsTypes="AAAAAAAAAAAAAAAAAAAAAAAAAAAAAAAAAAAAAAAAAAAAAAAAAAAAAAAAAAAAAAAAAAAAAAAAAAAAAA">
                                      <p:cBhvr>
                                        <p:cTn id="18" dur="2000" fill="hold"/>
                                        <p:tgtEl>
                                          <p:spTgt spid="65"/>
                                        </p:tgtEl>
                                        <p:attrNameLst>
                                          <p:attrName>ppt_x</p:attrName>
                                          <p:attrName>ppt_y</p:attrName>
                                        </p:attrNameLst>
                                      </p:cBhvr>
                                      <p:rCtr x="16693" y="9213"/>
                                    </p:animMotion>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1000"/>
                                        <p:tgtEl>
                                          <p:spTgt spid="71"/>
                                        </p:tgtEl>
                                      </p:cBhvr>
                                    </p:animEffect>
                                    <p:anim calcmode="lin" valueType="num">
                                      <p:cBhvr>
                                        <p:cTn id="31" dur="1000" fill="hold"/>
                                        <p:tgtEl>
                                          <p:spTgt spid="71"/>
                                        </p:tgtEl>
                                        <p:attrNameLst>
                                          <p:attrName>ppt_x</p:attrName>
                                        </p:attrNameLst>
                                      </p:cBhvr>
                                      <p:tavLst>
                                        <p:tav tm="0">
                                          <p:val>
                                            <p:strVal val="#ppt_x"/>
                                          </p:val>
                                        </p:tav>
                                        <p:tav tm="100000">
                                          <p:val>
                                            <p:strVal val="#ppt_x"/>
                                          </p:val>
                                        </p:tav>
                                      </p:tavLst>
                                    </p:anim>
                                    <p:anim calcmode="lin" valueType="num">
                                      <p:cBhvr>
                                        <p:cTn id="3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1000"/>
                                        <p:tgtEl>
                                          <p:spTgt spid="72"/>
                                        </p:tgtEl>
                                      </p:cBhvr>
                                    </p:animEffect>
                                    <p:anim calcmode="lin" valueType="num">
                                      <p:cBhvr>
                                        <p:cTn id="38" dur="1000" fill="hold"/>
                                        <p:tgtEl>
                                          <p:spTgt spid="72"/>
                                        </p:tgtEl>
                                        <p:attrNameLst>
                                          <p:attrName>ppt_x</p:attrName>
                                        </p:attrNameLst>
                                      </p:cBhvr>
                                      <p:tavLst>
                                        <p:tav tm="0">
                                          <p:val>
                                            <p:strVal val="#ppt_x"/>
                                          </p:val>
                                        </p:tav>
                                        <p:tav tm="100000">
                                          <p:val>
                                            <p:strVal val="#ppt_x"/>
                                          </p:val>
                                        </p:tav>
                                      </p:tavLst>
                                    </p:anim>
                                    <p:anim calcmode="lin" valueType="num">
                                      <p:cBhvr>
                                        <p:cTn id="3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fade">
                                      <p:cBhvr>
                                        <p:cTn id="44" dur="1000"/>
                                        <p:tgtEl>
                                          <p:spTgt spid="73"/>
                                        </p:tgtEl>
                                      </p:cBhvr>
                                    </p:animEffect>
                                    <p:anim calcmode="lin" valueType="num">
                                      <p:cBhvr>
                                        <p:cTn id="45" dur="1000" fill="hold"/>
                                        <p:tgtEl>
                                          <p:spTgt spid="73"/>
                                        </p:tgtEl>
                                        <p:attrNameLst>
                                          <p:attrName>ppt_x</p:attrName>
                                        </p:attrNameLst>
                                      </p:cBhvr>
                                      <p:tavLst>
                                        <p:tav tm="0">
                                          <p:val>
                                            <p:strVal val="#ppt_x"/>
                                          </p:val>
                                        </p:tav>
                                        <p:tav tm="100000">
                                          <p:val>
                                            <p:strVal val="#ppt_x"/>
                                          </p:val>
                                        </p:tav>
                                      </p:tavLst>
                                    </p:anim>
                                    <p:anim calcmode="lin" valueType="num">
                                      <p:cBhvr>
                                        <p:cTn id="4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8" grpId="0" animBg="1"/>
      <p:bldP spid="71" grpId="0" animBg="1"/>
      <p:bldP spid="72" grpId="0" animBg="1"/>
      <p:bldP spid="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84445-09CB-4D29-9DCE-D09C81D3B649}"/>
              </a:ext>
            </a:extLst>
          </p:cNvPr>
          <p:cNvSpPr>
            <a:spLocks noGrp="1"/>
          </p:cNvSpPr>
          <p:nvPr>
            <p:ph type="title"/>
          </p:nvPr>
        </p:nvSpPr>
        <p:spPr>
          <a:xfrm>
            <a:off x="7004114" y="534575"/>
            <a:ext cx="5187886" cy="1172938"/>
          </a:xfrm>
        </p:spPr>
        <p:txBody>
          <a:bodyPr vert="horz" lIns="91440" tIns="45720" rIns="91440" bIns="45720" rtlCol="0" anchor="b">
            <a:normAutofit fontScale="90000"/>
          </a:bodyPr>
          <a:lstStyle/>
          <a:p>
            <a:r>
              <a:rPr lang="ja-JP" altLang="en-US" sz="6600" dirty="0">
                <a:solidFill>
                  <a:schemeClr val="tx1">
                    <a:lumMod val="85000"/>
                    <a:lumOff val="15000"/>
                  </a:schemeClr>
                </a:solidFill>
              </a:rPr>
              <a:t>繰り返していくと</a:t>
            </a:r>
            <a:endParaRPr kumimoji="1" lang="ja-JP" altLang="en-US" sz="6600" dirty="0">
              <a:solidFill>
                <a:schemeClr val="tx1">
                  <a:lumMod val="85000"/>
                  <a:lumOff val="15000"/>
                </a:schemeClr>
              </a:solidFill>
            </a:endParaRPr>
          </a:p>
        </p:txBody>
      </p:sp>
      <p:pic>
        <p:nvPicPr>
          <p:cNvPr id="2050" name="Picture 2" descr="図2 電子が積算されてできた干渉縞">
            <a:extLst>
              <a:ext uri="{FF2B5EF4-FFF2-40B4-BE49-F238E27FC236}">
                <a16:creationId xmlns:a16="http://schemas.microsoft.com/office/drawing/2014/main" id="{394B1B08-3471-45A1-99AF-CC86B39C80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337" y="173158"/>
            <a:ext cx="6960541" cy="511102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ECCB31B-FA14-4E79-BD32-869049F25D22}"/>
              </a:ext>
            </a:extLst>
          </p:cNvPr>
          <p:cNvSpPr txBox="1"/>
          <p:nvPr/>
        </p:nvSpPr>
        <p:spPr>
          <a:xfrm>
            <a:off x="1195754" y="5319350"/>
            <a:ext cx="4900246" cy="369332"/>
          </a:xfrm>
          <a:prstGeom prst="rect">
            <a:avLst/>
          </a:prstGeom>
          <a:noFill/>
        </p:spPr>
        <p:txBody>
          <a:bodyPr wrap="square" rtlCol="0">
            <a:spAutoFit/>
          </a:bodyPr>
          <a:lstStyle/>
          <a:p>
            <a:r>
              <a:rPr kumimoji="1" lang="ja-JP" altLang="en-US" dirty="0"/>
              <a:t>日立製作所　二重スリット実験より</a:t>
            </a:r>
          </a:p>
        </p:txBody>
      </p:sp>
      <p:sp>
        <p:nvSpPr>
          <p:cNvPr id="6" name="思考の吹き出し: 雲形 5">
            <a:extLst>
              <a:ext uri="{FF2B5EF4-FFF2-40B4-BE49-F238E27FC236}">
                <a16:creationId xmlns:a16="http://schemas.microsoft.com/office/drawing/2014/main" id="{1DE490C4-4B91-4DFB-B0FC-9C623F87A51B}"/>
              </a:ext>
            </a:extLst>
          </p:cNvPr>
          <p:cNvSpPr/>
          <p:nvPr/>
        </p:nvSpPr>
        <p:spPr>
          <a:xfrm>
            <a:off x="7666893" y="1850780"/>
            <a:ext cx="4123592" cy="1349619"/>
          </a:xfrm>
          <a:prstGeom prst="cloudCallout">
            <a:avLst>
              <a:gd name="adj1" fmla="val -60927"/>
              <a:gd name="adj2" fmla="val 6708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光の干渉実験と同様に、</a:t>
            </a:r>
            <a:r>
              <a:rPr kumimoji="1" lang="ja-JP" altLang="en-US" b="1" dirty="0">
                <a:solidFill>
                  <a:srgbClr val="FF0000"/>
                </a:solidFill>
              </a:rPr>
              <a:t>干渉縞が現れる！</a:t>
            </a:r>
          </a:p>
        </p:txBody>
      </p:sp>
      <p:sp>
        <p:nvSpPr>
          <p:cNvPr id="7" name="爆発: 14 pt 6">
            <a:extLst>
              <a:ext uri="{FF2B5EF4-FFF2-40B4-BE49-F238E27FC236}">
                <a16:creationId xmlns:a16="http://schemas.microsoft.com/office/drawing/2014/main" id="{86E538F4-6BA5-49A6-AE57-652069BC3512}"/>
              </a:ext>
            </a:extLst>
          </p:cNvPr>
          <p:cNvSpPr/>
          <p:nvPr/>
        </p:nvSpPr>
        <p:spPr>
          <a:xfrm>
            <a:off x="7004114" y="3402653"/>
            <a:ext cx="5187887" cy="2523390"/>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t>粒子は波でないが、</a:t>
            </a:r>
            <a:r>
              <a:rPr kumimoji="1" lang="ja-JP" altLang="en-US" b="1" u="sng" dirty="0">
                <a:solidFill>
                  <a:srgbClr val="FF0000"/>
                </a:solidFill>
              </a:rPr>
              <a:t>何かの波であると認めざるを得ない！</a:t>
            </a:r>
          </a:p>
        </p:txBody>
      </p:sp>
      <p:sp>
        <p:nvSpPr>
          <p:cNvPr id="8" name="正方形/長方形 7">
            <a:extLst>
              <a:ext uri="{FF2B5EF4-FFF2-40B4-BE49-F238E27FC236}">
                <a16:creationId xmlns:a16="http://schemas.microsoft.com/office/drawing/2014/main" id="{D81A08DD-E25B-4402-8748-5BE9667E258A}"/>
              </a:ext>
            </a:extLst>
          </p:cNvPr>
          <p:cNvSpPr/>
          <p:nvPr/>
        </p:nvSpPr>
        <p:spPr>
          <a:xfrm>
            <a:off x="3516923" y="2699249"/>
            <a:ext cx="3495983" cy="2567351"/>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867A0C-BD10-4E50-84AA-4D23EE834BF1}"/>
              </a:ext>
            </a:extLst>
          </p:cNvPr>
          <p:cNvSpPr/>
          <p:nvPr/>
        </p:nvSpPr>
        <p:spPr>
          <a:xfrm>
            <a:off x="5187886" y="5424912"/>
            <a:ext cx="1816227" cy="1389185"/>
          </a:xfrm>
          <a:prstGeom prst="rect">
            <a:avLst/>
          </a:prstGeom>
          <a:solidFill>
            <a:schemeClr val="tx1"/>
          </a:solidFill>
          <a:ln>
            <a:solidFill>
              <a:schemeClr val="bg2">
                <a:lumMod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10" name="正方形/長方形 9">
            <a:extLst>
              <a:ext uri="{FF2B5EF4-FFF2-40B4-BE49-F238E27FC236}">
                <a16:creationId xmlns:a16="http://schemas.microsoft.com/office/drawing/2014/main" id="{0C06AB66-3F4B-44E3-853B-BA8D066CECB9}"/>
              </a:ext>
            </a:extLst>
          </p:cNvPr>
          <p:cNvSpPr/>
          <p:nvPr/>
        </p:nvSpPr>
        <p:spPr>
          <a:xfrm>
            <a:off x="5190822" y="5445427"/>
            <a:ext cx="374713" cy="1389185"/>
          </a:xfrm>
          <a:prstGeom prst="rect">
            <a:avLst/>
          </a:prstGeom>
          <a:solidFill>
            <a:srgbClr val="FFFF00"/>
          </a:solidFill>
          <a:ln>
            <a:solidFill>
              <a:schemeClr val="bg2">
                <a:lumMod val="10000"/>
              </a:schemeClr>
            </a:solidFill>
          </a:ln>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11" name="正方形/長方形 10">
            <a:extLst>
              <a:ext uri="{FF2B5EF4-FFF2-40B4-BE49-F238E27FC236}">
                <a16:creationId xmlns:a16="http://schemas.microsoft.com/office/drawing/2014/main" id="{0F43ABF8-0473-49DB-8D83-9BE9BAA9102F}"/>
              </a:ext>
            </a:extLst>
          </p:cNvPr>
          <p:cNvSpPr/>
          <p:nvPr/>
        </p:nvSpPr>
        <p:spPr>
          <a:xfrm>
            <a:off x="6678591" y="5433704"/>
            <a:ext cx="331379" cy="1389185"/>
          </a:xfrm>
          <a:prstGeom prst="rect">
            <a:avLst/>
          </a:prstGeom>
          <a:solidFill>
            <a:srgbClr val="FFFF00"/>
          </a:solidFill>
          <a:ln>
            <a:solidFill>
              <a:schemeClr val="bg2">
                <a:lumMod val="10000"/>
              </a:schemeClr>
            </a:solidFill>
          </a:ln>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12" name="正方形/長方形 11">
            <a:extLst>
              <a:ext uri="{FF2B5EF4-FFF2-40B4-BE49-F238E27FC236}">
                <a16:creationId xmlns:a16="http://schemas.microsoft.com/office/drawing/2014/main" id="{A7622435-9E6C-486E-B3C5-ADF3ECA5B01B}"/>
              </a:ext>
            </a:extLst>
          </p:cNvPr>
          <p:cNvSpPr/>
          <p:nvPr/>
        </p:nvSpPr>
        <p:spPr>
          <a:xfrm>
            <a:off x="5504833" y="5451289"/>
            <a:ext cx="374714" cy="1389185"/>
          </a:xfrm>
          <a:prstGeom prst="rect">
            <a:avLst/>
          </a:prstGeom>
          <a:solidFill>
            <a:srgbClr val="FFFF00"/>
          </a:solidFill>
          <a:ln>
            <a:solidFill>
              <a:schemeClr val="bg2">
                <a:lumMod val="10000"/>
              </a:schemeClr>
            </a:solidFill>
          </a:ln>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13" name="正方形/長方形 12">
            <a:extLst>
              <a:ext uri="{FF2B5EF4-FFF2-40B4-BE49-F238E27FC236}">
                <a16:creationId xmlns:a16="http://schemas.microsoft.com/office/drawing/2014/main" id="{9CAD9810-1B25-4C59-920C-AE56AF04F2E9}"/>
              </a:ext>
            </a:extLst>
          </p:cNvPr>
          <p:cNvSpPr/>
          <p:nvPr/>
        </p:nvSpPr>
        <p:spPr>
          <a:xfrm>
            <a:off x="6321462" y="5442555"/>
            <a:ext cx="374714" cy="1389185"/>
          </a:xfrm>
          <a:prstGeom prst="rect">
            <a:avLst/>
          </a:prstGeom>
          <a:solidFill>
            <a:srgbClr val="FFFF00"/>
          </a:solidFill>
          <a:ln>
            <a:solidFill>
              <a:schemeClr val="bg2">
                <a:lumMod val="10000"/>
              </a:schemeClr>
            </a:solidFill>
          </a:ln>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
        <p:nvSpPr>
          <p:cNvPr id="14" name="正方形/長方形 13">
            <a:extLst>
              <a:ext uri="{FF2B5EF4-FFF2-40B4-BE49-F238E27FC236}">
                <a16:creationId xmlns:a16="http://schemas.microsoft.com/office/drawing/2014/main" id="{BC701322-6C79-4EAA-BCD4-DBD150531783}"/>
              </a:ext>
            </a:extLst>
          </p:cNvPr>
          <p:cNvSpPr/>
          <p:nvPr/>
        </p:nvSpPr>
        <p:spPr>
          <a:xfrm>
            <a:off x="5867483" y="5442555"/>
            <a:ext cx="453843" cy="1389185"/>
          </a:xfrm>
          <a:prstGeom prst="rect">
            <a:avLst/>
          </a:prstGeom>
          <a:solidFill>
            <a:srgbClr val="FFFF00"/>
          </a:solidFill>
          <a:ln>
            <a:solidFill>
              <a:schemeClr val="bg2">
                <a:lumMod val="10000"/>
              </a:schemeClr>
            </a:solidFill>
          </a:ln>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endParaRPr kumimoji="1" lang="ja-JP" altLang="en-US" dirty="0">
              <a:solidFill>
                <a:schemeClr val="bg1"/>
              </a:solidFill>
            </a:endParaRPr>
          </a:p>
        </p:txBody>
      </p:sp>
    </p:spTree>
    <p:extLst>
      <p:ext uri="{BB962C8B-B14F-4D97-AF65-F5344CB8AC3E}">
        <p14:creationId xmlns:p14="http://schemas.microsoft.com/office/powerpoint/2010/main" val="21447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04426-FA22-4791-92B7-DE776037B352}"/>
              </a:ext>
            </a:extLst>
          </p:cNvPr>
          <p:cNvSpPr>
            <a:spLocks noGrp="1"/>
          </p:cNvSpPr>
          <p:nvPr>
            <p:ph type="title"/>
          </p:nvPr>
        </p:nvSpPr>
        <p:spPr/>
        <p:txBody>
          <a:bodyPr/>
          <a:lstStyle/>
          <a:p>
            <a:r>
              <a:rPr kumimoji="1" lang="ja-JP" altLang="en-US" dirty="0"/>
              <a:t>物質波の解釈</a:t>
            </a:r>
          </a:p>
        </p:txBody>
      </p:sp>
      <p:sp>
        <p:nvSpPr>
          <p:cNvPr id="3" name="コンテンツ プレースホルダー 2">
            <a:extLst>
              <a:ext uri="{FF2B5EF4-FFF2-40B4-BE49-F238E27FC236}">
                <a16:creationId xmlns:a16="http://schemas.microsoft.com/office/drawing/2014/main" id="{BE0532F0-3268-4D49-85E7-64B7596BA49E}"/>
              </a:ext>
            </a:extLst>
          </p:cNvPr>
          <p:cNvSpPr>
            <a:spLocks noGrp="1"/>
          </p:cNvSpPr>
          <p:nvPr>
            <p:ph idx="1"/>
          </p:nvPr>
        </p:nvSpPr>
        <p:spPr>
          <a:xfrm>
            <a:off x="6211927" y="1915449"/>
            <a:ext cx="5923578" cy="4511722"/>
          </a:xfrm>
        </p:spPr>
        <p:txBody>
          <a:bodyPr>
            <a:normAutofit/>
          </a:bodyPr>
          <a:lstStyle/>
          <a:p>
            <a:pPr marL="0" indent="0">
              <a:buNone/>
            </a:pPr>
            <a:r>
              <a:rPr kumimoji="1" lang="ja-JP" altLang="en-US" sz="2400" u="sng" dirty="0"/>
              <a:t>波の強度が高いところほど</a:t>
            </a:r>
            <a:r>
              <a:rPr kumimoji="1" lang="ja-JP" altLang="en-US" dirty="0"/>
              <a:t>、電子が</a:t>
            </a:r>
            <a:r>
              <a:rPr kumimoji="1" lang="ja-JP" altLang="en-US" sz="2400" u="sng" dirty="0"/>
              <a:t>多く到達</a:t>
            </a:r>
            <a:endParaRPr kumimoji="1" lang="en-US" altLang="ja-JP" dirty="0"/>
          </a:p>
          <a:p>
            <a:pPr marL="0" indent="0">
              <a:buNone/>
            </a:pPr>
            <a:endParaRPr lang="en-US" altLang="ja-JP" sz="1600" dirty="0"/>
          </a:p>
          <a:p>
            <a:r>
              <a:rPr kumimoji="1" lang="ja-JP" altLang="en-US" dirty="0">
                <a:solidFill>
                  <a:srgbClr val="FF0000"/>
                </a:solidFill>
              </a:rPr>
              <a:t>　統計的にどこに到達しやすいかを表している</a:t>
            </a:r>
            <a:endParaRPr kumimoji="1" lang="en-US" altLang="ja-JP" dirty="0">
              <a:solidFill>
                <a:srgbClr val="FF0000"/>
              </a:solidFill>
            </a:endParaRPr>
          </a:p>
          <a:p>
            <a:endParaRPr lang="en-US" altLang="ja-JP" sz="1600" dirty="0">
              <a:solidFill>
                <a:srgbClr val="FF0000"/>
              </a:solidFill>
            </a:endParaRPr>
          </a:p>
          <a:p>
            <a:r>
              <a:rPr kumimoji="1" lang="ja-JP" altLang="en-US" sz="3600" b="1" dirty="0">
                <a:solidFill>
                  <a:srgbClr val="FF0000"/>
                </a:solidFill>
              </a:rPr>
              <a:t>　　確率波</a:t>
            </a:r>
            <a:endParaRPr kumimoji="1" lang="en-US" altLang="ja-JP" sz="3600" b="1" dirty="0">
              <a:solidFill>
                <a:srgbClr val="FF0000"/>
              </a:solidFill>
            </a:endParaRPr>
          </a:p>
          <a:p>
            <a:endParaRPr kumimoji="1" lang="en-US" altLang="ja-JP" sz="1200" b="1" dirty="0">
              <a:solidFill>
                <a:srgbClr val="FF0000"/>
              </a:solidFill>
            </a:endParaRPr>
          </a:p>
          <a:p>
            <a:r>
              <a:rPr lang="ja-JP" altLang="en-US" dirty="0">
                <a:solidFill>
                  <a:schemeClr val="tx1"/>
                </a:solidFill>
              </a:rPr>
              <a:t>確率波は広がりを持つため、</a:t>
            </a:r>
            <a:r>
              <a:rPr lang="ja-JP" altLang="en-US" u="sng" dirty="0">
                <a:solidFill>
                  <a:schemeClr val="tx1"/>
                </a:solidFill>
              </a:rPr>
              <a:t>観測されるまでどの状態でもとりうる可能性がある</a:t>
            </a:r>
            <a:endParaRPr lang="en-US" altLang="ja-JP" u="sng" dirty="0">
              <a:solidFill>
                <a:schemeClr val="tx1"/>
              </a:solidFill>
            </a:endParaRPr>
          </a:p>
          <a:p>
            <a:endParaRPr lang="en-US" altLang="ja-JP" dirty="0">
              <a:solidFill>
                <a:schemeClr val="tx1"/>
              </a:solidFill>
            </a:endParaRPr>
          </a:p>
          <a:p>
            <a:r>
              <a:rPr kumimoji="1" lang="ja-JP" altLang="en-US" dirty="0">
                <a:solidFill>
                  <a:schemeClr val="tx1"/>
                </a:solidFill>
              </a:rPr>
              <a:t>エネルギー、スピン（素粒子の磁気の向き）、位置、</a:t>
            </a:r>
            <a:r>
              <a:rPr kumimoji="1" lang="en-US" altLang="ja-JP" dirty="0">
                <a:solidFill>
                  <a:schemeClr val="tx1"/>
                </a:solidFill>
              </a:rPr>
              <a:t>…..</a:t>
            </a:r>
          </a:p>
        </p:txBody>
      </p:sp>
      <p:pic>
        <p:nvPicPr>
          <p:cNvPr id="4" name="図 3" descr="建物, 挿絵 が含まれている画像&#10;&#10;自動的に生成された説明">
            <a:extLst>
              <a:ext uri="{FF2B5EF4-FFF2-40B4-BE49-F238E27FC236}">
                <a16:creationId xmlns:a16="http://schemas.microsoft.com/office/drawing/2014/main" id="{06DEEF27-2CF2-4CE5-9173-2663F4333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94" y="2458975"/>
            <a:ext cx="3833441" cy="3247551"/>
          </a:xfrm>
          <a:prstGeom prst="rect">
            <a:avLst/>
          </a:prstGeom>
        </p:spPr>
      </p:pic>
      <p:sp>
        <p:nvSpPr>
          <p:cNvPr id="12" name="フリーフォーム: 図形 11">
            <a:extLst>
              <a:ext uri="{FF2B5EF4-FFF2-40B4-BE49-F238E27FC236}">
                <a16:creationId xmlns:a16="http://schemas.microsoft.com/office/drawing/2014/main" id="{DA20992B-D6A9-479E-94FD-BADBBD4E3420}"/>
              </a:ext>
            </a:extLst>
          </p:cNvPr>
          <p:cNvSpPr/>
          <p:nvPr/>
        </p:nvSpPr>
        <p:spPr>
          <a:xfrm>
            <a:off x="3909157" y="4452421"/>
            <a:ext cx="1348641" cy="1007602"/>
          </a:xfrm>
          <a:custGeom>
            <a:avLst/>
            <a:gdLst>
              <a:gd name="connsiteX0" fmla="*/ 332518 w 1748535"/>
              <a:gd name="connsiteY0" fmla="*/ 1441938 h 1441938"/>
              <a:gd name="connsiteX1" fmla="*/ 1158995 w 1748535"/>
              <a:gd name="connsiteY1" fmla="*/ 1424353 h 1441938"/>
              <a:gd name="connsiteX2" fmla="*/ 288556 w 1748535"/>
              <a:gd name="connsiteY2" fmla="*/ 1222130 h 1441938"/>
              <a:gd name="connsiteX3" fmla="*/ 1748079 w 1748535"/>
              <a:gd name="connsiteY3" fmla="*/ 896815 h 1441938"/>
              <a:gd name="connsiteX4" fmla="*/ 112710 w 1748535"/>
              <a:gd name="connsiteY4" fmla="*/ 378069 h 1441938"/>
              <a:gd name="connsiteX5" fmla="*/ 139087 w 1748535"/>
              <a:gd name="connsiteY5" fmla="*/ 0 h 144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8535" h="1441938">
                <a:moveTo>
                  <a:pt x="332518" y="1441938"/>
                </a:moveTo>
                <a:lnTo>
                  <a:pt x="1158995" y="1424353"/>
                </a:lnTo>
                <a:cubicBezTo>
                  <a:pt x="1151668" y="1387718"/>
                  <a:pt x="190375" y="1310053"/>
                  <a:pt x="288556" y="1222130"/>
                </a:cubicBezTo>
                <a:cubicBezTo>
                  <a:pt x="386737" y="1134207"/>
                  <a:pt x="1777387" y="1037492"/>
                  <a:pt x="1748079" y="896815"/>
                </a:cubicBezTo>
                <a:cubicBezTo>
                  <a:pt x="1718771" y="756138"/>
                  <a:pt x="380875" y="527538"/>
                  <a:pt x="112710" y="378069"/>
                </a:cubicBezTo>
                <a:cubicBezTo>
                  <a:pt x="-155455" y="228600"/>
                  <a:pt x="139087" y="36635"/>
                  <a:pt x="13908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6F30883A-6E02-4B11-9ADF-9F62E857123B}"/>
              </a:ext>
            </a:extLst>
          </p:cNvPr>
          <p:cNvSpPr/>
          <p:nvPr/>
        </p:nvSpPr>
        <p:spPr>
          <a:xfrm flipV="1">
            <a:off x="4932486" y="4711245"/>
            <a:ext cx="219806" cy="1083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B88F7D7-1378-497A-B30C-FD36E6EE78AC}"/>
              </a:ext>
            </a:extLst>
          </p:cNvPr>
          <p:cNvSpPr/>
          <p:nvPr/>
        </p:nvSpPr>
        <p:spPr>
          <a:xfrm>
            <a:off x="3865197" y="2730009"/>
            <a:ext cx="1996336" cy="1723293"/>
          </a:xfrm>
          <a:custGeom>
            <a:avLst/>
            <a:gdLst>
              <a:gd name="connsiteX0" fmla="*/ 147159 w 2345600"/>
              <a:gd name="connsiteY0" fmla="*/ 1723293 h 1723293"/>
              <a:gd name="connsiteX1" fmla="*/ 2345236 w 2345600"/>
              <a:gd name="connsiteY1" fmla="*/ 1433146 h 1723293"/>
              <a:gd name="connsiteX2" fmla="*/ 6482 w 2345600"/>
              <a:gd name="connsiteY2" fmla="*/ 852854 h 1723293"/>
              <a:gd name="connsiteX3" fmla="*/ 1597890 w 2345600"/>
              <a:gd name="connsiteY3" fmla="*/ 606669 h 1723293"/>
              <a:gd name="connsiteX4" fmla="*/ 32859 w 2345600"/>
              <a:gd name="connsiteY4" fmla="*/ 360485 h 1723293"/>
              <a:gd name="connsiteX5" fmla="*/ 947259 w 2345600"/>
              <a:gd name="connsiteY5" fmla="*/ 211016 h 1723293"/>
              <a:gd name="connsiteX6" fmla="*/ 138367 w 2345600"/>
              <a:gd name="connsiteY6" fmla="*/ 52754 h 1723293"/>
              <a:gd name="connsiteX7" fmla="*/ 68028 w 2345600"/>
              <a:gd name="connsiteY7" fmla="*/ 0 h 172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5600" h="1723293">
                <a:moveTo>
                  <a:pt x="147159" y="1723293"/>
                </a:moveTo>
                <a:cubicBezTo>
                  <a:pt x="1257920" y="1650756"/>
                  <a:pt x="2368682" y="1578219"/>
                  <a:pt x="2345236" y="1433146"/>
                </a:cubicBezTo>
                <a:cubicBezTo>
                  <a:pt x="2321790" y="1288073"/>
                  <a:pt x="131040" y="990600"/>
                  <a:pt x="6482" y="852854"/>
                </a:cubicBezTo>
                <a:cubicBezTo>
                  <a:pt x="-118076" y="715108"/>
                  <a:pt x="1593494" y="688730"/>
                  <a:pt x="1597890" y="606669"/>
                </a:cubicBezTo>
                <a:cubicBezTo>
                  <a:pt x="1602286" y="524608"/>
                  <a:pt x="141297" y="426427"/>
                  <a:pt x="32859" y="360485"/>
                </a:cubicBezTo>
                <a:cubicBezTo>
                  <a:pt x="-75579" y="294543"/>
                  <a:pt x="929674" y="262304"/>
                  <a:pt x="947259" y="211016"/>
                </a:cubicBezTo>
                <a:cubicBezTo>
                  <a:pt x="964844" y="159728"/>
                  <a:pt x="284905" y="87923"/>
                  <a:pt x="138367" y="52754"/>
                </a:cubicBezTo>
                <a:cubicBezTo>
                  <a:pt x="-8171" y="17585"/>
                  <a:pt x="29928" y="8792"/>
                  <a:pt x="6802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84CD0582-4354-4152-AF77-7065F523BEE0}"/>
              </a:ext>
            </a:extLst>
          </p:cNvPr>
          <p:cNvCxnSpPr>
            <a:cxnSpLocks/>
          </p:cNvCxnSpPr>
          <p:nvPr/>
        </p:nvCxnSpPr>
        <p:spPr>
          <a:xfrm>
            <a:off x="3675185" y="2215662"/>
            <a:ext cx="0" cy="390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87DCDF55-0699-44C8-BB06-7E53B0F0064D}"/>
              </a:ext>
            </a:extLst>
          </p:cNvPr>
          <p:cNvCxnSpPr>
            <a:cxnSpLocks/>
          </p:cNvCxnSpPr>
          <p:nvPr/>
        </p:nvCxnSpPr>
        <p:spPr>
          <a:xfrm>
            <a:off x="3741784" y="2156071"/>
            <a:ext cx="22752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F80FC895-D7EE-4918-B3FF-78ADF090C098}"/>
              </a:ext>
            </a:extLst>
          </p:cNvPr>
          <p:cNvSpPr/>
          <p:nvPr/>
        </p:nvSpPr>
        <p:spPr>
          <a:xfrm>
            <a:off x="101602" y="3380640"/>
            <a:ext cx="694263" cy="192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D73C380-BE31-415D-BAAC-48A87878BA9B}"/>
              </a:ext>
            </a:extLst>
          </p:cNvPr>
          <p:cNvSpPr/>
          <p:nvPr/>
        </p:nvSpPr>
        <p:spPr>
          <a:xfrm>
            <a:off x="0" y="4142154"/>
            <a:ext cx="795863" cy="235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思考の吹き出し: 雲形 24">
            <a:extLst>
              <a:ext uri="{FF2B5EF4-FFF2-40B4-BE49-F238E27FC236}">
                <a16:creationId xmlns:a16="http://schemas.microsoft.com/office/drawing/2014/main" id="{75AE11CD-6811-4D26-A91D-9ABD67ECCC08}"/>
              </a:ext>
            </a:extLst>
          </p:cNvPr>
          <p:cNvSpPr/>
          <p:nvPr/>
        </p:nvSpPr>
        <p:spPr>
          <a:xfrm>
            <a:off x="8746067" y="3141132"/>
            <a:ext cx="3462867" cy="1277421"/>
          </a:xfrm>
          <a:prstGeom prst="cloudCallout">
            <a:avLst>
              <a:gd name="adj1" fmla="val -30124"/>
              <a:gd name="adj2" fmla="val 73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同時に複数のモードを持っている</a:t>
            </a:r>
          </a:p>
        </p:txBody>
      </p:sp>
      <p:sp>
        <p:nvSpPr>
          <p:cNvPr id="26" name="テキスト ボックス 25">
            <a:extLst>
              <a:ext uri="{FF2B5EF4-FFF2-40B4-BE49-F238E27FC236}">
                <a16:creationId xmlns:a16="http://schemas.microsoft.com/office/drawing/2014/main" id="{1015CC8B-38CD-4D57-9058-DCD35308C407}"/>
              </a:ext>
            </a:extLst>
          </p:cNvPr>
          <p:cNvSpPr txBox="1"/>
          <p:nvPr/>
        </p:nvSpPr>
        <p:spPr>
          <a:xfrm>
            <a:off x="4258735" y="1790305"/>
            <a:ext cx="684821" cy="369332"/>
          </a:xfrm>
          <a:prstGeom prst="rect">
            <a:avLst/>
          </a:prstGeom>
          <a:noFill/>
        </p:spPr>
        <p:txBody>
          <a:bodyPr wrap="square" rtlCol="0">
            <a:spAutoFit/>
          </a:bodyPr>
          <a:lstStyle/>
          <a:p>
            <a:r>
              <a:rPr kumimoji="1" lang="ja-JP" altLang="en-US" dirty="0"/>
              <a:t>強度</a:t>
            </a:r>
          </a:p>
        </p:txBody>
      </p:sp>
    </p:spTree>
    <p:extLst>
      <p:ext uri="{BB962C8B-B14F-4D97-AF65-F5344CB8AC3E}">
        <p14:creationId xmlns:p14="http://schemas.microsoft.com/office/powerpoint/2010/main" val="291639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リーフォーム: 図形 2">
            <a:extLst>
              <a:ext uri="{FF2B5EF4-FFF2-40B4-BE49-F238E27FC236}">
                <a16:creationId xmlns:a16="http://schemas.microsoft.com/office/drawing/2014/main" id="{4B1AD0D7-DE12-4C36-B1D6-AEA24AFAA2B5}"/>
              </a:ext>
            </a:extLst>
          </p:cNvPr>
          <p:cNvSpPr/>
          <p:nvPr/>
        </p:nvSpPr>
        <p:spPr>
          <a:xfrm>
            <a:off x="10432209" y="1600815"/>
            <a:ext cx="1464733" cy="1389153"/>
          </a:xfrm>
          <a:custGeom>
            <a:avLst/>
            <a:gdLst>
              <a:gd name="connsiteX0" fmla="*/ 0 w 1464733"/>
              <a:gd name="connsiteY0" fmla="*/ 855173 h 1389153"/>
              <a:gd name="connsiteX1" fmla="*/ 110066 w 1464733"/>
              <a:gd name="connsiteY1" fmla="*/ 889040 h 1389153"/>
              <a:gd name="connsiteX2" fmla="*/ 186266 w 1464733"/>
              <a:gd name="connsiteY2" fmla="*/ 491107 h 1389153"/>
              <a:gd name="connsiteX3" fmla="*/ 254000 w 1464733"/>
              <a:gd name="connsiteY3" fmla="*/ 1193840 h 1389153"/>
              <a:gd name="connsiteX4" fmla="*/ 347133 w 1464733"/>
              <a:gd name="connsiteY4" fmla="*/ 321773 h 1389153"/>
              <a:gd name="connsiteX5" fmla="*/ 431800 w 1464733"/>
              <a:gd name="connsiteY5" fmla="*/ 1329307 h 1389153"/>
              <a:gd name="connsiteX6" fmla="*/ 524933 w 1464733"/>
              <a:gd name="connsiteY6" fmla="*/ 186307 h 1389153"/>
              <a:gd name="connsiteX7" fmla="*/ 635000 w 1464733"/>
              <a:gd name="connsiteY7" fmla="*/ 1388573 h 1389153"/>
              <a:gd name="connsiteX8" fmla="*/ 702733 w 1464733"/>
              <a:gd name="connsiteY8" fmla="*/ 40 h 1389153"/>
              <a:gd name="connsiteX9" fmla="*/ 804333 w 1464733"/>
              <a:gd name="connsiteY9" fmla="*/ 1337773 h 1389153"/>
              <a:gd name="connsiteX10" fmla="*/ 846666 w 1464733"/>
              <a:gd name="connsiteY10" fmla="*/ 169373 h 1389153"/>
              <a:gd name="connsiteX11" fmla="*/ 956733 w 1464733"/>
              <a:gd name="connsiteY11" fmla="*/ 1278507 h 1389153"/>
              <a:gd name="connsiteX12" fmla="*/ 1016000 w 1464733"/>
              <a:gd name="connsiteY12" fmla="*/ 347173 h 1389153"/>
              <a:gd name="connsiteX13" fmla="*/ 1075266 w 1464733"/>
              <a:gd name="connsiteY13" fmla="*/ 1185373 h 1389153"/>
              <a:gd name="connsiteX14" fmla="*/ 1159933 w 1464733"/>
              <a:gd name="connsiteY14" fmla="*/ 524973 h 1389153"/>
              <a:gd name="connsiteX15" fmla="*/ 1253066 w 1464733"/>
              <a:gd name="connsiteY15" fmla="*/ 956773 h 1389153"/>
              <a:gd name="connsiteX16" fmla="*/ 1320800 w 1464733"/>
              <a:gd name="connsiteY16" fmla="*/ 677373 h 1389153"/>
              <a:gd name="connsiteX17" fmla="*/ 1354666 w 1464733"/>
              <a:gd name="connsiteY17" fmla="*/ 855173 h 1389153"/>
              <a:gd name="connsiteX18" fmla="*/ 1430866 w 1464733"/>
              <a:gd name="connsiteY18" fmla="*/ 795907 h 1389153"/>
              <a:gd name="connsiteX19" fmla="*/ 1464733 w 1464733"/>
              <a:gd name="connsiteY19" fmla="*/ 855173 h 13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4733" h="1389153">
                <a:moveTo>
                  <a:pt x="0" y="855173"/>
                </a:moveTo>
                <a:cubicBezTo>
                  <a:pt x="39511" y="902445"/>
                  <a:pt x="79022" y="949718"/>
                  <a:pt x="110066" y="889040"/>
                </a:cubicBezTo>
                <a:cubicBezTo>
                  <a:pt x="141110" y="828362"/>
                  <a:pt x="162277" y="440307"/>
                  <a:pt x="186266" y="491107"/>
                </a:cubicBezTo>
                <a:cubicBezTo>
                  <a:pt x="210255" y="541907"/>
                  <a:pt x="227189" y="1222062"/>
                  <a:pt x="254000" y="1193840"/>
                </a:cubicBezTo>
                <a:cubicBezTo>
                  <a:pt x="280811" y="1165618"/>
                  <a:pt x="317500" y="299195"/>
                  <a:pt x="347133" y="321773"/>
                </a:cubicBezTo>
                <a:cubicBezTo>
                  <a:pt x="376766" y="344351"/>
                  <a:pt x="402167" y="1351885"/>
                  <a:pt x="431800" y="1329307"/>
                </a:cubicBezTo>
                <a:cubicBezTo>
                  <a:pt x="461433" y="1306729"/>
                  <a:pt x="491066" y="176429"/>
                  <a:pt x="524933" y="186307"/>
                </a:cubicBezTo>
                <a:cubicBezTo>
                  <a:pt x="558800" y="196185"/>
                  <a:pt x="605367" y="1419617"/>
                  <a:pt x="635000" y="1388573"/>
                </a:cubicBezTo>
                <a:cubicBezTo>
                  <a:pt x="664633" y="1357529"/>
                  <a:pt x="674511" y="8507"/>
                  <a:pt x="702733" y="40"/>
                </a:cubicBezTo>
                <a:cubicBezTo>
                  <a:pt x="730955" y="-8427"/>
                  <a:pt x="780344" y="1309551"/>
                  <a:pt x="804333" y="1337773"/>
                </a:cubicBezTo>
                <a:cubicBezTo>
                  <a:pt x="828322" y="1365995"/>
                  <a:pt x="821266" y="179251"/>
                  <a:pt x="846666" y="169373"/>
                </a:cubicBezTo>
                <a:cubicBezTo>
                  <a:pt x="872066" y="159495"/>
                  <a:pt x="928511" y="1248874"/>
                  <a:pt x="956733" y="1278507"/>
                </a:cubicBezTo>
                <a:cubicBezTo>
                  <a:pt x="984955" y="1308140"/>
                  <a:pt x="996244" y="362695"/>
                  <a:pt x="1016000" y="347173"/>
                </a:cubicBezTo>
                <a:cubicBezTo>
                  <a:pt x="1035756" y="331651"/>
                  <a:pt x="1051277" y="1155740"/>
                  <a:pt x="1075266" y="1185373"/>
                </a:cubicBezTo>
                <a:cubicBezTo>
                  <a:pt x="1099255" y="1215006"/>
                  <a:pt x="1130300" y="563073"/>
                  <a:pt x="1159933" y="524973"/>
                </a:cubicBezTo>
                <a:cubicBezTo>
                  <a:pt x="1189566" y="486873"/>
                  <a:pt x="1226255" y="931373"/>
                  <a:pt x="1253066" y="956773"/>
                </a:cubicBezTo>
                <a:cubicBezTo>
                  <a:pt x="1279877" y="982173"/>
                  <a:pt x="1303867" y="694306"/>
                  <a:pt x="1320800" y="677373"/>
                </a:cubicBezTo>
                <a:cubicBezTo>
                  <a:pt x="1337733" y="660440"/>
                  <a:pt x="1336322" y="835417"/>
                  <a:pt x="1354666" y="855173"/>
                </a:cubicBezTo>
                <a:cubicBezTo>
                  <a:pt x="1373010" y="874929"/>
                  <a:pt x="1412522" y="795907"/>
                  <a:pt x="1430866" y="795907"/>
                </a:cubicBezTo>
                <a:cubicBezTo>
                  <a:pt x="1449210" y="795907"/>
                  <a:pt x="1449211" y="843884"/>
                  <a:pt x="1464733" y="8551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コンテンツ プレースホルダー 2">
                <a:extLst>
                  <a:ext uri="{FF2B5EF4-FFF2-40B4-BE49-F238E27FC236}">
                    <a16:creationId xmlns:a16="http://schemas.microsoft.com/office/drawing/2014/main" id="{67957606-14E9-4FD8-A725-C8896889BFBD}"/>
                  </a:ext>
                </a:extLst>
              </p:cNvPr>
              <p:cNvSpPr txBox="1">
                <a:spLocks/>
              </p:cNvSpPr>
              <p:nvPr/>
            </p:nvSpPr>
            <p:spPr>
              <a:xfrm>
                <a:off x="42033" y="241949"/>
                <a:ext cx="12141175" cy="623797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波には、様々な状態があるので、</a:t>
                </a:r>
                <a:r>
                  <a:rPr lang="en-US" altLang="ja-JP" dirty="0"/>
                  <a:t> </a:t>
                </a:r>
                <a:r>
                  <a:rPr lang="ja-JP" altLang="en-US" dirty="0"/>
                  <a:t>それぞれの状態を　</a:t>
                </a:r>
                <a14:m>
                  <m:oMath xmlns:m="http://schemas.openxmlformats.org/officeDocument/2006/math">
                    <m:sSub>
                      <m:sSubPr>
                        <m:ctrlPr>
                          <a:rPr lang="en-US" altLang="ja-JP" i="1" smtClean="0">
                            <a:solidFill>
                              <a:srgbClr val="FF0000"/>
                            </a:solidFill>
                            <a:latin typeface="Cambria Math" panose="02040503050406030204" pitchFamily="18" charset="0"/>
                          </a:rPr>
                        </m:ctrlPr>
                      </m:sSubPr>
                      <m:e>
                        <m:r>
                          <m:rPr>
                            <m:sty m:val="p"/>
                          </m:rPr>
                          <a:rPr lang="en-US" altLang="ja-JP" i="1">
                            <a:solidFill>
                              <a:srgbClr val="FF0000"/>
                            </a:solidFill>
                            <a:latin typeface="Cambria Math" panose="02040503050406030204" pitchFamily="18" charset="0"/>
                          </a:rPr>
                          <m:t>φ</m:t>
                        </m:r>
                      </m:e>
                      <m:sub>
                        <m:r>
                          <a:rPr lang="en-US" altLang="ja-JP" i="1">
                            <a:solidFill>
                              <a:srgbClr val="FF0000"/>
                            </a:solidFill>
                            <a:latin typeface="Cambria Math" panose="02040503050406030204" pitchFamily="18" charset="0"/>
                          </a:rPr>
                          <m:t>1</m:t>
                        </m:r>
                      </m:sub>
                    </m:sSub>
                  </m:oMath>
                </a14:m>
                <a:r>
                  <a:rPr lang="ja-JP" altLang="en-US" dirty="0"/>
                  <a:t>、</a:t>
                </a:r>
                <a:r>
                  <a:rPr lang="en-US" altLang="ja-JP" dirty="0"/>
                  <a:t> </a:t>
                </a:r>
                <a14:m>
                  <m:oMath xmlns:m="http://schemas.openxmlformats.org/officeDocument/2006/math">
                    <m:sSub>
                      <m:sSubPr>
                        <m:ctrlPr>
                          <a:rPr lang="en-US" altLang="ja-JP" i="1" smtClean="0">
                            <a:solidFill>
                              <a:srgbClr val="00B050"/>
                            </a:solidFill>
                            <a:latin typeface="Cambria Math" panose="02040503050406030204" pitchFamily="18" charset="0"/>
                          </a:rPr>
                        </m:ctrlPr>
                      </m:sSubPr>
                      <m:e>
                        <m:r>
                          <m:rPr>
                            <m:sty m:val="p"/>
                          </m:rPr>
                          <a:rPr lang="en-US" altLang="ja-JP" i="1">
                            <a:solidFill>
                              <a:srgbClr val="00B050"/>
                            </a:solidFill>
                            <a:latin typeface="Cambria Math" panose="02040503050406030204" pitchFamily="18" charset="0"/>
                          </a:rPr>
                          <m:t>φ</m:t>
                        </m:r>
                      </m:e>
                      <m:sub>
                        <m:r>
                          <a:rPr lang="en-US" altLang="ja-JP" i="1" smtClean="0">
                            <a:solidFill>
                              <a:srgbClr val="00B050"/>
                            </a:solidFill>
                            <a:latin typeface="Cambria Math" panose="02040503050406030204" pitchFamily="18" charset="0"/>
                          </a:rPr>
                          <m:t>2</m:t>
                        </m:r>
                      </m:sub>
                    </m:sSub>
                  </m:oMath>
                </a14:m>
                <a:r>
                  <a:rPr lang="ja-JP" altLang="en-US" dirty="0"/>
                  <a:t>、</a:t>
                </a:r>
                <a:r>
                  <a:rPr lang="en-US" altLang="ja-JP" dirty="0"/>
                  <a:t> </a:t>
                </a:r>
                <a:r>
                  <a:rPr lang="ja-JP" altLang="en-US" dirty="0"/>
                  <a:t>・・・・・・、</a:t>
                </a:r>
                <a14:m>
                  <m:oMath xmlns:m="http://schemas.openxmlformats.org/officeDocument/2006/math">
                    <m:sSub>
                      <m:sSubPr>
                        <m:ctrlPr>
                          <a:rPr lang="en-US" altLang="ja-JP" i="1" smtClean="0">
                            <a:solidFill>
                              <a:srgbClr val="FFC000"/>
                            </a:solidFill>
                            <a:latin typeface="Cambria Math" panose="02040503050406030204" pitchFamily="18" charset="0"/>
                          </a:rPr>
                        </m:ctrlPr>
                      </m:sSubPr>
                      <m:e>
                        <m:r>
                          <m:rPr>
                            <m:sty m:val="p"/>
                          </m:rPr>
                          <a:rPr lang="en-US" altLang="ja-JP" i="1">
                            <a:solidFill>
                              <a:srgbClr val="FFC000"/>
                            </a:solidFill>
                            <a:latin typeface="Cambria Math" panose="02040503050406030204" pitchFamily="18" charset="0"/>
                          </a:rPr>
                          <m:t>φ</m:t>
                        </m:r>
                      </m:e>
                      <m:sub>
                        <m:r>
                          <a:rPr lang="en-US" altLang="ja-JP" i="1" smtClean="0">
                            <a:solidFill>
                              <a:srgbClr val="FFC000"/>
                            </a:solidFill>
                            <a:latin typeface="Cambria Math" panose="02040503050406030204" pitchFamily="18" charset="0"/>
                          </a:rPr>
                          <m:t>𝑛</m:t>
                        </m:r>
                      </m:sub>
                    </m:sSub>
                  </m:oMath>
                </a14:m>
                <a:r>
                  <a:rPr lang="ja-JP" altLang="en-US" dirty="0"/>
                  <a:t>　とする。</a:t>
                </a:r>
                <a:endParaRPr lang="en-US" altLang="ja-JP" dirty="0"/>
              </a:p>
              <a:p>
                <a:r>
                  <a:rPr lang="ja-JP" altLang="en-US" dirty="0"/>
                  <a:t>二重スリットのスリットの名前を</a:t>
                </a:r>
                <a:r>
                  <a:rPr lang="ja-JP" altLang="en-US" dirty="0">
                    <a:solidFill>
                      <a:srgbClr val="00B0F0"/>
                    </a:solidFill>
                  </a:rPr>
                  <a:t>Ａ</a:t>
                </a:r>
                <a:r>
                  <a:rPr lang="ja-JP" altLang="en-US" dirty="0"/>
                  <a:t>，</a:t>
                </a:r>
                <a:r>
                  <a:rPr lang="ja-JP" altLang="en-US" dirty="0">
                    <a:solidFill>
                      <a:schemeClr val="accent1"/>
                    </a:solidFill>
                  </a:rPr>
                  <a:t>Ｂ</a:t>
                </a:r>
                <a:r>
                  <a:rPr lang="ja-JP" altLang="en-US" dirty="0"/>
                  <a:t>とすると</a:t>
                </a:r>
                <a:endParaRPr lang="en-US" altLang="ja-JP" dirty="0"/>
              </a:p>
              <a:p>
                <a:endParaRPr lang="en-US" altLang="ja-JP" dirty="0"/>
              </a:p>
              <a:p>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b="0" i="1" smtClean="0">
                            <a:solidFill>
                              <a:srgbClr val="00B0F0"/>
                            </a:solidFill>
                            <a:latin typeface="Cambria Math" panose="02040503050406030204" pitchFamily="18" charset="0"/>
                            <a:ea typeface="Cambria Math" panose="02040503050406030204" pitchFamily="18" charset="0"/>
                          </a:rPr>
                          <m:t>𝐴</m:t>
                        </m:r>
                      </m:sub>
                    </m:sSub>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sSub>
                              <m:sSubPr>
                                <m:ctrlPr>
                                  <a:rPr lang="en-US" altLang="ja-JP" i="1" smtClean="0">
                                    <a:solidFill>
                                      <a:srgbClr val="FF0000"/>
                                    </a:solidFill>
                                    <a:latin typeface="Cambria Math" panose="02040503050406030204" pitchFamily="18" charset="0"/>
                                  </a:rPr>
                                </m:ctrlPr>
                              </m:sSubPr>
                              <m:e>
                                <m:r>
                                  <m:rPr>
                                    <m:sty m:val="p"/>
                                  </m:rPr>
                                  <a:rPr lang="en-US" altLang="ja-JP" i="1">
                                    <a:solidFill>
                                      <a:srgbClr val="FF0000"/>
                                    </a:solidFill>
                                    <a:latin typeface="Cambria Math" panose="02040503050406030204" pitchFamily="18" charset="0"/>
                                  </a:rPr>
                                  <m:t>φ</m:t>
                                </m:r>
                              </m:e>
                              <m:sub>
                                <m:r>
                                  <a:rPr lang="en-US" altLang="ja-JP" i="1">
                                    <a:solidFill>
                                      <a:srgbClr val="FF0000"/>
                                    </a:solidFill>
                                    <a:latin typeface="Cambria Math" panose="02040503050406030204" pitchFamily="18" charset="0"/>
                                  </a:rPr>
                                  <m:t>1</m:t>
                                </m:r>
                              </m:sub>
                            </m:sSub>
                          </m:e>
                        </m:d>
                      </m:e>
                      <m:sub>
                        <m:r>
                          <a:rPr lang="en-US" altLang="ja-JP" b="0" i="1" smtClean="0">
                            <a:solidFill>
                              <a:srgbClr val="00B0F0"/>
                            </a:solidFill>
                            <a:latin typeface="Cambria Math" panose="02040503050406030204" pitchFamily="18" charset="0"/>
                          </a:rPr>
                          <m:t>𝐴</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sSub>
                              <m:sSubPr>
                                <m:ctrlPr>
                                  <a:rPr lang="en-US" altLang="ja-JP" i="1" smtClean="0">
                                    <a:solidFill>
                                      <a:srgbClr val="00B050"/>
                                    </a:solidFill>
                                    <a:latin typeface="Cambria Math" panose="02040503050406030204" pitchFamily="18" charset="0"/>
                                  </a:rPr>
                                </m:ctrlPr>
                              </m:sSubPr>
                              <m:e>
                                <m:r>
                                  <m:rPr>
                                    <m:sty m:val="p"/>
                                  </m:rPr>
                                  <a:rPr lang="en-US" altLang="ja-JP" i="1">
                                    <a:solidFill>
                                      <a:srgbClr val="00B050"/>
                                    </a:solidFill>
                                    <a:latin typeface="Cambria Math" panose="02040503050406030204" pitchFamily="18" charset="0"/>
                                  </a:rPr>
                                  <m:t>φ</m:t>
                                </m:r>
                              </m:e>
                              <m:sub>
                                <m:r>
                                  <a:rPr lang="en-US" altLang="ja-JP" b="0" i="1" smtClean="0">
                                    <a:solidFill>
                                      <a:srgbClr val="00B050"/>
                                    </a:solidFill>
                                    <a:latin typeface="Cambria Math" panose="02040503050406030204" pitchFamily="18" charset="0"/>
                                  </a:rPr>
                                  <m:t>2</m:t>
                                </m:r>
                              </m:sub>
                            </m:sSub>
                          </m:e>
                        </m:d>
                      </m:e>
                      <m:sub>
                        <m:r>
                          <a:rPr lang="en-US" altLang="ja-JP" i="1" smtClean="0">
                            <a:solidFill>
                              <a:srgbClr val="00B0F0"/>
                            </a:solidFill>
                            <a:latin typeface="Cambria Math" panose="02040503050406030204" pitchFamily="18" charset="0"/>
                          </a:rPr>
                          <m:t>𝐴</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 ⋯⋯ </m:t>
                    </m:r>
                    <m:r>
                      <a:rPr lang="en-US" altLang="ja-JP" b="0" i="1" smtClean="0">
                        <a:latin typeface="Cambria Math" panose="02040503050406030204" pitchFamily="18" charset="0"/>
                        <a:ea typeface="Cambria Math" panose="02040503050406030204" pitchFamily="18" charset="0"/>
                      </a:rPr>
                      <m:t>   </m:t>
                    </m:r>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𝑛</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sSub>
                              <m:sSubPr>
                                <m:ctrlPr>
                                  <a:rPr lang="en-US" altLang="ja-JP" i="1" smtClean="0">
                                    <a:solidFill>
                                      <a:srgbClr val="FFC000"/>
                                    </a:solidFill>
                                    <a:latin typeface="Cambria Math" panose="02040503050406030204" pitchFamily="18" charset="0"/>
                                  </a:rPr>
                                </m:ctrlPr>
                              </m:sSubPr>
                              <m:e>
                                <m:r>
                                  <m:rPr>
                                    <m:sty m:val="p"/>
                                  </m:rPr>
                                  <a:rPr lang="en-US" altLang="ja-JP" i="1">
                                    <a:solidFill>
                                      <a:srgbClr val="FFC000"/>
                                    </a:solidFill>
                                    <a:latin typeface="Cambria Math" panose="02040503050406030204" pitchFamily="18" charset="0"/>
                                  </a:rPr>
                                  <m:t>φ</m:t>
                                </m:r>
                              </m:e>
                              <m:sub>
                                <m:r>
                                  <a:rPr lang="en-US" altLang="ja-JP" b="0" i="1" smtClean="0">
                                    <a:solidFill>
                                      <a:srgbClr val="FFC000"/>
                                    </a:solidFill>
                                    <a:latin typeface="Cambria Math" panose="02040503050406030204" pitchFamily="18" charset="0"/>
                                  </a:rPr>
                                  <m:t>𝑛</m:t>
                                </m:r>
                              </m:sub>
                            </m:sSub>
                          </m:e>
                        </m:d>
                      </m:e>
                      <m:sub>
                        <m:r>
                          <a:rPr lang="en-US" altLang="ja-JP" i="1" smtClean="0">
                            <a:solidFill>
                              <a:srgbClr val="00B0F0"/>
                            </a:solidFill>
                            <a:latin typeface="Cambria Math" panose="02040503050406030204" pitchFamily="18" charset="0"/>
                          </a:rPr>
                          <m:t>𝐴</m:t>
                        </m:r>
                      </m:sub>
                    </m:sSub>
                  </m:oMath>
                </a14:m>
                <a:endParaRPr lang="en-US" altLang="ja-JP" dirty="0"/>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ja-JP" altLang="en-US" i="1">
                            <a:latin typeface="Cambria Math" panose="02040503050406030204" pitchFamily="18" charset="0"/>
                            <a:ea typeface="Cambria Math" panose="02040503050406030204" pitchFamily="18" charset="0"/>
                          </a:rPr>
                          <m:t>𝜓</m:t>
                        </m:r>
                      </m:e>
                      <m:sub>
                        <m:r>
                          <a:rPr lang="en-US" altLang="ja-JP" b="0" i="1" smtClean="0">
                            <a:solidFill>
                              <a:srgbClr val="7030A0"/>
                            </a:solidFill>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sSub>
                              <m:sSubPr>
                                <m:ctrlPr>
                                  <a:rPr lang="en-US" altLang="ja-JP" i="1" smtClean="0">
                                    <a:solidFill>
                                      <a:srgbClr val="FF0000"/>
                                    </a:solidFill>
                                    <a:latin typeface="Cambria Math" panose="02040503050406030204" pitchFamily="18" charset="0"/>
                                  </a:rPr>
                                </m:ctrlPr>
                              </m:sSubPr>
                              <m:e>
                                <m:r>
                                  <m:rPr>
                                    <m:sty m:val="p"/>
                                  </m:rPr>
                                  <a:rPr lang="en-US" altLang="ja-JP" i="1">
                                    <a:solidFill>
                                      <a:srgbClr val="FF0000"/>
                                    </a:solidFill>
                                    <a:latin typeface="Cambria Math" panose="02040503050406030204" pitchFamily="18" charset="0"/>
                                  </a:rPr>
                                  <m:t>φ</m:t>
                                </m:r>
                              </m:e>
                              <m:sub>
                                <m:r>
                                  <a:rPr lang="en-US" altLang="ja-JP" i="1">
                                    <a:solidFill>
                                      <a:srgbClr val="FF0000"/>
                                    </a:solidFill>
                                    <a:latin typeface="Cambria Math" panose="02040503050406030204" pitchFamily="18" charset="0"/>
                                  </a:rPr>
                                  <m:t>1</m:t>
                                </m:r>
                              </m:sub>
                            </m:sSub>
                          </m:e>
                        </m:d>
                      </m:e>
                      <m:sub>
                        <m:r>
                          <a:rPr lang="en-US" altLang="ja-JP" b="0" i="1" smtClean="0">
                            <a:solidFill>
                              <a:srgbClr val="7030A0"/>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sSub>
                              <m:sSubPr>
                                <m:ctrlPr>
                                  <a:rPr lang="en-US" altLang="ja-JP" i="1" smtClean="0">
                                    <a:solidFill>
                                      <a:srgbClr val="00B050"/>
                                    </a:solidFill>
                                    <a:latin typeface="Cambria Math" panose="02040503050406030204" pitchFamily="18" charset="0"/>
                                  </a:rPr>
                                </m:ctrlPr>
                              </m:sSubPr>
                              <m:e>
                                <m:r>
                                  <m:rPr>
                                    <m:sty m:val="p"/>
                                  </m:rPr>
                                  <a:rPr lang="en-US" altLang="ja-JP" i="1">
                                    <a:solidFill>
                                      <a:srgbClr val="00B050"/>
                                    </a:solidFill>
                                    <a:latin typeface="Cambria Math" panose="02040503050406030204" pitchFamily="18" charset="0"/>
                                  </a:rPr>
                                  <m:t>φ</m:t>
                                </m:r>
                              </m:e>
                              <m:sub>
                                <m:r>
                                  <a:rPr lang="en-US" altLang="ja-JP" i="1">
                                    <a:solidFill>
                                      <a:srgbClr val="00B050"/>
                                    </a:solidFill>
                                    <a:latin typeface="Cambria Math" panose="02040503050406030204" pitchFamily="18" charset="0"/>
                                  </a:rPr>
                                  <m:t>2</m:t>
                                </m:r>
                              </m:sub>
                            </m:sSub>
                          </m:e>
                        </m:d>
                      </m:e>
                      <m:sub>
                        <m:r>
                          <a:rPr lang="en-US" altLang="ja-JP" b="0" i="1" smtClean="0">
                            <a:solidFill>
                              <a:srgbClr val="7030A0"/>
                            </a:solidFill>
                            <a:latin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r>
                          <a:rPr lang="en-US" altLang="ja-JP" i="1">
                            <a:latin typeface="Cambria Math" panose="02040503050406030204" pitchFamily="18" charset="0"/>
                          </a:rPr>
                          <m:t>|</m:t>
                        </m:r>
                        <m:d>
                          <m:dPr>
                            <m:begChr m:val=""/>
                            <m:endChr m:val="⟩"/>
                            <m:ctrlPr>
                              <a:rPr lang="ja-JP" altLang="en-US" i="1">
                                <a:latin typeface="Cambria Math" panose="02040503050406030204" pitchFamily="18" charset="0"/>
                              </a:rPr>
                            </m:ctrlPr>
                          </m:dPr>
                          <m:e>
                            <m:sSub>
                              <m:sSubPr>
                                <m:ctrlPr>
                                  <a:rPr lang="en-US" altLang="ja-JP" i="1" smtClean="0">
                                    <a:solidFill>
                                      <a:srgbClr val="FFC000"/>
                                    </a:solidFill>
                                    <a:latin typeface="Cambria Math" panose="02040503050406030204" pitchFamily="18" charset="0"/>
                                  </a:rPr>
                                </m:ctrlPr>
                              </m:sSubPr>
                              <m:e>
                                <m:r>
                                  <m:rPr>
                                    <m:sty m:val="p"/>
                                  </m:rPr>
                                  <a:rPr lang="en-US" altLang="ja-JP" i="1">
                                    <a:solidFill>
                                      <a:srgbClr val="FFC000"/>
                                    </a:solidFill>
                                    <a:latin typeface="Cambria Math" panose="02040503050406030204" pitchFamily="18" charset="0"/>
                                  </a:rPr>
                                  <m:t>φ</m:t>
                                </m:r>
                              </m:e>
                              <m:sub>
                                <m:r>
                                  <a:rPr lang="en-US" altLang="ja-JP" i="1">
                                    <a:solidFill>
                                      <a:srgbClr val="FFC000"/>
                                    </a:solidFill>
                                    <a:latin typeface="Cambria Math" panose="02040503050406030204" pitchFamily="18" charset="0"/>
                                  </a:rPr>
                                  <m:t>𝑛</m:t>
                                </m:r>
                              </m:sub>
                            </m:sSub>
                          </m:e>
                        </m:d>
                      </m:e>
                      <m:sub>
                        <m:r>
                          <a:rPr lang="en-US" altLang="ja-JP" b="0" i="1" smtClean="0">
                            <a:solidFill>
                              <a:srgbClr val="7030A0"/>
                            </a:solidFill>
                            <a:latin typeface="Cambria Math" panose="02040503050406030204" pitchFamily="18" charset="0"/>
                          </a:rPr>
                          <m:t>𝐵</m:t>
                        </m:r>
                      </m:sub>
                    </m:sSub>
                  </m:oMath>
                </a14:m>
                <a:endParaRPr lang="en-US" altLang="ja-JP" dirty="0"/>
              </a:p>
              <a:p>
                <a:pPr marL="0" indent="0">
                  <a:buNone/>
                </a:pPr>
                <a:endParaRPr lang="en-US" altLang="ja-JP" sz="100" dirty="0"/>
              </a:p>
              <a:p>
                <a:pPr marL="0" indent="0">
                  <a:buNone/>
                </a:pPr>
                <a:endParaRPr lang="en-US" altLang="ja-JP" sz="100" dirty="0"/>
              </a:p>
              <a:p>
                <a:r>
                  <a:rPr lang="en-US" altLang="ja-JP" sz="2400" dirty="0"/>
                  <a:t>   </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a14:m>
                <a:r>
                  <a:rPr lang="en-US" altLang="ja-JP" sz="2400" dirty="0"/>
                  <a:t>  a, b,  ….. ,n </a:t>
                </a:r>
                <a:r>
                  <a:rPr lang="ja-JP" altLang="en-US" sz="2400" dirty="0"/>
                  <a:t>＝ 定数</a:t>
                </a:r>
                <a:endParaRPr lang="en-US" altLang="ja-JP" sz="900" dirty="0"/>
              </a:p>
              <a:p>
                <a:endParaRPr lang="en-US" altLang="ja-JP" dirty="0"/>
              </a:p>
              <a:p>
                <a:r>
                  <a:rPr lang="ja-JP" altLang="en-US" dirty="0"/>
                  <a:t>波の関数（波動関数）は、</a:t>
                </a:r>
                <a:r>
                  <a:rPr lang="ja-JP" altLang="en-US" dirty="0">
                    <a:solidFill>
                      <a:srgbClr val="FF0000"/>
                    </a:solidFill>
                  </a:rPr>
                  <a:t>複素数</a:t>
                </a:r>
                <a:r>
                  <a:rPr lang="en-US" altLang="ja-JP" dirty="0"/>
                  <a:t>[</a:t>
                </a:r>
                <a14:m>
                  <m:oMath xmlns:m="http://schemas.openxmlformats.org/officeDocument/2006/math">
                    <m:sSup>
                      <m:sSupPr>
                        <m:ctrlPr>
                          <a:rPr lang="en-US" altLang="ja-JP" i="1" smtClean="0">
                            <a:solidFill>
                              <a:srgbClr val="FF0000"/>
                            </a:solidFill>
                            <a:latin typeface="Cambria Math" panose="02040503050406030204" pitchFamily="18" charset="0"/>
                          </a:rPr>
                        </m:ctrlPr>
                      </m:sSupPr>
                      <m:e>
                        <m:r>
                          <a:rPr lang="en-US" altLang="ja-JP" i="1" smtClean="0">
                            <a:solidFill>
                              <a:srgbClr val="FF0000"/>
                            </a:solidFill>
                            <a:latin typeface="Cambria Math" panose="02040503050406030204" pitchFamily="18" charset="0"/>
                          </a:rPr>
                          <m:t>𝑖</m:t>
                        </m:r>
                      </m:e>
                      <m:sup>
                        <m:r>
                          <a:rPr lang="en-US" altLang="ja-JP" i="1" smtClean="0">
                            <a:solidFill>
                              <a:srgbClr val="FF0000"/>
                            </a:solidFill>
                            <a:latin typeface="Cambria Math" panose="02040503050406030204" pitchFamily="18" charset="0"/>
                          </a:rPr>
                          <m:t>2</m:t>
                        </m:r>
                      </m:sup>
                    </m:sSup>
                    <m:r>
                      <a:rPr lang="en-US" altLang="ja-JP" i="1" smtClean="0">
                        <a:solidFill>
                          <a:srgbClr val="FF0000"/>
                        </a:solidFill>
                        <a:latin typeface="Cambria Math" panose="02040503050406030204" pitchFamily="18" charset="0"/>
                      </a:rPr>
                      <m:t>=−1</m:t>
                    </m:r>
                  </m:oMath>
                </a14:m>
                <a:r>
                  <a:rPr lang="en-US" altLang="ja-JP" dirty="0"/>
                  <a:t>]</a:t>
                </a:r>
                <a:r>
                  <a:rPr lang="ja-JP" altLang="en-US" dirty="0"/>
                  <a:t>を含んでいるため、</a:t>
                </a:r>
                <a14:m>
                  <m:oMath xmlns:m="http://schemas.openxmlformats.org/officeDocument/2006/math">
                    <m:r>
                      <a:rPr lang="ja-JP" altLang="en-US" i="1">
                        <a:latin typeface="Cambria Math" panose="02040503050406030204" pitchFamily="18" charset="0"/>
                        <a:ea typeface="Cambria Math" panose="02040503050406030204" pitchFamily="18" charset="0"/>
                      </a:rPr>
                      <m:t>𝜓</m:t>
                    </m:r>
                  </m:oMath>
                </a14:m>
                <a:r>
                  <a:rPr lang="ja-JP" altLang="en-US" dirty="0"/>
                  <a:t>を</a:t>
                </a:r>
                <a:r>
                  <a:rPr lang="en-US" altLang="ja-JP" dirty="0"/>
                  <a:t>2</a:t>
                </a:r>
                <a:r>
                  <a:rPr lang="ja-JP" altLang="en-US" dirty="0"/>
                  <a:t>乗して規格化されている</a:t>
                </a:r>
                <a:endParaRPr lang="en-US" altLang="ja-JP" dirty="0"/>
              </a:p>
              <a:p>
                <a:r>
                  <a:rPr lang="en-US" altLang="ja-JP" sz="2400" dirty="0"/>
                  <a:t>   </a:t>
                </a:r>
                <a14:m>
                  <m:oMath xmlns:m="http://schemas.openxmlformats.org/officeDocument/2006/math">
                    <m:nary>
                      <m:naryPr>
                        <m:limLoc m:val="undOvr"/>
                        <m:subHide m:val="on"/>
                        <m:supHide m:val="on"/>
                        <m:ctrlPr>
                          <a:rPr lang="en-US" altLang="ja-JP" sz="2400" i="1" smtClean="0">
                            <a:latin typeface="Cambria Math" panose="02040503050406030204" pitchFamily="18" charset="0"/>
                          </a:rPr>
                        </m:ctrlPr>
                      </m:naryPr>
                      <m:sub/>
                      <m:sup/>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 </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 </m:t>
                                    </m:r>
                                    <m:r>
                                      <a:rPr lang="ja-JP" altLang="en-US" sz="2400" i="1">
                                        <a:latin typeface="Cambria Math" panose="02040503050406030204" pitchFamily="18" charset="0"/>
                                        <a:ea typeface="Cambria Math" panose="02040503050406030204" pitchFamily="18" charset="0"/>
                                      </a:rPr>
                                      <m:t>𝜓</m:t>
                                    </m:r>
                                  </m:e>
                                  <m:sub>
                                    <m:r>
                                      <a:rPr lang="en-US" altLang="ja-JP" sz="2400" i="1">
                                        <a:solidFill>
                                          <a:schemeClr val="accent1"/>
                                        </a:solidFill>
                                        <a:latin typeface="Cambria Math" panose="02040503050406030204" pitchFamily="18" charset="0"/>
                                        <a:ea typeface="Cambria Math" panose="02040503050406030204" pitchFamily="18" charset="0"/>
                                      </a:rPr>
                                      <m:t>𝐵</m:t>
                                    </m:r>
                                  </m:sub>
                                </m:sSub>
                              </m:e>
                            </m:d>
                          </m:e>
                          <m:sup>
                            <m:r>
                              <a:rPr lang="en-US" altLang="ja-JP" sz="2400" i="1" smtClean="0">
                                <a:latin typeface="Cambria Math" panose="02040503050406030204" pitchFamily="18" charset="0"/>
                              </a:rPr>
                              <m:t>2</m:t>
                            </m:r>
                          </m:sup>
                        </m:sSup>
                        <m:r>
                          <a:rPr lang="en-US" altLang="ja-JP" sz="2400" i="1" smtClean="0">
                            <a:latin typeface="Cambria Math" panose="02040503050406030204" pitchFamily="18" charset="0"/>
                          </a:rPr>
                          <m:t>𝑑𝑥</m:t>
                        </m:r>
                      </m:e>
                    </m:nary>
                    <m:r>
                      <a:rPr lang="en-US" altLang="ja-JP" sz="2400" b="0" i="0" smtClean="0">
                        <a:latin typeface="Cambria Math" panose="02040503050406030204" pitchFamily="18" charset="0"/>
                      </a:rPr>
                      <m:t> </m:t>
                    </m:r>
                    <m:r>
                      <a:rPr lang="en-US" altLang="ja-JP" sz="2400" dirty="0">
                        <a:latin typeface="Cambria Math" panose="02040503050406030204" pitchFamily="18" charset="0"/>
                        <a:ea typeface="Cambria Math" panose="02040503050406030204" pitchFamily="18" charset="0"/>
                      </a:rPr>
                      <m:t>=</m:t>
                    </m:r>
                    <m:r>
                      <a:rPr lang="en-US" altLang="ja-JP" sz="2400" b="0" i="0" dirty="0" smtClean="0">
                        <a:latin typeface="Cambria Math" panose="02040503050406030204" pitchFamily="18" charset="0"/>
                        <a:ea typeface="Cambria Math" panose="02040503050406030204" pitchFamily="18" charset="0"/>
                      </a:rPr>
                      <m:t> </m:t>
                    </m:r>
                    <m:nary>
                      <m:naryPr>
                        <m:limLoc m:val="undOvr"/>
                        <m:subHide m:val="on"/>
                        <m:supHide m:val="on"/>
                        <m:ctrlPr>
                          <a:rPr lang="en-US" altLang="ja-JP" sz="2400" i="1">
                            <a:latin typeface="Cambria Math" panose="02040503050406030204" pitchFamily="18" charset="0"/>
                          </a:rPr>
                        </m:ctrlPr>
                      </m:naryP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𝜓</m:t>
                                </m:r>
                              </m:e>
                              <m:sub>
                                <m:r>
                                  <a:rPr lang="en-US" altLang="ja-JP" sz="2400" b="0" i="1" smtClean="0">
                                    <a:solidFill>
                                      <a:schemeClr val="accent1"/>
                                    </a:solidFill>
                                    <a:latin typeface="Cambria Math" panose="02040503050406030204" pitchFamily="18" charset="0"/>
                                    <a:ea typeface="Cambria Math" panose="02040503050406030204" pitchFamily="18" charset="0"/>
                                  </a:rPr>
                                  <m:t>𝐵</m:t>
                                </m:r>
                              </m:sub>
                            </m:sSub>
                          </m:e>
                          <m:sup>
                            <m:r>
                              <a:rPr lang="en-US" altLang="ja-JP" sz="2400" b="0" i="1" smtClean="0">
                                <a:highlight>
                                  <a:srgbClr val="FFFF00"/>
                                </a:highlight>
                                <a:latin typeface="Cambria Math" panose="02040503050406030204" pitchFamily="18" charset="0"/>
                                <a:ea typeface="Cambria Math" panose="02040503050406030204" pitchFamily="18" charset="0"/>
                              </a:rPr>
                              <m:t>∗</m:t>
                            </m:r>
                          </m:sup>
                        </m:sSup>
                        <m:sSub>
                          <m:sSubPr>
                            <m:ctrlPr>
                              <a:rPr lang="en-US" altLang="ja-JP" sz="240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 </m:t>
                            </m:r>
                            <m:r>
                              <a:rPr lang="ja-JP" altLang="en-US" sz="2400" i="1">
                                <a:latin typeface="Cambria Math" panose="02040503050406030204" pitchFamily="18" charset="0"/>
                                <a:ea typeface="Cambria Math" panose="02040503050406030204" pitchFamily="18" charset="0"/>
                              </a:rPr>
                              <m:t>𝜓</m:t>
                            </m:r>
                          </m:e>
                          <m:sub>
                            <m:r>
                              <a:rPr lang="en-US" altLang="ja-JP" sz="2400" b="0" i="1" smtClean="0">
                                <a:solidFill>
                                  <a:schemeClr val="accent1"/>
                                </a:solidFill>
                                <a:latin typeface="Cambria Math" panose="02040503050406030204" pitchFamily="18" charset="0"/>
                                <a:ea typeface="Cambria Math" panose="02040503050406030204" pitchFamily="18" charset="0"/>
                              </a:rPr>
                              <m:t>𝐵</m:t>
                            </m:r>
                          </m:sub>
                        </m:sSub>
                        <m:r>
                          <a:rPr lang="en-US" altLang="ja-JP" sz="2400" i="1">
                            <a:latin typeface="Cambria Math" panose="02040503050406030204" pitchFamily="18" charset="0"/>
                          </a:rPr>
                          <m:t>𝑑𝑥</m:t>
                        </m:r>
                      </m:e>
                    </m:nary>
                    <m:r>
                      <a:rPr lang="en-US" altLang="ja-JP" sz="2400" b="0" i="1" smtClean="0">
                        <a:latin typeface="Cambria Math" panose="02040503050406030204" pitchFamily="18" charset="0"/>
                      </a:rPr>
                      <m:t> </m:t>
                    </m:r>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 </m:t>
                    </m:r>
                    <m:r>
                      <a:rPr lang="en-US" altLang="ja-JP" sz="2400" dirty="0" smtClean="0">
                        <a:latin typeface="Cambria Math" panose="02040503050406030204" pitchFamily="18" charset="0"/>
                        <a:ea typeface="Cambria Math" panose="02040503050406030204" pitchFamily="18" charset="0"/>
                      </a:rPr>
                      <m:t>1</m:t>
                    </m:r>
                  </m:oMath>
                </a14:m>
                <a:endParaRPr lang="en-US" altLang="ja-JP" sz="2400" dirty="0">
                  <a:latin typeface="Cambria Math" panose="02040503050406030204" pitchFamily="18" charset="0"/>
                  <a:ea typeface="Cambria Math" panose="02040503050406030204" pitchFamily="18" charset="0"/>
                </a:endParaRPr>
              </a:p>
              <a:p>
                <a:endParaRPr lang="en-US" altLang="ja-JP" sz="1400" i="1" dirty="0">
                  <a:latin typeface="Cambria Math" panose="02040503050406030204" pitchFamily="18" charset="0"/>
                  <a:ea typeface="Cambria Math" panose="02040503050406030204" pitchFamily="18" charset="0"/>
                </a:endParaRPr>
              </a:p>
              <a:p>
                <a:endParaRPr lang="en-US" altLang="ja-JP" sz="1400" i="1" dirty="0">
                  <a:latin typeface="Cambria Math" panose="02040503050406030204" pitchFamily="18" charset="0"/>
                  <a:ea typeface="Cambria Math" panose="02040503050406030204" pitchFamily="18" charset="0"/>
                </a:endParaRPr>
              </a:p>
              <a:p>
                <a:endParaRPr lang="en-US" altLang="ja-JP" dirty="0"/>
              </a:p>
              <a:p>
                <a:pPr marL="0" indent="0">
                  <a:buNone/>
                </a:pPr>
                <a:endParaRPr lang="ja-JP" altLang="en-US" dirty="0"/>
              </a:p>
              <a:p>
                <a:endParaRPr lang="ja-JP" altLang="en-US" dirty="0"/>
              </a:p>
              <a:p>
                <a:endParaRPr lang="ja-JP" altLang="en-US" dirty="0"/>
              </a:p>
            </p:txBody>
          </p:sp>
        </mc:Choice>
        <mc:Fallback>
          <p:sp>
            <p:nvSpPr>
              <p:cNvPr id="5" name="コンテンツ プレースホルダー 2">
                <a:extLst>
                  <a:ext uri="{FF2B5EF4-FFF2-40B4-BE49-F238E27FC236}">
                    <a16:creationId xmlns:a16="http://schemas.microsoft.com/office/drawing/2014/main" id="{67957606-14E9-4FD8-A725-C8896889BFBD}"/>
                  </a:ext>
                </a:extLst>
              </p:cNvPr>
              <p:cNvSpPr txBox="1">
                <a:spLocks noRot="1" noChangeAspect="1" noMove="1" noResize="1" noEditPoints="1" noAdjustHandles="1" noChangeArrowheads="1" noChangeShapeType="1" noTextEdit="1"/>
              </p:cNvSpPr>
              <p:nvPr/>
            </p:nvSpPr>
            <p:spPr>
              <a:xfrm>
                <a:off x="42033" y="241949"/>
                <a:ext cx="12141175" cy="6237977"/>
              </a:xfrm>
              <a:prstGeom prst="rect">
                <a:avLst/>
              </a:prstGeom>
              <a:blipFill>
                <a:blip r:embed="rId2"/>
                <a:stretch>
                  <a:fillRect l="-2259" t="-1369"/>
                </a:stretch>
              </a:blipFill>
            </p:spPr>
            <p:txBody>
              <a:bodyPr/>
              <a:lstStyle/>
              <a:p>
                <a:r>
                  <a:rPr lang="ja-JP" altLang="en-US">
                    <a:noFill/>
                  </a:rPr>
                  <a:t> </a:t>
                </a:r>
              </a:p>
            </p:txBody>
          </p:sp>
        </mc:Fallback>
      </mc:AlternateContent>
      <p:pic>
        <p:nvPicPr>
          <p:cNvPr id="6" name="図 5" descr="建物, 挿絵 が含まれている画像&#10;&#10;自動的に生成された説明">
            <a:extLst>
              <a:ext uri="{FF2B5EF4-FFF2-40B4-BE49-F238E27FC236}">
                <a16:creationId xmlns:a16="http://schemas.microsoft.com/office/drawing/2014/main" id="{DFF674D3-63F6-456E-A997-EBD1622AC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689" y="670846"/>
            <a:ext cx="2781034" cy="2355990"/>
          </a:xfrm>
          <a:prstGeom prst="rect">
            <a:avLst/>
          </a:prstGeom>
        </p:spPr>
      </p:pic>
      <mc:AlternateContent xmlns:mc="http://schemas.openxmlformats.org/markup-compatibility/2006" xmlns:a14="http://schemas.microsoft.com/office/drawing/2010/main">
        <mc:Choice Requires="a14">
          <p:sp>
            <p:nvSpPr>
              <p:cNvPr id="10" name="吹き出し: 四角形 9">
                <a:extLst>
                  <a:ext uri="{FF2B5EF4-FFF2-40B4-BE49-F238E27FC236}">
                    <a16:creationId xmlns:a16="http://schemas.microsoft.com/office/drawing/2014/main" id="{649C3A0A-35F7-4923-B157-14A70E7B0C40}"/>
                  </a:ext>
                </a:extLst>
              </p:cNvPr>
              <p:cNvSpPr/>
              <p:nvPr/>
            </p:nvSpPr>
            <p:spPr>
              <a:xfrm>
                <a:off x="10138865" y="1901844"/>
                <a:ext cx="318880" cy="263799"/>
              </a:xfrm>
              <a:prstGeom prst="wedgeRectCallout">
                <a:avLst>
                  <a:gd name="adj1" fmla="val 81058"/>
                  <a:gd name="adj2" fmla="val 304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φ</m:t>
                          </m:r>
                        </m:e>
                        <m:sub>
                          <m:r>
                            <a:rPr lang="en-US" altLang="ja-JP" i="1">
                              <a:latin typeface="Cambria Math" panose="02040503050406030204" pitchFamily="18" charset="0"/>
                            </a:rPr>
                            <m:t>1</m:t>
                          </m:r>
                        </m:sub>
                      </m:sSub>
                    </m:oMath>
                  </m:oMathPara>
                </a14:m>
                <a:endParaRPr kumimoji="1" lang="ja-JP" altLang="en-US" dirty="0"/>
              </a:p>
            </p:txBody>
          </p:sp>
        </mc:Choice>
        <mc:Fallback xmlns="">
          <p:sp>
            <p:nvSpPr>
              <p:cNvPr id="10" name="吹き出し: 四角形 9">
                <a:extLst>
                  <a:ext uri="{FF2B5EF4-FFF2-40B4-BE49-F238E27FC236}">
                    <a16:creationId xmlns:a16="http://schemas.microsoft.com/office/drawing/2014/main" id="{649C3A0A-35F7-4923-B157-14A70E7B0C40}"/>
                  </a:ext>
                </a:extLst>
              </p:cNvPr>
              <p:cNvSpPr>
                <a:spLocks noRot="1" noChangeAspect="1" noMove="1" noResize="1" noEditPoints="1" noAdjustHandles="1" noChangeArrowheads="1" noChangeShapeType="1" noTextEdit="1"/>
              </p:cNvSpPr>
              <p:nvPr/>
            </p:nvSpPr>
            <p:spPr>
              <a:xfrm>
                <a:off x="10138865" y="1901844"/>
                <a:ext cx="318880" cy="263799"/>
              </a:xfrm>
              <a:prstGeom prst="wedgeRectCallout">
                <a:avLst>
                  <a:gd name="adj1" fmla="val 81058"/>
                  <a:gd name="adj2" fmla="val 30406"/>
                </a:avLst>
              </a:prstGeom>
              <a:blipFill>
                <a:blip r:embed="rId4"/>
                <a:stretch>
                  <a:fillRect l="-17808" b="-239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吹き出し: 四角形 10">
                <a:extLst>
                  <a:ext uri="{FF2B5EF4-FFF2-40B4-BE49-F238E27FC236}">
                    <a16:creationId xmlns:a16="http://schemas.microsoft.com/office/drawing/2014/main" id="{4CA5BF1B-8015-4DCA-9E2C-AF0911A444F4}"/>
                  </a:ext>
                </a:extLst>
              </p:cNvPr>
              <p:cNvSpPr/>
              <p:nvPr/>
            </p:nvSpPr>
            <p:spPr>
              <a:xfrm>
                <a:off x="10416023" y="1570825"/>
                <a:ext cx="318880" cy="263799"/>
              </a:xfrm>
              <a:prstGeom prst="wedgeRectCallout">
                <a:avLst>
                  <a:gd name="adj1" fmla="val 41231"/>
                  <a:gd name="adj2" fmla="val 978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φ</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1" name="吹き出し: 四角形 10">
                <a:extLst>
                  <a:ext uri="{FF2B5EF4-FFF2-40B4-BE49-F238E27FC236}">
                    <a16:creationId xmlns:a16="http://schemas.microsoft.com/office/drawing/2014/main" id="{4CA5BF1B-8015-4DCA-9E2C-AF0911A444F4}"/>
                  </a:ext>
                </a:extLst>
              </p:cNvPr>
              <p:cNvSpPr>
                <a:spLocks noRot="1" noChangeAspect="1" noMove="1" noResize="1" noEditPoints="1" noAdjustHandles="1" noChangeArrowheads="1" noChangeShapeType="1" noTextEdit="1"/>
              </p:cNvSpPr>
              <p:nvPr/>
            </p:nvSpPr>
            <p:spPr>
              <a:xfrm>
                <a:off x="10416023" y="1570825"/>
                <a:ext cx="318880" cy="263799"/>
              </a:xfrm>
              <a:prstGeom prst="wedgeRectCallout">
                <a:avLst>
                  <a:gd name="adj1" fmla="val 41231"/>
                  <a:gd name="adj2" fmla="val 97806"/>
                </a:avLst>
              </a:prstGeom>
              <a:blipFill>
                <a:blip r:embed="rId5"/>
                <a:stretch>
                  <a:fillRect l="-2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吹き出し: 四角形 11">
                <a:extLst>
                  <a:ext uri="{FF2B5EF4-FFF2-40B4-BE49-F238E27FC236}">
                    <a16:creationId xmlns:a16="http://schemas.microsoft.com/office/drawing/2014/main" id="{CAB7B7F7-5060-4D23-A949-4E9F52DD8DD5}"/>
                  </a:ext>
                </a:extLst>
              </p:cNvPr>
              <p:cNvSpPr/>
              <p:nvPr/>
            </p:nvSpPr>
            <p:spPr>
              <a:xfrm>
                <a:off x="10707896" y="1258147"/>
                <a:ext cx="318880" cy="263799"/>
              </a:xfrm>
              <a:prstGeom prst="wedgeRectCallout">
                <a:avLst>
                  <a:gd name="adj1" fmla="val 22645"/>
                  <a:gd name="adj2" fmla="val 139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φ</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2" name="吹き出し: 四角形 11">
                <a:extLst>
                  <a:ext uri="{FF2B5EF4-FFF2-40B4-BE49-F238E27FC236}">
                    <a16:creationId xmlns:a16="http://schemas.microsoft.com/office/drawing/2014/main" id="{CAB7B7F7-5060-4D23-A949-4E9F52DD8DD5}"/>
                  </a:ext>
                </a:extLst>
              </p:cNvPr>
              <p:cNvSpPr>
                <a:spLocks noRot="1" noChangeAspect="1" noMove="1" noResize="1" noEditPoints="1" noAdjustHandles="1" noChangeArrowheads="1" noChangeShapeType="1" noTextEdit="1"/>
              </p:cNvSpPr>
              <p:nvPr/>
            </p:nvSpPr>
            <p:spPr>
              <a:xfrm>
                <a:off x="10707896" y="1258147"/>
                <a:ext cx="318880" cy="263799"/>
              </a:xfrm>
              <a:prstGeom prst="wedgeRectCallout">
                <a:avLst>
                  <a:gd name="adj1" fmla="val 22645"/>
                  <a:gd name="adj2" fmla="val 139530"/>
                </a:avLst>
              </a:prstGeom>
              <a:blipFill>
                <a:blip r:embed="rId6"/>
                <a:stretch>
                  <a:fillRect l="-25455"/>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FC3A9CAE-2D6B-494C-9572-D0C27E55D125}"/>
              </a:ext>
            </a:extLst>
          </p:cNvPr>
          <p:cNvCxnSpPr>
            <a:cxnSpLocks/>
          </p:cNvCxnSpPr>
          <p:nvPr/>
        </p:nvCxnSpPr>
        <p:spPr>
          <a:xfrm>
            <a:off x="6359599" y="670846"/>
            <a:ext cx="0" cy="8881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C75302A-AFF9-47AF-9F0B-B491A2B9BEBE}"/>
              </a:ext>
            </a:extLst>
          </p:cNvPr>
          <p:cNvCxnSpPr>
            <a:cxnSpLocks/>
          </p:cNvCxnSpPr>
          <p:nvPr/>
        </p:nvCxnSpPr>
        <p:spPr>
          <a:xfrm>
            <a:off x="6359599" y="1754480"/>
            <a:ext cx="0" cy="10678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円弧 15">
            <a:extLst>
              <a:ext uri="{FF2B5EF4-FFF2-40B4-BE49-F238E27FC236}">
                <a16:creationId xmlns:a16="http://schemas.microsoft.com/office/drawing/2014/main" id="{53EA47DD-43B2-43C6-A4D1-DAF024C3E3DD}"/>
              </a:ext>
            </a:extLst>
          </p:cNvPr>
          <p:cNvSpPr/>
          <p:nvPr/>
        </p:nvSpPr>
        <p:spPr>
          <a:xfrm rot="2629858">
            <a:off x="6104645" y="1512855"/>
            <a:ext cx="403237" cy="404496"/>
          </a:xfrm>
          <a:prstGeom prst="arc">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弧 16">
            <a:extLst>
              <a:ext uri="{FF2B5EF4-FFF2-40B4-BE49-F238E27FC236}">
                <a16:creationId xmlns:a16="http://schemas.microsoft.com/office/drawing/2014/main" id="{9320A89C-8A3F-4A5A-8F57-7405DB9A6D44}"/>
              </a:ext>
            </a:extLst>
          </p:cNvPr>
          <p:cNvSpPr/>
          <p:nvPr/>
        </p:nvSpPr>
        <p:spPr>
          <a:xfrm rot="2877199">
            <a:off x="5951344" y="1372122"/>
            <a:ext cx="702710" cy="684038"/>
          </a:xfrm>
          <a:prstGeom prst="arc">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F4240EF1-652D-4931-B967-A3AFD4B8C83D}"/>
              </a:ext>
            </a:extLst>
          </p:cNvPr>
          <p:cNvSpPr/>
          <p:nvPr/>
        </p:nvSpPr>
        <p:spPr>
          <a:xfrm>
            <a:off x="5959648" y="1848841"/>
            <a:ext cx="253704" cy="228600"/>
          </a:xfrm>
          <a:prstGeom prst="wedgeRectCallout">
            <a:avLst>
              <a:gd name="adj1" fmla="val 85463"/>
              <a:gd name="adj2" fmla="val -122241"/>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a:t>
            </a:r>
            <a:endParaRPr kumimoji="1" lang="ja-JP" altLang="en-US" dirty="0"/>
          </a:p>
        </p:txBody>
      </p:sp>
      <p:sp>
        <p:nvSpPr>
          <p:cNvPr id="2" name="正方形/長方形 1">
            <a:extLst>
              <a:ext uri="{FF2B5EF4-FFF2-40B4-BE49-F238E27FC236}">
                <a16:creationId xmlns:a16="http://schemas.microsoft.com/office/drawing/2014/main" id="{DB7CD879-D992-48D7-88E9-C598044177D9}"/>
              </a:ext>
            </a:extLst>
          </p:cNvPr>
          <p:cNvSpPr/>
          <p:nvPr/>
        </p:nvSpPr>
        <p:spPr>
          <a:xfrm>
            <a:off x="8371611" y="5608650"/>
            <a:ext cx="3534507" cy="821199"/>
          </a:xfrm>
          <a:prstGeom prst="rect">
            <a:avLst/>
          </a:prstGeom>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∫・・・・・ラテン語の</a:t>
            </a:r>
            <a:r>
              <a:rPr kumimoji="1" lang="en-US" altLang="ja-JP" dirty="0"/>
              <a:t>Summa(</a:t>
            </a:r>
            <a:r>
              <a:rPr kumimoji="1" lang="ja-JP" altLang="en-US" dirty="0"/>
              <a:t>総和</a:t>
            </a:r>
            <a:r>
              <a:rPr kumimoji="1" lang="en-US" altLang="ja-JP" dirty="0"/>
              <a:t>)</a:t>
            </a:r>
            <a:r>
              <a:rPr kumimoji="1" lang="ja-JP" altLang="en-US" dirty="0"/>
              <a:t>の</a:t>
            </a:r>
            <a:r>
              <a:rPr kumimoji="1" lang="en-US" altLang="ja-JP" dirty="0"/>
              <a:t>S</a:t>
            </a:r>
          </a:p>
          <a:p>
            <a:pPr algn="ctr"/>
            <a:r>
              <a:rPr kumimoji="1" lang="en-US" altLang="ja-JP" dirty="0"/>
              <a:t>Σ</a:t>
            </a:r>
            <a:r>
              <a:rPr kumimoji="1" lang="ja-JP" altLang="en-US" dirty="0"/>
              <a:t>・・・・・・・・・ ・・・・・ギリシャ文字の</a:t>
            </a:r>
            <a:r>
              <a:rPr kumimoji="1" lang="en-US" altLang="ja-JP" dirty="0"/>
              <a:t>S</a:t>
            </a:r>
            <a:r>
              <a:rPr kumimoji="1" lang="ja-JP" altLang="en-US" dirty="0"/>
              <a:t>　　　　　</a:t>
            </a:r>
          </a:p>
        </p:txBody>
      </p:sp>
      <mc:AlternateContent xmlns:mc="http://schemas.openxmlformats.org/markup-compatibility/2006">
        <mc:Choice xmlns:a14="http://schemas.microsoft.com/office/drawing/2010/main" Requires="a14">
          <p:sp>
            <p:nvSpPr>
              <p:cNvPr id="21" name="吹き出し: 四角形 20">
                <a:extLst>
                  <a:ext uri="{FF2B5EF4-FFF2-40B4-BE49-F238E27FC236}">
                    <a16:creationId xmlns:a16="http://schemas.microsoft.com/office/drawing/2014/main" id="{DDC72930-3896-4084-9005-35CF5CAC6E1F}"/>
                  </a:ext>
                </a:extLst>
              </p:cNvPr>
              <p:cNvSpPr/>
              <p:nvPr/>
            </p:nvSpPr>
            <p:spPr>
              <a:xfrm>
                <a:off x="5109099" y="4252008"/>
                <a:ext cx="3986439" cy="1067851"/>
              </a:xfrm>
              <a:prstGeom prst="wedgeRectCallout">
                <a:avLst>
                  <a:gd name="adj1" fmla="val -64333"/>
                  <a:gd name="adj2" fmla="val -59657"/>
                </a:avLst>
              </a:prstGeom>
              <a:solidFill>
                <a:srgbClr val="4ACA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i="1" dirty="0" smtClean="0">
                          <a:latin typeface="Cambria Math" panose="02040503050406030204" pitchFamily="18" charset="0"/>
                        </a:rPr>
                        <m:t>𝐴</m:t>
                      </m:r>
                      <m:r>
                        <a:rPr kumimoji="1" lang="en-US" altLang="ja-JP" sz="2000" i="1" dirty="0" smtClean="0">
                          <a:solidFill>
                            <a:srgbClr val="FFFF00"/>
                          </a:solidFill>
                          <a:latin typeface="Cambria Math" panose="02040503050406030204" pitchFamily="18" charset="0"/>
                        </a:rPr>
                        <m:t>+</m:t>
                      </m:r>
                      <m:r>
                        <a:rPr kumimoji="1" lang="en-US" altLang="ja-JP" sz="2000" i="1" dirty="0" smtClean="0">
                          <a:latin typeface="Cambria Math" panose="02040503050406030204" pitchFamily="18" charset="0"/>
                        </a:rPr>
                        <m:t>𝐵</m:t>
                      </m:r>
                      <m:r>
                        <a:rPr kumimoji="1" lang="en-US" altLang="ja-JP" sz="2000" i="1" dirty="0" smtClean="0">
                          <a:solidFill>
                            <a:srgbClr val="FFFF00"/>
                          </a:solidFill>
                          <a:latin typeface="Cambria Math" panose="02040503050406030204" pitchFamily="18" charset="0"/>
                        </a:rPr>
                        <m:t>𝑖</m:t>
                      </m:r>
                      <m:r>
                        <a:rPr kumimoji="1" lang="en-US" altLang="ja-JP" sz="2000" b="0" i="1" dirty="0" smtClean="0">
                          <a:latin typeface="Cambria Math" panose="02040503050406030204" pitchFamily="18" charset="0"/>
                        </a:rPr>
                        <m:t>   </m:t>
                      </m:r>
                      <m:groupChr>
                        <m:groupChrPr>
                          <m:chr m:val="⇔"/>
                          <m:pos m:val="top"/>
                          <m:ctrlPr>
                            <a:rPr kumimoji="1" lang="en-US" altLang="ja-JP" sz="2000" i="1" dirty="0" smtClean="0">
                              <a:latin typeface="Cambria Math" panose="02040503050406030204" pitchFamily="18" charset="0"/>
                            </a:rPr>
                          </m:ctrlPr>
                        </m:groupChrPr>
                        <m:e>
                          <m:r>
                            <m:rPr>
                              <m:brk m:alnAt="1"/>
                            </m:rPr>
                            <a:rPr kumimoji="1" lang="ja-JP" altLang="en-US" sz="2000" i="1" dirty="0" smtClean="0">
                              <a:solidFill>
                                <a:srgbClr val="FFFF00"/>
                              </a:solidFill>
                              <a:latin typeface="Cambria Math" panose="02040503050406030204" pitchFamily="18" charset="0"/>
                            </a:rPr>
                            <m:t>＊</m:t>
                          </m:r>
                          <m:r>
                            <a:rPr kumimoji="1" lang="ja-JP" altLang="en-US" sz="2000" i="1" dirty="0">
                              <a:latin typeface="Cambria Math" panose="02040503050406030204" pitchFamily="18" charset="0"/>
                            </a:rPr>
                            <m:t>複素</m:t>
                          </m:r>
                          <m:r>
                            <a:rPr kumimoji="1" lang="ja-JP" altLang="en-US" sz="2000" i="1" dirty="0" smtClean="0">
                              <a:latin typeface="Cambria Math" panose="02040503050406030204" pitchFamily="18" charset="0"/>
                            </a:rPr>
                            <m:t>共役</m:t>
                          </m:r>
                        </m:e>
                      </m:groupChr>
                      <m:r>
                        <a:rPr kumimoji="1" lang="en-US" altLang="ja-JP" sz="2000" b="0" i="1" dirty="0" smtClean="0">
                          <a:latin typeface="Cambria Math" panose="02040503050406030204" pitchFamily="18" charset="0"/>
                        </a:rPr>
                        <m:t>   </m:t>
                      </m:r>
                      <m:r>
                        <a:rPr kumimoji="1" lang="en-US" altLang="ja-JP" sz="2000" i="1" dirty="0">
                          <a:latin typeface="Cambria Math" panose="02040503050406030204" pitchFamily="18" charset="0"/>
                        </a:rPr>
                        <m:t>𝐴</m:t>
                      </m:r>
                      <m:r>
                        <a:rPr kumimoji="1" lang="en-US" altLang="ja-JP" sz="2000" i="1" dirty="0" smtClean="0">
                          <a:solidFill>
                            <a:srgbClr val="FFFF00"/>
                          </a:solidFill>
                          <a:latin typeface="Cambria Math" panose="02040503050406030204" pitchFamily="18" charset="0"/>
                          <a:ea typeface="Cambria Math" panose="02040503050406030204" pitchFamily="18" charset="0"/>
                        </a:rPr>
                        <m:t>−</m:t>
                      </m:r>
                      <m:r>
                        <a:rPr kumimoji="1" lang="en-US" altLang="ja-JP" sz="2000" i="1" dirty="0">
                          <a:latin typeface="Cambria Math" panose="02040503050406030204" pitchFamily="18" charset="0"/>
                        </a:rPr>
                        <m:t>𝐵</m:t>
                      </m:r>
                      <m:r>
                        <a:rPr kumimoji="1" lang="en-US" altLang="ja-JP" sz="2000" i="1" dirty="0" smtClean="0">
                          <a:solidFill>
                            <a:srgbClr val="FFFF00"/>
                          </a:solidFill>
                          <a:latin typeface="Cambria Math" panose="02040503050406030204" pitchFamily="18" charset="0"/>
                        </a:rPr>
                        <m:t>𝑖</m:t>
                      </m:r>
                    </m:oMath>
                  </m:oMathPara>
                </a14:m>
                <a:endParaRPr kumimoji="1" lang="en-US" altLang="ja-JP" dirty="0"/>
              </a:p>
              <a:p>
                <a:pPr algn="ctr"/>
                <a:endParaRPr kumimoji="1" lang="en-US" altLang="ja-JP" sz="900" dirty="0"/>
              </a:p>
              <a:p>
                <a:pPr algn="ctr"/>
                <a:r>
                  <a:rPr kumimoji="1" lang="en-US" altLang="ja-JP" sz="2000" dirty="0"/>
                  <a:t>(</a:t>
                </a:r>
                <a14:m>
                  <m:oMath xmlns:m="http://schemas.openxmlformats.org/officeDocument/2006/math">
                    <m:r>
                      <a:rPr kumimoji="1" lang="en-US" altLang="ja-JP" sz="2000" i="1" dirty="0">
                        <a:latin typeface="Cambria Math" panose="02040503050406030204" pitchFamily="18" charset="0"/>
                      </a:rPr>
                      <m:t>𝐴</m:t>
                    </m:r>
                    <m:r>
                      <a:rPr kumimoji="1" lang="en-US" altLang="ja-JP" sz="2000" i="1" dirty="0">
                        <a:latin typeface="Cambria Math" panose="02040503050406030204" pitchFamily="18" charset="0"/>
                      </a:rPr>
                      <m:t>+</m:t>
                    </m:r>
                    <m:r>
                      <a:rPr kumimoji="1" lang="en-US" altLang="ja-JP" sz="2000" i="1" dirty="0">
                        <a:latin typeface="Cambria Math" panose="02040503050406030204" pitchFamily="18" charset="0"/>
                      </a:rPr>
                      <m:t>𝐵𝑖</m:t>
                    </m:r>
                    <m:r>
                      <a:rPr kumimoji="1" lang="en-US" altLang="ja-JP" sz="2000" i="1" dirty="0">
                        <a:latin typeface="Cambria Math" panose="02040503050406030204" pitchFamily="18" charset="0"/>
                      </a:rPr>
                      <m:t> </m:t>
                    </m:r>
                  </m:oMath>
                </a14:m>
                <a:r>
                  <a:rPr kumimoji="1" lang="en-US" altLang="ja-JP" sz="2000" dirty="0"/>
                  <a:t>)(</a:t>
                </a:r>
                <a14:m>
                  <m:oMath xmlns:m="http://schemas.openxmlformats.org/officeDocument/2006/math">
                    <m:r>
                      <a:rPr kumimoji="1" lang="en-US" altLang="ja-JP" sz="2000" i="1" dirty="0">
                        <a:latin typeface="Cambria Math" panose="02040503050406030204" pitchFamily="18" charset="0"/>
                      </a:rPr>
                      <m:t>𝐴</m:t>
                    </m:r>
                    <m:r>
                      <a:rPr kumimoji="1" lang="en-US" altLang="ja-JP" sz="2000" i="1" dirty="0">
                        <a:latin typeface="Cambria Math" panose="02040503050406030204" pitchFamily="18" charset="0"/>
                        <a:ea typeface="Cambria Math" panose="02040503050406030204" pitchFamily="18" charset="0"/>
                      </a:rPr>
                      <m:t>−</m:t>
                    </m:r>
                    <m:r>
                      <a:rPr kumimoji="1" lang="en-US" altLang="ja-JP" sz="2000" i="1" dirty="0">
                        <a:latin typeface="Cambria Math" panose="02040503050406030204" pitchFamily="18" charset="0"/>
                      </a:rPr>
                      <m:t>𝐵𝑖</m:t>
                    </m:r>
                  </m:oMath>
                </a14:m>
                <a:r>
                  <a:rPr kumimoji="1" lang="en-US" altLang="ja-JP" sz="2000" dirty="0"/>
                  <a:t>) </a:t>
                </a:r>
                <a:r>
                  <a:rPr kumimoji="1" lang="ja-JP" altLang="en-US" dirty="0"/>
                  <a:t>＝   </a:t>
                </a:r>
                <a14:m>
                  <m:oMath xmlns:m="http://schemas.openxmlformats.org/officeDocument/2006/math">
                    <m:sSup>
                      <m:sSupPr>
                        <m:ctrlPr>
                          <a:rPr kumimoji="1" lang="en-US" altLang="ja-JP" sz="2400" b="1" i="1" smtClean="0">
                            <a:latin typeface="Cambria Math" panose="02040503050406030204" pitchFamily="18" charset="0"/>
                          </a:rPr>
                        </m:ctrlPr>
                      </m:sSupPr>
                      <m:e>
                        <m:d>
                          <m:dPr>
                            <m:begChr m:val="|"/>
                            <m:endChr m:val="|"/>
                            <m:ctrlPr>
                              <a:rPr kumimoji="1" lang="en-US" altLang="ja-JP" sz="2400" b="1" i="1">
                                <a:latin typeface="Cambria Math" panose="02040503050406030204" pitchFamily="18" charset="0"/>
                              </a:rPr>
                            </m:ctrlPr>
                          </m:dPr>
                          <m:e>
                            <m:r>
                              <a:rPr kumimoji="1" lang="en-US" altLang="ja-JP" sz="2400" b="1" i="1" smtClean="0">
                                <a:latin typeface="Cambria Math" panose="02040503050406030204" pitchFamily="18" charset="0"/>
                              </a:rPr>
                              <m:t>𝑨</m:t>
                            </m:r>
                          </m:e>
                        </m:d>
                      </m:e>
                      <m:sup>
                        <m:r>
                          <a:rPr kumimoji="1" lang="en-US" altLang="ja-JP" sz="2400" b="1" i="1" smtClean="0">
                            <a:latin typeface="Cambria Math" panose="02040503050406030204" pitchFamily="18" charset="0"/>
                          </a:rPr>
                          <m:t>𝟐</m:t>
                        </m:r>
                      </m:sup>
                    </m:sSup>
                    <m:r>
                      <a:rPr kumimoji="1" lang="en-US" altLang="ja-JP" sz="2400" b="1" i="1" smtClean="0">
                        <a:latin typeface="Cambria Math" panose="02040503050406030204" pitchFamily="18" charset="0"/>
                      </a:rPr>
                      <m:t>+</m:t>
                    </m:r>
                    <m:sSup>
                      <m:sSupPr>
                        <m:ctrlPr>
                          <a:rPr kumimoji="1" lang="en-US" altLang="ja-JP" sz="2400" b="1" i="1">
                            <a:latin typeface="Cambria Math" panose="02040503050406030204" pitchFamily="18" charset="0"/>
                          </a:rPr>
                        </m:ctrlPr>
                      </m:sSupPr>
                      <m:e>
                        <m:d>
                          <m:dPr>
                            <m:begChr m:val="|"/>
                            <m:endChr m:val="|"/>
                            <m:ctrlPr>
                              <a:rPr kumimoji="1" lang="en-US" altLang="ja-JP" sz="2400" b="1" i="1">
                                <a:latin typeface="Cambria Math" panose="02040503050406030204" pitchFamily="18" charset="0"/>
                              </a:rPr>
                            </m:ctrlPr>
                          </m:dPr>
                          <m:e>
                            <m:r>
                              <a:rPr kumimoji="1" lang="en-US" altLang="ja-JP" sz="2400" b="1" i="1" smtClean="0">
                                <a:latin typeface="Cambria Math" panose="02040503050406030204" pitchFamily="18" charset="0"/>
                              </a:rPr>
                              <m:t>𝑩</m:t>
                            </m:r>
                          </m:e>
                        </m:d>
                      </m:e>
                      <m:sup>
                        <m:r>
                          <a:rPr kumimoji="1" lang="en-US" altLang="ja-JP" sz="2400" b="1" i="1">
                            <a:latin typeface="Cambria Math" panose="02040503050406030204" pitchFamily="18" charset="0"/>
                          </a:rPr>
                          <m:t>𝟐</m:t>
                        </m:r>
                      </m:sup>
                    </m:sSup>
                  </m:oMath>
                </a14:m>
                <a:endParaRPr kumimoji="1" lang="en-US" altLang="ja-JP" b="1" dirty="0"/>
              </a:p>
            </p:txBody>
          </p:sp>
        </mc:Choice>
        <mc:Fallback>
          <p:sp>
            <p:nvSpPr>
              <p:cNvPr id="21" name="吹き出し: 四角形 20">
                <a:extLst>
                  <a:ext uri="{FF2B5EF4-FFF2-40B4-BE49-F238E27FC236}">
                    <a16:creationId xmlns:a16="http://schemas.microsoft.com/office/drawing/2014/main" id="{DDC72930-3896-4084-9005-35CF5CAC6E1F}"/>
                  </a:ext>
                </a:extLst>
              </p:cNvPr>
              <p:cNvSpPr>
                <a:spLocks noRot="1" noChangeAspect="1" noMove="1" noResize="1" noEditPoints="1" noAdjustHandles="1" noChangeArrowheads="1" noChangeShapeType="1" noTextEdit="1"/>
              </p:cNvSpPr>
              <p:nvPr/>
            </p:nvSpPr>
            <p:spPr>
              <a:xfrm>
                <a:off x="5109099" y="4252008"/>
                <a:ext cx="3986439" cy="1067851"/>
              </a:xfrm>
              <a:prstGeom prst="wedgeRectCallout">
                <a:avLst>
                  <a:gd name="adj1" fmla="val -64333"/>
                  <a:gd name="adj2" fmla="val -59657"/>
                </a:avLst>
              </a:prstGeom>
              <a:blipFill>
                <a:blip r:embed="rId7"/>
                <a:stretch>
                  <a:fillRect b="-7692"/>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C341F693-DE28-472A-A12F-DE2CC8D311A2}"/>
              </a:ext>
            </a:extLst>
          </p:cNvPr>
          <p:cNvSpPr/>
          <p:nvPr/>
        </p:nvSpPr>
        <p:spPr>
          <a:xfrm>
            <a:off x="6822477" y="1893472"/>
            <a:ext cx="533089" cy="150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9D88553-75BC-4A76-8CE2-593FF1C5E564}"/>
              </a:ext>
            </a:extLst>
          </p:cNvPr>
          <p:cNvSpPr/>
          <p:nvPr/>
        </p:nvSpPr>
        <p:spPr>
          <a:xfrm>
            <a:off x="6823104" y="1314830"/>
            <a:ext cx="533089" cy="150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1B257FCF-CA63-48A1-8D3B-376559031E46}"/>
              </a:ext>
            </a:extLst>
          </p:cNvPr>
          <p:cNvSpPr/>
          <p:nvPr/>
        </p:nvSpPr>
        <p:spPr>
          <a:xfrm>
            <a:off x="6484892" y="1043110"/>
            <a:ext cx="279812" cy="283759"/>
          </a:xfrm>
          <a:prstGeom prst="wedgeRectCallout">
            <a:avLst>
              <a:gd name="adj1" fmla="val 133844"/>
              <a:gd name="adj2" fmla="val 6966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Ａ</a:t>
            </a:r>
          </a:p>
        </p:txBody>
      </p:sp>
      <p:sp>
        <p:nvSpPr>
          <p:cNvPr id="22" name="吹き出し: 四角形 21">
            <a:extLst>
              <a:ext uri="{FF2B5EF4-FFF2-40B4-BE49-F238E27FC236}">
                <a16:creationId xmlns:a16="http://schemas.microsoft.com/office/drawing/2014/main" id="{B1A8F1C3-99C4-4897-9521-22EA24AB60AF}"/>
              </a:ext>
            </a:extLst>
          </p:cNvPr>
          <p:cNvSpPr/>
          <p:nvPr/>
        </p:nvSpPr>
        <p:spPr>
          <a:xfrm>
            <a:off x="6512185" y="2039077"/>
            <a:ext cx="279812" cy="267750"/>
          </a:xfrm>
          <a:prstGeom prst="wedgeRectCallout">
            <a:avLst>
              <a:gd name="adj1" fmla="val 126582"/>
              <a:gd name="adj2" fmla="val -7410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Ｂ</a:t>
            </a:r>
          </a:p>
        </p:txBody>
      </p:sp>
    </p:spTree>
    <p:extLst>
      <p:ext uri="{BB962C8B-B14F-4D97-AF65-F5344CB8AC3E}">
        <p14:creationId xmlns:p14="http://schemas.microsoft.com/office/powerpoint/2010/main" val="77519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5C0465-C8DE-40DB-BAE2-9D19BBA74882}"/>
              </a:ext>
            </a:extLst>
          </p:cNvPr>
          <p:cNvSpPr>
            <a:spLocks noGrp="1"/>
          </p:cNvSpPr>
          <p:nvPr>
            <p:ph type="title"/>
          </p:nvPr>
        </p:nvSpPr>
        <p:spPr>
          <a:xfrm>
            <a:off x="1097280" y="286604"/>
            <a:ext cx="10058400" cy="1278428"/>
          </a:xfrm>
        </p:spPr>
        <p:txBody>
          <a:bodyPr/>
          <a:lstStyle/>
          <a:p>
            <a:r>
              <a:rPr kumimoji="1" lang="ja-JP" altLang="en-US" dirty="0"/>
              <a:t>トンネル効果</a:t>
            </a:r>
          </a:p>
        </p:txBody>
      </p:sp>
      <p:sp>
        <p:nvSpPr>
          <p:cNvPr id="3" name="コンテンツ プレースホルダー 2">
            <a:extLst>
              <a:ext uri="{FF2B5EF4-FFF2-40B4-BE49-F238E27FC236}">
                <a16:creationId xmlns:a16="http://schemas.microsoft.com/office/drawing/2014/main" id="{FDC4157F-804E-46F7-94CE-8CD5D3BA93CF}"/>
              </a:ext>
            </a:extLst>
          </p:cNvPr>
          <p:cNvSpPr>
            <a:spLocks noGrp="1"/>
          </p:cNvSpPr>
          <p:nvPr>
            <p:ph idx="1"/>
          </p:nvPr>
        </p:nvSpPr>
        <p:spPr>
          <a:xfrm>
            <a:off x="202223" y="1872436"/>
            <a:ext cx="11779933" cy="4150620"/>
          </a:xfrm>
        </p:spPr>
        <p:txBody>
          <a:bodyPr/>
          <a:lstStyle/>
          <a:p>
            <a:r>
              <a:rPr kumimoji="1" lang="ja-JP" altLang="en-US" dirty="0"/>
              <a:t>量子が任意の領域を通過する時に、</a:t>
            </a:r>
            <a:r>
              <a:rPr kumimoji="1" lang="ja-JP" altLang="en-US" b="1" u="sng" dirty="0"/>
              <a:t>通過に必要なエネルギー以下であっても</a:t>
            </a:r>
            <a:r>
              <a:rPr kumimoji="1" lang="ja-JP" altLang="en-US" dirty="0"/>
              <a:t>、</a:t>
            </a:r>
            <a:r>
              <a:rPr kumimoji="1" lang="ja-JP" altLang="en-US" b="1" dirty="0">
                <a:solidFill>
                  <a:srgbClr val="FF0000"/>
                </a:solidFill>
              </a:rPr>
              <a:t>波の確率に従って通過できる</a:t>
            </a:r>
            <a:r>
              <a:rPr kumimoji="1" lang="ja-JP" altLang="en-US" dirty="0"/>
              <a:t>。</a:t>
            </a:r>
            <a:endParaRPr kumimoji="1" lang="en-US" altLang="ja-JP" dirty="0"/>
          </a:p>
          <a:p>
            <a:r>
              <a:rPr lang="ja-JP" altLang="en-US" dirty="0"/>
              <a:t>通過できる確率は波に従うが、通過するタイミングはランダムである為、現在の暗号化技術にも使われている。</a:t>
            </a:r>
            <a:endParaRPr kumimoji="1" lang="ja-JP" altLang="en-US" dirty="0"/>
          </a:p>
        </p:txBody>
      </p:sp>
      <p:sp>
        <p:nvSpPr>
          <p:cNvPr id="4" name="正方形/長方形 3">
            <a:extLst>
              <a:ext uri="{FF2B5EF4-FFF2-40B4-BE49-F238E27FC236}">
                <a16:creationId xmlns:a16="http://schemas.microsoft.com/office/drawing/2014/main" id="{5E35AC43-E1B8-46C1-825D-4C8E664BEFCB}"/>
              </a:ext>
            </a:extLst>
          </p:cNvPr>
          <p:cNvSpPr/>
          <p:nvPr/>
        </p:nvSpPr>
        <p:spPr>
          <a:xfrm>
            <a:off x="3349869" y="3543768"/>
            <a:ext cx="1951893" cy="26899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C6B96C5B-94DA-4FEC-94E7-0DA146FC0A15}"/>
              </a:ext>
            </a:extLst>
          </p:cNvPr>
          <p:cNvSpPr/>
          <p:nvPr/>
        </p:nvSpPr>
        <p:spPr>
          <a:xfrm>
            <a:off x="369276" y="3612514"/>
            <a:ext cx="3006969" cy="2172827"/>
          </a:xfrm>
          <a:custGeom>
            <a:avLst/>
            <a:gdLst>
              <a:gd name="connsiteX0" fmla="*/ 0 w 2980592"/>
              <a:gd name="connsiteY0" fmla="*/ 1152917 h 2172827"/>
              <a:gd name="connsiteX1" fmla="*/ 606669 w 2980592"/>
              <a:gd name="connsiteY1" fmla="*/ 27501 h 2172827"/>
              <a:gd name="connsiteX2" fmla="*/ 1099038 w 2980592"/>
              <a:gd name="connsiteY2" fmla="*/ 2172824 h 2172827"/>
              <a:gd name="connsiteX3" fmla="*/ 1811215 w 2980592"/>
              <a:gd name="connsiteY3" fmla="*/ 9917 h 2172827"/>
              <a:gd name="connsiteX4" fmla="*/ 2250831 w 2980592"/>
              <a:gd name="connsiteY4" fmla="*/ 2128863 h 2172827"/>
              <a:gd name="connsiteX5" fmla="*/ 2848708 w 2980592"/>
              <a:gd name="connsiteY5" fmla="*/ 115424 h 2172827"/>
              <a:gd name="connsiteX6" fmla="*/ 2980592 w 2980592"/>
              <a:gd name="connsiteY6" fmla="*/ 264894 h 217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592" h="2172827">
                <a:moveTo>
                  <a:pt x="0" y="1152917"/>
                </a:moveTo>
                <a:cubicBezTo>
                  <a:pt x="211748" y="505216"/>
                  <a:pt x="423496" y="-142484"/>
                  <a:pt x="606669" y="27501"/>
                </a:cubicBezTo>
                <a:cubicBezTo>
                  <a:pt x="789842" y="197485"/>
                  <a:pt x="898280" y="2175755"/>
                  <a:pt x="1099038" y="2172824"/>
                </a:cubicBezTo>
                <a:cubicBezTo>
                  <a:pt x="1299796" y="2169893"/>
                  <a:pt x="1619250" y="17244"/>
                  <a:pt x="1811215" y="9917"/>
                </a:cubicBezTo>
                <a:cubicBezTo>
                  <a:pt x="2003181" y="2590"/>
                  <a:pt x="2077915" y="2111278"/>
                  <a:pt x="2250831" y="2128863"/>
                </a:cubicBezTo>
                <a:cubicBezTo>
                  <a:pt x="2423747" y="2146448"/>
                  <a:pt x="2727081" y="426085"/>
                  <a:pt x="2848708" y="115424"/>
                </a:cubicBezTo>
                <a:cubicBezTo>
                  <a:pt x="2970335" y="-195237"/>
                  <a:pt x="2961542" y="232656"/>
                  <a:pt x="2980592" y="2648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A3CA0E94-C244-4280-8117-B8B50B5493E8}"/>
              </a:ext>
            </a:extLst>
          </p:cNvPr>
          <p:cNvSpPr/>
          <p:nvPr/>
        </p:nvSpPr>
        <p:spPr>
          <a:xfrm>
            <a:off x="3367453" y="3851032"/>
            <a:ext cx="1925516" cy="1189558"/>
          </a:xfrm>
          <a:custGeom>
            <a:avLst/>
            <a:gdLst>
              <a:gd name="connsiteX0" fmla="*/ 0 w 1925516"/>
              <a:gd name="connsiteY0" fmla="*/ 0 h 1389252"/>
              <a:gd name="connsiteX1" fmla="*/ 8793 w 1925516"/>
              <a:gd name="connsiteY1" fmla="*/ 52754 h 1389252"/>
              <a:gd name="connsiteX2" fmla="*/ 17585 w 1925516"/>
              <a:gd name="connsiteY2" fmla="*/ 114300 h 1389252"/>
              <a:gd name="connsiteX3" fmla="*/ 26377 w 1925516"/>
              <a:gd name="connsiteY3" fmla="*/ 149469 h 1389252"/>
              <a:gd name="connsiteX4" fmla="*/ 35169 w 1925516"/>
              <a:gd name="connsiteY4" fmla="*/ 193431 h 1389252"/>
              <a:gd name="connsiteX5" fmla="*/ 43962 w 1925516"/>
              <a:gd name="connsiteY5" fmla="*/ 254977 h 1389252"/>
              <a:gd name="connsiteX6" fmla="*/ 61546 w 1925516"/>
              <a:gd name="connsiteY6" fmla="*/ 307731 h 1389252"/>
              <a:gd name="connsiteX7" fmla="*/ 96716 w 1925516"/>
              <a:gd name="connsiteY7" fmla="*/ 360485 h 1389252"/>
              <a:gd name="connsiteX8" fmla="*/ 105508 w 1925516"/>
              <a:gd name="connsiteY8" fmla="*/ 386862 h 1389252"/>
              <a:gd name="connsiteX9" fmla="*/ 123093 w 1925516"/>
              <a:gd name="connsiteY9" fmla="*/ 413239 h 1389252"/>
              <a:gd name="connsiteX10" fmla="*/ 167054 w 1925516"/>
              <a:gd name="connsiteY10" fmla="*/ 483577 h 1389252"/>
              <a:gd name="connsiteX11" fmla="*/ 211016 w 1925516"/>
              <a:gd name="connsiteY11" fmla="*/ 527539 h 1389252"/>
              <a:gd name="connsiteX12" fmla="*/ 254977 w 1925516"/>
              <a:gd name="connsiteY12" fmla="*/ 571500 h 1389252"/>
              <a:gd name="connsiteX13" fmla="*/ 290146 w 1925516"/>
              <a:gd name="connsiteY13" fmla="*/ 624254 h 1389252"/>
              <a:gd name="connsiteX14" fmla="*/ 316523 w 1925516"/>
              <a:gd name="connsiteY14" fmla="*/ 677008 h 1389252"/>
              <a:gd name="connsiteX15" fmla="*/ 342900 w 1925516"/>
              <a:gd name="connsiteY15" fmla="*/ 703385 h 1389252"/>
              <a:gd name="connsiteX16" fmla="*/ 386862 w 1925516"/>
              <a:gd name="connsiteY16" fmla="*/ 756139 h 1389252"/>
              <a:gd name="connsiteX17" fmla="*/ 465993 w 1925516"/>
              <a:gd name="connsiteY17" fmla="*/ 808892 h 1389252"/>
              <a:gd name="connsiteX18" fmla="*/ 492369 w 1925516"/>
              <a:gd name="connsiteY18" fmla="*/ 826477 h 1389252"/>
              <a:gd name="connsiteX19" fmla="*/ 509954 w 1925516"/>
              <a:gd name="connsiteY19" fmla="*/ 852854 h 1389252"/>
              <a:gd name="connsiteX20" fmla="*/ 562708 w 1925516"/>
              <a:gd name="connsiteY20" fmla="*/ 896816 h 1389252"/>
              <a:gd name="connsiteX21" fmla="*/ 606669 w 1925516"/>
              <a:gd name="connsiteY21" fmla="*/ 931985 h 1389252"/>
              <a:gd name="connsiteX22" fmla="*/ 668216 w 1925516"/>
              <a:gd name="connsiteY22" fmla="*/ 975946 h 1389252"/>
              <a:gd name="connsiteX23" fmla="*/ 720969 w 1925516"/>
              <a:gd name="connsiteY23" fmla="*/ 993531 h 1389252"/>
              <a:gd name="connsiteX24" fmla="*/ 773723 w 1925516"/>
              <a:gd name="connsiteY24" fmla="*/ 1028700 h 1389252"/>
              <a:gd name="connsiteX25" fmla="*/ 826477 w 1925516"/>
              <a:gd name="connsiteY25" fmla="*/ 1046285 h 1389252"/>
              <a:gd name="connsiteX26" fmla="*/ 852854 w 1925516"/>
              <a:gd name="connsiteY26" fmla="*/ 1063869 h 1389252"/>
              <a:gd name="connsiteX27" fmla="*/ 905608 w 1925516"/>
              <a:gd name="connsiteY27" fmla="*/ 1107831 h 1389252"/>
              <a:gd name="connsiteX28" fmla="*/ 931985 w 1925516"/>
              <a:gd name="connsiteY28" fmla="*/ 1116623 h 1389252"/>
              <a:gd name="connsiteX29" fmla="*/ 984739 w 1925516"/>
              <a:gd name="connsiteY29" fmla="*/ 1160585 h 1389252"/>
              <a:gd name="connsiteX30" fmla="*/ 1037493 w 1925516"/>
              <a:gd name="connsiteY30" fmla="*/ 1195754 h 1389252"/>
              <a:gd name="connsiteX31" fmla="*/ 1063869 w 1925516"/>
              <a:gd name="connsiteY31" fmla="*/ 1213339 h 1389252"/>
              <a:gd name="connsiteX32" fmla="*/ 1090246 w 1925516"/>
              <a:gd name="connsiteY32" fmla="*/ 1230923 h 1389252"/>
              <a:gd name="connsiteX33" fmla="*/ 1116623 w 1925516"/>
              <a:gd name="connsiteY33" fmla="*/ 1248508 h 1389252"/>
              <a:gd name="connsiteX34" fmla="*/ 1213339 w 1925516"/>
              <a:gd name="connsiteY34" fmla="*/ 1274885 h 1389252"/>
              <a:gd name="connsiteX35" fmla="*/ 1380393 w 1925516"/>
              <a:gd name="connsiteY35" fmla="*/ 1283677 h 1389252"/>
              <a:gd name="connsiteX36" fmla="*/ 1468316 w 1925516"/>
              <a:gd name="connsiteY36" fmla="*/ 1301262 h 1389252"/>
              <a:gd name="connsiteX37" fmla="*/ 1573823 w 1925516"/>
              <a:gd name="connsiteY37" fmla="*/ 1336431 h 1389252"/>
              <a:gd name="connsiteX38" fmla="*/ 1600200 w 1925516"/>
              <a:gd name="connsiteY38" fmla="*/ 1345223 h 1389252"/>
              <a:gd name="connsiteX39" fmla="*/ 1626577 w 1925516"/>
              <a:gd name="connsiteY39" fmla="*/ 1354016 h 1389252"/>
              <a:gd name="connsiteX40" fmla="*/ 1661746 w 1925516"/>
              <a:gd name="connsiteY40" fmla="*/ 1362808 h 1389252"/>
              <a:gd name="connsiteX41" fmla="*/ 1688123 w 1925516"/>
              <a:gd name="connsiteY41" fmla="*/ 1371600 h 1389252"/>
              <a:gd name="connsiteX42" fmla="*/ 1872762 w 1925516"/>
              <a:gd name="connsiteY42" fmla="*/ 1380392 h 1389252"/>
              <a:gd name="connsiteX43" fmla="*/ 1925516 w 1925516"/>
              <a:gd name="connsiteY43" fmla="*/ 1389185 h 138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25516" h="1389252">
                <a:moveTo>
                  <a:pt x="0" y="0"/>
                </a:moveTo>
                <a:cubicBezTo>
                  <a:pt x="2931" y="17585"/>
                  <a:pt x="6082" y="35134"/>
                  <a:pt x="8793" y="52754"/>
                </a:cubicBezTo>
                <a:cubicBezTo>
                  <a:pt x="11944" y="73237"/>
                  <a:pt x="13878" y="93911"/>
                  <a:pt x="17585" y="114300"/>
                </a:cubicBezTo>
                <a:cubicBezTo>
                  <a:pt x="19747" y="126189"/>
                  <a:pt x="23756" y="137673"/>
                  <a:pt x="26377" y="149469"/>
                </a:cubicBezTo>
                <a:cubicBezTo>
                  <a:pt x="29619" y="164057"/>
                  <a:pt x="32712" y="178690"/>
                  <a:pt x="35169" y="193431"/>
                </a:cubicBezTo>
                <a:cubicBezTo>
                  <a:pt x="38576" y="213873"/>
                  <a:pt x="39302" y="234784"/>
                  <a:pt x="43962" y="254977"/>
                </a:cubicBezTo>
                <a:cubicBezTo>
                  <a:pt x="48130" y="273038"/>
                  <a:pt x="51264" y="292308"/>
                  <a:pt x="61546" y="307731"/>
                </a:cubicBezTo>
                <a:lnTo>
                  <a:pt x="96716" y="360485"/>
                </a:lnTo>
                <a:cubicBezTo>
                  <a:pt x="99647" y="369277"/>
                  <a:pt x="101363" y="378573"/>
                  <a:pt x="105508" y="386862"/>
                </a:cubicBezTo>
                <a:cubicBezTo>
                  <a:pt x="110234" y="396314"/>
                  <a:pt x="118801" y="403583"/>
                  <a:pt x="123093" y="413239"/>
                </a:cubicBezTo>
                <a:cubicBezTo>
                  <a:pt x="153932" y="482626"/>
                  <a:pt x="119603" y="451943"/>
                  <a:pt x="167054" y="483577"/>
                </a:cubicBezTo>
                <a:cubicBezTo>
                  <a:pt x="213950" y="553920"/>
                  <a:pt x="152397" y="468919"/>
                  <a:pt x="211016" y="527539"/>
                </a:cubicBezTo>
                <a:cubicBezTo>
                  <a:pt x="269627" y="586151"/>
                  <a:pt x="184642" y="524612"/>
                  <a:pt x="254977" y="571500"/>
                </a:cubicBezTo>
                <a:cubicBezTo>
                  <a:pt x="266700" y="589085"/>
                  <a:pt x="283462" y="604205"/>
                  <a:pt x="290146" y="624254"/>
                </a:cubicBezTo>
                <a:cubicBezTo>
                  <a:pt x="298958" y="650688"/>
                  <a:pt x="297587" y="654284"/>
                  <a:pt x="316523" y="677008"/>
                </a:cubicBezTo>
                <a:cubicBezTo>
                  <a:pt x="324483" y="686560"/>
                  <a:pt x="334940" y="693833"/>
                  <a:pt x="342900" y="703385"/>
                </a:cubicBezTo>
                <a:cubicBezTo>
                  <a:pt x="369636" y="735468"/>
                  <a:pt x="350361" y="727749"/>
                  <a:pt x="386862" y="756139"/>
                </a:cubicBezTo>
                <a:cubicBezTo>
                  <a:pt x="386880" y="756153"/>
                  <a:pt x="452795" y="800093"/>
                  <a:pt x="465993" y="808892"/>
                </a:cubicBezTo>
                <a:lnTo>
                  <a:pt x="492369" y="826477"/>
                </a:lnTo>
                <a:cubicBezTo>
                  <a:pt x="498231" y="835269"/>
                  <a:pt x="503189" y="844736"/>
                  <a:pt x="509954" y="852854"/>
                </a:cubicBezTo>
                <a:cubicBezTo>
                  <a:pt x="531110" y="878241"/>
                  <a:pt x="536772" y="879525"/>
                  <a:pt x="562708" y="896816"/>
                </a:cubicBezTo>
                <a:cubicBezTo>
                  <a:pt x="596076" y="946865"/>
                  <a:pt x="560935" y="905851"/>
                  <a:pt x="606669" y="931985"/>
                </a:cubicBezTo>
                <a:cubicBezTo>
                  <a:pt x="618039" y="938482"/>
                  <a:pt x="652904" y="969141"/>
                  <a:pt x="668216" y="975946"/>
                </a:cubicBezTo>
                <a:cubicBezTo>
                  <a:pt x="685154" y="983474"/>
                  <a:pt x="720969" y="993531"/>
                  <a:pt x="720969" y="993531"/>
                </a:cubicBezTo>
                <a:cubicBezTo>
                  <a:pt x="738554" y="1005254"/>
                  <a:pt x="753673" y="1022017"/>
                  <a:pt x="773723" y="1028700"/>
                </a:cubicBezTo>
                <a:cubicBezTo>
                  <a:pt x="791308" y="1034562"/>
                  <a:pt x="811054" y="1036003"/>
                  <a:pt x="826477" y="1046285"/>
                </a:cubicBezTo>
                <a:cubicBezTo>
                  <a:pt x="835269" y="1052146"/>
                  <a:pt x="844736" y="1057104"/>
                  <a:pt x="852854" y="1063869"/>
                </a:cubicBezTo>
                <a:cubicBezTo>
                  <a:pt x="882021" y="1088175"/>
                  <a:pt x="872864" y="1091459"/>
                  <a:pt x="905608" y="1107831"/>
                </a:cubicBezTo>
                <a:cubicBezTo>
                  <a:pt x="913897" y="1111976"/>
                  <a:pt x="923193" y="1113692"/>
                  <a:pt x="931985" y="1116623"/>
                </a:cubicBezTo>
                <a:cubicBezTo>
                  <a:pt x="1026250" y="1179468"/>
                  <a:pt x="883180" y="1081595"/>
                  <a:pt x="984739" y="1160585"/>
                </a:cubicBezTo>
                <a:cubicBezTo>
                  <a:pt x="1001421" y="1173560"/>
                  <a:pt x="1019908" y="1184031"/>
                  <a:pt x="1037493" y="1195754"/>
                </a:cubicBezTo>
                <a:lnTo>
                  <a:pt x="1063869" y="1213339"/>
                </a:lnTo>
                <a:lnTo>
                  <a:pt x="1090246" y="1230923"/>
                </a:lnTo>
                <a:cubicBezTo>
                  <a:pt x="1099038" y="1236785"/>
                  <a:pt x="1106598" y="1245166"/>
                  <a:pt x="1116623" y="1248508"/>
                </a:cubicBezTo>
                <a:cubicBezTo>
                  <a:pt x="1147582" y="1258827"/>
                  <a:pt x="1180203" y="1272124"/>
                  <a:pt x="1213339" y="1274885"/>
                </a:cubicBezTo>
                <a:cubicBezTo>
                  <a:pt x="1268908" y="1279516"/>
                  <a:pt x="1324708" y="1280746"/>
                  <a:pt x="1380393" y="1283677"/>
                </a:cubicBezTo>
                <a:cubicBezTo>
                  <a:pt x="1409701" y="1289539"/>
                  <a:pt x="1439962" y="1291811"/>
                  <a:pt x="1468316" y="1301262"/>
                </a:cubicBezTo>
                <a:lnTo>
                  <a:pt x="1573823" y="1336431"/>
                </a:lnTo>
                <a:lnTo>
                  <a:pt x="1600200" y="1345223"/>
                </a:lnTo>
                <a:cubicBezTo>
                  <a:pt x="1608992" y="1348154"/>
                  <a:pt x="1617586" y="1351768"/>
                  <a:pt x="1626577" y="1354016"/>
                </a:cubicBezTo>
                <a:cubicBezTo>
                  <a:pt x="1638300" y="1356947"/>
                  <a:pt x="1650127" y="1359488"/>
                  <a:pt x="1661746" y="1362808"/>
                </a:cubicBezTo>
                <a:cubicBezTo>
                  <a:pt x="1670657" y="1365354"/>
                  <a:pt x="1678887" y="1370830"/>
                  <a:pt x="1688123" y="1371600"/>
                </a:cubicBezTo>
                <a:cubicBezTo>
                  <a:pt x="1749526" y="1376717"/>
                  <a:pt x="1811216" y="1377461"/>
                  <a:pt x="1872762" y="1380392"/>
                </a:cubicBezTo>
                <a:cubicBezTo>
                  <a:pt x="1913618" y="1390607"/>
                  <a:pt x="1895847" y="1389185"/>
                  <a:pt x="1925516" y="13891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444045FF-C946-4CD1-B07F-AE0CD606FED5}"/>
              </a:ext>
            </a:extLst>
          </p:cNvPr>
          <p:cNvSpPr/>
          <p:nvPr/>
        </p:nvSpPr>
        <p:spPr>
          <a:xfrm>
            <a:off x="5275385" y="4969924"/>
            <a:ext cx="6488722" cy="374231"/>
          </a:xfrm>
          <a:custGeom>
            <a:avLst/>
            <a:gdLst>
              <a:gd name="connsiteX0" fmla="*/ 0 w 6348046"/>
              <a:gd name="connsiteY0" fmla="*/ 88691 h 405302"/>
              <a:gd name="connsiteX1" fmla="*/ 1107831 w 6348046"/>
              <a:gd name="connsiteY1" fmla="*/ 405214 h 405302"/>
              <a:gd name="connsiteX2" fmla="*/ 2497016 w 6348046"/>
              <a:gd name="connsiteY2" fmla="*/ 62314 h 405302"/>
              <a:gd name="connsiteX3" fmla="*/ 3525716 w 6348046"/>
              <a:gd name="connsiteY3" fmla="*/ 317291 h 405302"/>
              <a:gd name="connsiteX4" fmla="*/ 5169877 w 6348046"/>
              <a:gd name="connsiteY4" fmla="*/ 768 h 405302"/>
              <a:gd name="connsiteX5" fmla="*/ 6348046 w 6348046"/>
              <a:gd name="connsiteY5" fmla="*/ 229368 h 40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8046" h="405302">
                <a:moveTo>
                  <a:pt x="0" y="88691"/>
                </a:moveTo>
                <a:cubicBezTo>
                  <a:pt x="345831" y="249150"/>
                  <a:pt x="691662" y="409610"/>
                  <a:pt x="1107831" y="405214"/>
                </a:cubicBezTo>
                <a:cubicBezTo>
                  <a:pt x="1524000" y="400818"/>
                  <a:pt x="2094035" y="76968"/>
                  <a:pt x="2497016" y="62314"/>
                </a:cubicBezTo>
                <a:cubicBezTo>
                  <a:pt x="2899997" y="47660"/>
                  <a:pt x="3080239" y="327549"/>
                  <a:pt x="3525716" y="317291"/>
                </a:cubicBezTo>
                <a:cubicBezTo>
                  <a:pt x="3971193" y="307033"/>
                  <a:pt x="4699489" y="15422"/>
                  <a:pt x="5169877" y="768"/>
                </a:cubicBezTo>
                <a:cubicBezTo>
                  <a:pt x="5640265" y="-13886"/>
                  <a:pt x="6131169" y="185407"/>
                  <a:pt x="6348046" y="229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B097D76-E518-4E5A-BF43-45134894A4CA}"/>
              </a:ext>
            </a:extLst>
          </p:cNvPr>
          <p:cNvSpPr/>
          <p:nvPr/>
        </p:nvSpPr>
        <p:spPr>
          <a:xfrm>
            <a:off x="487972" y="3010803"/>
            <a:ext cx="2215661" cy="41819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エネルギー　１０</a:t>
            </a:r>
          </a:p>
        </p:txBody>
      </p:sp>
      <p:sp>
        <p:nvSpPr>
          <p:cNvPr id="13" name="正方形/長方形 12">
            <a:extLst>
              <a:ext uri="{FF2B5EF4-FFF2-40B4-BE49-F238E27FC236}">
                <a16:creationId xmlns:a16="http://schemas.microsoft.com/office/drawing/2014/main" id="{6459884B-6847-4185-B1F4-0C49C3D070EE}"/>
              </a:ext>
            </a:extLst>
          </p:cNvPr>
          <p:cNvSpPr/>
          <p:nvPr/>
        </p:nvSpPr>
        <p:spPr>
          <a:xfrm>
            <a:off x="2989382" y="3010802"/>
            <a:ext cx="2924176" cy="418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通過に必要なエネルギー２０</a:t>
            </a:r>
          </a:p>
        </p:txBody>
      </p:sp>
      <p:sp>
        <p:nvSpPr>
          <p:cNvPr id="14" name="吹き出し: 円形 13">
            <a:extLst>
              <a:ext uri="{FF2B5EF4-FFF2-40B4-BE49-F238E27FC236}">
                <a16:creationId xmlns:a16="http://schemas.microsoft.com/office/drawing/2014/main" id="{EADA642B-4840-4B04-A15E-B5A447FE80B1}"/>
              </a:ext>
            </a:extLst>
          </p:cNvPr>
          <p:cNvSpPr/>
          <p:nvPr/>
        </p:nvSpPr>
        <p:spPr>
          <a:xfrm>
            <a:off x="6126480" y="2893021"/>
            <a:ext cx="4034203" cy="1987113"/>
          </a:xfrm>
          <a:prstGeom prst="wedgeEllipseCallout">
            <a:avLst>
              <a:gd name="adj1" fmla="val -68460"/>
              <a:gd name="adj2" fmla="val 58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波の関数が壁の端に来ても０ になっていない！！</a:t>
            </a:r>
            <a:endParaRPr kumimoji="1" lang="en-US" altLang="ja-JP" dirty="0"/>
          </a:p>
          <a:p>
            <a:pPr algn="ctr"/>
            <a:endParaRPr kumimoji="1" lang="en-US" altLang="ja-JP" sz="1000" dirty="0"/>
          </a:p>
          <a:p>
            <a:pPr algn="ctr"/>
            <a:endParaRPr kumimoji="1" lang="en-US" altLang="ja-JP" dirty="0"/>
          </a:p>
          <a:p>
            <a:pPr algn="ctr"/>
            <a:endParaRPr kumimoji="1" lang="en-US" altLang="ja-JP" sz="1000" dirty="0"/>
          </a:p>
          <a:p>
            <a:pPr algn="ctr"/>
            <a:r>
              <a:rPr kumimoji="1" lang="ja-JP" altLang="en-US" dirty="0"/>
              <a:t>通過できる確率がある！</a:t>
            </a:r>
          </a:p>
        </p:txBody>
      </p:sp>
      <p:sp>
        <p:nvSpPr>
          <p:cNvPr id="15" name="矢印: 右 14">
            <a:extLst>
              <a:ext uri="{FF2B5EF4-FFF2-40B4-BE49-F238E27FC236}">
                <a16:creationId xmlns:a16="http://schemas.microsoft.com/office/drawing/2014/main" id="{0A6D26A7-1D12-4198-96A4-33D2AB0D10B8}"/>
              </a:ext>
            </a:extLst>
          </p:cNvPr>
          <p:cNvSpPr/>
          <p:nvPr/>
        </p:nvSpPr>
        <p:spPr>
          <a:xfrm>
            <a:off x="729762" y="4422531"/>
            <a:ext cx="2356337" cy="5451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進行方向</a:t>
            </a:r>
          </a:p>
        </p:txBody>
      </p:sp>
      <p:sp>
        <p:nvSpPr>
          <p:cNvPr id="16" name="矢印: 右 15">
            <a:extLst>
              <a:ext uri="{FF2B5EF4-FFF2-40B4-BE49-F238E27FC236}">
                <a16:creationId xmlns:a16="http://schemas.microsoft.com/office/drawing/2014/main" id="{7A8D1378-EBCE-4275-BF9A-D0CCEAD60E4F}"/>
              </a:ext>
            </a:extLst>
          </p:cNvPr>
          <p:cNvSpPr/>
          <p:nvPr/>
        </p:nvSpPr>
        <p:spPr>
          <a:xfrm>
            <a:off x="9214342" y="5143478"/>
            <a:ext cx="2356337" cy="5451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進行方向</a:t>
            </a:r>
          </a:p>
        </p:txBody>
      </p:sp>
      <p:sp>
        <p:nvSpPr>
          <p:cNvPr id="17" name="吹き出し: 円形 16">
            <a:extLst>
              <a:ext uri="{FF2B5EF4-FFF2-40B4-BE49-F238E27FC236}">
                <a16:creationId xmlns:a16="http://schemas.microsoft.com/office/drawing/2014/main" id="{38D69882-F0D0-4166-93ED-A0090E886AA9}"/>
              </a:ext>
            </a:extLst>
          </p:cNvPr>
          <p:cNvSpPr/>
          <p:nvPr/>
        </p:nvSpPr>
        <p:spPr>
          <a:xfrm>
            <a:off x="5820512" y="5660026"/>
            <a:ext cx="3393830" cy="1167377"/>
          </a:xfrm>
          <a:prstGeom prst="wedgeEllipseCallout">
            <a:avLst>
              <a:gd name="adj1" fmla="val -33835"/>
              <a:gd name="adj2" fmla="val -70369"/>
            </a:avLst>
          </a:prstGeom>
          <a:solidFill>
            <a:srgbClr val="29B2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波の関数が壁の端からシミ出来ている！！</a:t>
            </a:r>
          </a:p>
        </p:txBody>
      </p:sp>
      <p:sp>
        <p:nvSpPr>
          <p:cNvPr id="6" name="楕円 5">
            <a:extLst>
              <a:ext uri="{FF2B5EF4-FFF2-40B4-BE49-F238E27FC236}">
                <a16:creationId xmlns:a16="http://schemas.microsoft.com/office/drawing/2014/main" id="{97D4263D-01B4-42D9-BC30-7D20B765720C}"/>
              </a:ext>
            </a:extLst>
          </p:cNvPr>
          <p:cNvSpPr/>
          <p:nvPr/>
        </p:nvSpPr>
        <p:spPr>
          <a:xfrm>
            <a:off x="4967655" y="4756455"/>
            <a:ext cx="641839" cy="596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32C6911-081F-479B-B138-08A44BB86986}"/>
              </a:ext>
            </a:extLst>
          </p:cNvPr>
          <p:cNvSpPr txBox="1"/>
          <p:nvPr/>
        </p:nvSpPr>
        <p:spPr>
          <a:xfrm>
            <a:off x="7357527" y="3768509"/>
            <a:ext cx="1138773" cy="523825"/>
          </a:xfrm>
          <a:prstGeom prst="rect">
            <a:avLst/>
          </a:prstGeom>
          <a:noFill/>
        </p:spPr>
        <p:txBody>
          <a:bodyPr vert="eaVert" wrap="square" rtlCol="0">
            <a:spAutoFit/>
          </a:bodyPr>
          <a:lstStyle/>
          <a:p>
            <a:r>
              <a:rPr kumimoji="1" lang="en-US" altLang="ja-JP" sz="4400" dirty="0">
                <a:solidFill>
                  <a:schemeClr val="bg1"/>
                </a:solidFill>
              </a:rPr>
              <a:t>=</a:t>
            </a:r>
          </a:p>
          <a:p>
            <a:endParaRPr kumimoji="1" lang="ja-JP" altLang="en-US" dirty="0"/>
          </a:p>
        </p:txBody>
      </p:sp>
    </p:spTree>
    <p:extLst>
      <p:ext uri="{BB962C8B-B14F-4D97-AF65-F5344CB8AC3E}">
        <p14:creationId xmlns:p14="http://schemas.microsoft.com/office/powerpoint/2010/main" val="355925864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3097</TotalTime>
  <Words>2076</Words>
  <Application>Microsoft Office PowerPoint</Application>
  <PresentationFormat>ワイド画面</PresentationFormat>
  <Paragraphs>267</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Calibri</vt:lpstr>
      <vt:lpstr>Calibri Light</vt:lpstr>
      <vt:lpstr>Cambria Math</vt:lpstr>
      <vt:lpstr>レトロスペクト</vt:lpstr>
      <vt:lpstr>量子コンピュータ入門</vt:lpstr>
      <vt:lpstr>量子コンピュータとは？</vt:lpstr>
      <vt:lpstr>量子力学の性質</vt:lpstr>
      <vt:lpstr>１．波は粒子である！</vt:lpstr>
      <vt:lpstr>２．粒子も波である！</vt:lpstr>
      <vt:lpstr>繰り返していくと</vt:lpstr>
      <vt:lpstr>物質波の解釈</vt:lpstr>
      <vt:lpstr>PowerPoint プレゼンテーション</vt:lpstr>
      <vt:lpstr>トンネル効果</vt:lpstr>
      <vt:lpstr>３．途中で観測することによって、その後の現象に変化を与える。 </vt:lpstr>
      <vt:lpstr>何故か？</vt:lpstr>
      <vt:lpstr>４．量子もつれ</vt:lpstr>
      <vt:lpstr>量子もつれの例　　量子ビットの候補</vt:lpstr>
      <vt:lpstr>量子もつれの例　　量子ビットの候補２</vt:lpstr>
      <vt:lpstr>量子もつれの例　　量子ビットの候補３</vt:lpstr>
      <vt:lpstr>一番商業化に近いのは…..</vt:lpstr>
      <vt:lpstr>PowerPoint プレゼンテーション</vt:lpstr>
      <vt:lpstr>磁気の向きを利用した量子ビットの場合</vt:lpstr>
      <vt:lpstr>PowerPoint プレゼンテーション</vt:lpstr>
      <vt:lpstr>PowerPoint プレゼンテーション</vt:lpstr>
      <vt:lpstr>量子コンピュータの必要条件</vt:lpstr>
      <vt:lpstr>参考文献</vt:lpstr>
      <vt:lpstr>参考URL</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量子コンピュータ</dc:title>
  <dc:creator>dids-training</dc:creator>
  <cp:lastModifiedBy>松下 翔</cp:lastModifiedBy>
  <cp:revision>235</cp:revision>
  <dcterms:created xsi:type="dcterms:W3CDTF">2020-06-02T02:54:11Z</dcterms:created>
  <dcterms:modified xsi:type="dcterms:W3CDTF">2021-10-21T23:30:14Z</dcterms:modified>
</cp:coreProperties>
</file>