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22" r:id="rId6"/>
    <p:sldId id="258" r:id="rId7"/>
    <p:sldId id="260" r:id="rId8"/>
    <p:sldId id="306" r:id="rId9"/>
    <p:sldId id="276" r:id="rId10"/>
    <p:sldId id="265" r:id="rId11"/>
    <p:sldId id="290" r:id="rId12"/>
    <p:sldId id="264" r:id="rId13"/>
    <p:sldId id="291" r:id="rId14"/>
    <p:sldId id="266" r:id="rId15"/>
    <p:sldId id="305" r:id="rId16"/>
    <p:sldId id="292" r:id="rId17"/>
    <p:sldId id="278" r:id="rId18"/>
    <p:sldId id="307" r:id="rId19"/>
    <p:sldId id="308" r:id="rId20"/>
    <p:sldId id="285" r:id="rId21"/>
    <p:sldId id="309" r:id="rId22"/>
    <p:sldId id="286" r:id="rId23"/>
    <p:sldId id="28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C59"/>
    <a:srgbClr val="B05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7" autoAdjust="0"/>
  </p:normalViewPr>
  <p:slideViewPr>
    <p:cSldViewPr snapToGrid="0">
      <p:cViewPr>
        <p:scale>
          <a:sx n="50" d="100"/>
          <a:sy n="50" d="100"/>
        </p:scale>
        <p:origin x="45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0FB7-53D3-450F-B920-BA6B33296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5FC19-0709-45E9-A9C5-E629A232E4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C4C35F-C3F4-4D64-A44D-DE74C2349E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886DE9-B704-4612-82C6-D3F0D2EE1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886DE9-B704-4612-82C6-D3F0D2EE1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C4C35F-C3F4-4D64-A44D-DE74C2349E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github.com/ShouZhiDuan/k8/tree/main/&#39640;&#21487;&#29992;&#37096;&#32626;&#26041;&#26696;/kubespray&#37096;&#32626;&#26041;&#24335;" TargetMode="External"/><Relationship Id="rId4" Type="http://schemas.openxmlformats.org/officeDocument/2006/relationships/hyperlink" Target="https://github.com/ShouZhiDuan/k8/blob/main/&#39640;&#21487;&#29992;&#37096;&#32626;&#26041;&#26696;/kubeadmin&#37096;&#32626;&#26041;&#24335;/kubeadmin&#37096;&#32626;&#26041;&#24335;.md" TargetMode="External"/><Relationship Id="rId3" Type="http://schemas.openxmlformats.org/officeDocument/2006/relationships/hyperlink" Target="https://github.com/ShouZhiDuan/k8/blob/main/&#39640;&#21487;&#29992;&#37096;&#32626;&#26041;&#26696;/hardway&#37096;&#32626;&#26041;&#24335;/&#20108;&#36827;&#21046;&#37096;&#32626;&#25945;&#31243;.md" TargetMode="Externa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088504" cy="480665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013" y="4505138"/>
            <a:ext cx="3136606" cy="23528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30814" y="3212354"/>
            <a:ext cx="2016225" cy="3683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分享人：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SHOUZHI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28419" y="3212354"/>
            <a:ext cx="2016225" cy="3683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时间：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6390" y="1711325"/>
            <a:ext cx="68281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Kubernetes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4995" y="3212465"/>
            <a:ext cx="1024255" cy="36830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18:10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6079" y="1357819"/>
            <a:ext cx="5693410" cy="5262880"/>
            <a:chOff x="10264" y="2990"/>
            <a:chExt cx="8966" cy="8288"/>
          </a:xfrm>
        </p:grpSpPr>
        <p:grpSp>
          <p:nvGrpSpPr>
            <p:cNvPr id="3" name="Group 34"/>
            <p:cNvGrpSpPr/>
            <p:nvPr/>
          </p:nvGrpSpPr>
          <p:grpSpPr>
            <a:xfrm>
              <a:off x="12480" y="2990"/>
              <a:ext cx="4193" cy="5406"/>
              <a:chOff x="7925094" y="1898710"/>
              <a:chExt cx="2662556" cy="3433635"/>
            </a:xfrm>
          </p:grpSpPr>
          <p:sp>
            <p:nvSpPr>
              <p:cNvPr id="28" name="Freeform 5"/>
              <p:cNvSpPr/>
              <p:nvPr/>
            </p:nvSpPr>
            <p:spPr bwMode="auto">
              <a:xfrm>
                <a:off x="7925094" y="1898710"/>
                <a:ext cx="2662556" cy="2187273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Freeform 6"/>
              <p:cNvSpPr/>
              <p:nvPr/>
            </p:nvSpPr>
            <p:spPr bwMode="auto">
              <a:xfrm>
                <a:off x="8698007" y="4462259"/>
                <a:ext cx="864050" cy="870086"/>
              </a:xfrm>
              <a:custGeom>
                <a:avLst/>
                <a:gdLst>
                  <a:gd name="T0" fmla="*/ 8 w 71"/>
                  <a:gd name="T1" fmla="*/ 51 h 72"/>
                  <a:gd name="T2" fmla="*/ 20 w 71"/>
                  <a:gd name="T3" fmla="*/ 8 h 72"/>
                  <a:gd name="T4" fmla="*/ 63 w 71"/>
                  <a:gd name="T5" fmla="*/ 21 h 72"/>
                  <a:gd name="T6" fmla="*/ 51 w 71"/>
                  <a:gd name="T7" fmla="*/ 63 h 72"/>
                  <a:gd name="T8" fmla="*/ 8 w 71"/>
                  <a:gd name="T9" fmla="*/ 5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2">
                    <a:moveTo>
                      <a:pt x="8" y="51"/>
                    </a:moveTo>
                    <a:cubicBezTo>
                      <a:pt x="0" y="36"/>
                      <a:pt x="5" y="17"/>
                      <a:pt x="20" y="8"/>
                    </a:cubicBezTo>
                    <a:cubicBezTo>
                      <a:pt x="35" y="0"/>
                      <a:pt x="55" y="5"/>
                      <a:pt x="63" y="21"/>
                    </a:cubicBezTo>
                    <a:cubicBezTo>
                      <a:pt x="71" y="36"/>
                      <a:pt x="66" y="55"/>
                      <a:pt x="51" y="63"/>
                    </a:cubicBezTo>
                    <a:cubicBezTo>
                      <a:pt x="36" y="72"/>
                      <a:pt x="17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Group 35"/>
            <p:cNvGrpSpPr/>
            <p:nvPr/>
          </p:nvGrpSpPr>
          <p:grpSpPr>
            <a:xfrm>
              <a:off x="14179" y="6834"/>
              <a:ext cx="5051" cy="4444"/>
              <a:chOff x="9001451" y="4341148"/>
              <a:chExt cx="3206779" cy="2823200"/>
            </a:xfrm>
          </p:grpSpPr>
          <p:sp>
            <p:nvSpPr>
              <p:cNvPr id="26" name="Freeform 7"/>
              <p:cNvSpPr/>
              <p:nvPr/>
            </p:nvSpPr>
            <p:spPr bwMode="auto">
              <a:xfrm rot="7110565">
                <a:off x="9719961" y="4676078"/>
                <a:ext cx="2618418" cy="2358121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9001451" y="4341148"/>
                <a:ext cx="864051" cy="876137"/>
              </a:xfrm>
              <a:custGeom>
                <a:avLst/>
                <a:gdLst>
                  <a:gd name="T0" fmla="*/ 8 w 71"/>
                  <a:gd name="T1" fmla="*/ 51 h 72"/>
                  <a:gd name="T2" fmla="*/ 20 w 71"/>
                  <a:gd name="T3" fmla="*/ 8 h 72"/>
                  <a:gd name="T4" fmla="*/ 63 w 71"/>
                  <a:gd name="T5" fmla="*/ 21 h 72"/>
                  <a:gd name="T6" fmla="*/ 51 w 71"/>
                  <a:gd name="T7" fmla="*/ 63 h 72"/>
                  <a:gd name="T8" fmla="*/ 8 w 71"/>
                  <a:gd name="T9" fmla="*/ 5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2">
                    <a:moveTo>
                      <a:pt x="8" y="51"/>
                    </a:moveTo>
                    <a:cubicBezTo>
                      <a:pt x="0" y="36"/>
                      <a:pt x="5" y="17"/>
                      <a:pt x="20" y="8"/>
                    </a:cubicBezTo>
                    <a:cubicBezTo>
                      <a:pt x="35" y="0"/>
                      <a:pt x="54" y="5"/>
                      <a:pt x="63" y="21"/>
                    </a:cubicBezTo>
                    <a:cubicBezTo>
                      <a:pt x="71" y="36"/>
                      <a:pt x="66" y="55"/>
                      <a:pt x="51" y="63"/>
                    </a:cubicBezTo>
                    <a:cubicBezTo>
                      <a:pt x="36" y="72"/>
                      <a:pt x="16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10264" y="6577"/>
              <a:ext cx="5203" cy="3615"/>
              <a:chOff x="6516733" y="4175556"/>
              <a:chExt cx="3303057" cy="2295163"/>
            </a:xfrm>
          </p:grpSpPr>
          <p:sp>
            <p:nvSpPr>
              <p:cNvPr id="24" name="Freeform 9"/>
              <p:cNvSpPr/>
              <p:nvPr/>
            </p:nvSpPr>
            <p:spPr bwMode="auto">
              <a:xfrm>
                <a:off x="6516733" y="4175556"/>
                <a:ext cx="2738298" cy="2295163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8943653" y="4691113"/>
                <a:ext cx="876137" cy="864048"/>
              </a:xfrm>
              <a:custGeom>
                <a:avLst/>
                <a:gdLst>
                  <a:gd name="T0" fmla="*/ 8 w 72"/>
                  <a:gd name="T1" fmla="*/ 51 h 71"/>
                  <a:gd name="T2" fmla="*/ 21 w 72"/>
                  <a:gd name="T3" fmla="*/ 8 h 71"/>
                  <a:gd name="T4" fmla="*/ 63 w 72"/>
                  <a:gd name="T5" fmla="*/ 20 h 71"/>
                  <a:gd name="T6" fmla="*/ 51 w 72"/>
                  <a:gd name="T7" fmla="*/ 63 h 71"/>
                  <a:gd name="T8" fmla="*/ 8 w 72"/>
                  <a:gd name="T9" fmla="*/ 5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1">
                    <a:moveTo>
                      <a:pt x="8" y="51"/>
                    </a:moveTo>
                    <a:cubicBezTo>
                      <a:pt x="0" y="36"/>
                      <a:pt x="5" y="16"/>
                      <a:pt x="21" y="8"/>
                    </a:cubicBezTo>
                    <a:cubicBezTo>
                      <a:pt x="36" y="0"/>
                      <a:pt x="55" y="5"/>
                      <a:pt x="63" y="20"/>
                    </a:cubicBezTo>
                    <a:cubicBezTo>
                      <a:pt x="72" y="35"/>
                      <a:pt x="66" y="54"/>
                      <a:pt x="51" y="63"/>
                    </a:cubicBezTo>
                    <a:cubicBezTo>
                      <a:pt x="36" y="71"/>
                      <a:pt x="17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" name="Freeform 11"/>
            <p:cNvSpPr/>
            <p:nvPr/>
          </p:nvSpPr>
          <p:spPr bwMode="auto">
            <a:xfrm>
              <a:off x="13021" y="3499"/>
              <a:ext cx="3092" cy="2608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10978" y="7207"/>
              <a:ext cx="2899" cy="2545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3"/>
            <p:cNvSpPr/>
            <p:nvPr/>
          </p:nvSpPr>
          <p:spPr bwMode="auto">
            <a:xfrm>
              <a:off x="15310" y="7082"/>
              <a:ext cx="3048" cy="2670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Inhaltsplatzhalter 4"/>
            <p:cNvSpPr txBox="1"/>
            <p:nvPr/>
          </p:nvSpPr>
          <p:spPr>
            <a:xfrm>
              <a:off x="13529" y="5000"/>
              <a:ext cx="2095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HardWay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" name="Inhaltsplatzhalter 4"/>
            <p:cNvSpPr txBox="1"/>
            <p:nvPr/>
          </p:nvSpPr>
          <p:spPr>
            <a:xfrm>
              <a:off x="11430" y="8900"/>
              <a:ext cx="2095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Kubeadmin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" name="Inhaltsplatzhalter 4"/>
            <p:cNvSpPr txBox="1"/>
            <p:nvPr/>
          </p:nvSpPr>
          <p:spPr>
            <a:xfrm>
              <a:off x="15696" y="8847"/>
              <a:ext cx="2311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Kubespray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30" name="TextBox 136"/>
          <p:cNvSpPr txBox="1"/>
          <p:nvPr/>
        </p:nvSpPr>
        <p:spPr>
          <a:xfrm>
            <a:off x="6772102" y="1282299"/>
            <a:ext cx="265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id-ID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官网部署教程</a:t>
            </a:r>
            <a:endParaRPr kumimoji="0" lang="zh-CN" altLang="id-ID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137"/>
          <p:cNvSpPr txBox="1"/>
          <p:nvPr/>
        </p:nvSpPr>
        <p:spPr>
          <a:xfrm>
            <a:off x="6772102" y="1680589"/>
            <a:ext cx="48562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1828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https://kubernetes.io/zh/docs/setup/production-environment/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6619"/>
            <a:ext cx="6141720" cy="895997"/>
            <a:chOff x="0" y="16619"/>
            <a:chExt cx="6141720" cy="895997"/>
          </a:xfrm>
        </p:grpSpPr>
        <p:sp>
          <p:nvSpPr>
            <p:cNvPr id="44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165" y="237599"/>
              <a:ext cx="4694555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三种高可用部署方案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40" name="TextBox 136"/>
          <p:cNvSpPr txBox="1"/>
          <p:nvPr/>
        </p:nvSpPr>
        <p:spPr>
          <a:xfrm>
            <a:off x="6772275" y="2104390"/>
            <a:ext cx="3949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HardWay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（二进制部署教程）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extBox 137"/>
          <p:cNvSpPr txBox="1"/>
          <p:nvPr/>
        </p:nvSpPr>
        <p:spPr>
          <a:xfrm>
            <a:off x="6815282" y="2502914"/>
            <a:ext cx="48562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1828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https://github.com/kelseyhightower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TextBox 136"/>
          <p:cNvSpPr txBox="1"/>
          <p:nvPr/>
        </p:nvSpPr>
        <p:spPr>
          <a:xfrm>
            <a:off x="6772102" y="2852019"/>
            <a:ext cx="265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、实践部署教程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TextBox 136"/>
          <p:cNvSpPr txBox="1"/>
          <p:nvPr/>
        </p:nvSpPr>
        <p:spPr>
          <a:xfrm>
            <a:off x="6916420" y="3371215"/>
            <a:ext cx="951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3" action="ppaction://hlinkfile"/>
              </a:rPr>
              <a:t>二进制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36"/>
          <p:cNvSpPr txBox="1"/>
          <p:nvPr/>
        </p:nvSpPr>
        <p:spPr>
          <a:xfrm>
            <a:off x="6916420" y="3920490"/>
            <a:ext cx="1616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4" action="ppaction://hlinkfile"/>
              </a:rPr>
              <a:t>Kubeadmin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TextBox 136"/>
          <p:cNvSpPr txBox="1"/>
          <p:nvPr/>
        </p:nvSpPr>
        <p:spPr>
          <a:xfrm>
            <a:off x="6916420" y="4638040"/>
            <a:ext cx="310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5" action="ppaction://hlinkfile"/>
              </a:rPr>
              <a:t>Kubespray文档待完善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  <p:bldP spid="41" grpId="0"/>
      <p:bldP spid="42" grpId="0"/>
      <p:bldP spid="48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23915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33721" y="1134905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03000" y="1469737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3"/>
          <p:cNvSpPr txBox="1"/>
          <p:nvPr>
            <p:custDataLst>
              <p:tags r:id="rId5"/>
            </p:custDataLst>
          </p:nvPr>
        </p:nvSpPr>
        <p:spPr>
          <a:xfrm>
            <a:off x="142240" y="4607560"/>
            <a:ext cx="11984355" cy="546735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https://kubernetes.io/zh/docs/reference/command-line-tools-reference/kube-apiserver/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6"/>
            </p:custDataLst>
          </p:nvPr>
        </p:nvSpPr>
        <p:spPr>
          <a:xfrm>
            <a:off x="3138571" y="3584099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核心组件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4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18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组件架构图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55" y="782955"/>
            <a:ext cx="10481945" cy="6075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286543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75"/>
          <p:cNvSpPr/>
          <p:nvPr/>
        </p:nvSpPr>
        <p:spPr>
          <a:xfrm>
            <a:off x="484691" y="121231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用于在master节点操控集群节点工具，比如说创建pod、svc、configmap等相关资源。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 flipH="1">
            <a:off x="518633" y="872306"/>
            <a:ext cx="77152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Kubectl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3132613" y="9015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75"/>
          <p:cNvSpPr/>
          <p:nvPr/>
        </p:nvSpPr>
        <p:spPr>
          <a:xfrm>
            <a:off x="3330761" y="1187554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请求到达master之后，然后在分配给worker工作节点创建Pod之类的关键命令是通过kubectl过来之后，是不是需要授权一下，那么ApiServer就是用于授权的组件。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 flipH="1">
            <a:off x="3364703" y="847541"/>
            <a:ext cx="9347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ApiServer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5938678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Rectangle 75"/>
          <p:cNvSpPr/>
          <p:nvPr/>
        </p:nvSpPr>
        <p:spPr>
          <a:xfrm>
            <a:off x="6136826" y="1212319"/>
            <a:ext cx="2278624" cy="11969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授权通过后，接下来具体操作那个worker节点，或者container之类的，得要有调度策略。那么scheduler就是起到一个调度策略的作用。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 flipH="1">
            <a:off x="6170768" y="872306"/>
            <a:ext cx="95186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Scheduler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8842533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9040681" y="121231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调度器执行调度之后会有一个分发器，用来真正路由分发到哪个worker工作节点上。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 flipH="1">
            <a:off x="9074623" y="872306"/>
            <a:ext cx="16611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Controller Manager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28590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75"/>
          <p:cNvSpPr/>
          <p:nvPr/>
        </p:nvSpPr>
        <p:spPr>
          <a:xfrm>
            <a:off x="484056" y="4071089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分发器分发到具体的worker后，最终会由kubelet服务调用Docker Engine，创建对应的容器。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76"/>
          <p:cNvSpPr txBox="1"/>
          <p:nvPr/>
        </p:nvSpPr>
        <p:spPr>
          <a:xfrm flipH="1">
            <a:off x="517998" y="3731076"/>
            <a:ext cx="7816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Kubelet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Freeform 45"/>
          <p:cNvSpPr>
            <a:spLocks noEditPoints="1"/>
          </p:cNvSpPr>
          <p:nvPr/>
        </p:nvSpPr>
        <p:spPr bwMode="auto">
          <a:xfrm>
            <a:off x="3132613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75"/>
          <p:cNvSpPr/>
          <p:nvPr/>
        </p:nvSpPr>
        <p:spPr>
          <a:xfrm>
            <a:off x="3330761" y="4071089"/>
            <a:ext cx="2278624" cy="3124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Calico、CoreDNS插件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76"/>
          <p:cNvSpPr txBox="1"/>
          <p:nvPr/>
        </p:nvSpPr>
        <p:spPr>
          <a:xfrm flipH="1">
            <a:off x="3364703" y="3731076"/>
            <a:ext cx="114935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DNS域名解析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593867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75"/>
          <p:cNvSpPr/>
          <p:nvPr/>
        </p:nvSpPr>
        <p:spPr>
          <a:xfrm>
            <a:off x="6136826" y="4071089"/>
            <a:ext cx="2278624" cy="3124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etcd集群部署。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76"/>
          <p:cNvSpPr txBox="1"/>
          <p:nvPr/>
        </p:nvSpPr>
        <p:spPr>
          <a:xfrm flipH="1">
            <a:off x="6170768" y="3731076"/>
            <a:ext cx="14166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ETCD分布式存储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864377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Rectangle 75"/>
          <p:cNvSpPr/>
          <p:nvPr/>
        </p:nvSpPr>
        <p:spPr>
          <a:xfrm>
            <a:off x="8841926" y="407108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可视化集群资源界面。一般都会用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Prometheus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来实现，也能强大的插件。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76"/>
          <p:cNvSpPr txBox="1"/>
          <p:nvPr/>
        </p:nvSpPr>
        <p:spPr>
          <a:xfrm flipH="1">
            <a:off x="8875868" y="373107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控制面板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服务发现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"/>
          <p:cNvSpPr/>
          <p:nvPr/>
        </p:nvSpPr>
        <p:spPr>
          <a:xfrm>
            <a:off x="0" y="4381500"/>
            <a:ext cx="12242799" cy="2476500"/>
          </a:xfrm>
          <a:prstGeom prst="trapezoid">
            <a:avLst/>
          </a:pr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35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常见通信场景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" y="814705"/>
            <a:ext cx="10995025" cy="598741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06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案例演示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3165" y="4790440"/>
            <a:ext cx="7632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https://github.com/ShouZhiDuan/k8/blob/main/案例演示/案例演示.md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07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常见资源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36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常见资源列表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1597183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Box 76"/>
          <p:cNvSpPr txBox="1"/>
          <p:nvPr/>
        </p:nvSpPr>
        <p:spPr>
          <a:xfrm flipH="1">
            <a:off x="1864833" y="1343476"/>
            <a:ext cx="106553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NameSpace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Freeform 45"/>
          <p:cNvSpPr>
            <a:spLocks noEditPoints="1"/>
          </p:cNvSpPr>
          <p:nvPr/>
        </p:nvSpPr>
        <p:spPr bwMode="auto">
          <a:xfrm>
            <a:off x="1597183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 flipH="1">
            <a:off x="1864833" y="2104206"/>
            <a:ext cx="110871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Deployment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1597183" y="282936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TextBox 76"/>
          <p:cNvSpPr txBox="1"/>
          <p:nvPr/>
        </p:nvSpPr>
        <p:spPr>
          <a:xfrm flipH="1">
            <a:off x="1864833" y="2864936"/>
            <a:ext cx="75565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Service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Freeform 45"/>
          <p:cNvSpPr>
            <a:spLocks noEditPoints="1"/>
          </p:cNvSpPr>
          <p:nvPr/>
        </p:nvSpPr>
        <p:spPr bwMode="auto">
          <a:xfrm>
            <a:off x="1597183" y="35900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 flipH="1">
            <a:off x="1864833" y="3625666"/>
            <a:ext cx="45720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Pod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auto">
          <a:xfrm>
            <a:off x="1597183" y="44835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 flipH="1">
            <a:off x="1864833" y="4519111"/>
            <a:ext cx="71628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Ingress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45"/>
          <p:cNvSpPr>
            <a:spLocks noEditPoints="1"/>
          </p:cNvSpPr>
          <p:nvPr/>
        </p:nvSpPr>
        <p:spPr bwMode="auto">
          <a:xfrm>
            <a:off x="1597183" y="537698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 flipH="1">
            <a:off x="1864833" y="5412556"/>
            <a:ext cx="57721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Node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597183" y="613771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76"/>
          <p:cNvSpPr txBox="1"/>
          <p:nvPr/>
        </p:nvSpPr>
        <p:spPr>
          <a:xfrm flipH="1">
            <a:off x="1864833" y="6173286"/>
            <a:ext cx="975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ConfigMap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Freeform 45"/>
          <p:cNvSpPr>
            <a:spLocks noEditPoints="1"/>
          </p:cNvSpPr>
          <p:nvPr/>
        </p:nvSpPr>
        <p:spPr bwMode="auto">
          <a:xfrm>
            <a:off x="3982878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 flipH="1">
            <a:off x="4250528" y="1343476"/>
            <a:ext cx="183451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ReplicationController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Freeform 45"/>
          <p:cNvSpPr>
            <a:spLocks noEditPoints="1"/>
          </p:cNvSpPr>
          <p:nvPr/>
        </p:nvSpPr>
        <p:spPr bwMode="auto">
          <a:xfrm>
            <a:off x="3982878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extBox 76"/>
          <p:cNvSpPr txBox="1"/>
          <p:nvPr/>
        </p:nvSpPr>
        <p:spPr>
          <a:xfrm flipH="1">
            <a:off x="4250528" y="2104206"/>
            <a:ext cx="98996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ReplicaSet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3982878" y="282936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TextBox 76"/>
          <p:cNvSpPr txBox="1"/>
          <p:nvPr/>
        </p:nvSpPr>
        <p:spPr>
          <a:xfrm flipH="1">
            <a:off x="4250528" y="2864936"/>
            <a:ext cx="150939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PersistentVolume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Freeform 45"/>
          <p:cNvSpPr>
            <a:spLocks noEditPoints="1"/>
          </p:cNvSpPr>
          <p:nvPr/>
        </p:nvSpPr>
        <p:spPr bwMode="auto">
          <a:xfrm>
            <a:off x="3982878" y="35900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76"/>
          <p:cNvSpPr txBox="1"/>
          <p:nvPr/>
        </p:nvSpPr>
        <p:spPr>
          <a:xfrm flipH="1">
            <a:off x="4250528" y="3625666"/>
            <a:ext cx="193865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PersistentVolumeClaim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3982878" y="44835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TextBox 76"/>
          <p:cNvSpPr txBox="1"/>
          <p:nvPr/>
        </p:nvSpPr>
        <p:spPr>
          <a:xfrm flipH="1">
            <a:off x="4250528" y="4519111"/>
            <a:ext cx="113474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StorageClass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3946048" y="537698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TextBox 76"/>
          <p:cNvSpPr txBox="1"/>
          <p:nvPr/>
        </p:nvSpPr>
        <p:spPr>
          <a:xfrm flipH="1">
            <a:off x="4213698" y="5412556"/>
            <a:ext cx="67691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Secret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Freeform 45"/>
          <p:cNvSpPr>
            <a:spLocks noEditPoints="1"/>
          </p:cNvSpPr>
          <p:nvPr/>
        </p:nvSpPr>
        <p:spPr bwMode="auto">
          <a:xfrm>
            <a:off x="3946048" y="617327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TextBox 76"/>
          <p:cNvSpPr txBox="1"/>
          <p:nvPr/>
        </p:nvSpPr>
        <p:spPr>
          <a:xfrm flipH="1">
            <a:off x="4213698" y="6208846"/>
            <a:ext cx="46037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Job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>
            <a:off x="7405528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TextBox 76"/>
          <p:cNvSpPr txBox="1"/>
          <p:nvPr/>
        </p:nvSpPr>
        <p:spPr>
          <a:xfrm flipH="1">
            <a:off x="7673178" y="1343476"/>
            <a:ext cx="82232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CronJob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Freeform 45"/>
          <p:cNvSpPr>
            <a:spLocks noEditPoints="1"/>
          </p:cNvSpPr>
          <p:nvPr/>
        </p:nvSpPr>
        <p:spPr bwMode="auto">
          <a:xfrm>
            <a:off x="7405528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TextBox 76"/>
          <p:cNvSpPr txBox="1"/>
          <p:nvPr/>
        </p:nvSpPr>
        <p:spPr>
          <a:xfrm flipH="1">
            <a:off x="7673178" y="2104206"/>
            <a:ext cx="103314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StatefulSet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Freeform 45"/>
          <p:cNvSpPr>
            <a:spLocks noEditPoints="1"/>
          </p:cNvSpPr>
          <p:nvPr/>
        </p:nvSpPr>
        <p:spPr bwMode="auto">
          <a:xfrm>
            <a:off x="7405528" y="286492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TextBox 76"/>
          <p:cNvSpPr txBox="1"/>
          <p:nvPr/>
        </p:nvSpPr>
        <p:spPr>
          <a:xfrm flipH="1">
            <a:off x="7673178" y="2900496"/>
            <a:ext cx="10483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DaemonSet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08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2300605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k8s(ConfigMap)</a:t>
            </a:r>
            <a:endParaRPr kumimoji="0" lang="en-US" altLang="zh-CN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7079" y="840053"/>
            <a:ext cx="12192000" cy="4722794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4723455" y="165219"/>
            <a:ext cx="1203960" cy="7067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00518E"/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目标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01975" y="1516380"/>
            <a:ext cx="6767195" cy="52197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、了解传统服务迁移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基础流程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01975" y="2081530"/>
            <a:ext cx="64223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、了解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高可用部署常见方案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01975" y="2708910"/>
            <a:ext cx="50761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、了解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基础组件架构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1975" y="3380740"/>
            <a:ext cx="50761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、掌握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常见通信场景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01975" y="4003675"/>
            <a:ext cx="50761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、掌握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常见调度资源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>
            <a:spLocks noChangeAspect="1"/>
          </p:cNvSpPr>
          <p:nvPr/>
        </p:nvSpPr>
        <p:spPr>
          <a:xfrm>
            <a:off x="7452900" y="1980478"/>
            <a:ext cx="4320000" cy="3724138"/>
          </a:xfrm>
          <a:prstGeom prst="triangle">
            <a:avLst/>
          </a:prstGeom>
          <a:gradFill>
            <a:gsLst>
              <a:gs pos="21000">
                <a:srgbClr val="B15D0A"/>
              </a:gs>
              <a:gs pos="76000">
                <a:srgbClr val="260659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等腰三角形 25"/>
          <p:cNvSpPr>
            <a:spLocks noChangeAspect="1"/>
          </p:cNvSpPr>
          <p:nvPr/>
        </p:nvSpPr>
        <p:spPr>
          <a:xfrm>
            <a:off x="8108541" y="1980478"/>
            <a:ext cx="3008718" cy="2593723"/>
          </a:xfrm>
          <a:prstGeom prst="triangle">
            <a:avLst/>
          </a:prstGeom>
          <a:gradFill>
            <a:gsLst>
              <a:gs pos="21000">
                <a:srgbClr val="B15D0A"/>
              </a:gs>
              <a:gs pos="76000">
                <a:srgbClr val="260659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等腰三角形 28"/>
          <p:cNvSpPr>
            <a:spLocks noChangeAspect="1"/>
          </p:cNvSpPr>
          <p:nvPr/>
        </p:nvSpPr>
        <p:spPr>
          <a:xfrm>
            <a:off x="8737239" y="1980478"/>
            <a:ext cx="1751323" cy="1509761"/>
          </a:xfrm>
          <a:prstGeom prst="triangle">
            <a:avLst/>
          </a:prstGeom>
          <a:gradFill>
            <a:gsLst>
              <a:gs pos="21000">
                <a:srgbClr val="B15D0A"/>
              </a:gs>
              <a:gs pos="76000">
                <a:srgbClr val="260659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2" name="肘形连接符 16"/>
          <p:cNvCxnSpPr/>
          <p:nvPr/>
        </p:nvCxnSpPr>
        <p:spPr>
          <a:xfrm rot="16200000" flipV="1">
            <a:off x="6654229" y="856068"/>
            <a:ext cx="445972" cy="3312610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17"/>
          <p:cNvCxnSpPr/>
          <p:nvPr/>
        </p:nvCxnSpPr>
        <p:spPr>
          <a:xfrm rot="16200000" flipV="1">
            <a:off x="6390540" y="2370223"/>
            <a:ext cx="433349" cy="2772608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18"/>
          <p:cNvCxnSpPr/>
          <p:nvPr/>
        </p:nvCxnSpPr>
        <p:spPr>
          <a:xfrm rot="16200000" flipV="1">
            <a:off x="6126851" y="3887377"/>
            <a:ext cx="420726" cy="2232608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217"/>
          <p:cNvSpPr>
            <a:spLocks noChangeAspect="1" noEditPoints="1"/>
          </p:cNvSpPr>
          <p:nvPr/>
        </p:nvSpPr>
        <p:spPr bwMode="auto">
          <a:xfrm>
            <a:off x="9369217" y="3791805"/>
            <a:ext cx="389764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Freeform 218"/>
          <p:cNvSpPr>
            <a:spLocks noChangeAspect="1" noEditPoints="1"/>
          </p:cNvSpPr>
          <p:nvPr/>
        </p:nvSpPr>
        <p:spPr bwMode="auto">
          <a:xfrm>
            <a:off x="9375758" y="2709728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Freeform 219"/>
          <p:cNvSpPr>
            <a:spLocks noChangeAspect="1" noEditPoints="1"/>
          </p:cNvSpPr>
          <p:nvPr/>
        </p:nvSpPr>
        <p:spPr bwMode="auto">
          <a:xfrm>
            <a:off x="9409753" y="4949734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Google Shape;86;p19"/>
          <p:cNvSpPr txBox="1"/>
          <p:nvPr/>
        </p:nvSpPr>
        <p:spPr>
          <a:xfrm>
            <a:off x="2167500" y="1826403"/>
            <a:ext cx="3004211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YOUR TITLE HERE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21743" y="2137171"/>
            <a:ext cx="4149968" cy="7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Please enter text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here.Please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enter text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here.Please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enter text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Please enter text here.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Google Shape;86;p19"/>
          <p:cNvSpPr txBox="1"/>
          <p:nvPr/>
        </p:nvSpPr>
        <p:spPr>
          <a:xfrm>
            <a:off x="2167500" y="3152619"/>
            <a:ext cx="3004211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YOUR TITLE HERE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21743" y="3463387"/>
            <a:ext cx="4149968" cy="7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Please enter text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here.Please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enter text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here.Please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enter text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Please enter text here.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Google Shape;86;p19"/>
          <p:cNvSpPr txBox="1"/>
          <p:nvPr/>
        </p:nvSpPr>
        <p:spPr>
          <a:xfrm>
            <a:off x="2167500" y="4478835"/>
            <a:ext cx="3004211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YOUR TITLE HERE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21743" y="4789603"/>
            <a:ext cx="4149968" cy="7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Please enter text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here.Please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enter text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here.Please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enter text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Please enter text here.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21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9286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此处添加标题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9" grpId="0" bldLvl="0" animBg="1"/>
      <p:bldP spid="40" grpId="0" bldLvl="0" animBg="1"/>
      <p:bldP spid="41" grpId="0" bldLvl="0" animBg="1"/>
      <p:bldP spid="42" grpId="0"/>
      <p:bldP spid="43" grpId="0" bldLvl="0"/>
      <p:bldP spid="44" grpId="0"/>
      <p:bldP spid="45" grpId="0" bldLvl="0"/>
      <p:bldP spid="46" grpId="0"/>
      <p:bldP spid="47" grpId="0" bldLvl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088504" cy="480665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013" y="4505138"/>
            <a:ext cx="3136606" cy="235286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420877" y="1803959"/>
            <a:ext cx="5703505" cy="1625041"/>
            <a:chOff x="4202647" y="1482570"/>
            <a:chExt cx="5703505" cy="1625041"/>
          </a:xfrm>
        </p:grpSpPr>
        <p:sp>
          <p:nvSpPr>
            <p:cNvPr id="13" name="文本框 12"/>
            <p:cNvSpPr txBox="1"/>
            <p:nvPr/>
          </p:nvSpPr>
          <p:spPr>
            <a:xfrm>
              <a:off x="4224334" y="1537951"/>
              <a:ext cx="5681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41029D"/>
                  </a:solidFill>
                  <a:effectLst/>
                  <a:uLnTx/>
                  <a:uFillTx/>
                  <a:cs typeface="+mn-ea"/>
                  <a:sym typeface="+mn-lt"/>
                </a:rPr>
                <a:t>感谢观看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1029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02647" y="1482570"/>
              <a:ext cx="5681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glow rad="63500">
                      <a:srgbClr val="41029D">
                        <a:alpha val="40000"/>
                      </a:srgbClr>
                    </a:glow>
                  </a:effectLst>
                  <a:uLnTx/>
                  <a:uFillTx/>
                  <a:cs typeface="+mn-ea"/>
                  <a:sym typeface="+mn-lt"/>
                </a:rPr>
                <a:t>感谢观看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rgbClr val="41029D">
                      <a:alpha val="40000"/>
                    </a:srgbClr>
                  </a:glo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552675" y="3244700"/>
            <a:ext cx="35376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/>
                <a:uLnTx/>
                <a:uFillTx/>
                <a:cs typeface="+mn-ea"/>
                <a:sym typeface="+mn-lt"/>
              </a:rPr>
              <a:t>锘崴科技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7079" y="834973"/>
            <a:ext cx="12192000" cy="4722794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1036791" y="546219"/>
            <a:ext cx="2234907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00518E"/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C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ONTENTS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82667" y="1064668"/>
            <a:ext cx="2747764" cy="52197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、分布式场景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2870" y="1703705"/>
            <a:ext cx="309753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能做什么？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82870" y="2342515"/>
            <a:ext cx="393065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高可用部署方案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2870" y="4137025"/>
            <a:ext cx="284543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案例演示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2870" y="5333365"/>
            <a:ext cx="502348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k8s(ConfigMap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pv&amp;pvc)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2870" y="4735195"/>
            <a:ext cx="356933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常见调度资源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2870" y="2940685"/>
            <a:ext cx="284607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核心组件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870" y="3538855"/>
            <a:ext cx="290004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服务发现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5415" y="5931535"/>
            <a:ext cx="366077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k8s(Servicemesh)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3886" y="233769"/>
            <a:ext cx="9936347" cy="6624231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4709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3988" y="1386222"/>
            <a:ext cx="2713761" cy="1630793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10194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分布式场景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9" b="14859"/>
          <a:stretch>
            <a:fillRect/>
          </a:stretch>
        </p:blipFill>
        <p:spPr>
          <a:xfrm>
            <a:off x="-1" y="530284"/>
            <a:ext cx="5776051" cy="6301046"/>
          </a:xfrm>
          <a:prstGeom prst="rect">
            <a:avLst/>
          </a:prstGeom>
        </p:spPr>
      </p:pic>
      <p:sp>
        <p:nvSpPr>
          <p:cNvPr id="26" name="TextBox 66"/>
          <p:cNvSpPr txBox="1"/>
          <p:nvPr/>
        </p:nvSpPr>
        <p:spPr>
          <a:xfrm>
            <a:off x="6721475" y="746125"/>
            <a:ext cx="210883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ID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TextBox 66"/>
          <p:cNvSpPr txBox="1"/>
          <p:nvPr/>
        </p:nvSpPr>
        <p:spPr>
          <a:xfrm>
            <a:off x="6721475" y="1772285"/>
            <a:ext cx="293179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Session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TextBox 66"/>
          <p:cNvSpPr txBox="1"/>
          <p:nvPr/>
        </p:nvSpPr>
        <p:spPr>
          <a:xfrm>
            <a:off x="6721475" y="2896870"/>
            <a:ext cx="21475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TextBox 66"/>
          <p:cNvSpPr txBox="1"/>
          <p:nvPr/>
        </p:nvSpPr>
        <p:spPr>
          <a:xfrm>
            <a:off x="6721475" y="4017010"/>
            <a:ext cx="25031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分布式事务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66"/>
          <p:cNvSpPr txBox="1"/>
          <p:nvPr/>
        </p:nvSpPr>
        <p:spPr>
          <a:xfrm>
            <a:off x="6721475" y="5236210"/>
            <a:ext cx="25031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分布式缓存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16510"/>
            <a:ext cx="4029075" cy="829310"/>
            <a:chOff x="0" y="16619"/>
            <a:chExt cx="4264025" cy="895997"/>
          </a:xfrm>
        </p:grpSpPr>
        <p:sp>
          <p:nvSpPr>
            <p:cNvPr id="11" name="2"/>
            <p:cNvSpPr txBox="1"/>
            <p:nvPr>
              <p:custDataLst>
                <p:tags r:id="rId2"/>
              </p:custDataLst>
            </p:nvPr>
          </p:nvSpPr>
          <p:spPr>
            <a:xfrm>
              <a:off x="1447165" y="75002"/>
              <a:ext cx="2816860" cy="623630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分布式场景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3886" y="233769"/>
            <a:ext cx="9936347" cy="6624231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4709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3988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10194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能做什么？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99032" y="-878359"/>
            <a:ext cx="15184706" cy="11388528"/>
          </a:xfrm>
          <a:prstGeom prst="rect">
            <a:avLst/>
          </a:prstGeom>
        </p:spPr>
      </p:pic>
      <p:sp>
        <p:nvSpPr>
          <p:cNvPr id="2" name="Google Shape;86;p19"/>
          <p:cNvSpPr txBox="1"/>
          <p:nvPr/>
        </p:nvSpPr>
        <p:spPr>
          <a:xfrm>
            <a:off x="93345" y="1232535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服务发现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713105" y="1666875"/>
            <a:ext cx="45720" cy="21355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714587" y="2483480"/>
            <a:ext cx="40193" cy="28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237730" y="1557020"/>
            <a:ext cx="51435" cy="3365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949700" y="3168650"/>
            <a:ext cx="31750" cy="2091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19" name="2"/>
            <p:cNvSpPr txBox="1"/>
            <p:nvPr>
              <p:custDataLst>
                <p:tags r:id="rId2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k8s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能做什么？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6" name="Google Shape;86;p19"/>
          <p:cNvSpPr txBox="1"/>
          <p:nvPr/>
        </p:nvSpPr>
        <p:spPr>
          <a:xfrm>
            <a:off x="1207770" y="2084705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熔断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785197" y="1911980"/>
            <a:ext cx="40193" cy="28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86;p19"/>
          <p:cNvSpPr txBox="1"/>
          <p:nvPr/>
        </p:nvSpPr>
        <p:spPr>
          <a:xfrm>
            <a:off x="2344420" y="1490980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限流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5" name="Google Shape;86;p19"/>
          <p:cNvSpPr txBox="1"/>
          <p:nvPr/>
        </p:nvSpPr>
        <p:spPr>
          <a:xfrm>
            <a:off x="3089275" y="2734310"/>
            <a:ext cx="236347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链路追踪（插件）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5635625" y="2354580"/>
            <a:ext cx="55880" cy="2905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86;p19"/>
          <p:cNvSpPr txBox="1"/>
          <p:nvPr/>
        </p:nvSpPr>
        <p:spPr>
          <a:xfrm>
            <a:off x="6589395" y="1122680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滚动部署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4" name="Google Shape;86;p19"/>
          <p:cNvSpPr txBox="1"/>
          <p:nvPr/>
        </p:nvSpPr>
        <p:spPr>
          <a:xfrm>
            <a:off x="8236585" y="2117090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蓝绿部署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933180" y="2551430"/>
            <a:ext cx="76200" cy="2511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86;p19"/>
          <p:cNvSpPr txBox="1"/>
          <p:nvPr/>
        </p:nvSpPr>
        <p:spPr>
          <a:xfrm>
            <a:off x="9424035" y="3368040"/>
            <a:ext cx="203073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金丝雀部署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10490200" y="3802380"/>
            <a:ext cx="31750" cy="2091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86;p19"/>
          <p:cNvSpPr txBox="1"/>
          <p:nvPr/>
        </p:nvSpPr>
        <p:spPr>
          <a:xfrm>
            <a:off x="5168265" y="1911985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网关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4" grpId="0"/>
      <p:bldP spid="15" grpId="0"/>
      <p:bldP spid="17" grpId="0"/>
      <p:bldP spid="24" grpId="0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393858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75"/>
          <p:cNvSpPr/>
          <p:nvPr/>
        </p:nvSpPr>
        <p:spPr>
          <a:xfrm>
            <a:off x="592006" y="853544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由服务抽象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应用名称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，获取可用服务列表，然后根据不同分发算法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随机、轮训、权重、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HASH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、自定义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实现远程调用。对于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来说以上描述都是无感知的。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 flipH="1">
            <a:off x="625948" y="513531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服务发现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3239928" y="5427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75"/>
          <p:cNvSpPr/>
          <p:nvPr/>
        </p:nvSpPr>
        <p:spPr>
          <a:xfrm>
            <a:off x="3438076" y="828779"/>
            <a:ext cx="2278624" cy="16395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用于解决服务链路中出现某个服务的超时、不可用时快速对调用方做出响应。避免以上服务做太多的无用功，浪费性能。当熔断策略发现该服务能正常响应便又自动恢复服务的正常访问。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 flipH="1">
            <a:off x="3472018" y="488766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熔断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6045993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Rectangle 75"/>
          <p:cNvSpPr/>
          <p:nvPr/>
        </p:nvSpPr>
        <p:spPr>
          <a:xfrm>
            <a:off x="6244141" y="853544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为保证服务的安全以及可用性，采取对系统单位时间内处理请求的数量限制、或者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策略以及其他策略。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 flipH="1">
            <a:off x="6278083" y="513531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限流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8949848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9147996" y="853544"/>
            <a:ext cx="2278624" cy="5334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系统服务的统一鉴权，服务路由。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 flipH="1">
            <a:off x="9181938" y="513531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网关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39385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75"/>
          <p:cNvSpPr/>
          <p:nvPr/>
        </p:nvSpPr>
        <p:spPr>
          <a:xfrm>
            <a:off x="592006" y="427047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提供当前调用链路层级树，清晰掌握每个被调用服务节点的耗时、异常信息等其他内容。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76"/>
          <p:cNvSpPr txBox="1"/>
          <p:nvPr/>
        </p:nvSpPr>
        <p:spPr>
          <a:xfrm flipH="1">
            <a:off x="625948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链路追踪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Freeform 45"/>
          <p:cNvSpPr>
            <a:spLocks noEditPoints="1"/>
          </p:cNvSpPr>
          <p:nvPr/>
        </p:nvSpPr>
        <p:spPr bwMode="auto">
          <a:xfrm>
            <a:off x="3240563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75"/>
          <p:cNvSpPr/>
          <p:nvPr/>
        </p:nvSpPr>
        <p:spPr>
          <a:xfrm>
            <a:off x="3438711" y="4270479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更新镜像部署的时候不会导致老的服务停止不可用，直到新的服务生效流量便会自动切回新服务然后停止老服务。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76"/>
          <p:cNvSpPr txBox="1"/>
          <p:nvPr/>
        </p:nvSpPr>
        <p:spPr>
          <a:xfrm flipH="1">
            <a:off x="3472653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滚动部署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604662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75"/>
          <p:cNvSpPr/>
          <p:nvPr/>
        </p:nvSpPr>
        <p:spPr>
          <a:xfrm>
            <a:off x="6244776" y="4270479"/>
            <a:ext cx="2278624" cy="15240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的应用，开始状态。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的应用，待更新状态。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、流量由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切换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版本。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测试通过，正式删除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程序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从此正式使用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76"/>
          <p:cNvSpPr txBox="1"/>
          <p:nvPr/>
        </p:nvSpPr>
        <p:spPr>
          <a:xfrm flipH="1">
            <a:off x="6278718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蓝绿部署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875172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Rectangle 75"/>
          <p:cNvSpPr/>
          <p:nvPr/>
        </p:nvSpPr>
        <p:spPr>
          <a:xfrm>
            <a:off x="8949876" y="4270479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更新镜像部署的时候，新旧版本都能够同时被访问，只是会根据策略将大部分的流量分向老版本服务，少部分流量分向新版本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服务热身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。等系统运行稳定就会都分向新版本服务。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76"/>
          <p:cNvSpPr txBox="1"/>
          <p:nvPr/>
        </p:nvSpPr>
        <p:spPr>
          <a:xfrm flipH="1">
            <a:off x="8983818" y="3930466"/>
            <a:ext cx="18008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金丝雀部署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灰度发布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94898" y="-231051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609" y="-813304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9970" y="1182406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9249" y="1517238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3"/>
          <p:cNvSpPr txBox="1"/>
          <p:nvPr>
            <p:custDataLst>
              <p:tags r:id="rId5"/>
            </p:custDataLst>
          </p:nvPr>
        </p:nvSpPr>
        <p:spPr>
          <a:xfrm>
            <a:off x="2112645" y="4677410"/>
            <a:ext cx="9235440" cy="91567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https://kubernetes.io/zh/docs/setup/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6"/>
            </p:custDataLst>
          </p:nvPr>
        </p:nvSpPr>
        <p:spPr>
          <a:xfrm>
            <a:off x="1431925" y="3653790"/>
            <a:ext cx="10133330" cy="340868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高可用部署方案</a:t>
            </a:r>
            <a:endParaRPr lang="zh-CN" altLang="en-US" sz="720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build="p"/>
    </p:bldLst>
  </p:timing>
</p:sld>
</file>

<file path=ppt/tags/tag1.xml><?xml version="1.0" encoding="utf-8"?>
<p:tagLst xmlns:p="http://schemas.openxmlformats.org/presentationml/2006/main">
  <p:tag name="MH" val="20160417142511"/>
  <p:tag name="MH_LIBRARY" val="GRAPHIC"/>
  <p:tag name="MH_ORDER" val="TextBox 80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MH" val="20160417142511"/>
  <p:tag name="MH_LIBRARY" val="GRAPHIC"/>
  <p:tag name="MH_ORDER" val="TextBox 80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PA" val="v3.0.1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PA" val="v3.0.1"/>
</p:tagLst>
</file>

<file path=ppt/tags/tag33.xml><?xml version="1.0" encoding="utf-8"?>
<p:tagLst xmlns:p="http://schemas.openxmlformats.org/presentationml/2006/main">
  <p:tag name="PA" val="v3.0.1"/>
</p:tagLst>
</file>

<file path=ppt/tags/tag34.xml><?xml version="1.0" encoding="utf-8"?>
<p:tagLst xmlns:p="http://schemas.openxmlformats.org/presentationml/2006/main">
  <p:tag name="PA" val="v3.0.1"/>
</p:tagLst>
</file>

<file path=ppt/tags/tag35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02dwgr">
      <a:majorFont>
        <a:latin typeface="Agency FB"/>
        <a:ea typeface="思源宋体 CN"/>
        <a:cs typeface=""/>
      </a:majorFont>
      <a:minorFont>
        <a:latin typeface="Agency FB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2281</Words>
  <Application>WPS 演示</Application>
  <PresentationFormat>宽屏</PresentationFormat>
  <Paragraphs>304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Agency FB</vt:lpstr>
      <vt:lpstr>Trebuchet MS</vt:lpstr>
      <vt:lpstr>Calibri</vt:lpstr>
      <vt:lpstr>Calibri Light</vt:lpstr>
      <vt:lpstr>Symbol</vt:lpstr>
      <vt:lpstr>思源宋体 CN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Duan</cp:lastModifiedBy>
  <cp:revision>45</cp:revision>
  <dcterms:created xsi:type="dcterms:W3CDTF">2021-06-01T12:25:00Z</dcterms:created>
  <dcterms:modified xsi:type="dcterms:W3CDTF">2022-01-18T09:18:44Z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45256BD4868F48CF919D05295A245D31</vt:lpwstr>
  </property>
  <property fmtid="{D5CDD505-2E9C-101B-9397-08002B2CF9AE}" pid="3" name="KSOProductBuildVer">
    <vt:lpwstr>2052-11.1.0.11294</vt:lpwstr>
  </property>
</Properties>
</file>