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 Slab"/>
      <p:regular r:id="rId22"/>
      <p:bold r:id="rId23"/>
    </p:embeddedFon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Slab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regular.fntdata"/><Relationship Id="rId23" Type="http://schemas.openxmlformats.org/officeDocument/2006/relationships/font" Target="fonts/RobotoSlab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1100" u="none" cap="none" strike="noStrike"/>
            </a:lvl1pPr>
            <a:lvl2pPr indent="0" lvl="1" marL="457200" marR="0" rtl="0" algn="l">
              <a:spcBef>
                <a:spcPts val="0"/>
              </a:spcBef>
              <a:buNone/>
              <a:defRPr b="0" i="0" sz="1100" u="none" cap="none" strike="noStrike"/>
            </a:lvl2pPr>
            <a:lvl3pPr indent="0" lvl="2" marL="914400" marR="0" rtl="0" algn="l">
              <a:spcBef>
                <a:spcPts val="0"/>
              </a:spcBef>
              <a:buNone/>
              <a:defRPr b="0" i="0" sz="1100" u="none" cap="none" strike="noStrike"/>
            </a:lvl3pPr>
            <a:lvl4pPr indent="0" lvl="3" marL="1371600" marR="0" rtl="0" algn="l">
              <a:spcBef>
                <a:spcPts val="0"/>
              </a:spcBef>
              <a:buNone/>
              <a:defRPr b="0" i="0" sz="1100" u="none" cap="none" strike="noStrike"/>
            </a:lvl4pPr>
            <a:lvl5pPr indent="0" lvl="4" marL="1828800" marR="0" rtl="0" algn="l">
              <a:spcBef>
                <a:spcPts val="0"/>
              </a:spcBef>
              <a:buNone/>
              <a:defRPr b="0" i="0" sz="1100" u="none" cap="none" strike="noStrike"/>
            </a:lvl5pPr>
            <a:lvl6pPr indent="0" lvl="5" marL="2286000" marR="0" rtl="0" algn="l">
              <a:spcBef>
                <a:spcPts val="0"/>
              </a:spcBef>
              <a:buNone/>
              <a:defRPr b="0" i="0" sz="1100" u="none" cap="none" strike="noStrike"/>
            </a:lvl6pPr>
            <a:lvl7pPr indent="0" lvl="6" marL="2743200" marR="0" rtl="0" algn="l">
              <a:spcBef>
                <a:spcPts val="0"/>
              </a:spcBef>
              <a:buNone/>
              <a:defRPr b="0" i="0" sz="1100" u="none" cap="none" strike="noStrike"/>
            </a:lvl7pPr>
            <a:lvl8pPr indent="0" lvl="7" marL="3200400" marR="0" rtl="0" algn="l">
              <a:spcBef>
                <a:spcPts val="0"/>
              </a:spcBef>
              <a:buNone/>
              <a:defRPr b="0" i="0" sz="1100" u="none" cap="none" strike="noStrike"/>
            </a:lvl8pPr>
            <a:lvl9pPr indent="0" lvl="8" marL="3657600" marR="0" rtl="0" algn="l">
              <a:spcBef>
                <a:spcPts val="0"/>
              </a:spcBef>
              <a:buNone/>
              <a:defRPr b="0" i="0" sz="11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1" name="Shape 9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8" name="Shape 9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buSzPct val="25000"/>
              <a:buFont typeface="Arial"/>
              <a:buNone/>
            </a:pPr>
            <a:r>
              <a:t/>
            </a:r>
            <a:endParaRPr b="0" i="0" sz="1100" u="none" cap="none" strike="noStrike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1524800" y="672604"/>
            <a:ext cx="1081625" cy="11249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sp>
        <p:nvSpPr>
          <p:cNvPr id="11" name="Shape 11"/>
          <p:cNvSpPr/>
          <p:nvPr/>
        </p:nvSpPr>
        <p:spPr>
          <a:xfrm rot="10800000">
            <a:off x="6537561" y="3342924"/>
            <a:ext cx="1081625" cy="1124950"/>
          </a:xfrm>
          <a:custGeom>
            <a:pathLst>
              <a:path extrusionOk="0" h="120000" w="120000">
                <a:moveTo>
                  <a:pt x="0" y="120000"/>
                </a:moveTo>
                <a:lnTo>
                  <a:pt x="0" y="0"/>
                </a:lnTo>
                <a:lnTo>
                  <a:pt x="120000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/>
            <a:headEnd len="med" w="med" type="none"/>
            <a:tailEnd len="med" w="med" type="none"/>
          </a:ln>
        </p:spPr>
      </p:sp>
      <p:cxnSp>
        <p:nvCxnSpPr>
          <p:cNvPr id="12" name="Shape 1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Shape 13"/>
          <p:cNvSpPr txBox="1"/>
          <p:nvPr>
            <p:ph type="ctrTitle"/>
          </p:nvPr>
        </p:nvSpPr>
        <p:spPr>
          <a:xfrm>
            <a:off x="1680300" y="1188925"/>
            <a:ext cx="5783400" cy="1457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1680300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50" y="5076825"/>
            <a:ext cx="9143699" cy="6659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Shape 54"/>
          <p:cNvSpPr txBox="1"/>
          <p:nvPr>
            <p:ph type="title"/>
          </p:nvPr>
        </p:nvSpPr>
        <p:spPr>
          <a:xfrm>
            <a:off x="387900" y="1152450"/>
            <a:ext cx="8368200" cy="15383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 Slab"/>
              <a:buNone/>
              <a:defRPr b="0" i="0" sz="130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accent5"/>
              </a:buClr>
              <a:buFont typeface="Roboto Slab"/>
              <a:buNone/>
              <a:defRPr sz="130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387900" y="2919450"/>
            <a:ext cx="8368200" cy="1071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hape 17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Shape 1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9" name="Shape 1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4359601" y="281746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Shape 2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hape 26"/>
          <p:cNvCxnSpPr/>
          <p:nvPr/>
        </p:nvCxnSpPr>
        <p:spPr>
          <a:xfrm>
            <a:off x="492562" y="1260283"/>
            <a:ext cx="424799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" name="Shape 2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87900" y="1489825"/>
            <a:ext cx="3999898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756200" y="1489825"/>
            <a:ext cx="3999898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hape 35"/>
          <p:cNvCxnSpPr/>
          <p:nvPr/>
        </p:nvCxnSpPr>
        <p:spPr>
          <a:xfrm>
            <a:off x="489218" y="1412275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" name="Shape 36"/>
          <p:cNvSpPr txBox="1"/>
          <p:nvPr>
            <p:ph type="title"/>
          </p:nvPr>
        </p:nvSpPr>
        <p:spPr>
          <a:xfrm>
            <a:off x="387900" y="555600"/>
            <a:ext cx="2807999" cy="75569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2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24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387900" y="1594025"/>
            <a:ext cx="2807999" cy="26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4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/>
          <p:nvPr/>
        </p:nvSpPr>
        <p:spPr>
          <a:xfrm>
            <a:off x="4572000" y="-75"/>
            <a:ext cx="4572000" cy="51434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Shape 44"/>
          <p:cNvCxnSpPr/>
          <p:nvPr/>
        </p:nvCxnSpPr>
        <p:spPr>
          <a:xfrm>
            <a:off x="5029675" y="4495503"/>
            <a:ext cx="540899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Shape 45"/>
          <p:cNvSpPr txBox="1"/>
          <p:nvPr>
            <p:ph type="title"/>
          </p:nvPr>
        </p:nvSpPr>
        <p:spPr>
          <a:xfrm>
            <a:off x="265500" y="1209075"/>
            <a:ext cx="4045198" cy="15062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 algn="ctr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8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" type="subTitle"/>
          </p:nvPr>
        </p:nvSpPr>
        <p:spPr>
          <a:xfrm>
            <a:off x="265500" y="2769000"/>
            <a:ext cx="4045198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Roboto"/>
              <a:buNone/>
              <a:defRPr b="0" i="0" sz="21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idx="1" type="body"/>
          </p:nvPr>
        </p:nvSpPr>
        <p:spPr>
          <a:xfrm>
            <a:off x="319500" y="4233725"/>
            <a:ext cx="5998800" cy="5987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b="0" i="0" lang="zh-TW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Roboto Slab"/>
              <a:buNone/>
              <a:defRPr b="0" i="0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indent="0" lvl="1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indent="0" lvl="2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indent="0" lvl="3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indent="0" lvl="4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indent="0" lvl="5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indent="0" lvl="6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indent="0" lvl="7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indent="0" lvl="8">
              <a:spcBef>
                <a:spcPts val="0"/>
              </a:spcBef>
              <a:buClr>
                <a:schemeClr val="dk1"/>
              </a:buClr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1371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18288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22860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2743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3200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36576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Roboto"/>
              <a:buNone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fld id="{00000000-1234-1234-1234-123412341234}" type="slidenum">
              <a:rPr b="0" i="0" lang="zh-TW" sz="1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ctrTitle"/>
          </p:nvPr>
        </p:nvSpPr>
        <p:spPr>
          <a:xfrm>
            <a:off x="1680300" y="1188925"/>
            <a:ext cx="5783400" cy="14573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4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Intent</a:t>
            </a:r>
          </a:p>
        </p:txBody>
      </p:sp>
      <p:sp>
        <p:nvSpPr>
          <p:cNvPr id="64" name="Shape 64"/>
          <p:cNvSpPr txBox="1"/>
          <p:nvPr>
            <p:ph idx="1" type="subTitle"/>
          </p:nvPr>
        </p:nvSpPr>
        <p:spPr>
          <a:xfrm>
            <a:off x="1680300" y="3049450"/>
            <a:ext cx="5783400" cy="9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ct val="25000"/>
              <a:buFont typeface="Roboto Slab"/>
              <a:buNone/>
            </a:pPr>
            <a:r>
              <a:rPr b="0" i="0" lang="zh-TW" sz="2400" u="none" cap="none" strike="noStrike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rPr>
              <a:t>陳健文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lang="zh-TW" sz="2600"/>
              <a:t>架構</a:t>
            </a:r>
            <a:r>
              <a:rPr b="0" i="0" lang="zh-TW" sz="2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檔 (manifest) 活動中的意圖設定 III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480125" y="1386049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&lt;application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…</a:t>
            </a: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&lt;activity 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android:name=”com.android.MainActivity”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android:label=”@string/my_app_title”&gt;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&lt;intent-filter&gt;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	&lt;action android:name=”android.intent.action.Main” /&gt;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	&lt;action android:name=”android.intent.action.EDIT /&gt;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	&lt;category android:name=”android.intent.category.LAUNCHER” /&gt;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	&lt;category android:name=”android.intent.category.DEFAULT” /&gt;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	&lt;data android:scheme=”http” /&gt;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	&lt;data android:mineType=”image/jpeg” /&gt; &lt;!-- mine type 值都為小寫 --&gt;</a:t>
            </a: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&lt;/intent-filter&gt;</a:t>
            </a: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&lt;/activity&gt;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21" name="Shape 121"/>
          <p:cNvSpPr txBox="1"/>
          <p:nvPr/>
        </p:nvSpPr>
        <p:spPr>
          <a:xfrm>
            <a:off x="5408000" y="4464950"/>
            <a:ext cx="2617500" cy="28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Arial"/>
              <a:buNone/>
            </a:pPr>
            <a:r>
              <a:rPr b="0" i="0" lang="zh-TW" sz="1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在此只列舉部份可能的設定值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轉移至另一 Activity</a:t>
            </a:r>
          </a:p>
        </p:txBody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Intent intent = new Intnt(); //產生 Intent 物件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//設定 Context 與目標 Activity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intent.setClass(FirstActivity.this, SecondActivity.class); 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startActivity(intent); //發出 Intent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傳資料至另一 Activity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Intent intent = new Intnt(); //產生 Intent 物件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intent.putExtra(“DATA_FOR_BOB”, “string data”); //加入資料至 Intent 中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//設定 Context 與目標 Activity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intent.setClass(FirstActivity.this, SecondActivity.class);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startActivity(intent); //發出 Intent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接收另一 Activity 傳來的資料</a:t>
            </a:r>
          </a:p>
        </p:txBody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onCreat(){ //在目標活動的 onCreate 中接收 Intent</a:t>
            </a: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Intent intent = getIntent(); //接收 Intent</a:t>
            </a:r>
          </a:p>
          <a:p>
            <a:pPr indent="45720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String str = intent.getStringExtra(“DATA_FOR_BOB”); //取出 Intent 中的資料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要求另一 Activity 回傳資料</a:t>
            </a:r>
          </a:p>
        </p:txBody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Intent intent = new Intnt(); //產生 Intent 物件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//設定 Context 與目標 Activity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intent.setClass(FirstActivity.this, SecondActivity.class);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startActivityForResult(intent, requestCode); //與自定的要求碼(int)一起傳出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回傳另一 Activity 所需資料</a:t>
            </a:r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Intent intent = new Intnt(); //產生 Intent 物件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intent.putExtra(“DATA_YOU_NEED”, “String”); //附加資料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setResult(resultCode, intent); //設定結果碼並回傳結果</a:t>
            </a: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finish(); //將這個 Activity 送入背景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接收回傳資料</a:t>
            </a:r>
          </a:p>
        </p:txBody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onActivityResult(int requestCode, int resultCode, Intent data){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if(resultCode == RESULT_OK){ // -1 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String str = data.getStringExtra(“DATA_YOU_NEED”);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if(resultCode == RESULT_CANCELED){ // 0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	…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}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	...</a:t>
            </a: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4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30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什麼是 Intent ?</a:t>
            </a:r>
          </a:p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Intent 就是 intention (意圖、企圖)，表達想要進行何種操作的訊息。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Intent (意圖) 的傳遞是 Andorid 中的特殊機制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Intent 類似叫用 API 時所傳遞的參數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意圖可用來啟動特定或特定類型的元件(components)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Activity、Service 與 Broadcast 都可以操作 Intent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可讓各元件進行互動並傳遞資料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2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顯性意圖(Explicit Intent)與隱性意圖(Implicit Intent)</a:t>
            </a:r>
          </a:p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由是否指定調用元件的方式來分，意圖可分為顯性意圖與隱性意圖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Explicit Intent - 顯性意圖，明確指定要由哪一個元件接手後續操作的意圖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Implicit Intent - 隱性意圖，沒有指定要由哪一個元件接手後續操作的意圖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隱性意圖可由能接手的元件來承接，若有許多元件可以承接，則系統會顯示選單，讓使用者挑選後續工作要由何者承接。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系統若找不到可承接意圖的元件，會發出錯誤訊息。</a:t>
            </a: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2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單向意圖與回傳意圖</a:t>
            </a:r>
          </a:p>
        </p:txBody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由意圖的運作方式來分，可分為單向意圖與回傳意圖。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單向意圖指的是意圖發出後即由承接元件接手，原發元件無須再處理。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回傳意圖指的是意圖發出由承接元件接手處理後，將處理結果回傳給原發意圖的元件。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2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帶資料意圖與無資料意圖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由意圖是否夾帶資料來分，可分為帶資料意圖與無資料意圖。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帶資料意圖指的是意圖中有攜帶資料供承接元件使用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無資料意圖指的是無攜帶資料的意圖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Shape 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00" y="545095"/>
            <a:ext cx="8368198" cy="40533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00" y="409575"/>
            <a:ext cx="9020175" cy="432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lang="zh-TW" sz="2600"/>
              <a:t>架構</a:t>
            </a:r>
            <a:r>
              <a:rPr b="0" i="0" lang="zh-TW" sz="2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檔 (manifest) 活動中的意圖設定 I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87900" y="1489824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以 &lt;intent-filter&gt; 標籤來指定該活動所要處理的 Intent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&lt;intent-filter&gt; 標籤寫在 &lt;activity&gt; 標籤的值區域中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在 &lt;intent-filter&gt; 以 &lt;action /&gt;、&lt;category /&gt; 與 &lt;data /&gt; 來設定要處理的 Intent 屬性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一個 &lt;activity&gt; 標籤中可有多組 &lt;intnt-filter&gt; 標籤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87900" y="458025"/>
            <a:ext cx="8368200" cy="6860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lang="zh-TW" sz="2600"/>
              <a:t>架構</a:t>
            </a:r>
            <a:r>
              <a:rPr b="0" i="0" lang="zh-TW" sz="26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檔 (manifest) 活動中的意圖設定 II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480125" y="1386049"/>
            <a:ext cx="8368200" cy="3078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&lt;action /&gt; 標籤指定該活動可執行的操作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&lt;action android:name=”android.intent.action.VIEW” /&gt;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&lt;category /&gt; 標籤指定該活動的類型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&lt;category android:name=”android.intent.category.DEFAULT” /&gt;</a:t>
            </a:r>
          </a:p>
          <a:p>
            <a:pPr indent="-228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18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&lt;data /&gt; 標籤指定該活動可處理的資料、資料類型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&lt;data android:scheme=”http” /&gt;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&lt;data android:scheme=”file” /&gt;</a:t>
            </a:r>
          </a:p>
          <a:p>
            <a:pPr indent="-228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 Slab"/>
              <a:buNone/>
            </a:pPr>
            <a:r>
              <a:rPr b="0" i="0" lang="zh-TW" sz="1400" u="none" cap="none" strike="noStrik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rPr>
              <a:t>&lt;data android:mimeTypes=”image/*” /&gt;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