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2" y="3342925"/>
            <a:ext cx="1081625" cy="1124950"/>
          </a:xfrm>
          <a:custGeom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000"/>
            </a:lvl1pPr>
            <a:lvl2pPr lvl="1" algn="ctr">
              <a:spcBef>
                <a:spcPts val="0"/>
              </a:spcBef>
              <a:buSzPct val="100000"/>
              <a:defRPr sz="4000"/>
            </a:lvl2pPr>
            <a:lvl3pPr lvl="2" algn="ctr">
              <a:spcBef>
                <a:spcPts val="0"/>
              </a:spcBef>
              <a:buSzPct val="100000"/>
              <a:defRPr sz="4000"/>
            </a:lvl3pPr>
            <a:lvl4pPr lvl="3" algn="ctr">
              <a:spcBef>
                <a:spcPts val="0"/>
              </a:spcBef>
              <a:buSzPct val="100000"/>
              <a:defRPr sz="4000"/>
            </a:lvl4pPr>
            <a:lvl5pPr lvl="4" algn="ctr">
              <a:spcBef>
                <a:spcPts val="0"/>
              </a:spcBef>
              <a:buSzPct val="100000"/>
              <a:defRPr sz="4000"/>
            </a:lvl5pPr>
            <a:lvl6pPr lvl="5" algn="ctr">
              <a:spcBef>
                <a:spcPts val="0"/>
              </a:spcBef>
              <a:buSzPct val="100000"/>
              <a:defRPr sz="4000"/>
            </a:lvl6pPr>
            <a:lvl7pPr lvl="6" algn="ctr">
              <a:spcBef>
                <a:spcPts val="0"/>
              </a:spcBef>
              <a:buSzPct val="100000"/>
              <a:defRPr sz="4000"/>
            </a:lvl7pPr>
            <a:lvl8pPr lvl="7" algn="ctr">
              <a:spcBef>
                <a:spcPts val="0"/>
              </a:spcBef>
              <a:buSzPct val="100000"/>
              <a:defRPr sz="4000"/>
            </a:lvl8pPr>
            <a:lvl9pPr lvl="8" algn="ctr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5"/>
              </a:buClr>
              <a:buSzPct val="100000"/>
              <a:defRPr sz="1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hape 21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Shape 2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9" cy="30788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9" cy="15062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zh-TW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Roboto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zh-TW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1" y="1188925"/>
            <a:ext cx="5783400" cy="1457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JSON 格式資料解析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1" y="3049450"/>
            <a:ext cx="5783400" cy="909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陳健文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什麼是 JSON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5"/>
            <a:ext cx="85299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JSON 是 JavaScript Object Notation 的縮寫。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一種獨立(不需搭配其他格式或技術)資料交換的格式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一種簡單的 XML 的替代品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JSON 格式中有 4 種組成元素，即陣列( [ ] )、物件( { } )、鍵(key)與值(value)。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JSON 格式檔案範例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3374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{</a:t>
            </a:r>
            <a:br>
              <a:rPr lang="zh-TW" sz="1400"/>
            </a:br>
            <a:r>
              <a:rPr lang="zh-TW" sz="1400"/>
              <a:t>         "Employee": [ { "id": "01", "name": "陳大頭", "salary": "500000" },</a:t>
            </a:r>
            <a:br>
              <a:rPr lang="zh-TW" sz="1400"/>
            </a:br>
            <a:r>
              <a:rPr lang="zh-TW" sz="1400"/>
              <a:t>         		         { "id": "02", "name": "張大帥", "salary": "500000" },</a:t>
            </a:r>
            <a:br>
              <a:rPr lang="zh-TW" sz="1400"/>
            </a:br>
            <a:r>
              <a:rPr lang="zh-TW" sz="1400"/>
              <a:t>         		         { "id": "03", "name": "李大拳", "salary": "600000" }</a:t>
            </a:r>
          </a:p>
          <a:p>
            <a:pPr indent="4572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] </a:t>
            </a:r>
          </a:p>
          <a:p>
            <a:pPr indent="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"Product”: [ { “id”: “01”, “name”: “電冰箱", “price”: “30000” },</a:t>
            </a:r>
          </a:p>
          <a:p>
            <a:pPr indent="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		{ “id”: “02”, “name”: “電視機", “price”: “12000” }</a:t>
            </a:r>
          </a:p>
          <a:p>
            <a:pPr indent="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	]</a:t>
            </a:r>
          </a:p>
          <a:p>
            <a:pPr lvl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JSON 格式檔案範例說明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3374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/>
              <a:t>上述範例中有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/>
              <a:t>一個 JSON 根物件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/>
              <a:t>一個名為 Employee 與一個名為 Product 的陣列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/>
              <a:t>Employee 陣列中有三個物件，每個物件有 id、name 與 salary 三個鍵與其值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/>
              <a:t>Product 陣列中有二個物件，每個物件 id、name 與 price 三個鍵與其值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zh-TW"/>
              <a:t>Employee 與 Product 中的物件可稱為節點(node)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Android 中與 JSON 有關的類別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JSONObject - JSON 物件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JSONArray - JSON 陣列</a:t>
            </a:r>
          </a:p>
          <a:p>
            <a:pPr indent="-228600" lvl="0" marL="457200" rtl="0">
              <a:lnSpc>
                <a:spcPct val="200000"/>
              </a:lnSpc>
              <a:spcBef>
                <a:spcPts val="0"/>
              </a:spcBef>
            </a:pPr>
            <a:r>
              <a:rPr lang="zh-TW"/>
              <a:t>JSONStringer - JSON 字串產生器</a:t>
            </a:r>
          </a:p>
          <a:p>
            <a:pPr indent="-228600" lvl="0" marL="457200">
              <a:lnSpc>
                <a:spcPct val="200000"/>
              </a:lnSpc>
              <a:spcBef>
                <a:spcPts val="0"/>
              </a:spcBef>
            </a:pPr>
            <a:r>
              <a:rPr lang="zh-TW"/>
              <a:t>JSONTokener - JSON 標記解析器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解析步驟(以上述資料為例) I</a:t>
            </a: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產生 JSON </a:t>
            </a:r>
            <a:r>
              <a:rPr lang="zh-TW">
                <a:solidFill>
                  <a:srgbClr val="F1C232"/>
                </a:solidFill>
              </a:rPr>
              <a:t>根</a:t>
            </a:r>
            <a:r>
              <a:rPr lang="zh-TW"/>
              <a:t>物件：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</a:t>
            </a:r>
            <a:r>
              <a:rPr lang="zh-TW" sz="1400"/>
              <a:t>JSONObject jRootObj = new JSONObject( jsonStr ); //jsonStr 為 JSON 字串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產生 JSON 陣列物件：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</a:t>
            </a:r>
            <a:r>
              <a:rPr lang="zh-TW" sz="1400"/>
              <a:t>JSONArray jEmployee = jRootObj.optJSONArray( “Employee” ); //取得 Employee 陣列</a:t>
            </a:r>
          </a:p>
          <a:p>
            <a:pPr indent="-228600" lvl="0" marL="457200" rtl="0">
              <a:spcBef>
                <a:spcPts val="0"/>
              </a:spcBef>
            </a:pPr>
            <a:r>
              <a:rPr lang="zh-TW"/>
              <a:t>取得陣列中的物件：</a:t>
            </a:r>
          </a:p>
          <a:p>
            <a:pPr lvl="0">
              <a:spcBef>
                <a:spcPts val="0"/>
              </a:spcBef>
              <a:buNone/>
            </a:pPr>
            <a:r>
              <a:rPr lang="zh-TW" sz="1400"/>
              <a:t>	JSONObject jEObj = jEmployee.optJSONObject( i ) // i 代表 Employee 陣列中的第 i 個物件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解析步驟(以上述資料為例) II</a:t>
            </a:r>
          </a:p>
        </p:txBody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zh-TW"/>
              <a:t>在物件中取得某鍵之值：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/>
              <a:t>	</a:t>
            </a:r>
            <a:r>
              <a:rPr lang="zh-TW" sz="1400"/>
              <a:t>int id = Integer.parseInteger(jEobj.optString(“id”));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400"/>
              <a:t>	String name = jEobj.optString(“name”).toString();</a:t>
            </a:r>
          </a:p>
          <a:p>
            <a:pPr lvl="0" rtl="0">
              <a:spcBef>
                <a:spcPts val="0"/>
              </a:spcBef>
              <a:buNone/>
            </a:pPr>
            <a:r>
              <a:rPr lang="zh-TW" sz="1400"/>
              <a:t>	int salary = Integer.parseInteger(jEobj.optString(“salary”));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