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CBF3FF9-7847-46B0-A058-11E32771FA76}">
  <a:tblStyle styleId="{8CBF3FF9-7847-46B0-A058-11E32771FA7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jpg"/><Relationship Id="rId4" Type="http://schemas.openxmlformats.org/officeDocument/2006/relationships/image" Target="../media/image0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SQLite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75" y="1572925"/>
            <a:ext cx="8283475" cy="30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操作資料表 - 新增後關閉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操作資料表 - 查詢並設定接配器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1443037"/>
            <a:ext cx="83439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SwipeRefleshLayout - 版面配置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103" y="1326175"/>
            <a:ext cx="6989799" cy="340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SwipeRefleshLayout - 設定事件處理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" y="1381450"/>
            <a:ext cx="90868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ListView - 設定 empty view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125" y="1449900"/>
            <a:ext cx="6229725" cy="345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449887"/>
            <a:ext cx="4438650" cy="942975"/>
          </a:xfrm>
          <a:prstGeom prst="rect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Cursor 物件的常用方法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moveToFirst()、moveToNext()、moveToPrevious()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moveToPosition() 、getPosition()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getColumnName()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getInt(col)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getString(col)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isAfterLast()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SQL 查詢句 - CRUD 新增、讀取、更新與刪除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87900" y="1489825"/>
            <a:ext cx="85694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insert into table_name (field1, field2, field3, ... ) values ( value1, value2, value3, … 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select field_name1, field_name2  from table_name where _id &gt; 100 and _id &lt; 200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update table_name set field1=value1, field2=value2, … where _id = 200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delete from table_name where (_id &gt; 50 and _id &lt; 60) or _id = 100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搭配 ContentValues 的用法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進行資料庫操作時可用 ContentValues 物件來搭配 insert、update、delete 與 query 方法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產生 ContentValues 物件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將值 put 進 ContentValues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將 ContentValues 傳入 SQLiteDatabase 的方法中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取得該紀錄的 row id 或(insert -&gt; 該筆之 row id，update -&gt; 更新紀錄數)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ContentValues 的例子 - insert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ContentValues cv = new ContentValues(); //產生 ContentValues 物件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cv.put(“name”, “Bob”); //指定 name 欄位的值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cv.put(“gender”, “M”); //指定 gender 欄位的值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Long rowID = db.insert(apps, null, cv); //apps -&gt; 資料表名稱，null -&gt; 若無在 cv 中提供值且該欄位可為 null，則將該欄位值設為 null，cv -&gt; ContentValues 物件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等效 SQL 查詢句：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insert into apps ( name, gender ) values ( ‘Bob’, ‘M’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ContentValues 的例子 - update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87900" y="1489825"/>
            <a:ext cx="85694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ContentValues cv = new ContentValues(); //產生 ContentValues 物件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cv.put(“name”, “Bob”); //指定 name 欄位的值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cv.put(“gender”, “M”); //指定 gender 欄位的值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int rowID = db.update(apps, cv, where_clause, where_args); //apps -&gt; 資料表名稱，cv -&gt; ContentValues 物件，where_clause -&gt; where 子句，where_args -&gt; where 參數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SQLite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5"/>
            <a:ext cx="8596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輕量級的 SQL 關聯式資料庫管理系統(DataBase Management System, DBMS)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寫入/更新資料符合 ACID 特性，確保資料交易正確可靠。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單元性(Atomicity)、一致性(Consistency)、獨立性(Isolation)與持久性(Durability) 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由 D. Richard Hipp 於 2000 年創建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資料庫的操作程式庫內建於 Android 系統中，透過相關 API 以操作資料庫。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資料庫為一檔案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資料庫檔案路徑 - data/data/PACKAGE_NAME/databases/xxx.db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資料庫預設為私有，其他程式無法存取，但可透過 ContentProvider 分享資料。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ContentValues 的例子 - update 之 where 子句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87900" y="1489825"/>
            <a:ext cx="85694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ContentValues cv = new ContentValues(); //產生 ContentValues 物件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cv.put(“name”, “Bob”); //指定 name 欄位的值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cv.put(“gender”, “M”); //指定 gender 欄位的值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String[] whereArgs = { “John”, “F” 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String whereClause = “name=? and gender=?”;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int rowID = db.update(apps, cv, whereClause, whereArgs);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等效 SQL 查詢句：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update apps set name=’Bob’, gender=’M’ where name=’John’ and gender=’F’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ContentValues 的例子 - delete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87900" y="1489825"/>
            <a:ext cx="85694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String[] whereArgs = { “003” 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String whereClause = “_id=?”;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int rowID = db.delete(apps, whereClause, whereArgs);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等效 SQL 查詢句：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delete from apps where _id=003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在 adb 中存取資料庫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87900" y="139627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$ run-as com.mycompck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$ cd /data/data/com.mycompck/databases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$ ls sqlite3 ./yourdatabase.db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下載 sqlite3 binary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$ cat /sdcard/sqlite3 &gt; ./sqlite3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$ chmod 744 ./sqlite3 ./sqlite3 ./databases/yourdatabase.db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資料庫管理系統的架構</a:t>
            </a:r>
          </a:p>
        </p:txBody>
      </p:sp>
      <p:sp>
        <p:nvSpPr>
          <p:cNvPr id="76" name="Shape 76"/>
          <p:cNvSpPr/>
          <p:nvPr/>
        </p:nvSpPr>
        <p:spPr>
          <a:xfrm>
            <a:off x="2760300" y="2484650"/>
            <a:ext cx="1187100" cy="872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DBMS</a:t>
            </a:r>
          </a:p>
        </p:txBody>
      </p:sp>
      <p:sp>
        <p:nvSpPr>
          <p:cNvPr id="77" name="Shape 77"/>
          <p:cNvSpPr/>
          <p:nvPr/>
        </p:nvSpPr>
        <p:spPr>
          <a:xfrm>
            <a:off x="5235775" y="3567225"/>
            <a:ext cx="943500" cy="497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DB</a:t>
            </a:r>
          </a:p>
        </p:txBody>
      </p:sp>
      <p:sp>
        <p:nvSpPr>
          <p:cNvPr id="78" name="Shape 78"/>
          <p:cNvSpPr/>
          <p:nvPr/>
        </p:nvSpPr>
        <p:spPr>
          <a:xfrm>
            <a:off x="5235775" y="2597300"/>
            <a:ext cx="943500" cy="497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DB</a:t>
            </a:r>
          </a:p>
        </p:txBody>
      </p:sp>
      <p:sp>
        <p:nvSpPr>
          <p:cNvPr id="79" name="Shape 79"/>
          <p:cNvSpPr/>
          <p:nvPr/>
        </p:nvSpPr>
        <p:spPr>
          <a:xfrm>
            <a:off x="5235775" y="1627375"/>
            <a:ext cx="943500" cy="497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DB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529925" y="4283575"/>
            <a:ext cx="3552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EFEFEF"/>
                </a:solidFill>
              </a:rPr>
              <a:t>。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EFEFEF"/>
                </a:solidFill>
              </a:rPr>
              <a:t>。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EFEFEF"/>
                </a:solidFill>
              </a:rPr>
              <a:t>。</a:t>
            </a:r>
          </a:p>
        </p:txBody>
      </p:sp>
      <p:sp>
        <p:nvSpPr>
          <p:cNvPr id="81" name="Shape 81"/>
          <p:cNvSpPr/>
          <p:nvPr/>
        </p:nvSpPr>
        <p:spPr>
          <a:xfrm>
            <a:off x="7467650" y="1317625"/>
            <a:ext cx="1288439" cy="811781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Table</a:t>
            </a:r>
          </a:p>
        </p:txBody>
      </p:sp>
      <p:sp>
        <p:nvSpPr>
          <p:cNvPr id="82" name="Shape 82"/>
          <p:cNvSpPr/>
          <p:nvPr/>
        </p:nvSpPr>
        <p:spPr>
          <a:xfrm>
            <a:off x="7467650" y="2514975"/>
            <a:ext cx="1288439" cy="811781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Table</a:t>
            </a:r>
          </a:p>
        </p:txBody>
      </p:sp>
      <p:sp>
        <p:nvSpPr>
          <p:cNvPr id="83" name="Shape 83"/>
          <p:cNvSpPr/>
          <p:nvPr/>
        </p:nvSpPr>
        <p:spPr>
          <a:xfrm>
            <a:off x="7467650" y="3712325"/>
            <a:ext cx="1288439" cy="811781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Table</a:t>
            </a:r>
          </a:p>
        </p:txBody>
      </p:sp>
      <p:cxnSp>
        <p:nvCxnSpPr>
          <p:cNvPr id="84" name="Shape 84"/>
          <p:cNvCxnSpPr>
            <a:stCxn id="76" idx="3"/>
            <a:endCxn id="79" idx="2"/>
          </p:cNvCxnSpPr>
          <p:nvPr/>
        </p:nvCxnSpPr>
        <p:spPr>
          <a:xfrm flipH="1" rot="10800000">
            <a:off x="3947400" y="1875950"/>
            <a:ext cx="1288500" cy="10449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85" name="Shape 85"/>
          <p:cNvCxnSpPr>
            <a:stCxn id="76" idx="3"/>
            <a:endCxn id="77" idx="2"/>
          </p:cNvCxnSpPr>
          <p:nvPr/>
        </p:nvCxnSpPr>
        <p:spPr>
          <a:xfrm>
            <a:off x="3947400" y="2920850"/>
            <a:ext cx="1288500" cy="8949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86" name="Shape 86"/>
          <p:cNvCxnSpPr>
            <a:stCxn id="76" idx="3"/>
            <a:endCxn id="78" idx="2"/>
          </p:cNvCxnSpPr>
          <p:nvPr/>
        </p:nvCxnSpPr>
        <p:spPr>
          <a:xfrm flipH="1" rot="10800000">
            <a:off x="3947400" y="2845850"/>
            <a:ext cx="1288500" cy="750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87" name="Shape 87"/>
          <p:cNvCxnSpPr>
            <a:stCxn id="76" idx="3"/>
          </p:cNvCxnSpPr>
          <p:nvPr/>
        </p:nvCxnSpPr>
        <p:spPr>
          <a:xfrm>
            <a:off x="3947400" y="2920850"/>
            <a:ext cx="1251300" cy="17457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88" name="Shape 88"/>
          <p:cNvCxnSpPr>
            <a:stCxn id="79" idx="4"/>
            <a:endCxn id="81" idx="1"/>
          </p:cNvCxnSpPr>
          <p:nvPr/>
        </p:nvCxnSpPr>
        <p:spPr>
          <a:xfrm flipH="1" rot="10800000">
            <a:off x="6179275" y="1723525"/>
            <a:ext cx="1288500" cy="1524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89" name="Shape 89"/>
          <p:cNvCxnSpPr>
            <a:stCxn id="82" idx="1"/>
            <a:endCxn id="78" idx="4"/>
          </p:cNvCxnSpPr>
          <p:nvPr/>
        </p:nvCxnSpPr>
        <p:spPr>
          <a:xfrm rot="10800000">
            <a:off x="6179150" y="2845865"/>
            <a:ext cx="1288500" cy="750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90" name="Shape 90"/>
          <p:cNvCxnSpPr>
            <a:stCxn id="77" idx="4"/>
            <a:endCxn id="83" idx="1"/>
          </p:cNvCxnSpPr>
          <p:nvPr/>
        </p:nvCxnSpPr>
        <p:spPr>
          <a:xfrm>
            <a:off x="6179275" y="3815775"/>
            <a:ext cx="1288500" cy="3024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91" name="Shape 91"/>
          <p:cNvSpPr/>
          <p:nvPr/>
        </p:nvSpPr>
        <p:spPr>
          <a:xfrm>
            <a:off x="770825" y="2577812"/>
            <a:ext cx="701100" cy="686099"/>
          </a:xfrm>
          <a:prstGeom prst="smileyFace">
            <a:avLst>
              <a:gd fmla="val 4653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>
            <a:stCxn id="91" idx="6"/>
            <a:endCxn id="76" idx="1"/>
          </p:cNvCxnSpPr>
          <p:nvPr/>
        </p:nvCxnSpPr>
        <p:spPr>
          <a:xfrm>
            <a:off x="1471925" y="2920862"/>
            <a:ext cx="1288500" cy="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資料表的結構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952500" y="224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{8CBF3FF9-7847-46B0-A058-11E32771FA76}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 gridSpan="6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EFEFEF"/>
                          </a:solidFill>
                        </a:rPr>
                        <a:t>member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EFEFEF"/>
                          </a:solidFill>
                        </a:rPr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EFEFEF"/>
                          </a:solidFill>
                        </a:rPr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EFEFEF"/>
                          </a:solidFill>
                        </a:rPr>
                        <a:t>gender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EFEFEF"/>
                          </a:solidFill>
                        </a:rPr>
                        <a:t>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EFEFE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EFEFE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D9EAD3"/>
                          </a:solidFill>
                        </a:rPr>
                        <a:t>A0001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D9EAD3"/>
                          </a:solidFill>
                        </a:rPr>
                        <a:t>Bob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D9EAD3"/>
                          </a:solidFill>
                        </a:rPr>
                        <a:t>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D9EAD3"/>
                          </a:solidFill>
                        </a:rPr>
                        <a:t>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D9EAD3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D9EAD3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D9EAD3"/>
                          </a:solidFill>
                        </a:rPr>
                        <a:t>A0002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D9EAD3"/>
                          </a:solidFill>
                        </a:rPr>
                        <a:t>Mary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D9EAD3"/>
                          </a:solidFill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D9EAD3"/>
                          </a:solidFill>
                        </a:rPr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D9EAD3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rgbClr val="D9EAD3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Shape 99"/>
          <p:cNvSpPr txBox="1"/>
          <p:nvPr/>
        </p:nvSpPr>
        <p:spPr>
          <a:xfrm>
            <a:off x="4394400" y="4111125"/>
            <a:ext cx="3552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EFEFEF"/>
                </a:solidFill>
              </a:rPr>
              <a:t>。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EFEFEF"/>
                </a:solidFill>
              </a:rPr>
              <a:t>。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EFEFEF"/>
                </a:solidFill>
              </a:rPr>
              <a:t>。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194000" y="1430425"/>
            <a:ext cx="1633499" cy="38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EFEFEF"/>
                </a:solidFill>
              </a:rPr>
              <a:t>column, field, 欄</a:t>
            </a:r>
          </a:p>
        </p:txBody>
      </p:sp>
      <p:cxnSp>
        <p:nvCxnSpPr>
          <p:cNvPr id="101" name="Shape 101"/>
          <p:cNvCxnSpPr>
            <a:stCxn id="100" idx="2"/>
            <a:endCxn id="102" idx="0"/>
          </p:cNvCxnSpPr>
          <p:nvPr/>
        </p:nvCxnSpPr>
        <p:spPr>
          <a:xfrm flipH="1">
            <a:off x="5183949" y="1815925"/>
            <a:ext cx="826800" cy="760800"/>
          </a:xfrm>
          <a:prstGeom prst="straightConnector1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" name="Shape 102"/>
          <p:cNvSpPr/>
          <p:nvPr/>
        </p:nvSpPr>
        <p:spPr>
          <a:xfrm>
            <a:off x="4504375" y="2576825"/>
            <a:ext cx="1359299" cy="12987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3" name="Shape 103"/>
          <p:cNvCxnSpPr>
            <a:endCxn id="104" idx="1"/>
          </p:cNvCxnSpPr>
          <p:nvPr/>
        </p:nvCxnSpPr>
        <p:spPr>
          <a:xfrm flipH="1" rot="10800000">
            <a:off x="476750" y="3226174"/>
            <a:ext cx="345000" cy="9435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/>
          <p:nvPr/>
        </p:nvSpPr>
        <p:spPr>
          <a:xfrm>
            <a:off x="821750" y="2962325"/>
            <a:ext cx="7507199" cy="527699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273925" y="4210375"/>
            <a:ext cx="1826099" cy="38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EFEFEF"/>
                </a:solidFill>
              </a:rPr>
              <a:t>row, record, 列, 紀錄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資料格式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NULL - "無"值。0 為有值，其值為 0。空字串也是有值，其值是空。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INTEGER - 整數值，可用 1、2、3、4、6 與 8 bit 來儲存整數值。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REAL - 浮點數值，8 bit IEEE 浮點數。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TEXT - 字串值，支援 UTF-8、UTF-16BE 與 UTF-16LE 等編碼。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BLOB - 原始資料格式。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資料庫的操作方式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87900" y="1489825"/>
            <a:ext cx="8509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直接透過 SQL 敘述句來進行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select id, name from member where name=’Bob’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delete from member where id = ‘A0001’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透過 SQLiteDatabase 提供的 CRUD 功能來進行，即建立、讀取、更新與刪除等四項資料庫的基本操作。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insert()、delete()、update()、query()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資料庫操作流程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建立 SQLiteOpenHelper 子類別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 SQLiteOpenHelper 子類別中，以 execSQL 操作資料庫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產生 SQLiteOpenHelper 子類別物件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透過 SQLiteOpenHelper 以 rawquery() 操作資料表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關閉資料庫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建立/開啟資料庫 - SQLiteOpenHelper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137" y="1220325"/>
            <a:ext cx="5857724" cy="38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340" y="2256750"/>
            <a:ext cx="7267325" cy="12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建立 SQLiteOpenHelper 物件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