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3"/>
  </p:notesMasterIdLst>
  <p:handoutMasterIdLst>
    <p:handoutMasterId r:id="rId24"/>
  </p:handoutMasterIdLst>
  <p:sldIdLst>
    <p:sldId id="360" r:id="rId2"/>
    <p:sldId id="380" r:id="rId3"/>
    <p:sldId id="439" r:id="rId4"/>
    <p:sldId id="484" r:id="rId5"/>
    <p:sldId id="455" r:id="rId6"/>
    <p:sldId id="460" r:id="rId7"/>
    <p:sldId id="478" r:id="rId8"/>
    <p:sldId id="479" r:id="rId9"/>
    <p:sldId id="370" r:id="rId10"/>
    <p:sldId id="481" r:id="rId11"/>
    <p:sldId id="462" r:id="rId12"/>
    <p:sldId id="486" r:id="rId13"/>
    <p:sldId id="389" r:id="rId14"/>
    <p:sldId id="482" r:id="rId15"/>
    <p:sldId id="451" r:id="rId16"/>
    <p:sldId id="488" r:id="rId17"/>
    <p:sldId id="489" r:id="rId18"/>
    <p:sldId id="448" r:id="rId19"/>
    <p:sldId id="450" r:id="rId20"/>
    <p:sldId id="487" r:id="rId21"/>
    <p:sldId id="414" r:id="rId22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7" autoAdjust="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EB609-D3FA-4569-9933-BCAC296AC48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77826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66763" y="747713"/>
            <a:ext cx="5324475" cy="368776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8322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1628D-CDB4-4842-9651-F1E03D3FF719}" type="slidenum">
              <a:rPr lang="en-GB" altLang="zh-TW"/>
              <a:pPr/>
              <a:t>2</a:t>
            </a:fld>
            <a:endParaRPr lang="en-GB" altLang="zh-TW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744538"/>
            <a:ext cx="3894137" cy="2697162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082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394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609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53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32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48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2759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27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A4A-05F1-4C10-B4CC-397B1162824A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E2DE-5B5F-403E-B62C-CD82CFFE9957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3BB2-66B9-4DDC-AEA1-7019B9A572E6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01F8-FF5C-4E2B-8C0D-27EB7CD54E37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C8DA-E9D4-44BE-80C9-C5E7EB880F36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3EAC-11AB-40B4-9AC8-2C566C79BE35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5EC-35C9-41E4-825E-81B92B6EB4DD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BE8-DA71-4090-A738-885665847563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9E50-1B3B-4AE4-BA08-F3972F80A2A0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98959296-7F7B-426A-AC7E-B4C410509945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7F32-4BAE-42AE-920C-9458FC34A339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CD9D18-E6E1-4E00-BDC3-C767C0405057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836639"/>
            <a:ext cx="8420100" cy="930026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/>
              <a:t>Python</a:t>
            </a:r>
            <a:r>
              <a:rPr lang="zh-TW" altLang="en-US" sz="6000" dirty="0" smtClean="0"/>
              <a:t>程式設計</a:t>
            </a:r>
            <a:endParaRPr lang="en-US" altLang="zh-TW" sz="6000" dirty="0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1222246" y="2511592"/>
            <a:ext cx="735488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74663" indent="3175">
              <a:spcBef>
                <a:spcPct val="20000"/>
              </a:spcBef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82688" indent="-228600">
              <a:spcBef>
                <a:spcPct val="20000"/>
              </a:spcBef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1788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981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3200" dirty="0" err="1" smtClean="0"/>
              <a:t>Ko</a:t>
            </a:r>
            <a:r>
              <a:rPr lang="en-US" altLang="zh-TW" sz="3200" dirty="0" smtClean="0"/>
              <a:t>-Wei Huang (</a:t>
            </a:r>
            <a:r>
              <a:rPr lang="zh-TW" altLang="en-US" sz="3200" dirty="0" smtClean="0">
                <a:latin typeface="+mj-ea"/>
                <a:ea typeface="+mj-ea"/>
              </a:rPr>
              <a:t>黃科瑋</a:t>
            </a:r>
            <a:r>
              <a:rPr lang="en-US" altLang="zh-TW" sz="3200" dirty="0" smtClean="0"/>
              <a:t>)</a:t>
            </a:r>
            <a:endParaRPr lang="en-US" altLang="zh-TW" sz="3200" dirty="0"/>
          </a:p>
          <a:p>
            <a:pPr algn="ctr" eaLnBrk="1" hangingPunct="1">
              <a:buNone/>
            </a:pPr>
            <a:endParaRPr lang="en-US" altLang="zh-TW" sz="2800" dirty="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elone.huang@kuas.edu.tw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F3B7-0426-42E8-A6FE-5CA85C7C1335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113157"/>
            <a:ext cx="8420100" cy="6858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課程大綱</a:t>
            </a:r>
            <a:endParaRPr lang="en-US" altLang="zh-TW" sz="3600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095122" y="2115954"/>
            <a:ext cx="7679762" cy="403562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 smtClean="0"/>
              <a:t>進階篇 </a:t>
            </a:r>
            <a:r>
              <a:rPr lang="en-US" altLang="zh-TW" sz="2400" dirty="0"/>
              <a:t>(</a:t>
            </a:r>
            <a:r>
              <a:rPr lang="zh-TW" altLang="en-US" sz="2400" dirty="0" smtClean="0"/>
              <a:t>期中考後</a:t>
            </a:r>
            <a:r>
              <a:rPr lang="en-US" altLang="zh-TW" sz="2400" dirty="0" smtClean="0"/>
              <a:t>)</a:t>
            </a: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/>
              <a:t>Python Library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影像處理</a:t>
            </a:r>
            <a:endParaRPr lang="en-US" altLang="zh-TW" dirty="0" smtClean="0"/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dirty="0" err="1" smtClean="0">
                <a:solidFill>
                  <a:schemeClr val="tx1"/>
                </a:solidFill>
              </a:rPr>
              <a:t>Tkinter</a:t>
            </a:r>
            <a:r>
              <a:rPr lang="en-US" altLang="zh-TW" dirty="0" smtClean="0">
                <a:solidFill>
                  <a:schemeClr val="tx1"/>
                </a:solidFill>
              </a:rPr>
              <a:t> GUI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網路</a:t>
            </a:r>
            <a:r>
              <a:rPr lang="zh-TW" altLang="en-US" dirty="0" smtClean="0"/>
              <a:t>爬蟲</a:t>
            </a:r>
            <a:endParaRPr lang="en-US" altLang="zh-TW" dirty="0" smtClean="0"/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/>
              <a:t>Django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/>
              <a:t>Web </a:t>
            </a:r>
            <a:r>
              <a:rPr lang="en-US" altLang="zh-TW" dirty="0"/>
              <a:t>Application 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小遊戲</a:t>
            </a: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2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695-B859-4E0C-B033-6C6742ABEED1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43768" y="2115954"/>
            <a:ext cx="3308160" cy="40356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buFont typeface="Wingdings" panose="05000000000000000000" pitchFamily="2" charset="2"/>
              <a:buChar char="l"/>
            </a:pPr>
            <a:endParaRPr kumimoji="0" lang="en-US" altLang="zh-TW" sz="2400" dirty="0" smtClean="0"/>
          </a:p>
          <a:p>
            <a:pPr fontAlgn="auto">
              <a:lnSpc>
                <a:spcPct val="80000"/>
              </a:lnSpc>
            </a:pPr>
            <a:endParaRPr kumimoji="0"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3489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114023"/>
            <a:ext cx="8420100" cy="6858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Text Book</a:t>
            </a:r>
            <a:endParaRPr lang="en-US" altLang="zh-TW" sz="3600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91542" y="1881122"/>
            <a:ext cx="8420100" cy="44291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程式設計超入門</a:t>
            </a:r>
            <a:endParaRPr lang="en-US" altLang="zh-TW" dirty="0" smtClean="0"/>
          </a:p>
          <a:p>
            <a:r>
              <a:rPr lang="zh-TW" altLang="en-US" sz="1800" dirty="0"/>
              <a:t>鎌田正浩 著、陳禹豪、林子政 譯</a:t>
            </a:r>
            <a:endParaRPr lang="en-US" altLang="zh-TW" sz="18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FE5-B8AA-4128-975D-81064B5B2466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https://d2hsbzg80yxel6.cloudfront.net/images/112841/original/97898631237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10" y="2429662"/>
            <a:ext cx="26384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114023"/>
            <a:ext cx="8420100" cy="6858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Reference Book</a:t>
            </a:r>
            <a:endParaRPr lang="en-US" altLang="zh-TW" sz="3600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91542" y="1881122"/>
            <a:ext cx="8420100" cy="44291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設計實務 從初學到活用的</a:t>
            </a:r>
            <a:r>
              <a:rPr lang="en-US" altLang="zh-TW" dirty="0" smtClean="0"/>
              <a:t>16</a:t>
            </a:r>
            <a:r>
              <a:rPr lang="zh-TW" altLang="en-US" dirty="0" smtClean="0"/>
              <a:t>堂課</a:t>
            </a:r>
            <a:endParaRPr lang="en-US" altLang="zh-TW" dirty="0" smtClean="0"/>
          </a:p>
          <a:p>
            <a:r>
              <a:rPr lang="zh-TW" altLang="en-US" sz="1800" dirty="0" smtClean="0"/>
              <a:t>何敏煌 著</a:t>
            </a:r>
            <a:endParaRPr lang="en-US" altLang="zh-TW" sz="18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FE5-B8AA-4128-975D-81064B5B2466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 descr="「Python 設計實務 從初學到活用的16堂課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63" y="2634143"/>
            <a:ext cx="2427871" cy="33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100273"/>
            <a:ext cx="8420100" cy="685800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成績計算方式</a:t>
            </a:r>
            <a:endParaRPr lang="en-US" altLang="zh-TW" sz="3600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891542" y="1860599"/>
            <a:ext cx="8420100" cy="4429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Midterm exam (Coding test): 3</a:t>
            </a:r>
            <a:r>
              <a:rPr lang="en-US" altLang="zh-TW" dirty="0"/>
              <a:t>5</a:t>
            </a:r>
            <a:r>
              <a:rPr lang="en-US" altLang="zh-TW" dirty="0" smtClean="0"/>
              <a:t>% 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Final Project: 35%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作業</a:t>
            </a:r>
            <a:r>
              <a:rPr lang="en-US" altLang="zh-TW" dirty="0" smtClean="0"/>
              <a:t>: 20%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出席</a:t>
            </a:r>
            <a:r>
              <a:rPr lang="en-US" altLang="zh-TW" dirty="0" smtClean="0"/>
              <a:t>: 10</a:t>
            </a:r>
            <a:r>
              <a:rPr lang="en-US" altLang="zh-TW" dirty="0"/>
              <a:t>%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9878-FBA1-4052-BC72-D7A7571888BF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099353"/>
            <a:ext cx="8420100" cy="685800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solidFill>
                  <a:schemeClr val="tx1"/>
                </a:solidFill>
              </a:rPr>
              <a:t>上機考 </a:t>
            </a:r>
            <a:r>
              <a:rPr lang="en-US" altLang="zh-TW" sz="3600" dirty="0" smtClean="0">
                <a:solidFill>
                  <a:schemeClr val="tx1"/>
                </a:solidFill>
              </a:rPr>
              <a:t>(coding test)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891542" y="1860599"/>
            <a:ext cx="8420100" cy="41034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 </a:t>
            </a:r>
            <a:r>
              <a:rPr lang="zh-TW" altLang="en-US" dirty="0" smtClean="0">
                <a:latin typeface="+mj-lt"/>
              </a:rPr>
              <a:t>期中考用上</a:t>
            </a:r>
            <a:r>
              <a:rPr lang="zh-TW" altLang="en-US" dirty="0" smtClean="0">
                <a:latin typeface="+mj-lt"/>
              </a:rPr>
              <a:t>機</a:t>
            </a:r>
            <a:r>
              <a:rPr lang="zh-TW" altLang="en-US" dirty="0" smtClean="0">
                <a:latin typeface="+mj-lt"/>
              </a:rPr>
              <a:t>考取代筆試</a:t>
            </a:r>
            <a:endParaRPr lang="en-US" altLang="zh-TW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+mj-lt"/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考試</a:t>
            </a:r>
            <a:r>
              <a:rPr lang="zh-TW" altLang="en-US" dirty="0" smtClean="0">
                <a:solidFill>
                  <a:srgbClr val="FF0000"/>
                </a:solidFill>
              </a:rPr>
              <a:t>題目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題</a:t>
            </a:r>
            <a:r>
              <a:rPr lang="zh-TW" altLang="en-US" dirty="0" smtClean="0">
                <a:solidFill>
                  <a:srgbClr val="FF0000"/>
                </a:solidFill>
              </a:rPr>
              <a:t>及格題數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</a:t>
            </a:r>
            <a:r>
              <a:rPr lang="zh-TW" altLang="en-US" dirty="0" smtClean="0">
                <a:solidFill>
                  <a:srgbClr val="00B050"/>
                </a:solidFill>
              </a:rPr>
              <a:t>以及一題加分題</a:t>
            </a: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06D7-CDBB-4FC6-84DD-1FB93B1AF459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3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099353"/>
            <a:ext cx="8420100" cy="685800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solidFill>
                  <a:schemeClr val="tx1"/>
                </a:solidFill>
              </a:rPr>
              <a:t>期末專題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891542" y="1860599"/>
            <a:ext cx="8420100" cy="41034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 利用上課所學設計一個專題</a:t>
            </a:r>
            <a:endParaRPr lang="en-US" altLang="zh-TW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自行決定自己的專題題目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網站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遊戲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影像處理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, … 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等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) </a:t>
            </a:r>
          </a:p>
          <a:p>
            <a:pPr marL="0" indent="0">
              <a:buNone/>
            </a:pPr>
            <a:endParaRPr lang="en-US" altLang="zh-TW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 Request: 1-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個人</a:t>
            </a:r>
            <a:r>
              <a:rPr lang="zh-TW" altLang="en-US" dirty="0"/>
              <a:t>一</a:t>
            </a:r>
            <a:r>
              <a:rPr lang="zh-TW" altLang="en-US" dirty="0" smtClean="0"/>
              <a:t>組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108-BA07-426D-AE29-B25377E1F1B9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099353"/>
            <a:ext cx="8420100" cy="685800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solidFill>
                  <a:schemeClr val="tx1"/>
                </a:solidFill>
              </a:rPr>
              <a:t>作業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891542" y="1860599"/>
            <a:ext cx="8420100" cy="41034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 不定</a:t>
            </a:r>
            <a:r>
              <a:rPr lang="zh-TW" altLang="en-US" dirty="0" smtClean="0">
                <a:latin typeface="+mj-lt"/>
              </a:rPr>
              <a:t>時的程式作業</a:t>
            </a:r>
            <a:endParaRPr lang="en-US" altLang="zh-TW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+mj-lt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 每</a:t>
            </a:r>
            <a:r>
              <a:rPr lang="zh-TW" altLang="en-US" dirty="0" smtClean="0">
                <a:latin typeface="+mj-lt"/>
              </a:rPr>
              <a:t>個人都要交</a:t>
            </a:r>
            <a:endParaRPr lang="en-US" altLang="zh-TW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+mj-lt"/>
            </a:endParaRPr>
          </a:p>
          <a:p>
            <a:pPr marL="0" indent="0">
              <a:buNone/>
            </a:pPr>
            <a:r>
              <a:rPr lang="zh-TW" altLang="en-US" dirty="0" smtClean="0"/>
              <a:t> 作業</a:t>
            </a:r>
            <a:r>
              <a:rPr lang="zh-TW" altLang="en-US" dirty="0" smtClean="0"/>
              <a:t>基本上很簡單</a:t>
            </a:r>
            <a:r>
              <a:rPr lang="zh-TW" altLang="en-US" dirty="0" smtClean="0"/>
              <a:t>，千萬不要</a:t>
            </a:r>
            <a:r>
              <a:rPr lang="zh-TW" altLang="en-US" dirty="0" smtClean="0"/>
              <a:t>抄別人的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06D7-CDBB-4FC6-84DD-1FB93B1AF459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39106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遊戲規則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45733"/>
            <a:ext cx="8172451" cy="4429231"/>
          </a:xfrm>
        </p:spPr>
        <p:txBody>
          <a:bodyPr>
            <a:normAutofit lnSpcReduction="10000"/>
          </a:bodyPr>
          <a:lstStyle/>
          <a:p>
            <a:pPr marL="0" indent="-18288">
              <a:buNone/>
            </a:pPr>
            <a:endParaRPr lang="en-US" altLang="zh-TW" dirty="0"/>
          </a:p>
          <a:p>
            <a:pPr marL="0" indent="-18288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親自動手寫</a:t>
            </a:r>
            <a:r>
              <a:rPr lang="zh-TW" altLang="en-US" dirty="0" smtClean="0">
                <a:solidFill>
                  <a:srgbClr val="FF0000"/>
                </a:solidFill>
              </a:rPr>
              <a:t>程式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-18288">
              <a:buNone/>
            </a:pPr>
            <a:endParaRPr lang="en-US" altLang="zh-TW" dirty="0" smtClean="0"/>
          </a:p>
          <a:p>
            <a:pPr marL="0" indent="-18288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耐心 </a:t>
            </a:r>
            <a:r>
              <a:rPr lang="en-US" altLang="zh-TW" dirty="0" smtClean="0"/>
              <a:t>(debug</a:t>
            </a:r>
            <a:r>
              <a:rPr lang="zh-TW" altLang="en-US" dirty="0" smtClean="0"/>
              <a:t>很討厭</a:t>
            </a:r>
            <a:r>
              <a:rPr lang="en-US" altLang="zh-TW" dirty="0" smtClean="0"/>
              <a:t>)</a:t>
            </a:r>
          </a:p>
          <a:p>
            <a:pPr marL="0" indent="-18288">
              <a:buNone/>
            </a:pPr>
            <a:endParaRPr lang="en-US" altLang="zh-TW" dirty="0" smtClean="0"/>
          </a:p>
          <a:p>
            <a:pPr marL="0" indent="-18288">
              <a:buNone/>
            </a:pPr>
            <a:r>
              <a:rPr lang="zh-TW" altLang="en-US" dirty="0" smtClean="0"/>
              <a:t> 中午不要吃太</a:t>
            </a:r>
            <a:r>
              <a:rPr lang="zh-TW" altLang="en-US" dirty="0" smtClean="0"/>
              <a:t>飽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記得</a:t>
            </a:r>
            <a:r>
              <a:rPr lang="zh-TW" altLang="en-US" dirty="0" smtClean="0"/>
              <a:t>來</a:t>
            </a:r>
            <a:r>
              <a:rPr lang="zh-TW" altLang="en-US" dirty="0" smtClean="0"/>
              <a:t>上課</a:t>
            </a:r>
            <a:endParaRPr lang="en-US" altLang="zh-TW" dirty="0" smtClean="0"/>
          </a:p>
          <a:p>
            <a:pPr marL="0" indent="-18288">
              <a:buNone/>
            </a:pPr>
            <a:endParaRPr lang="en-US" altLang="zh-TW" dirty="0"/>
          </a:p>
          <a:p>
            <a:pPr marL="0" indent="-18288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不要當低頭族 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不然</a:t>
            </a:r>
            <a:r>
              <a:rPr lang="en-US" altLang="zh-TW" dirty="0" smtClean="0">
                <a:solidFill>
                  <a:srgbClr val="00B050"/>
                </a:solidFill>
              </a:rPr>
              <a:t>…</a:t>
            </a:r>
            <a:r>
              <a:rPr lang="zh-TW" altLang="en-US" dirty="0" smtClean="0">
                <a:solidFill>
                  <a:srgbClr val="00B050"/>
                </a:solidFill>
              </a:rPr>
              <a:t>我會請你期末專題增加一個</a:t>
            </a:r>
            <a:r>
              <a:rPr lang="en-US" altLang="zh-TW" dirty="0" smtClean="0">
                <a:solidFill>
                  <a:srgbClr val="00B050"/>
                </a:solidFill>
              </a:rPr>
              <a:t>APP</a:t>
            </a:r>
            <a:r>
              <a:rPr lang="zh-TW" altLang="en-US" dirty="0">
                <a:solidFill>
                  <a:srgbClr val="00B050"/>
                </a:solidFill>
              </a:rPr>
              <a:t>製作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</a:p>
          <a:p>
            <a:pPr marL="0" indent="-18288"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pPr marL="0" indent="-18288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上課不要走來走去</a:t>
            </a:r>
            <a:r>
              <a:rPr lang="en-US" altLang="zh-TW" dirty="0" smtClean="0">
                <a:solidFill>
                  <a:srgbClr val="0070C0"/>
                </a:solidFill>
              </a:rPr>
              <a:t>…</a:t>
            </a:r>
            <a:r>
              <a:rPr lang="zh-TW" altLang="en-US" dirty="0" smtClean="0">
                <a:solidFill>
                  <a:srgbClr val="0070C0"/>
                </a:solidFill>
              </a:rPr>
              <a:t>講話不要蓋我的台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地雷別踩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617220" lvl="1" indent="-342900">
              <a:buFont typeface="Wingdings" panose="05000000000000000000" pitchFamily="2" charset="2"/>
              <a:buChar char="l"/>
            </a:pPr>
            <a:endParaRPr lang="en-US" altLang="zh-TW" sz="2000" dirty="0" smtClean="0"/>
          </a:p>
          <a:p>
            <a:pPr marL="788670" lvl="1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9264-6C99-47B6-A199-66CF6C37E64D}" type="datetime1">
              <a:rPr lang="zh-TW" altLang="en-US" smtClean="0"/>
              <a:t>2018/3/2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93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6629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上課時間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328564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每週五</a:t>
            </a:r>
            <a:endParaRPr lang="en-US" altLang="zh-TW" sz="2400" dirty="0" smtClean="0"/>
          </a:p>
          <a:p>
            <a:pPr marL="201168" lvl="1" indent="0">
              <a:buNone/>
            </a:pPr>
            <a:r>
              <a:rPr lang="zh-TW" altLang="en-US" sz="2000" dirty="0" smtClean="0"/>
              <a:t>第</a:t>
            </a:r>
            <a:r>
              <a:rPr lang="en-US" altLang="zh-TW" sz="2000" dirty="0"/>
              <a:t>5</a:t>
            </a:r>
            <a:r>
              <a:rPr lang="zh-TW" altLang="en-US" sz="2000" dirty="0" smtClean="0"/>
              <a:t>節 </a:t>
            </a:r>
            <a:r>
              <a:rPr lang="en-US" altLang="zh-TW" sz="2000" dirty="0" smtClean="0"/>
              <a:t>13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～</a:t>
            </a:r>
            <a:r>
              <a:rPr lang="en-US" altLang="zh-TW" sz="2000" dirty="0" smtClean="0"/>
              <a:t>14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2</a:t>
            </a:r>
            <a:r>
              <a:rPr lang="en-US" altLang="zh-TW" sz="2000" dirty="0" smtClean="0"/>
              <a:t>0</a:t>
            </a:r>
          </a:p>
          <a:p>
            <a:pPr marL="201168" lvl="1" indent="0">
              <a:buNone/>
            </a:pPr>
            <a:r>
              <a:rPr lang="zh-TW" altLang="en-US" sz="2000" dirty="0" smtClean="0"/>
              <a:t>第</a:t>
            </a:r>
            <a:r>
              <a:rPr lang="en-US" altLang="zh-TW" sz="2000" dirty="0"/>
              <a:t>6</a:t>
            </a:r>
            <a:r>
              <a:rPr lang="zh-TW" altLang="en-US" sz="2000" dirty="0" smtClean="0"/>
              <a:t>節 </a:t>
            </a:r>
            <a:r>
              <a:rPr lang="en-US" altLang="zh-TW" sz="2000" dirty="0" smtClean="0"/>
              <a:t>14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30</a:t>
            </a:r>
            <a:r>
              <a:rPr lang="zh-TW" altLang="en-US" sz="2000" dirty="0"/>
              <a:t>～</a:t>
            </a:r>
            <a:r>
              <a:rPr lang="en-US" altLang="zh-TW" sz="2000" dirty="0" smtClean="0"/>
              <a:t>15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2</a:t>
            </a:r>
            <a:r>
              <a:rPr lang="en-US" altLang="zh-TW" sz="2000" dirty="0" smtClean="0"/>
              <a:t>0</a:t>
            </a:r>
            <a:endParaRPr lang="en-US" altLang="zh-TW" sz="2000" dirty="0"/>
          </a:p>
          <a:p>
            <a:pPr marL="201168" lvl="1" indent="0">
              <a:buNone/>
            </a:pPr>
            <a:r>
              <a:rPr lang="zh-TW" altLang="en-US" sz="2000" dirty="0" smtClean="0"/>
              <a:t>第</a:t>
            </a:r>
            <a:r>
              <a:rPr lang="en-US" altLang="zh-TW" sz="2000" dirty="0" smtClean="0"/>
              <a:t>7</a:t>
            </a:r>
            <a:r>
              <a:rPr lang="zh-TW" altLang="en-US" sz="2000" dirty="0" smtClean="0"/>
              <a:t>節 </a:t>
            </a:r>
            <a:r>
              <a:rPr lang="en-US" altLang="zh-TW" sz="2000" dirty="0" smtClean="0"/>
              <a:t>15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～</a:t>
            </a:r>
            <a:r>
              <a:rPr lang="en-US" altLang="zh-TW" sz="2000" dirty="0" smtClean="0"/>
              <a:t>16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2</a:t>
            </a:r>
            <a:r>
              <a:rPr lang="en-US" altLang="zh-TW" sz="2000" dirty="0" smtClean="0"/>
              <a:t>0</a:t>
            </a:r>
            <a:endParaRPr lang="en-US" altLang="zh-TW" sz="2000" dirty="0"/>
          </a:p>
          <a:p>
            <a:pPr marL="201168" lvl="1" indent="0">
              <a:buNone/>
            </a:pPr>
            <a:endParaRPr lang="en-US" altLang="zh-TW" sz="2400" dirty="0" smtClean="0"/>
          </a:p>
          <a:p>
            <a:pPr marL="201168" lvl="1" indent="0">
              <a:buNone/>
            </a:pPr>
            <a:r>
              <a:rPr lang="zh-TW" altLang="en-US" sz="2000" dirty="0" smtClean="0">
                <a:solidFill>
                  <a:srgbClr val="FF0000"/>
                </a:solidFill>
              </a:rPr>
              <a:t>如有需要我們可以調整上下課時間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0C1D-BF09-4B9C-8FA4-135E0AC0AEEA}" type="datetime1">
              <a:rPr lang="zh-TW" altLang="en-US" smtClean="0"/>
              <a:t>2018/3/2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21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30565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課輔時間及聯絡方式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145296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dirty="0" smtClean="0"/>
              <a:t>有問題的話隨時可以來我辦公室找我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我在</a:t>
            </a:r>
            <a:r>
              <a:rPr lang="en-US" altLang="zh-TW" dirty="0" smtClean="0">
                <a:solidFill>
                  <a:srgbClr val="FF0000"/>
                </a:solidFill>
              </a:rPr>
              <a:t>711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如果找不到人寄個信給我或是去</a:t>
            </a:r>
            <a:r>
              <a:rPr lang="en-US" altLang="zh-TW" dirty="0" smtClean="0">
                <a:solidFill>
                  <a:srgbClr val="FF0000"/>
                </a:solidFill>
              </a:rPr>
              <a:t>307</a:t>
            </a:r>
            <a:r>
              <a:rPr lang="zh-TW" altLang="en-US" dirty="0" smtClean="0">
                <a:solidFill>
                  <a:srgbClr val="FF0000"/>
                </a:solidFill>
              </a:rPr>
              <a:t>追殺</a:t>
            </a:r>
            <a:r>
              <a:rPr lang="en-US" altLang="zh-TW" dirty="0" smtClean="0">
                <a:solidFill>
                  <a:srgbClr val="FF0000"/>
                </a:solidFill>
              </a:rPr>
              <a:t>TA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172-E48F-45DB-AA7D-9C70472DB669}" type="datetime1">
              <a:rPr lang="zh-TW" altLang="en-US" smtClean="0"/>
              <a:t>2018/3/2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43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39" y="327865"/>
            <a:ext cx="8648245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這</a:t>
            </a:r>
            <a:r>
              <a:rPr lang="zh-TW" altLang="en-US" sz="3600" dirty="0" smtClean="0"/>
              <a:t>學期要上什麼</a:t>
            </a:r>
            <a:r>
              <a:rPr lang="en-US" altLang="zh-TW" sz="3600" dirty="0" smtClean="0"/>
              <a:t>? </a:t>
            </a:r>
            <a:endParaRPr lang="en-GB" altLang="zh-TW" sz="3600" dirty="0">
              <a:ea typeface="新細明體" panose="02020500000000000000" pitchFamily="18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這學期，我會教</a:t>
            </a:r>
            <a:r>
              <a:rPr lang="zh-TW" altLang="en-US" dirty="0" smtClean="0">
                <a:latin typeface="+mn-ea"/>
              </a:rPr>
              <a:t>大家</a:t>
            </a:r>
            <a:r>
              <a:rPr lang="en-US" altLang="zh-TW" dirty="0" smtClean="0">
                <a:latin typeface="+mn-ea"/>
              </a:rPr>
              <a:t>python</a:t>
            </a:r>
            <a:r>
              <a:rPr lang="zh-TW" altLang="en-US" dirty="0" smtClean="0">
                <a:latin typeface="+mn-ea"/>
              </a:rPr>
              <a:t>程式語言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除了基本語法</a:t>
            </a:r>
            <a:r>
              <a:rPr lang="zh-TW" altLang="en-US" dirty="0" smtClean="0">
                <a:latin typeface="+mj-lt"/>
              </a:rPr>
              <a:t>外</a:t>
            </a:r>
            <a:r>
              <a:rPr lang="en-US" altLang="zh-TW" dirty="0" smtClean="0">
                <a:latin typeface="+mj-lt"/>
              </a:rPr>
              <a:t>, </a:t>
            </a:r>
            <a:r>
              <a:rPr lang="zh-TW" altLang="en-US" dirty="0" smtClean="0">
                <a:latin typeface="+mj-lt"/>
              </a:rPr>
              <a:t>還會教</a:t>
            </a:r>
            <a:r>
              <a:rPr lang="en-US" altLang="zh-TW" dirty="0" smtClean="0">
                <a:solidFill>
                  <a:srgbClr val="0070C0"/>
                </a:solidFill>
                <a:latin typeface="+mj-lt"/>
              </a:rPr>
              <a:t>Web</a:t>
            </a:r>
            <a:r>
              <a:rPr lang="zh-TW" altLang="en-US" dirty="0" smtClean="0">
                <a:latin typeface="+mj-lt"/>
              </a:rPr>
              <a:t>相關應用程式及</a:t>
            </a:r>
            <a:r>
              <a:rPr lang="zh-TW" altLang="en-US" dirty="0" smtClean="0">
                <a:latin typeface="+mj-lt"/>
              </a:rPr>
              <a:t>小遊戲</a:t>
            </a: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400" dirty="0" smtClean="0">
              <a:ea typeface="新細明體" panose="02020500000000000000" pitchFamily="18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D8E-36C6-4E41-9305-E25B7D1CE2A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E91-ECB1-448A-9966-9692A86D0C9A}" type="datetime1">
              <a:rPr lang="zh-TW" altLang="en-US" smtClean="0"/>
              <a:t>2018/3/2</a:t>
            </a:fld>
            <a:endParaRPr lang="en-US" altLang="zh-TW"/>
          </a:p>
        </p:txBody>
      </p:sp>
      <p:pic>
        <p:nvPicPr>
          <p:cNvPr id="3074" name="Picture 2" descr="Python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39" y="2997568"/>
            <a:ext cx="20955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8828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課程調整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3188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 smtClean="0"/>
              <a:t>因為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13</a:t>
            </a:r>
            <a:r>
              <a:rPr lang="zh-TW" altLang="en-US" dirty="0" smtClean="0"/>
              <a:t>號我要出國出差</a:t>
            </a:r>
            <a:r>
              <a:rPr lang="en-US" altLang="zh-TW" dirty="0" smtClean="0"/>
              <a:t>, </a:t>
            </a:r>
            <a:r>
              <a:rPr lang="zh-TW" altLang="en-US" dirty="0" smtClean="0"/>
              <a:t>補課</a:t>
            </a:r>
            <a:r>
              <a:rPr lang="zh-TW" altLang="en-US" dirty="0"/>
              <a:t>時間暫定為 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48D-2844-4B54-8B32-827F936936D9}" type="datetime1">
              <a:rPr lang="zh-TW" altLang="en-US" smtClean="0"/>
              <a:t>2018/3/2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64358"/>
              </p:ext>
            </p:extLst>
          </p:nvPr>
        </p:nvGraphicFramePr>
        <p:xfrm>
          <a:off x="2991919" y="3246966"/>
          <a:ext cx="3608906" cy="2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18"/>
                <a:gridCol w="2262788"/>
              </a:tblGrid>
              <a:tr h="3684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</a:tr>
              <a:tr h="36847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dirty="0" smtClean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16:30~17:00</a:t>
                      </a:r>
                      <a:endParaRPr lang="zh-TW" altLang="en-US" dirty="0"/>
                    </a:p>
                  </a:txBody>
                  <a:tcPr/>
                </a:tc>
              </a:tr>
              <a:tr h="36847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dirty="0" smtClean="0"/>
                        <a:t>3/16 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16:30~17:00</a:t>
                      </a:r>
                      <a:endParaRPr lang="zh-TW" altLang="en-US" dirty="0"/>
                    </a:p>
                  </a:txBody>
                  <a:tcPr/>
                </a:tc>
              </a:tr>
              <a:tr h="36847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dirty="0" smtClean="0"/>
                        <a:t>3/23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16:30~17:00</a:t>
                      </a:r>
                      <a:endParaRPr lang="zh-TW" altLang="en-US" dirty="0"/>
                    </a:p>
                  </a:txBody>
                  <a:tcPr/>
                </a:tc>
              </a:tr>
              <a:tr h="36847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dirty="0" smtClean="0"/>
                        <a:t>3/30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16:30~17:00</a:t>
                      </a:r>
                      <a:endParaRPr lang="zh-TW" altLang="en-US" dirty="0"/>
                    </a:p>
                  </a:txBody>
                  <a:tcPr/>
                </a:tc>
              </a:tr>
              <a:tr h="368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4/20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16:30~17:00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5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D59-5292-4539-9E7F-85BF58062953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  <a:p>
            <a:pPr algn="ctr"/>
            <a:r>
              <a:rPr lang="zh-TW" altLang="en-US" sz="2400" dirty="0" smtClean="0">
                <a:solidFill>
                  <a:srgbClr val="FF0000"/>
                </a:solidFill>
              </a:rPr>
              <a:t>有問題都可以提出來哦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876552"/>
            <a:ext cx="8172450" cy="891201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Python </a:t>
            </a:r>
            <a:r>
              <a:rPr lang="zh-TW" altLang="en-US" sz="3600" dirty="0" smtClean="0"/>
              <a:t>是什麼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Python </a:t>
            </a:r>
            <a:r>
              <a:rPr lang="zh-TW" altLang="en-US" dirty="0"/>
              <a:t>語言是一種簡單</a:t>
            </a:r>
            <a:r>
              <a:rPr lang="zh-TW" altLang="en-US" dirty="0" smtClean="0"/>
              <a:t>易學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功能</a:t>
            </a:r>
            <a:r>
              <a:rPr lang="zh-TW" altLang="en-US" dirty="0"/>
              <a:t>強大的程式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具有</a:t>
            </a:r>
            <a:r>
              <a:rPr lang="zh-TW" altLang="en-US" dirty="0"/>
              <a:t>高效率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資料結構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/>
              <a:t>以及</a:t>
            </a:r>
            <a:r>
              <a:rPr lang="zh-TW" altLang="en-US" dirty="0"/>
              <a:t>簡單且有效的物件導向程式設計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Python </a:t>
            </a:r>
            <a:r>
              <a:rPr lang="zh-TW" altLang="en-US" dirty="0"/>
              <a:t>語言</a:t>
            </a:r>
            <a:r>
              <a:rPr lang="zh-TW" altLang="en-US" dirty="0" smtClean="0"/>
              <a:t>在</a:t>
            </a:r>
            <a:r>
              <a:rPr lang="zh-TW" altLang="en-US" dirty="0" smtClean="0">
                <a:solidFill>
                  <a:srgbClr val="FF0000"/>
                </a:solidFill>
              </a:rPr>
              <a:t>開發</a:t>
            </a:r>
            <a:r>
              <a:rPr lang="zh-TW" altLang="en-US" dirty="0">
                <a:solidFill>
                  <a:srgbClr val="FF0000"/>
                </a:solidFill>
              </a:rPr>
              <a:t>應用程式</a:t>
            </a:r>
            <a:r>
              <a:rPr lang="zh-TW" altLang="en-US" dirty="0" smtClean="0"/>
              <a:t>方面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成為</a:t>
            </a:r>
            <a:r>
              <a:rPr lang="zh-TW" altLang="en-US" dirty="0"/>
              <a:t>多數作業系統平台與眾多應用領域的理想程式語言。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582-55D8-4563-8E1C-FB1D3115C441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2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0161"/>
            <a:ext cx="8172450" cy="145075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Python </a:t>
            </a:r>
            <a:r>
              <a:rPr lang="zh-TW" altLang="en-US" sz="3600" dirty="0"/>
              <a:t>是什麼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marL="0">
              <a:buNone/>
            </a:pPr>
            <a:r>
              <a:rPr lang="en-US" altLang="zh-TW" b="1" dirty="0"/>
              <a:t> </a:t>
            </a:r>
            <a:r>
              <a:rPr lang="zh-TW" altLang="en-US" b="1" dirty="0" smtClean="0"/>
              <a:t>易讀性</a:t>
            </a:r>
            <a:endParaRPr lang="en-US" altLang="zh-TW" dirty="0" smtClean="0"/>
          </a:p>
          <a:p>
            <a:pPr marL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dirty="0">
                <a:solidFill>
                  <a:srgbClr val="0070C0"/>
                </a:solidFill>
              </a:rPr>
              <a:t>強迫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r>
              <a:rPr lang="zh-TW" altLang="en-US" dirty="0">
                <a:solidFill>
                  <a:srgbClr val="0070C0"/>
                </a:solidFill>
              </a:rPr>
              <a:t>縮排</a:t>
            </a:r>
            <a:r>
              <a:rPr lang="zh-TW" altLang="en-US" dirty="0"/>
              <a:t>區分程式碼區塊，讓程式碼方便</a:t>
            </a:r>
            <a:r>
              <a:rPr lang="zh-TW" altLang="en-US" dirty="0" smtClean="0"/>
              <a:t>閱讀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pPr marL="0">
              <a:buNone/>
            </a:pPr>
            <a:r>
              <a:rPr lang="zh-TW" altLang="en-US" b="1" dirty="0" smtClean="0"/>
              <a:t> 完整性</a:t>
            </a:r>
            <a:endParaRPr lang="en-US" altLang="zh-TW" dirty="0" smtClean="0"/>
          </a:p>
          <a:p>
            <a:pPr marL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內建許多的函數，並具有</a:t>
            </a:r>
            <a:r>
              <a:rPr lang="zh-TW" altLang="en-US" dirty="0">
                <a:solidFill>
                  <a:srgbClr val="FF0000"/>
                </a:solidFill>
              </a:rPr>
              <a:t>強大的標準函數庫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FF0000"/>
                </a:solidFill>
              </a:rPr>
              <a:t>大量的第三方函數</a:t>
            </a:r>
            <a:r>
              <a:rPr lang="zh-TW" altLang="en-US" dirty="0" smtClean="0">
                <a:solidFill>
                  <a:srgbClr val="FF0000"/>
                </a:solidFill>
              </a:rPr>
              <a:t>庫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BC7A-D918-49A6-BCB7-A5ECF9D04E8A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00262" y="173326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88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36939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誰在用</a:t>
            </a:r>
            <a:r>
              <a:rPr lang="en-US" altLang="zh-TW" sz="3600" dirty="0" smtClean="0"/>
              <a:t>Python?</a:t>
            </a:r>
            <a:endParaRPr lang="zh-TW" altLang="en-US" sz="3600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Python </a:t>
            </a:r>
            <a:r>
              <a:rPr lang="zh-TW" altLang="en-US" dirty="0"/>
              <a:t>在實際業界使用的情形也相當</a:t>
            </a:r>
            <a:r>
              <a:rPr lang="zh-TW" altLang="en-US" dirty="0" smtClean="0"/>
              <a:t>廣泛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Youtube</a:t>
            </a:r>
            <a:r>
              <a:rPr lang="zh-TW" altLang="en-US" dirty="0"/>
              <a:t>、</a:t>
            </a:r>
            <a:r>
              <a:rPr lang="en-US" altLang="zh-TW" dirty="0"/>
              <a:t>Google</a:t>
            </a:r>
            <a:r>
              <a:rPr lang="zh-TW" altLang="en-US" dirty="0"/>
              <a:t>、</a:t>
            </a:r>
            <a:r>
              <a:rPr lang="en-US" altLang="zh-TW" dirty="0"/>
              <a:t>Facebook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NASA </a:t>
            </a:r>
            <a:r>
              <a:rPr lang="zh-TW" altLang="en-US" dirty="0"/>
              <a:t>等大型</a:t>
            </a:r>
            <a:r>
              <a:rPr lang="zh-TW" altLang="en-US" dirty="0" smtClean="0"/>
              <a:t>機構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AI(</a:t>
            </a:r>
            <a:r>
              <a:rPr lang="zh-TW" altLang="en-US" dirty="0" smtClean="0"/>
              <a:t>深度學習</a:t>
            </a:r>
            <a:r>
              <a:rPr lang="en-US" altLang="zh-TW" dirty="0" smtClean="0"/>
              <a:t>) 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Keras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BC7A-D918-49A6-BCB7-A5ECF9D04E8A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00262" y="173326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1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7250-FA83-41B1-81C3-E6CAD1A4E187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568" y="96358"/>
            <a:ext cx="8172450" cy="55917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Python </a:t>
            </a:r>
            <a:r>
              <a:rPr lang="zh-TW" altLang="en-US" sz="3600" dirty="0" smtClean="0"/>
              <a:t>好棒棒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4294967295"/>
          </p:nvPr>
        </p:nvSpPr>
        <p:spPr>
          <a:xfrm>
            <a:off x="112568" y="655534"/>
            <a:ext cx="8172450" cy="408496"/>
          </a:xfrm>
        </p:spPr>
        <p:txBody>
          <a:bodyPr/>
          <a:lstStyle/>
          <a:p>
            <a:r>
              <a:rPr lang="en-US" altLang="zh-TW" dirty="0" smtClean="0"/>
              <a:t>IEEE SPECTRUM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00262" y="173326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57350"/>
            <a:ext cx="6096000" cy="35433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528571" y="5368553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From IEEE Spectrum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3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D4E9-B8CE-45BF-BCE2-01966C6C1DEC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568" y="96358"/>
            <a:ext cx="8172450" cy="55917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Python </a:t>
            </a:r>
            <a:r>
              <a:rPr lang="zh-TW" altLang="en-US" sz="3600" dirty="0" smtClean="0"/>
              <a:t>好棒棒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4294967295"/>
          </p:nvPr>
        </p:nvSpPr>
        <p:spPr>
          <a:xfrm>
            <a:off x="112568" y="65553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Hacker Noon </a:t>
            </a:r>
            <a:r>
              <a:rPr lang="zh-TW" altLang="en-US" dirty="0" smtClean="0"/>
              <a:t>所</a:t>
            </a:r>
            <a:r>
              <a:rPr lang="zh-TW" altLang="en-US" dirty="0"/>
              <a:t>公布的世界程式</a:t>
            </a:r>
            <a:r>
              <a:rPr lang="zh-TW" altLang="en-US" dirty="0" smtClean="0"/>
              <a:t>語言</a:t>
            </a:r>
            <a:r>
              <a:rPr lang="zh-TW" altLang="en-US" dirty="0"/>
              <a:t>排名結果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00262" y="173326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Picture 2" descr="https://i.pinimg.com/originals/37/07/23/37072349abbbdf9aa86321eb07e1804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5" y="1614200"/>
            <a:ext cx="9218103" cy="387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026716" y="5636925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From Hacker Noon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6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2030-34BE-40EC-B8AE-F8DC609F6196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568" y="96358"/>
            <a:ext cx="8172450" cy="55917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Python </a:t>
            </a:r>
            <a:r>
              <a:rPr lang="zh-TW" altLang="en-US" sz="3600" dirty="0" smtClean="0"/>
              <a:t>好棒棒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4294967295"/>
          </p:nvPr>
        </p:nvSpPr>
        <p:spPr>
          <a:xfrm>
            <a:off x="112568" y="655534"/>
            <a:ext cx="8172450" cy="408496"/>
          </a:xfrm>
        </p:spPr>
        <p:txBody>
          <a:bodyPr/>
          <a:lstStyle/>
          <a:p>
            <a:r>
              <a:rPr lang="en-US" altLang="zh-TW" dirty="0" smtClean="0"/>
              <a:t>GitHub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00262" y="173326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64799" y="6421553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From Github.com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62" y="859782"/>
            <a:ext cx="6964771" cy="52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113560"/>
            <a:ext cx="8420100" cy="6858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課程大綱</a:t>
            </a:r>
            <a:endParaRPr lang="en-US" altLang="zh-TW" sz="3600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095122" y="2115954"/>
            <a:ext cx="7679762" cy="403562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 smtClean="0"/>
              <a:t>基礎篇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期中考前</a:t>
            </a:r>
            <a:r>
              <a:rPr lang="en-US" altLang="zh-TW" sz="2400" dirty="0" smtClean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變數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數字與字串</a:t>
            </a:r>
            <a:endParaRPr lang="en-US" altLang="zh-TW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流程控制與迴圈</a:t>
            </a:r>
            <a:endParaRPr lang="en-US" altLang="zh-TW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序對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串列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zh-TW" altLang="en-US" dirty="0" smtClean="0"/>
              <a:t>字典</a:t>
            </a:r>
            <a:r>
              <a:rPr lang="zh-TW" altLang="en-US" dirty="0"/>
              <a:t>與</a:t>
            </a:r>
            <a:r>
              <a:rPr lang="zh-TW" altLang="en-US" dirty="0" smtClean="0"/>
              <a:t>集合</a:t>
            </a:r>
            <a:endParaRPr lang="en-US" altLang="zh-TW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時間</a:t>
            </a:r>
            <a:endParaRPr lang="en-US" altLang="zh-TW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函數</a:t>
            </a:r>
            <a:endParaRPr lang="en-US" altLang="zh-TW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檔案處理</a:t>
            </a:r>
            <a:endParaRPr lang="en-US" altLang="zh-TW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模組</a:t>
            </a:r>
            <a:endParaRPr lang="en-US" altLang="zh-TW" dirty="0" smtClean="0"/>
          </a:p>
          <a:p>
            <a:pPr>
              <a:lnSpc>
                <a:spcPct val="80000"/>
              </a:lnSpc>
            </a:pPr>
            <a:endParaRPr lang="en-US" altLang="zh-TW" sz="22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695-B859-4E0C-B033-6C6742ABEED1}" type="datetime1">
              <a:rPr lang="zh-TW" altLang="en-US" smtClean="0"/>
              <a:t>2018/3/2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43768" y="2115954"/>
            <a:ext cx="3308160" cy="40356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buFont typeface="Wingdings" panose="05000000000000000000" pitchFamily="2" charset="2"/>
              <a:buChar char="l"/>
            </a:pPr>
            <a:endParaRPr kumimoji="0" lang="en-US" altLang="zh-TW" sz="2400" dirty="0" smtClean="0"/>
          </a:p>
          <a:p>
            <a:pPr fontAlgn="auto">
              <a:lnSpc>
                <a:spcPct val="80000"/>
              </a:lnSpc>
            </a:pPr>
            <a:endParaRPr kumimoji="0" lang="en-US" altLang="zh-TW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14960</TotalTime>
  <Words>642</Words>
  <Application>Microsoft Office PowerPoint</Application>
  <PresentationFormat>A4 紙張 (210x297 公釐)</PresentationFormat>
  <Paragraphs>198</Paragraphs>
  <Slides>21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標楷體</vt:lpstr>
      <vt:lpstr>Calibri</vt:lpstr>
      <vt:lpstr>Times New Roman</vt:lpstr>
      <vt:lpstr>Wingdings</vt:lpstr>
      <vt:lpstr>回顧</vt:lpstr>
      <vt:lpstr>Python程式設計</vt:lpstr>
      <vt:lpstr>這學期要上什麼? </vt:lpstr>
      <vt:lpstr>Python 是什麼?</vt:lpstr>
      <vt:lpstr>Python 是什麼?</vt:lpstr>
      <vt:lpstr>誰在用Python?</vt:lpstr>
      <vt:lpstr>Python 好棒棒?</vt:lpstr>
      <vt:lpstr>Python 好棒棒?</vt:lpstr>
      <vt:lpstr>Python 好棒棒?</vt:lpstr>
      <vt:lpstr>課程大綱</vt:lpstr>
      <vt:lpstr>課程大綱</vt:lpstr>
      <vt:lpstr>Text Book</vt:lpstr>
      <vt:lpstr>Reference Book</vt:lpstr>
      <vt:lpstr>成績計算方式</vt:lpstr>
      <vt:lpstr>上機考 (coding test)</vt:lpstr>
      <vt:lpstr>期末專題</vt:lpstr>
      <vt:lpstr>作業</vt:lpstr>
      <vt:lpstr>遊戲規則</vt:lpstr>
      <vt:lpstr>上課時間</vt:lpstr>
      <vt:lpstr>課輔時間及聯絡方式</vt:lpstr>
      <vt:lpstr>課程調整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926</cp:revision>
  <cp:lastPrinted>1999-12-27T05:13:43Z</cp:lastPrinted>
  <dcterms:created xsi:type="dcterms:W3CDTF">1995-06-17T23:31:02Z</dcterms:created>
  <dcterms:modified xsi:type="dcterms:W3CDTF">2018-03-02T05:31:13Z</dcterms:modified>
</cp:coreProperties>
</file>