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52"/>
  </p:notesMasterIdLst>
  <p:handoutMasterIdLst>
    <p:handoutMasterId r:id="rId53"/>
  </p:handoutMasterIdLst>
  <p:sldIdLst>
    <p:sldId id="534" r:id="rId2"/>
    <p:sldId id="523" r:id="rId3"/>
    <p:sldId id="524" r:id="rId4"/>
    <p:sldId id="525" r:id="rId5"/>
    <p:sldId id="526" r:id="rId6"/>
    <p:sldId id="527" r:id="rId7"/>
    <p:sldId id="528" r:id="rId8"/>
    <p:sldId id="529" r:id="rId9"/>
    <p:sldId id="530" r:id="rId10"/>
    <p:sldId id="531" r:id="rId11"/>
    <p:sldId id="532" r:id="rId12"/>
    <p:sldId id="533" r:id="rId13"/>
    <p:sldId id="520" r:id="rId14"/>
    <p:sldId id="465" r:id="rId15"/>
    <p:sldId id="466" r:id="rId16"/>
    <p:sldId id="467" r:id="rId17"/>
    <p:sldId id="469" r:id="rId18"/>
    <p:sldId id="470" r:id="rId19"/>
    <p:sldId id="471" r:id="rId20"/>
    <p:sldId id="472" r:id="rId21"/>
    <p:sldId id="476" r:id="rId22"/>
    <p:sldId id="473" r:id="rId23"/>
    <p:sldId id="474" r:id="rId24"/>
    <p:sldId id="475" r:id="rId25"/>
    <p:sldId id="544" r:id="rId26"/>
    <p:sldId id="545" r:id="rId27"/>
    <p:sldId id="546" r:id="rId28"/>
    <p:sldId id="477" r:id="rId29"/>
    <p:sldId id="497" r:id="rId30"/>
    <p:sldId id="498" r:id="rId31"/>
    <p:sldId id="536" r:id="rId32"/>
    <p:sldId id="501" r:id="rId33"/>
    <p:sldId id="508" r:id="rId34"/>
    <p:sldId id="510" r:id="rId35"/>
    <p:sldId id="481" r:id="rId36"/>
    <p:sldId id="480" r:id="rId37"/>
    <p:sldId id="482" r:id="rId38"/>
    <p:sldId id="483" r:id="rId39"/>
    <p:sldId id="537" r:id="rId40"/>
    <p:sldId id="538" r:id="rId41"/>
    <p:sldId id="539" r:id="rId42"/>
    <p:sldId id="541" r:id="rId43"/>
    <p:sldId id="542" r:id="rId44"/>
    <p:sldId id="489" r:id="rId45"/>
    <p:sldId id="493" r:id="rId46"/>
    <p:sldId id="512" r:id="rId47"/>
    <p:sldId id="494" r:id="rId48"/>
    <p:sldId id="514" r:id="rId49"/>
    <p:sldId id="515" r:id="rId50"/>
    <p:sldId id="519" r:id="rId51"/>
  </p:sldIdLst>
  <p:sldSz cx="9906000" cy="6858000" type="A4"/>
  <p:notesSz cx="6858000" cy="987266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6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9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1038C5B5-FD20-4C87-9643-72F7AD52500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9165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3588" y="747713"/>
            <a:ext cx="5330825" cy="36877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89475"/>
            <a:ext cx="5029200" cy="444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第二階層</a:t>
            </a:r>
          </a:p>
          <a:p>
            <a:pPr lvl="2"/>
            <a:r>
              <a:rPr lang="zh-TW" altLang="en-US" smtClean="0"/>
              <a:t>第三階層</a:t>
            </a:r>
          </a:p>
          <a:p>
            <a:pPr lvl="3"/>
            <a:r>
              <a:rPr lang="zh-TW" altLang="en-US" smtClean="0"/>
              <a:t>第四階層</a:t>
            </a:r>
          </a:p>
          <a:p>
            <a:pPr lvl="4"/>
            <a:r>
              <a:rPr lang="zh-TW" altLang="en-US" smtClean="0"/>
              <a:t>第五階層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7BCD5F8D-6D5E-4505-9ECD-8823F9F04B3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8444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3CCF6-4229-42B3-A532-4DE72890726B}" type="slidenum">
              <a:rPr lang="en-CA" altLang="zh-TW"/>
              <a:pPr/>
              <a:t>1</a:t>
            </a:fld>
            <a:endParaRPr lang="en-CA" altLang="zh-TW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5175" y="747713"/>
            <a:ext cx="5327650" cy="3687762"/>
          </a:xfrm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5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39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7588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91" y="4455621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AE61-1EF2-44BB-BABB-E7EE140B7C33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38416B8-C1D9-44BF-8C83-64ED1D41A2C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7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9BC1-0C94-4015-9B65-0DF3D3C31BDB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717F7E3-F026-47E0-8224-E944E65FAACE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14780"/>
            <a:ext cx="2135981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14779"/>
            <a:ext cx="6284119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6832-5708-4AFA-9BE7-2D3384440560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7718B88-5190-412D-8BF5-B5BE34D378A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8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8F87-8CF3-4BA8-AFE3-A97619FB0912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489155D-4E26-44B6-8914-4593F627E62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4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758952"/>
            <a:ext cx="817245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4453128"/>
            <a:ext cx="817245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3A8B-9C47-4E2D-BE49-4BB7A0C2F2B1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E8C3516-1F9F-4592-A857-19C399106FD6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55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1845734"/>
            <a:ext cx="401193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2060" y="1845737"/>
            <a:ext cx="401193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F632-4570-4469-B6C4-8B3585D75257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9AC2094-2792-4DA4-85D5-2B7BECF99AD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82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206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32C0-579A-4C9C-B827-D544AC29B9DE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16F5AD9-7F3E-40BD-97D5-361CC29BBE1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75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FCA5-077C-4129-BC54-054F3DC5FCFA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8587FF4-0FCE-43CE-A658-07BE18F17BA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B3EB-E054-404A-8278-1AEB3F1D9578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937A16-B908-4AA8-B4A0-B9B2E68A707F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0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4359"/>
            <a:ext cx="260032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591" y="731520"/>
            <a:ext cx="5426842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5" y="2926080"/>
            <a:ext cx="260032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8229" y="6459787"/>
            <a:ext cx="2127540" cy="365125"/>
          </a:xfrm>
        </p:spPr>
        <p:txBody>
          <a:bodyPr/>
          <a:lstStyle>
            <a:lvl1pPr algn="l">
              <a:defRPr/>
            </a:lvl1pPr>
          </a:lstStyle>
          <a:p>
            <a:fld id="{283DE70B-77FC-406F-A52C-EE26F30B7CCC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0487" y="6459787"/>
            <a:ext cx="3776663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E2B530C7-57D2-4888-B25A-4406967C2E0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0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90342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5074920"/>
            <a:ext cx="822198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905988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539" y="5907024"/>
            <a:ext cx="822198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308C-A083-43F5-86BC-44B9AADA8BEC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4408D10-0B60-4A59-B502-A32B6927C8A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3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906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906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39" y="1845734"/>
            <a:ext cx="81724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2" y="6459787"/>
            <a:ext cx="200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AB07CCE-C2CB-4E12-AA27-F664C8A767A6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026" y="6459787"/>
            <a:ext cx="3918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fld id="{49BEFB1C-F18F-4E83-93CD-352AA7EE61D2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4123" y="6459787"/>
            <a:ext cx="106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69745" y="1737845"/>
            <a:ext cx="80981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71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Chapter </a:t>
            </a:r>
            <a:r>
              <a:rPr lang="en-US" smtClean="0"/>
              <a:t>2</a:t>
            </a:r>
            <a:endParaRPr lang="en-US" dirty="0"/>
          </a:p>
        </p:txBody>
      </p:sp>
      <p:sp>
        <p:nvSpPr>
          <p:cNvPr id="573443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Start to Python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F763-94B9-4F4B-B304-3FB4F2F604C2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9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Hello Python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4. </a:t>
            </a:r>
            <a:r>
              <a:rPr lang="zh-TW" altLang="en-US" dirty="0" smtClean="0"/>
              <a:t>存檔 </a:t>
            </a:r>
            <a:r>
              <a:rPr lang="en-US" altLang="zh-TW" dirty="0" smtClean="0"/>
              <a:t>(</a:t>
            </a:r>
            <a:r>
              <a:rPr lang="zh-TW" altLang="en-US" dirty="0" smtClean="0"/>
              <a:t>副檔名為 </a:t>
            </a:r>
            <a:r>
              <a:rPr lang="en-US" altLang="zh-TW" dirty="0" smtClean="0"/>
              <a:t>.py 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FAB2-DB41-4B2C-AF22-9BC46F509DE7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182" y="2658087"/>
            <a:ext cx="56197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4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Hello Python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5. Run -&gt; Run Module (</a:t>
            </a:r>
            <a:r>
              <a:rPr lang="zh-TW" altLang="en-US" dirty="0" smtClean="0"/>
              <a:t>或直接按</a:t>
            </a:r>
            <a:r>
              <a:rPr lang="en-US" altLang="zh-TW" dirty="0" smtClean="0"/>
              <a:t>F5), </a:t>
            </a:r>
            <a:r>
              <a:rPr lang="zh-TW" altLang="en-US" dirty="0" smtClean="0"/>
              <a:t>執行剛剛的 </a:t>
            </a:r>
            <a:r>
              <a:rPr lang="en-US" altLang="zh-TW" dirty="0" smtClean="0"/>
              <a:t>xxx.py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6EFEF-80BE-42F4-B85A-568727AB9057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026" y="2662026"/>
            <a:ext cx="57054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1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Hello Python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6. </a:t>
            </a:r>
            <a:r>
              <a:rPr lang="zh-TW" altLang="en-US" dirty="0" smtClean="0"/>
              <a:t>回到</a:t>
            </a:r>
            <a:r>
              <a:rPr lang="en-US" altLang="zh-TW" dirty="0" smtClean="0"/>
              <a:t>IDLE </a:t>
            </a:r>
            <a:r>
              <a:rPr lang="zh-TW" altLang="en-US" dirty="0" smtClean="0"/>
              <a:t>可以看到 </a:t>
            </a:r>
            <a:r>
              <a:rPr lang="en-US" altLang="zh-TW" dirty="0" smtClean="0"/>
              <a:t>Hello Python!!! </a:t>
            </a:r>
            <a:r>
              <a:rPr lang="zh-TW" altLang="en-US" dirty="0" smtClean="0"/>
              <a:t>輸出成功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980A-5814-4564-BC66-8EB73495252F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126" y="2791169"/>
            <a:ext cx="5629275" cy="18288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239784" y="3866104"/>
            <a:ext cx="1004023" cy="2493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76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647A-E291-4193-8B45-806B6A0CD229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617676" y="830359"/>
            <a:ext cx="2031325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B050"/>
                </a:solidFill>
              </a:rPr>
              <a:t>不要寫好了</a:t>
            </a:r>
            <a:r>
              <a:rPr lang="en-US" altLang="zh-TW" dirty="0" smtClean="0">
                <a:solidFill>
                  <a:srgbClr val="00B050"/>
                </a:solidFill>
              </a:rPr>
              <a:t>…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62" y="3472394"/>
            <a:ext cx="2514600" cy="27241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247950" y="1405894"/>
            <a:ext cx="49437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  <a:latin typeface="+mj-ea"/>
                <a:ea typeface="+mj-ea"/>
              </a:rPr>
              <a:t>反正作業有人一定會寫</a:t>
            </a:r>
            <a:r>
              <a:rPr lang="en-US" altLang="zh-TW" dirty="0" smtClean="0">
                <a:solidFill>
                  <a:srgbClr val="0070C0"/>
                </a:solidFill>
                <a:latin typeface="+mj-ea"/>
                <a:ea typeface="+mj-ea"/>
              </a:rPr>
              <a:t>….</a:t>
            </a:r>
            <a:endParaRPr lang="en-US" altLang="zh-TW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36720" y="254824"/>
            <a:ext cx="4804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+mj-ea"/>
                <a:ea typeface="+mj-ea"/>
              </a:rPr>
              <a:t>覺得寫個程式要切來切去很</a:t>
            </a:r>
            <a:r>
              <a:rPr lang="zh-TW" altLang="en-US" dirty="0" smtClean="0">
                <a:latin typeface="+mj-ea"/>
                <a:ea typeface="+mj-ea"/>
              </a:rPr>
              <a:t>麻煩</a:t>
            </a:r>
            <a:r>
              <a:rPr lang="en-US" altLang="zh-TW" dirty="0" smtClean="0">
                <a:latin typeface="+mj-ea"/>
                <a:ea typeface="+mj-ea"/>
              </a:rPr>
              <a:t>….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436907" y="2757140"/>
            <a:ext cx="45448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Cyrl-AZ" altLang="zh-TW" sz="4800" dirty="0"/>
              <a:t>(╯°Д°)╯ ┻━┻</a:t>
            </a:r>
            <a:endParaRPr lang="zh-TW" altLang="en-US" sz="4800" dirty="0"/>
          </a:p>
        </p:txBody>
      </p:sp>
      <p:sp>
        <p:nvSpPr>
          <p:cNvPr id="14" name="橢圓 13"/>
          <p:cNvSpPr/>
          <p:nvPr/>
        </p:nvSpPr>
        <p:spPr>
          <a:xfrm>
            <a:off x="2643447" y="3757353"/>
            <a:ext cx="193273" cy="191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916008" y="3492542"/>
            <a:ext cx="193273" cy="191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3151314" y="3271321"/>
            <a:ext cx="193273" cy="191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273187" y="2081517"/>
            <a:ext cx="31500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+mj-ea"/>
                <a:ea typeface="+mj-ea"/>
              </a:rPr>
              <a:t>期末會過就好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….</a:t>
            </a:r>
            <a:endParaRPr lang="en-US" altLang="zh-TW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8344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xit" presetSubtype="8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8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8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8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0" grpId="0"/>
      <p:bldP spid="10" grpId="1"/>
      <p:bldP spid="12" grpId="0"/>
      <p:bldP spid="12" grpId="1"/>
      <p:bldP spid="13" grpId="0"/>
      <p:bldP spid="14" grpId="0" animBg="1"/>
      <p:bldP spid="15" grpId="0" animBg="1"/>
      <p:bldP spid="16" grpId="0" animBg="1"/>
      <p:bldP spid="17" grpId="0"/>
      <p:bldP spid="1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51E5-44BC-47C5-9128-E22849E0090C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937694" y="895777"/>
            <a:ext cx="8172450" cy="14509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600" dirty="0"/>
              <a:t/>
            </a:r>
            <a:br>
              <a:rPr lang="en-US" altLang="zh-TW" sz="3600" dirty="0"/>
            </a:br>
            <a:r>
              <a:rPr lang="zh-TW" altLang="en-US" sz="3600" dirty="0" smtClean="0"/>
              <a:t>介紹一個好東西 </a:t>
            </a:r>
            <a:r>
              <a:rPr lang="en-US" altLang="zh-TW" sz="3600" dirty="0" smtClean="0"/>
              <a:t>Notepad++</a:t>
            </a:r>
            <a:endParaRPr lang="zh-TW" altLang="en-US" sz="36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356" y="303670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4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下載並安裝</a:t>
            </a:r>
            <a:r>
              <a:rPr lang="en-US" altLang="zh-TW" sz="3600" dirty="0" smtClean="0"/>
              <a:t>Notepad++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 Google notepad++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1AE6-0575-42FD-9807-E826EE742E77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54" y="2753688"/>
            <a:ext cx="9132916" cy="202041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56954" y="2753687"/>
            <a:ext cx="4056610" cy="7127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90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下載並安裝</a:t>
            </a:r>
            <a:r>
              <a:rPr lang="en-US" altLang="zh-TW" sz="3600" dirty="0"/>
              <a:t>Notepad++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2.  </a:t>
            </a:r>
            <a:r>
              <a:rPr lang="zh-TW" altLang="en-US" dirty="0" smtClean="0"/>
              <a:t>滑鼠移到 </a:t>
            </a:r>
            <a:r>
              <a:rPr lang="en-US" altLang="zh-TW" dirty="0" smtClean="0"/>
              <a:t>Download </a:t>
            </a:r>
            <a:r>
              <a:rPr lang="en-US" altLang="zh-TW" b="1" dirty="0" smtClean="0">
                <a:solidFill>
                  <a:srgbClr val="0070C0"/>
                </a:solidFill>
              </a:rPr>
              <a:t>(</a:t>
            </a:r>
            <a:r>
              <a:rPr lang="zh-TW" altLang="en-US" b="1" dirty="0" smtClean="0">
                <a:solidFill>
                  <a:srgbClr val="0070C0"/>
                </a:solidFill>
              </a:rPr>
              <a:t>為了避免版本問題</a:t>
            </a:r>
            <a:r>
              <a:rPr lang="en-US" altLang="zh-TW" b="1" dirty="0" smtClean="0">
                <a:solidFill>
                  <a:srgbClr val="0070C0"/>
                </a:solidFill>
              </a:rPr>
              <a:t>, </a:t>
            </a:r>
            <a:r>
              <a:rPr lang="zh-TW" altLang="en-US" b="1" dirty="0">
                <a:solidFill>
                  <a:srgbClr val="0070C0"/>
                </a:solidFill>
              </a:rPr>
              <a:t>請下載</a:t>
            </a:r>
            <a:r>
              <a:rPr lang="zh-TW" altLang="en-US" b="1" dirty="0" smtClean="0">
                <a:solidFill>
                  <a:srgbClr val="0070C0"/>
                </a:solidFill>
              </a:rPr>
              <a:t>投影片上相同</a:t>
            </a:r>
            <a:r>
              <a:rPr lang="zh-TW" altLang="en-US" b="1" dirty="0" smtClean="0">
                <a:solidFill>
                  <a:srgbClr val="0070C0"/>
                </a:solidFill>
              </a:rPr>
              <a:t>版本</a:t>
            </a:r>
            <a:r>
              <a:rPr lang="en-US" altLang="zh-TW" b="1" dirty="0" smtClean="0">
                <a:solidFill>
                  <a:srgbClr val="0070C0"/>
                </a:solidFill>
              </a:rPr>
              <a:t>)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1B378-F5D7-430B-A3F2-C8A3B054D473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77" y="2482503"/>
            <a:ext cx="5518616" cy="368193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895902" y="3142441"/>
            <a:ext cx="1422479" cy="2247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50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下載並安裝</a:t>
            </a:r>
            <a:r>
              <a:rPr lang="en-US" altLang="zh-TW" sz="3600" dirty="0"/>
              <a:t>Notepad++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3.   </a:t>
            </a:r>
            <a:r>
              <a:rPr lang="zh-TW" altLang="en-US" dirty="0" smtClean="0"/>
              <a:t>打開</a:t>
            </a:r>
            <a:r>
              <a:rPr lang="en-US" altLang="zh-TW" dirty="0" smtClean="0"/>
              <a:t>notepad++ </a:t>
            </a:r>
            <a:r>
              <a:rPr lang="zh-TW" altLang="en-US" dirty="0" smtClean="0"/>
              <a:t>長這樣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中文界面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4C4E-2EA7-4341-A19F-4773F5EB1712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4" y="2731737"/>
            <a:ext cx="90678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5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如何在</a:t>
            </a:r>
            <a:r>
              <a:rPr lang="en-US" altLang="zh-TW" sz="3600" dirty="0" smtClean="0"/>
              <a:t>Notepad++</a:t>
            </a:r>
            <a:r>
              <a:rPr lang="zh-TW" altLang="en-US" sz="3600" dirty="0" smtClean="0"/>
              <a:t>上執行</a:t>
            </a:r>
            <a:r>
              <a:rPr lang="en-US" altLang="zh-TW" sz="3600" dirty="0" smtClean="0"/>
              <a:t>python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1.   </a:t>
            </a:r>
            <a:r>
              <a:rPr lang="zh-TW" altLang="en-US" dirty="0" smtClean="0"/>
              <a:t>打開剛剛寫好的</a:t>
            </a:r>
            <a:r>
              <a:rPr lang="en-US" altLang="zh-TW" dirty="0" smtClean="0"/>
              <a:t>hello python.py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6D20-E07E-4890-B3B8-6BAE046798F2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2486025"/>
            <a:ext cx="90011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4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如何在</a:t>
            </a:r>
            <a:r>
              <a:rPr lang="en-US" altLang="zh-TW" sz="3600" dirty="0" smtClean="0"/>
              <a:t>Notepad++</a:t>
            </a:r>
            <a:r>
              <a:rPr lang="zh-TW" altLang="en-US" sz="3600" dirty="0" smtClean="0"/>
              <a:t>上執行</a:t>
            </a:r>
            <a:r>
              <a:rPr lang="en-US" altLang="zh-TW" sz="3600" dirty="0" smtClean="0"/>
              <a:t>python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2.   </a:t>
            </a:r>
            <a:r>
              <a:rPr lang="zh-TW" altLang="en-US" dirty="0" smtClean="0"/>
              <a:t>點選</a:t>
            </a:r>
            <a:r>
              <a:rPr lang="zh-TW" altLang="en-US" dirty="0" smtClean="0">
                <a:solidFill>
                  <a:srgbClr val="FF0000"/>
                </a:solidFill>
              </a:rPr>
              <a:t>執行 </a:t>
            </a:r>
            <a:r>
              <a:rPr lang="en-US" altLang="zh-TW" dirty="0" smtClean="0">
                <a:solidFill>
                  <a:srgbClr val="FF0000"/>
                </a:solidFill>
              </a:rPr>
              <a:t>-&gt; </a:t>
            </a:r>
            <a:r>
              <a:rPr lang="zh-TW" altLang="en-US" dirty="0" smtClean="0">
                <a:solidFill>
                  <a:srgbClr val="FF0000"/>
                </a:solidFill>
              </a:rPr>
              <a:t>執行</a:t>
            </a:r>
            <a:r>
              <a:rPr lang="en-US" altLang="zh-TW" dirty="0" smtClean="0">
                <a:solidFill>
                  <a:srgbClr val="FF0000"/>
                </a:solidFill>
              </a:rPr>
              <a:t>(R)….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B0FD-A5DB-4124-BA10-81D82D71F86C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926" y="2719647"/>
            <a:ext cx="34956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9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下載並安裝</a:t>
            </a:r>
            <a:r>
              <a:rPr lang="en-US" altLang="zh-TW" sz="3600" dirty="0" smtClean="0"/>
              <a:t>python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 Google Python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C669-EBF8-48F0-8CE6-CB25978D7E9C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43" y="2726062"/>
            <a:ext cx="8697985" cy="2262704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805343" y="3305262"/>
            <a:ext cx="3816991" cy="8388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00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如何在</a:t>
            </a:r>
            <a:r>
              <a:rPr lang="en-US" altLang="zh-TW" sz="3600" dirty="0" smtClean="0"/>
              <a:t>Notepad++</a:t>
            </a:r>
            <a:r>
              <a:rPr lang="zh-TW" altLang="en-US" sz="3600" dirty="0" smtClean="0"/>
              <a:t>上執行</a:t>
            </a:r>
            <a:r>
              <a:rPr lang="en-US" altLang="zh-TW" sz="3600" dirty="0" smtClean="0"/>
              <a:t>python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39" y="1845734"/>
            <a:ext cx="8757428" cy="4023360"/>
          </a:xfrm>
        </p:spPr>
        <p:txBody>
          <a:bodyPr/>
          <a:lstStyle/>
          <a:p>
            <a:pPr algn="just"/>
            <a:r>
              <a:rPr lang="en-US" altLang="zh-TW" dirty="0" smtClean="0"/>
              <a:t>2. </a:t>
            </a:r>
            <a:r>
              <a:rPr lang="zh-TW" altLang="en-US" dirty="0" smtClean="0"/>
              <a:t>在框框裡面輸入以下指令 並點選儲存</a:t>
            </a:r>
            <a:endParaRPr lang="en-US" altLang="zh-TW" dirty="0" smtClean="0"/>
          </a:p>
          <a:p>
            <a:pPr algn="just"/>
            <a:r>
              <a:rPr lang="en-US" altLang="zh-TW" b="1" dirty="0" smtClean="0">
                <a:solidFill>
                  <a:srgbClr val="FF0000"/>
                </a:solidFill>
              </a:rPr>
              <a:t>  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cmd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/k python "$(FULL_CURRENT_PATH)" &amp; ECHO. &amp; PAUSE &amp; EXIT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7E5C-246D-4254-B6E1-1C76EF56570A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095" y="3055949"/>
            <a:ext cx="5483028" cy="28131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366474" y="4923309"/>
            <a:ext cx="1020173" cy="6046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13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如何在</a:t>
            </a:r>
            <a:r>
              <a:rPr lang="en-US" altLang="zh-TW" sz="3600" dirty="0" smtClean="0"/>
              <a:t>Notepad++</a:t>
            </a:r>
            <a:r>
              <a:rPr lang="zh-TW" altLang="en-US" sz="3600" dirty="0" smtClean="0"/>
              <a:t>上執行</a:t>
            </a:r>
            <a:r>
              <a:rPr lang="en-US" altLang="zh-TW" sz="3600" dirty="0" smtClean="0"/>
              <a:t>python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39" y="1845734"/>
            <a:ext cx="8757428" cy="4023360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 smtClean="0"/>
              <a:t>2. </a:t>
            </a:r>
            <a:r>
              <a:rPr lang="zh-TW" altLang="en-US" dirty="0" smtClean="0"/>
              <a:t>在框框裡面輸入</a:t>
            </a:r>
            <a:r>
              <a:rPr lang="en-US" altLang="zh-TW" dirty="0" smtClean="0"/>
              <a:t> </a:t>
            </a:r>
          </a:p>
          <a:p>
            <a:pPr algn="just"/>
            <a:r>
              <a:rPr lang="en-US" altLang="zh-TW" b="1" dirty="0" smtClean="0">
                <a:solidFill>
                  <a:srgbClr val="FF0000"/>
                </a:solidFill>
              </a:rPr>
              <a:t>  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cmd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/k python "$(FULL_CURRENT_PATH)" &amp; ECHO. &amp; PAUSE &amp; </a:t>
            </a:r>
            <a:r>
              <a:rPr lang="en-US" altLang="zh-TW" b="1" dirty="0" smtClean="0">
                <a:solidFill>
                  <a:srgbClr val="FF0000"/>
                </a:solidFill>
              </a:rPr>
              <a:t>EXIT</a:t>
            </a:r>
          </a:p>
          <a:p>
            <a:pPr algn="just"/>
            <a:endParaRPr lang="en-US" altLang="zh-TW" b="1" dirty="0">
              <a:solidFill>
                <a:srgbClr val="FF0000"/>
              </a:solidFill>
            </a:endParaRPr>
          </a:p>
          <a:p>
            <a:pPr algn="just"/>
            <a:r>
              <a:rPr lang="en-US" altLang="zh-TW" b="1" dirty="0" err="1">
                <a:solidFill>
                  <a:srgbClr val="0070C0"/>
                </a:solidFill>
                <a:latin typeface="+mj-lt"/>
              </a:rPr>
              <a:t>cmd</a:t>
            </a: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 /k python</a:t>
            </a:r>
            <a:r>
              <a:rPr lang="zh-TW" altLang="en-US" dirty="0">
                <a:solidFill>
                  <a:schemeClr val="tx1"/>
                </a:solidFill>
                <a:latin typeface="+mj-lt"/>
              </a:rPr>
              <a:t>： </a:t>
            </a:r>
            <a:r>
              <a:rPr lang="zh-TW" altLang="en-US" dirty="0" smtClean="0">
                <a:solidFill>
                  <a:schemeClr val="tx1"/>
                </a:solidFill>
                <a:latin typeface="+mj-lt"/>
              </a:rPr>
              <a:t>打開命令提示字元</a:t>
            </a: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  <a:latin typeface="+mj-lt"/>
              </a:rPr>
              <a:t>cmd</a:t>
            </a: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  <a:latin typeface="+mj-lt"/>
              </a:rPr>
              <a:t>，執行 </a:t>
            </a: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python</a:t>
            </a:r>
            <a:endParaRPr lang="zh-TW" altLang="en-US" dirty="0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n-US" altLang="zh-TW" b="1" dirty="0">
                <a:solidFill>
                  <a:srgbClr val="0070C0"/>
                </a:solidFill>
                <a:latin typeface="+mj-lt"/>
              </a:rPr>
              <a:t>$(FULL_CURRENT_PATH) </a:t>
            </a:r>
            <a:r>
              <a:rPr lang="zh-TW" altLang="en-US" b="1" dirty="0" smtClean="0">
                <a:solidFill>
                  <a:srgbClr val="0070C0"/>
                </a:solidFill>
                <a:latin typeface="+mj-lt"/>
              </a:rPr>
              <a:t>：</a:t>
            </a:r>
            <a:r>
              <a:rPr lang="zh-TW" altLang="en-US" dirty="0" smtClean="0">
                <a:solidFill>
                  <a:schemeClr val="tx1"/>
                </a:solidFill>
                <a:latin typeface="+mj-lt"/>
              </a:rPr>
              <a:t>表示</a:t>
            </a:r>
            <a:r>
              <a:rPr lang="zh-TW" altLang="en-US" dirty="0">
                <a:solidFill>
                  <a:schemeClr val="tx1"/>
                </a:solidFill>
                <a:latin typeface="+mj-lt"/>
              </a:rPr>
              <a:t>當前文件的完整路徑</a:t>
            </a:r>
            <a:r>
              <a:rPr lang="zh-TW" altLang="en-US" dirty="0" smtClean="0">
                <a:solidFill>
                  <a:schemeClr val="tx1"/>
                </a:solidFill>
                <a:latin typeface="+mj-lt"/>
              </a:rPr>
              <a:t>。</a:t>
            </a:r>
            <a:endParaRPr lang="zh-TW" altLang="en-US" dirty="0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n-US" altLang="zh-TW" b="1" dirty="0">
                <a:solidFill>
                  <a:srgbClr val="0070C0"/>
                </a:solidFill>
                <a:latin typeface="+mj-lt"/>
              </a:rPr>
              <a:t>&amp; </a:t>
            </a:r>
            <a:r>
              <a:rPr lang="zh-TW" altLang="en-US" b="1" dirty="0" smtClean="0">
                <a:solidFill>
                  <a:srgbClr val="0070C0"/>
                </a:solidFill>
              </a:rPr>
              <a:t>：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  <a:latin typeface="+mj-lt"/>
              </a:rPr>
              <a:t>連接多個指令</a:t>
            </a:r>
            <a:endParaRPr lang="zh-TW" altLang="en-US" dirty="0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n-US" altLang="zh-TW" b="1" dirty="0" smtClean="0">
                <a:solidFill>
                  <a:srgbClr val="0070C0"/>
                </a:solidFill>
                <a:latin typeface="+mj-lt"/>
              </a:rPr>
              <a:t>ECHO.</a:t>
            </a:r>
            <a:r>
              <a:rPr lang="zh-TW" altLang="en-US" dirty="0" smtClean="0">
                <a:solidFill>
                  <a:schemeClr val="tx1"/>
                </a:solidFill>
                <a:latin typeface="+mj-lt"/>
              </a:rPr>
              <a:t>：</a:t>
            </a:r>
            <a:r>
              <a:rPr lang="zh-TW" altLang="en-US" dirty="0">
                <a:solidFill>
                  <a:schemeClr val="tx1"/>
                </a:solidFill>
                <a:latin typeface="+mj-lt"/>
              </a:rPr>
              <a:t>換</a:t>
            </a:r>
            <a:r>
              <a:rPr lang="zh-TW" altLang="en-US" dirty="0" smtClean="0">
                <a:solidFill>
                  <a:schemeClr val="tx1"/>
                </a:solidFill>
                <a:latin typeface="+mj-lt"/>
              </a:rPr>
              <a:t>行</a:t>
            </a:r>
            <a:endParaRPr lang="zh-TW" altLang="en-US" dirty="0">
              <a:solidFill>
                <a:schemeClr val="tx1"/>
              </a:solidFill>
              <a:latin typeface="+mj-lt"/>
            </a:endParaRPr>
          </a:p>
          <a:p>
            <a:r>
              <a:rPr lang="en-US" altLang="zh-TW" b="1" dirty="0">
                <a:solidFill>
                  <a:srgbClr val="0070C0"/>
                </a:solidFill>
                <a:latin typeface="+mj-lt"/>
              </a:rPr>
              <a:t>PAUSE</a:t>
            </a:r>
            <a:r>
              <a:rPr lang="zh-TW" altLang="en-US" b="1" dirty="0">
                <a:solidFill>
                  <a:srgbClr val="0070C0"/>
                </a:solidFill>
                <a:latin typeface="+mj-lt"/>
              </a:rPr>
              <a:t>：</a:t>
            </a:r>
            <a:r>
              <a:rPr lang="zh-TW" alt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  <a:latin typeface="+mj-lt"/>
              </a:rPr>
              <a:t>程式結束後 </a:t>
            </a:r>
            <a:r>
              <a:rPr lang="en-US" altLang="zh-TW" dirty="0" err="1" smtClean="0">
                <a:solidFill>
                  <a:schemeClr val="tx1"/>
                </a:solidFill>
                <a:latin typeface="+mj-lt"/>
              </a:rPr>
              <a:t>cmd</a:t>
            </a:r>
            <a:r>
              <a:rPr lang="zh-TW" altLang="en-US" dirty="0" smtClean="0">
                <a:solidFill>
                  <a:schemeClr val="tx1"/>
                </a:solidFill>
                <a:latin typeface="+mj-lt"/>
              </a:rPr>
              <a:t> 顯示</a:t>
            </a:r>
            <a:r>
              <a:rPr lang="en-US" altLang="zh-TW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“</a:t>
            </a:r>
            <a:r>
              <a:rPr lang="zh-TW" altLang="en-US" dirty="0" smtClean="0">
                <a:solidFill>
                  <a:schemeClr val="tx1"/>
                </a:solidFill>
                <a:latin typeface="+mj-lt"/>
              </a:rPr>
              <a:t>請</a:t>
            </a:r>
            <a:r>
              <a:rPr lang="zh-TW" altLang="en-US" dirty="0">
                <a:solidFill>
                  <a:schemeClr val="tx1"/>
                </a:solidFill>
                <a:latin typeface="+mj-lt"/>
              </a:rPr>
              <a:t>按任意鍵繼續</a:t>
            </a:r>
            <a:r>
              <a:rPr lang="en-US" altLang="zh-TW" dirty="0">
                <a:solidFill>
                  <a:schemeClr val="tx1"/>
                </a:solidFill>
                <a:latin typeface="+mj-lt"/>
              </a:rPr>
              <a:t>. . </a:t>
            </a: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.”</a:t>
            </a:r>
            <a:endParaRPr lang="zh-TW" altLang="en-US" dirty="0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n-US" altLang="zh-TW" b="1" dirty="0">
                <a:solidFill>
                  <a:srgbClr val="0070C0"/>
                </a:solidFill>
                <a:latin typeface="+mj-lt"/>
              </a:rPr>
              <a:t>EXIT</a:t>
            </a:r>
            <a:r>
              <a:rPr lang="zh-TW" altLang="en-US" b="1" dirty="0">
                <a:solidFill>
                  <a:srgbClr val="0070C0"/>
                </a:solidFill>
                <a:latin typeface="+mj-lt"/>
              </a:rPr>
              <a:t>：</a:t>
            </a:r>
            <a:r>
              <a:rPr lang="zh-TW" altLang="en-US" dirty="0">
                <a:solidFill>
                  <a:schemeClr val="tx1"/>
                </a:solidFill>
                <a:latin typeface="+mj-lt"/>
              </a:rPr>
              <a:t> 表示“按任意鍵繼續</a:t>
            </a:r>
            <a:r>
              <a:rPr lang="en-US" altLang="zh-TW" dirty="0">
                <a:solidFill>
                  <a:schemeClr val="tx1"/>
                </a:solidFill>
                <a:latin typeface="+mj-lt"/>
              </a:rPr>
              <a:t>. . .”</a:t>
            </a:r>
            <a:r>
              <a:rPr lang="zh-TW" altLang="en-US" dirty="0">
                <a:solidFill>
                  <a:schemeClr val="tx1"/>
                </a:solidFill>
                <a:latin typeface="+mj-lt"/>
              </a:rPr>
              <a:t>後，</a:t>
            </a:r>
            <a:r>
              <a:rPr lang="zh-TW" altLang="en-US" dirty="0" smtClean="0">
                <a:solidFill>
                  <a:schemeClr val="tx1"/>
                </a:solidFill>
                <a:latin typeface="+mj-lt"/>
              </a:rPr>
              <a:t>關閉</a:t>
            </a:r>
            <a:r>
              <a:rPr lang="en-US" altLang="zh-TW" dirty="0" err="1" smtClean="0">
                <a:solidFill>
                  <a:schemeClr val="tx1"/>
                </a:solidFill>
                <a:latin typeface="+mj-lt"/>
              </a:rPr>
              <a:t>cmd</a:t>
            </a: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  <a:latin typeface="+mj-lt"/>
              </a:rPr>
              <a:t>。</a:t>
            </a:r>
            <a:endParaRPr lang="zh-TW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EFDC-9103-4A18-9BDE-A66DF3431DB7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1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如何在</a:t>
            </a:r>
            <a:r>
              <a:rPr lang="en-US" altLang="zh-TW" sz="3600" dirty="0" smtClean="0"/>
              <a:t>Notepad++</a:t>
            </a:r>
            <a:r>
              <a:rPr lang="zh-TW" altLang="en-US" sz="3600" dirty="0" smtClean="0"/>
              <a:t>上執行</a:t>
            </a:r>
            <a:r>
              <a:rPr lang="en-US" altLang="zh-TW" sz="3600" dirty="0" smtClean="0"/>
              <a:t>python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3.1 </a:t>
            </a:r>
            <a:r>
              <a:rPr lang="zh-TW" altLang="en-US" dirty="0" smtClean="0"/>
              <a:t>儲存</a:t>
            </a:r>
            <a:endParaRPr lang="en-US" altLang="zh-TW" dirty="0" smtClean="0"/>
          </a:p>
          <a:p>
            <a:r>
              <a:rPr lang="en-US" altLang="zh-TW" dirty="0" smtClean="0"/>
              <a:t>3.2 </a:t>
            </a:r>
            <a:r>
              <a:rPr lang="zh-TW" altLang="en-US" dirty="0" smtClean="0"/>
              <a:t>設定快捷鍵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 </a:t>
            </a:r>
            <a:r>
              <a:rPr lang="zh-TW" altLang="en-US" dirty="0" smtClean="0">
                <a:solidFill>
                  <a:srgbClr val="FF0000"/>
                </a:solidFill>
              </a:rPr>
              <a:t>自己隨便設定哦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zh-TW" altLang="en-US" dirty="0" smtClean="0">
                <a:solidFill>
                  <a:srgbClr val="FF0000"/>
                </a:solidFill>
              </a:rPr>
              <a:t>我是用 </a:t>
            </a:r>
            <a:r>
              <a:rPr lang="en-US" altLang="zh-TW" dirty="0" smtClean="0">
                <a:solidFill>
                  <a:srgbClr val="FF0000"/>
                </a:solidFill>
              </a:rPr>
              <a:t>ctrl + F5)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A579-88FC-4C8C-BA22-19DDE1F9CF03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769918" y="3105577"/>
            <a:ext cx="3602456" cy="2298936"/>
            <a:chOff x="769918" y="3105577"/>
            <a:chExt cx="3602456" cy="2298936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9918" y="3105577"/>
              <a:ext cx="3602456" cy="2298936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2069135" y="4800538"/>
              <a:ext cx="831128" cy="3583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762" y="2947295"/>
            <a:ext cx="28860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9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如何在</a:t>
            </a:r>
            <a:r>
              <a:rPr lang="en-US" altLang="zh-TW" sz="3600" dirty="0" smtClean="0"/>
              <a:t>Notepad++</a:t>
            </a:r>
            <a:r>
              <a:rPr lang="zh-TW" altLang="en-US" sz="3600" dirty="0" smtClean="0"/>
              <a:t>上執行</a:t>
            </a:r>
            <a:r>
              <a:rPr lang="en-US" altLang="zh-TW" sz="3600" dirty="0" smtClean="0"/>
              <a:t>python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4.   </a:t>
            </a:r>
            <a:r>
              <a:rPr lang="zh-TW" altLang="en-US" dirty="0" smtClean="0"/>
              <a:t>儲存完後點取消 回到工作區 </a:t>
            </a:r>
            <a:r>
              <a:rPr lang="en-US" altLang="zh-TW" dirty="0" smtClean="0"/>
              <a:t>(</a:t>
            </a:r>
            <a:r>
              <a:rPr lang="zh-TW" altLang="en-US" dirty="0" smtClean="0"/>
              <a:t>也可以選執行跑一次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695D-F6DB-4E37-9D74-00B6786B1638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2532049" y="3187465"/>
            <a:ext cx="3602456" cy="2298936"/>
            <a:chOff x="1194569" y="3146521"/>
            <a:chExt cx="3602456" cy="2298936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4569" y="3146521"/>
              <a:ext cx="3602456" cy="2298936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3433911" y="4814186"/>
              <a:ext cx="831128" cy="3583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717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如何在</a:t>
            </a:r>
            <a:r>
              <a:rPr lang="en-US" altLang="zh-TW" sz="3600" dirty="0" smtClean="0"/>
              <a:t>Notepad++</a:t>
            </a:r>
            <a:r>
              <a:rPr lang="zh-TW" altLang="en-US" sz="3600" dirty="0" smtClean="0"/>
              <a:t>上執行</a:t>
            </a:r>
            <a:r>
              <a:rPr lang="en-US" altLang="zh-TW" sz="3600" dirty="0" smtClean="0"/>
              <a:t>python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5.   </a:t>
            </a:r>
            <a:r>
              <a:rPr lang="zh-TW" altLang="en-US" dirty="0" smtClean="0"/>
              <a:t>按下 </a:t>
            </a:r>
            <a:r>
              <a:rPr lang="en-US" altLang="zh-TW" dirty="0" smtClean="0"/>
              <a:t>ctrl +F5 ( </a:t>
            </a:r>
            <a:r>
              <a:rPr lang="zh-TW" altLang="en-US" dirty="0" smtClean="0"/>
              <a:t>或你們自己設定的快捷鍵</a:t>
            </a:r>
            <a:r>
              <a:rPr lang="en-US" altLang="zh-TW" dirty="0" smtClean="0"/>
              <a:t>), </a:t>
            </a:r>
            <a:r>
              <a:rPr lang="zh-TW" altLang="en-US" dirty="0" smtClean="0"/>
              <a:t>看到 </a:t>
            </a:r>
            <a:r>
              <a:rPr lang="en-US" altLang="zh-TW" dirty="0" err="1" smtClean="0"/>
              <a:t>cmd</a:t>
            </a:r>
            <a:r>
              <a:rPr lang="en-US" altLang="zh-TW" dirty="0" smtClean="0"/>
              <a:t> </a:t>
            </a:r>
            <a:r>
              <a:rPr lang="zh-TW" altLang="en-US" dirty="0" smtClean="0"/>
              <a:t>視窗就成功了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91CE-7525-47CF-A3A0-402EDDF0BC9B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78" y="2626962"/>
            <a:ext cx="90868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4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線上編輯器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 </a:t>
            </a:r>
            <a:r>
              <a:rPr lang="en-US" altLang="zh-TW" dirty="0" smtClean="0"/>
              <a:t>repl.it (http://repl.it)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91CE-7525-47CF-A3A0-402EDDF0BC9B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945" y="2509407"/>
            <a:ext cx="5090939" cy="365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0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線上編輯器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 </a:t>
            </a:r>
            <a:r>
              <a:rPr lang="en-US" altLang="zh-TW" dirty="0" smtClean="0"/>
              <a:t>repl.it (http://repl.it)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91CE-7525-47CF-A3A0-402EDDF0BC9B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14" y="2921178"/>
            <a:ext cx="80391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2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隨堂練習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 smtClean="0"/>
              <a:t>如以下範例所示</a:t>
            </a:r>
            <a:r>
              <a:rPr lang="en-US" altLang="zh-TW" dirty="0" smtClean="0"/>
              <a:t>,</a:t>
            </a:r>
            <a:r>
              <a:rPr lang="zh-TW" altLang="en-US" dirty="0" smtClean="0"/>
              <a:t> 輸出你出生當月的日曆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7A38-9D0F-49E0-A406-7EA6AE10D9A5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576" y="2839921"/>
            <a:ext cx="41243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5C3F-7096-420A-BB3F-F1DD546E1577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891542" y="1395887"/>
            <a:ext cx="8172450" cy="4022725"/>
          </a:xfrm>
        </p:spPr>
        <p:txBody>
          <a:bodyPr>
            <a:normAutofit/>
          </a:bodyPr>
          <a:lstStyle/>
          <a:p>
            <a:pPr algn="ctr"/>
            <a:endParaRPr lang="en-US" altLang="zh-TW" sz="8000" dirty="0" smtClean="0"/>
          </a:p>
          <a:p>
            <a:pPr algn="ctr"/>
            <a:r>
              <a:rPr lang="en-US" altLang="zh-TW" sz="6000" dirty="0" smtClean="0"/>
              <a:t>Any Questions !?</a:t>
            </a:r>
          </a:p>
          <a:p>
            <a:pPr algn="ctr"/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315433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輸出 </a:t>
            </a:r>
            <a:r>
              <a:rPr lang="en-US" altLang="zh-TW" sz="3600" dirty="0" smtClean="0"/>
              <a:t>: print()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python 3</a:t>
            </a:r>
            <a:r>
              <a:rPr lang="zh-TW" altLang="en-US" dirty="0" smtClean="0"/>
              <a:t>裡，</a:t>
            </a:r>
            <a:r>
              <a:rPr lang="zh-TW" altLang="en-US" dirty="0"/>
              <a:t>輸出的指令是「</a:t>
            </a:r>
            <a:r>
              <a:rPr lang="en-US" altLang="zh-TW" dirty="0"/>
              <a:t>print</a:t>
            </a:r>
            <a:r>
              <a:rPr lang="en-US" altLang="zh-TW" dirty="0" smtClean="0"/>
              <a:t>()</a:t>
            </a:r>
            <a:r>
              <a:rPr lang="zh-TW" altLang="en-US" dirty="0" smtClean="0"/>
              <a:t>」</a:t>
            </a:r>
            <a:r>
              <a:rPr lang="en-US" altLang="zh-TW" dirty="0" smtClean="0"/>
              <a:t>, </a:t>
            </a:r>
            <a:r>
              <a:rPr lang="zh-TW" altLang="en-US" dirty="0"/>
              <a:t>裡面再放想要輸出的</a:t>
            </a:r>
            <a:r>
              <a:rPr lang="zh-TW" altLang="en-US" dirty="0" smtClean="0"/>
              <a:t>文字</a:t>
            </a:r>
            <a:endParaRPr lang="en-US" altLang="zh-TW" dirty="0" smtClean="0"/>
          </a:p>
          <a:p>
            <a:endParaRPr lang="en-US" altLang="zh-TW" dirty="0"/>
          </a:p>
          <a:p>
            <a:pPr marL="201168" lvl="1" indent="0">
              <a:buNone/>
            </a:pPr>
            <a:endParaRPr lang="en-US" altLang="zh-TW" b="1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F72-D1A3-4014-842E-18A70B82C261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328009"/>
              </p:ext>
            </p:extLst>
          </p:nvPr>
        </p:nvGraphicFramePr>
        <p:xfrm>
          <a:off x="1636126" y="2857912"/>
          <a:ext cx="6096000" cy="514856"/>
        </p:xfrm>
        <a:graphic>
          <a:graphicData uri="http://schemas.openxmlformats.org/drawingml/2006/table">
            <a:tbl>
              <a:tblPr bandRow="1">
                <a:tableStyleId>{0660B408-B3CF-4A94-85FC-2B1E0A45F4A2}</a:tableStyleId>
              </a:tblPr>
              <a:tblGrid>
                <a:gridCol w="6096000"/>
              </a:tblGrid>
              <a:tr h="5148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print(value, ..., sep=' ', end='\n', file=</a:t>
                      </a:r>
                      <a:r>
                        <a:rPr lang="en-US" altLang="zh-TW" sz="1800" kern="1200" baseline="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sys.stdout</a:t>
                      </a:r>
                      <a:r>
                        <a:rPr lang="en-US" altLang="zh-TW" sz="1800" kern="1200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)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604453"/>
              </p:ext>
            </p:extLst>
          </p:nvPr>
        </p:nvGraphicFramePr>
        <p:xfrm>
          <a:off x="964673" y="3850635"/>
          <a:ext cx="8026184" cy="187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562"/>
                <a:gridCol w="6741622"/>
              </a:tblGrid>
              <a:tr h="38658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指令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function</a:t>
                      </a:r>
                      <a:endParaRPr lang="zh-TW" altLang="en-US" dirty="0"/>
                    </a:p>
                  </a:txBody>
                  <a:tcPr/>
                </a:tc>
              </a:tr>
              <a:tr h="3680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想要輸出的東西 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zh-TW" altLang="en-US" sz="1800" dirty="0" smtClean="0"/>
                        <a:t>可以用</a:t>
                      </a:r>
                      <a:r>
                        <a:rPr lang="en-US" altLang="zh-TW" sz="1800" dirty="0" smtClean="0"/>
                        <a:t>  “ ,  “ </a:t>
                      </a:r>
                      <a:r>
                        <a:rPr lang="zh-TW" altLang="en-US" sz="1800" dirty="0" smtClean="0"/>
                        <a:t>來隔開 </a:t>
                      </a:r>
                      <a:r>
                        <a:rPr lang="en-US" altLang="zh-TW" sz="1800" dirty="0" smtClean="0"/>
                        <a:t>)</a:t>
                      </a:r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sep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將多個印出的值隔開的方式，預設為一個半形空白。</a:t>
                      </a:r>
                      <a:endParaRPr lang="en-US" altLang="zh-TW" sz="1800" dirty="0" smtClean="0"/>
                    </a:p>
                  </a:txBody>
                  <a:tcPr/>
                </a:tc>
              </a:tr>
              <a:tr h="299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輸出後會在最後面加上的內容，預設為「</a:t>
                      </a:r>
                      <a:r>
                        <a:rPr lang="en-US" altLang="zh-TW" sz="1800" dirty="0" smtClean="0"/>
                        <a:t>\n</a:t>
                      </a:r>
                      <a:r>
                        <a:rPr lang="zh-TW" altLang="en-US" sz="1800" dirty="0" smtClean="0"/>
                        <a:t>」</a:t>
                      </a:r>
                      <a:r>
                        <a:rPr lang="en-US" altLang="zh-TW" sz="1800" dirty="0" smtClean="0"/>
                        <a:t>,</a:t>
                      </a:r>
                      <a:r>
                        <a:rPr lang="en-US" altLang="zh-TW" sz="1800" baseline="0" dirty="0" smtClean="0"/>
                        <a:t> </a:t>
                      </a:r>
                      <a:r>
                        <a:rPr lang="zh-TW" altLang="en-US" sz="1800" dirty="0" smtClean="0"/>
                        <a:t>也就是換行符號</a:t>
                      </a:r>
                      <a:r>
                        <a:rPr lang="en-US" altLang="zh-TW" sz="1800" dirty="0" smtClean="0"/>
                        <a:t> </a:t>
                      </a:r>
                    </a:p>
                  </a:txBody>
                  <a:tcPr/>
                </a:tc>
              </a:tr>
              <a:tr h="38658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file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輸出串流裝置，預設為 </a:t>
                      </a:r>
                      <a:r>
                        <a:rPr lang="en-US" altLang="zh-TW" sz="1800" dirty="0" err="1" smtClean="0"/>
                        <a:t>sys.stdout</a:t>
                      </a:r>
                      <a:r>
                        <a:rPr lang="en-US" altLang="zh-TW" sz="1800" baseline="0" dirty="0" smtClean="0"/>
                        <a:t> (</a:t>
                      </a:r>
                      <a:r>
                        <a:rPr lang="zh-TW" altLang="en-US" sz="1800" dirty="0" smtClean="0"/>
                        <a:t>通常是螢幕</a:t>
                      </a:r>
                      <a:r>
                        <a:rPr lang="en-US" altLang="zh-TW" sz="1800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52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下載並安裝</a:t>
            </a:r>
            <a:r>
              <a:rPr lang="en-US" altLang="zh-TW" sz="3600" dirty="0" smtClean="0"/>
              <a:t>python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2.  </a:t>
            </a:r>
            <a:r>
              <a:rPr lang="zh-TW" altLang="en-US" dirty="0" smtClean="0"/>
              <a:t>滑鼠移到 </a:t>
            </a:r>
            <a:r>
              <a:rPr lang="en-US" altLang="zh-TW" dirty="0" smtClean="0"/>
              <a:t>Download, </a:t>
            </a:r>
            <a:r>
              <a:rPr lang="zh-TW" altLang="en-US" dirty="0" smtClean="0"/>
              <a:t>選 </a:t>
            </a:r>
            <a:r>
              <a:rPr lang="en-US" altLang="zh-TW" dirty="0" smtClean="0"/>
              <a:t>Python 3.6.3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34" y="2672705"/>
            <a:ext cx="7716473" cy="285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5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輸出 </a:t>
            </a:r>
            <a:r>
              <a:rPr lang="en-US" altLang="zh-TW" sz="3600" dirty="0"/>
              <a:t>: </a:t>
            </a:r>
            <a:r>
              <a:rPr lang="en-US" altLang="zh-TW" sz="3600" dirty="0" smtClean="0"/>
              <a:t>print()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25A33-1D55-48BC-9E2D-D25FC6DF9F0D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98" y="3022173"/>
            <a:ext cx="2352127" cy="21397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666" y="2814355"/>
            <a:ext cx="5584018" cy="242930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107976" y="3425588"/>
            <a:ext cx="136478" cy="21836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176215" y="2183642"/>
            <a:ext cx="696036" cy="12419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680246" y="1801876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sep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676505" y="3428502"/>
            <a:ext cx="136478" cy="2183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4821954" y="2223662"/>
            <a:ext cx="1213721" cy="11897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819981" y="1826628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72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輸出 </a:t>
            </a:r>
            <a:r>
              <a:rPr lang="en-US" altLang="zh-TW" sz="3600" dirty="0" smtClean="0"/>
              <a:t>: print()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DFF6-1C34-48DA-A177-279368298CC2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827" y="2645266"/>
            <a:ext cx="6482296" cy="217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6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輸出 </a:t>
            </a:r>
            <a:r>
              <a:rPr lang="en-US" altLang="zh-TW" sz="3600" dirty="0"/>
              <a:t>: </a:t>
            </a:r>
            <a:r>
              <a:rPr lang="en-US" altLang="zh-TW" sz="3600" dirty="0" smtClean="0"/>
              <a:t>print()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zh-TW" altLang="en-US" dirty="0" smtClean="0"/>
              <a:t>「</a:t>
            </a:r>
            <a:r>
              <a:rPr lang="en-US" altLang="zh-TW" dirty="0" smtClean="0"/>
              <a:t>‘</a:t>
            </a:r>
            <a:r>
              <a:rPr lang="zh-TW" altLang="en-US" dirty="0" smtClean="0"/>
              <a:t>」</a:t>
            </a:r>
            <a:r>
              <a:rPr lang="en-US" altLang="zh-TW" dirty="0" smtClean="0"/>
              <a:t>,</a:t>
            </a:r>
            <a:r>
              <a:rPr lang="zh-TW" altLang="en-US" dirty="0" smtClean="0"/>
              <a:t>「</a:t>
            </a:r>
            <a:r>
              <a:rPr lang="en-US" altLang="zh-TW" dirty="0" smtClean="0"/>
              <a:t>’‘</a:t>
            </a:r>
            <a:r>
              <a:rPr lang="zh-TW" altLang="en-US" dirty="0" smtClean="0"/>
              <a:t>」是</a:t>
            </a:r>
            <a:r>
              <a:rPr lang="zh-TW" altLang="en-US" dirty="0"/>
              <a:t>不會被輸出至螢幕</a:t>
            </a:r>
            <a:r>
              <a:rPr lang="zh-TW" altLang="en-US" dirty="0" smtClean="0"/>
              <a:t>上</a:t>
            </a:r>
            <a:r>
              <a:rPr lang="en-US" altLang="zh-TW" dirty="0" smtClean="0"/>
              <a:t>, </a:t>
            </a:r>
            <a:r>
              <a:rPr lang="zh-TW" altLang="en-US" dirty="0" smtClean="0">
                <a:solidFill>
                  <a:srgbClr val="FF0000"/>
                </a:solidFill>
              </a:rPr>
              <a:t>此時需要使用跳脫字元「</a:t>
            </a:r>
            <a:r>
              <a:rPr lang="en-US" altLang="zh-TW" dirty="0">
                <a:solidFill>
                  <a:srgbClr val="FF0000"/>
                </a:solidFill>
              </a:rPr>
              <a:t>\</a:t>
            </a:r>
            <a:r>
              <a:rPr lang="zh-TW" altLang="en-US" dirty="0">
                <a:solidFill>
                  <a:srgbClr val="FF0000"/>
                </a:solidFill>
              </a:rPr>
              <a:t>」 </a:t>
            </a:r>
            <a:endParaRPr lang="en-US" altLang="zh-TW" dirty="0" smtClean="0"/>
          </a:p>
          <a:p>
            <a:r>
              <a:rPr lang="zh-TW" altLang="en-US" dirty="0" smtClean="0"/>
              <a:t>另一方面</a:t>
            </a:r>
            <a:r>
              <a:rPr lang="en-US" altLang="zh-TW" dirty="0"/>
              <a:t>,</a:t>
            </a:r>
            <a:r>
              <a:rPr lang="zh-TW" altLang="en-US" dirty="0" smtClean="0"/>
              <a:t>「</a:t>
            </a:r>
            <a:r>
              <a:rPr lang="en-US" altLang="zh-TW" dirty="0" smtClean="0"/>
              <a:t>\</a:t>
            </a:r>
            <a:r>
              <a:rPr lang="zh-TW" altLang="en-US" dirty="0"/>
              <a:t>」後面接一些固定的字元時</a:t>
            </a:r>
            <a:r>
              <a:rPr lang="zh-TW" altLang="en-US" dirty="0">
                <a:solidFill>
                  <a:srgbClr val="FF0000"/>
                </a:solidFill>
              </a:rPr>
              <a:t>會有特別的</a:t>
            </a:r>
            <a:r>
              <a:rPr lang="zh-TW" altLang="en-US" dirty="0" smtClean="0">
                <a:solidFill>
                  <a:srgbClr val="FF0000"/>
                </a:solidFill>
              </a:rPr>
              <a:t>用途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68C8-BCA9-43B5-9E44-AB045E6DBE50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576976"/>
              </p:ext>
            </p:extLst>
          </p:nvPr>
        </p:nvGraphicFramePr>
        <p:xfrm>
          <a:off x="1419368" y="3439235"/>
          <a:ext cx="7078240" cy="2652383"/>
        </p:xfrm>
        <a:graphic>
          <a:graphicData uri="http://schemas.openxmlformats.org/drawingml/2006/table">
            <a:tbl>
              <a:tblPr firstRow="1" bandCol="1">
                <a:tableStyleId>{B301B821-A1FF-4177-AEE7-76D212191A09}</a:tableStyleId>
              </a:tblPr>
              <a:tblGrid>
                <a:gridCol w="1707934"/>
                <a:gridCol w="1831186"/>
                <a:gridCol w="1707934"/>
                <a:gridCol w="1831186"/>
              </a:tblGrid>
              <a:tr h="4994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0" dirty="0">
                          <a:latin typeface="微軟正黑體" pitchFamily="34" charset="-120"/>
                          <a:ea typeface="微軟正黑體" pitchFamily="34" charset="-120"/>
                        </a:rPr>
                        <a:t>跳脫序列的字元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0" dirty="0">
                          <a:latin typeface="微軟正黑體" pitchFamily="34" charset="-120"/>
                          <a:ea typeface="微軟正黑體" pitchFamily="34" charset="-120"/>
                        </a:rPr>
                        <a:t>說明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0" dirty="0">
                          <a:latin typeface="微軟正黑體" pitchFamily="34" charset="-120"/>
                          <a:ea typeface="微軟正黑體" pitchFamily="34" charset="-120"/>
                        </a:rPr>
                        <a:t>跳脫序列的字元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0">
                          <a:latin typeface="微軟正黑體" pitchFamily="34" charset="-120"/>
                          <a:ea typeface="微軟正黑體" pitchFamily="34" charset="-120"/>
                        </a:rPr>
                        <a:t>說明</a:t>
                      </a:r>
                      <a:endParaRPr lang="zh-TW" sz="1800" kern="10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430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latin typeface="+mj-lt"/>
                          <a:ea typeface="微軟正黑體" pitchFamily="34" charset="-120"/>
                        </a:rPr>
                        <a:t>\a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0">
                          <a:latin typeface="+mj-lt"/>
                          <a:ea typeface="微軟正黑體" pitchFamily="34" charset="-120"/>
                        </a:rPr>
                        <a:t>響鈴</a:t>
                      </a:r>
                      <a:endParaRPr lang="zh-TW" sz="1800" kern="10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latin typeface="+mj-lt"/>
                          <a:ea typeface="微軟正黑體" pitchFamily="34" charset="-120"/>
                        </a:rPr>
                        <a:t>\v</a:t>
                      </a:r>
                      <a:endParaRPr lang="zh-TW" sz="1800" kern="10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0">
                          <a:latin typeface="+mj-lt"/>
                          <a:ea typeface="微軟正黑體" pitchFamily="34" charset="-120"/>
                        </a:rPr>
                        <a:t>垂直定位</a:t>
                      </a:r>
                      <a:endParaRPr lang="zh-TW" sz="1800" kern="10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430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latin typeface="+mj-lt"/>
                          <a:ea typeface="微軟正黑體" pitchFamily="34" charset="-120"/>
                        </a:rPr>
                        <a:t>\b</a:t>
                      </a:r>
                      <a:endParaRPr lang="zh-TW" sz="1800" kern="10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0" dirty="0">
                          <a:latin typeface="+mj-lt"/>
                          <a:ea typeface="微軟正黑體" pitchFamily="34" charset="-120"/>
                        </a:rPr>
                        <a:t>空白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latin typeface="+mj-lt"/>
                          <a:ea typeface="微軟正黑體" pitchFamily="34" charset="-120"/>
                        </a:rPr>
                        <a:t>\\</a:t>
                      </a:r>
                      <a:endParaRPr lang="zh-TW" sz="1800" kern="10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0">
                          <a:latin typeface="+mj-lt"/>
                          <a:ea typeface="微軟正黑體" pitchFamily="34" charset="-120"/>
                        </a:rPr>
                        <a:t>印出反斜線</a:t>
                      </a:r>
                      <a:endParaRPr lang="zh-TW" sz="1800" kern="10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430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latin typeface="+mj-lt"/>
                          <a:ea typeface="微軟正黑體" pitchFamily="34" charset="-120"/>
                        </a:rPr>
                        <a:t>\f</a:t>
                      </a:r>
                      <a:endParaRPr lang="zh-TW" sz="1800" kern="10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0" dirty="0">
                          <a:latin typeface="+mj-lt"/>
                          <a:ea typeface="微軟正黑體" pitchFamily="34" charset="-120"/>
                        </a:rPr>
                        <a:t>換頁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latin typeface="+mj-lt"/>
                          <a:ea typeface="微軟正黑體" pitchFamily="34" charset="-120"/>
                        </a:rPr>
                        <a:t>\t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latin typeface="+mj-lt"/>
                          <a:ea typeface="微軟正黑體" pitchFamily="34" charset="-120"/>
                        </a:rPr>
                        <a:t>tab</a:t>
                      </a:r>
                      <a:r>
                        <a:rPr lang="zh-TW" sz="1800" kern="0">
                          <a:latin typeface="+mj-lt"/>
                          <a:ea typeface="微軟正黑體" pitchFamily="34" charset="-120"/>
                        </a:rPr>
                        <a:t>鍵</a:t>
                      </a:r>
                      <a:endParaRPr lang="zh-TW" sz="1800" kern="10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430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latin typeface="+mj-lt"/>
                          <a:ea typeface="微軟正黑體" pitchFamily="34" charset="-120"/>
                        </a:rPr>
                        <a:t>\n</a:t>
                      </a:r>
                      <a:endParaRPr lang="zh-TW" sz="1800" kern="10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0">
                          <a:latin typeface="+mj-lt"/>
                          <a:ea typeface="微軟正黑體" pitchFamily="34" charset="-120"/>
                        </a:rPr>
                        <a:t>換行</a:t>
                      </a:r>
                      <a:endParaRPr lang="zh-TW" sz="1800" kern="10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latin typeface="+mj-lt"/>
                          <a:ea typeface="微軟正黑體" pitchFamily="34" charset="-120"/>
                        </a:rPr>
                        <a:t>\'</a:t>
                      </a:r>
                      <a:endParaRPr lang="zh-TW" sz="1800" kern="10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0" dirty="0">
                          <a:latin typeface="+mj-lt"/>
                          <a:ea typeface="微軟正黑體" pitchFamily="34" charset="-120"/>
                        </a:rPr>
                        <a:t>印出單引號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  <a:tr h="430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latin typeface="+mj-lt"/>
                          <a:ea typeface="微軟正黑體" pitchFamily="34" charset="-120"/>
                        </a:rPr>
                        <a:t>\r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0">
                          <a:latin typeface="+mj-lt"/>
                          <a:ea typeface="微軟正黑體" pitchFamily="34" charset="-120"/>
                        </a:rPr>
                        <a:t>歸位</a:t>
                      </a:r>
                      <a:endParaRPr lang="zh-TW" sz="1800" kern="10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latin typeface="+mj-lt"/>
                          <a:ea typeface="微軟正黑體" pitchFamily="34" charset="-120"/>
                        </a:rPr>
                        <a:t>\"</a:t>
                      </a:r>
                      <a:endParaRPr lang="zh-TW" sz="1800" kern="10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0" dirty="0">
                          <a:latin typeface="+mj-lt"/>
                          <a:ea typeface="微軟正黑體" pitchFamily="34" charset="-120"/>
                        </a:rPr>
                        <a:t>印出雙引號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輸出 </a:t>
            </a:r>
            <a:r>
              <a:rPr lang="en-US" altLang="zh-TW" sz="3600" dirty="0"/>
              <a:t>: </a:t>
            </a:r>
            <a:r>
              <a:rPr lang="en-US" altLang="zh-TW" sz="3600" dirty="0" smtClean="0"/>
              <a:t>print()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CED67-A312-4917-A504-9DD912C0A7E0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81" y="2485506"/>
            <a:ext cx="5666275" cy="330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2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隨</a:t>
            </a:r>
            <a:r>
              <a:rPr lang="zh-TW" altLang="en-US" sz="3600" dirty="0"/>
              <a:t>堂練習</a:t>
            </a:r>
            <a:endParaRPr lang="en-US" altLang="zh-TW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/>
              <a:t/>
            </a:r>
            <a:br>
              <a:rPr lang="en-US" altLang="zh-TW" sz="1800" dirty="0"/>
            </a:br>
            <a:r>
              <a:rPr lang="zh-TW" altLang="en-US" sz="1800" dirty="0"/>
              <a:t>請使用</a:t>
            </a:r>
            <a:r>
              <a:rPr lang="en-US" altLang="zh-TW" sz="1800" dirty="0"/>
              <a:t>print </a:t>
            </a:r>
            <a:r>
              <a:rPr lang="zh-TW" altLang="en-US" sz="1800" dirty="0" smtClean="0"/>
              <a:t>印出以下內容</a:t>
            </a:r>
            <a:r>
              <a:rPr lang="zh-TW" altLang="en-US" sz="1800" dirty="0"/>
              <a:t>：</a:t>
            </a:r>
            <a:endParaRPr lang="en-US" altLang="zh-TW" sz="1800" dirty="0"/>
          </a:p>
          <a:p>
            <a:endParaRPr lang="en-US" altLang="zh-TW" dirty="0" smtClean="0"/>
          </a:p>
          <a:p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31ED-B653-430E-936C-C37260D2CF45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9998"/>
              </p:ext>
            </p:extLst>
          </p:nvPr>
        </p:nvGraphicFramePr>
        <p:xfrm>
          <a:off x="2769281" y="3304567"/>
          <a:ext cx="3951456" cy="1310640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3951456"/>
              </a:tblGrid>
              <a:tr h="792088">
                <a:tc>
                  <a:txBody>
                    <a:bodyPr/>
                    <a:lstStyle/>
                    <a:p>
                      <a:r>
                        <a:rPr lang="en-US" altLang="zh-TW" sz="20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Name</a:t>
                      </a:r>
                      <a:r>
                        <a:rPr lang="zh-TW" altLang="en-US" sz="20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　　　</a:t>
                      </a:r>
                      <a:r>
                        <a:rPr lang="en-US" altLang="zh-TW" sz="20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zh-TW" altLang="en-US" sz="20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　　　</a:t>
                      </a:r>
                      <a:r>
                        <a:rPr lang="en-US" altLang="zh-TW" sz="20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Team</a:t>
                      </a:r>
                      <a:endParaRPr lang="zh-TW" altLang="en-US" sz="2000" kern="1200" baseline="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20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------------------------------------------</a:t>
                      </a:r>
                    </a:p>
                    <a:p>
                      <a:pPr algn="just"/>
                      <a:r>
                        <a:rPr lang="en-US" altLang="zh-TW" sz="20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Curry</a:t>
                      </a:r>
                      <a:r>
                        <a:rPr lang="zh-TW" altLang="en-US" sz="20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　　    </a:t>
                      </a:r>
                      <a:r>
                        <a:rPr lang="en-US" altLang="zh-TW" sz="20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30                      GSW</a:t>
                      </a:r>
                      <a:r>
                        <a:rPr lang="zh-TW" altLang="en-US" sz="20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　　　</a:t>
                      </a:r>
                      <a:endParaRPr lang="en-US" altLang="zh-TW" sz="2000" kern="1200" baseline="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altLang="zh-TW" sz="20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LBJ               23</a:t>
                      </a:r>
                      <a:r>
                        <a:rPr lang="zh-TW" altLang="en-US" sz="20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　　　　　  </a:t>
                      </a:r>
                      <a:r>
                        <a:rPr lang="en-US" altLang="zh-TW" sz="20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49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基本資料型態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資料以</a:t>
            </a:r>
            <a:r>
              <a:rPr lang="zh-TW" altLang="en-US" dirty="0"/>
              <a:t>各種不同的型別</a:t>
            </a:r>
            <a:r>
              <a:rPr lang="zh-TW" altLang="en-US" dirty="0" smtClean="0"/>
              <a:t>儲存</a:t>
            </a:r>
            <a:r>
              <a:rPr lang="en-US" altLang="zh-TW" dirty="0" smtClean="0"/>
              <a:t>, </a:t>
            </a:r>
            <a:r>
              <a:rPr lang="zh-TW" altLang="en-US" dirty="0" smtClean="0"/>
              <a:t>再提供程式</a:t>
            </a:r>
            <a:r>
              <a:rPr lang="zh-TW" altLang="en-US" dirty="0"/>
              <a:t>進行</a:t>
            </a:r>
            <a:r>
              <a:rPr lang="zh-TW" altLang="en-US" dirty="0" smtClean="0"/>
              <a:t>存取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程式中的基本資料</a:t>
            </a:r>
            <a:r>
              <a:rPr lang="zh-TW" altLang="en-US" dirty="0"/>
              <a:t>型態</a:t>
            </a:r>
            <a:r>
              <a:rPr lang="zh-TW" altLang="en-US" dirty="0" smtClean="0"/>
              <a:t>主要分成</a:t>
            </a:r>
            <a:r>
              <a:rPr lang="zh-TW" altLang="en-US" dirty="0"/>
              <a:t>三種類型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 smtClean="0"/>
          </a:p>
          <a:p>
            <a:pPr algn="ctr"/>
            <a:r>
              <a:rPr lang="zh-TW" altLang="en-US" dirty="0" smtClean="0">
                <a:solidFill>
                  <a:srgbClr val="00B050"/>
                </a:solidFill>
              </a:rPr>
              <a:t>數值</a:t>
            </a:r>
            <a:r>
              <a:rPr lang="zh-TW" altLang="en-US" dirty="0">
                <a:solidFill>
                  <a:srgbClr val="00B050"/>
                </a:solidFill>
              </a:rPr>
              <a:t>型</a:t>
            </a:r>
            <a:r>
              <a:rPr lang="zh-TW" altLang="en-US" dirty="0" smtClean="0">
                <a:solidFill>
                  <a:srgbClr val="00B050"/>
                </a:solidFill>
              </a:rPr>
              <a:t>別</a:t>
            </a:r>
            <a:r>
              <a:rPr lang="en-US" altLang="zh-TW" dirty="0" smtClean="0">
                <a:solidFill>
                  <a:srgbClr val="00B050"/>
                </a:solidFill>
              </a:rPr>
              <a:t>!!</a:t>
            </a:r>
          </a:p>
          <a:p>
            <a:pPr algn="ctr"/>
            <a:r>
              <a:rPr lang="zh-TW" altLang="en-US" dirty="0" smtClean="0">
                <a:solidFill>
                  <a:srgbClr val="00B050"/>
                </a:solidFill>
              </a:rPr>
              <a:t>字串</a:t>
            </a:r>
            <a:r>
              <a:rPr lang="zh-TW" altLang="en-US" dirty="0">
                <a:solidFill>
                  <a:srgbClr val="00B050"/>
                </a:solidFill>
              </a:rPr>
              <a:t>型</a:t>
            </a:r>
            <a:r>
              <a:rPr lang="zh-TW" altLang="en-US" dirty="0" smtClean="0">
                <a:solidFill>
                  <a:srgbClr val="00B050"/>
                </a:solidFill>
              </a:rPr>
              <a:t>別</a:t>
            </a:r>
            <a:r>
              <a:rPr lang="en-US" altLang="zh-TW" dirty="0" smtClean="0">
                <a:solidFill>
                  <a:srgbClr val="00B050"/>
                </a:solidFill>
              </a:rPr>
              <a:t>!!</a:t>
            </a:r>
          </a:p>
          <a:p>
            <a:pPr algn="ctr"/>
            <a:r>
              <a:rPr lang="zh-TW" altLang="en-US" dirty="0" smtClean="0">
                <a:solidFill>
                  <a:srgbClr val="00B050"/>
                </a:solidFill>
              </a:rPr>
              <a:t>容器</a:t>
            </a:r>
            <a:r>
              <a:rPr lang="zh-TW" altLang="en-US" dirty="0">
                <a:solidFill>
                  <a:srgbClr val="00B050"/>
                </a:solidFill>
              </a:rPr>
              <a:t>型</a:t>
            </a:r>
            <a:r>
              <a:rPr lang="zh-TW" altLang="en-US" dirty="0" smtClean="0">
                <a:solidFill>
                  <a:srgbClr val="00B050"/>
                </a:solidFill>
              </a:rPr>
              <a:t>別</a:t>
            </a:r>
            <a:r>
              <a:rPr lang="en-US" altLang="zh-TW" dirty="0" smtClean="0">
                <a:solidFill>
                  <a:srgbClr val="00B050"/>
                </a:solidFill>
              </a:rPr>
              <a:t>!!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D5FE-C9B2-4CAC-8A2F-C95801D5E26A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0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資料型態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zh-TW" altLang="en-US" b="1" dirty="0" smtClean="0">
                <a:solidFill>
                  <a:srgbClr val="0070C0"/>
                </a:solidFill>
              </a:rPr>
              <a:t>數值型別 </a:t>
            </a:r>
            <a:r>
              <a:rPr lang="en-US" altLang="zh-TW" b="1" dirty="0" smtClean="0">
                <a:solidFill>
                  <a:srgbClr val="0070C0"/>
                </a:solidFill>
              </a:rPr>
              <a:t>(numeric Type) – </a:t>
            </a:r>
            <a:r>
              <a:rPr lang="en-US" altLang="zh-TW" b="1" dirty="0" err="1" smtClean="0">
                <a:solidFill>
                  <a:srgbClr val="0070C0"/>
                </a:solidFill>
              </a:rPr>
              <a:t>int</a:t>
            </a:r>
            <a:r>
              <a:rPr lang="en-US" altLang="zh-TW" b="1" dirty="0" smtClean="0">
                <a:solidFill>
                  <a:srgbClr val="0070C0"/>
                </a:solidFill>
              </a:rPr>
              <a:t>, float, </a:t>
            </a:r>
            <a:r>
              <a:rPr lang="en-US" altLang="zh-TW" b="1" dirty="0" err="1" smtClean="0">
                <a:solidFill>
                  <a:srgbClr val="0070C0"/>
                </a:solidFill>
              </a:rPr>
              <a:t>bool</a:t>
            </a:r>
            <a:r>
              <a:rPr lang="en-US" altLang="zh-TW" b="1" dirty="0" smtClean="0">
                <a:solidFill>
                  <a:srgbClr val="0070C0"/>
                </a:solidFill>
              </a:rPr>
              <a:t>, complex</a:t>
            </a:r>
          </a:p>
          <a:p>
            <a:endParaRPr lang="en-US" altLang="zh-TW" b="1" dirty="0">
              <a:solidFill>
                <a:srgbClr val="C00000"/>
              </a:solidFill>
            </a:endParaRPr>
          </a:p>
          <a:p>
            <a:pPr lvl="1"/>
            <a:endParaRPr lang="en-US" altLang="zh-TW" dirty="0"/>
          </a:p>
          <a:p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9A4-E543-4EB6-B6E2-FDD40EB5D45E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434517"/>
              </p:ext>
            </p:extLst>
          </p:nvPr>
        </p:nvGraphicFramePr>
        <p:xfrm>
          <a:off x="891539" y="2871640"/>
          <a:ext cx="8026184" cy="1971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562"/>
                <a:gridCol w="6741622"/>
              </a:tblGrid>
              <a:tr h="38658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型態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Meaning</a:t>
                      </a:r>
                      <a:endParaRPr lang="zh-TW" altLang="en-US" dirty="0"/>
                    </a:p>
                  </a:txBody>
                  <a:tcPr/>
                </a:tc>
              </a:tr>
              <a:tr h="3680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>
                        <a:buNone/>
                      </a:pPr>
                      <a:r>
                        <a:rPr lang="en-US" altLang="zh-TW" sz="2000" dirty="0" smtClean="0"/>
                        <a:t>integer </a:t>
                      </a:r>
                      <a:r>
                        <a:rPr lang="zh-TW" altLang="en-US" sz="2000" dirty="0" smtClean="0"/>
                        <a:t>縮寫</a:t>
                      </a:r>
                      <a:r>
                        <a:rPr lang="en-US" altLang="zh-TW" sz="2000" dirty="0" smtClean="0"/>
                        <a:t>,</a:t>
                      </a:r>
                      <a:r>
                        <a:rPr lang="en-US" altLang="zh-TW" sz="2000" baseline="0" dirty="0" smtClean="0"/>
                        <a:t> </a:t>
                      </a:r>
                      <a:r>
                        <a:rPr lang="zh-TW" altLang="en-US" sz="2000" dirty="0" smtClean="0"/>
                        <a:t>也就是整數</a:t>
                      </a:r>
                      <a:endParaRPr lang="en-US" altLang="zh-TW" sz="2000" dirty="0" smtClean="0"/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float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>
                        <a:buNone/>
                      </a:pPr>
                      <a:r>
                        <a:rPr lang="zh-TW" altLang="en-US" sz="2000" dirty="0" smtClean="0"/>
                        <a:t>浮點數</a:t>
                      </a:r>
                      <a:r>
                        <a:rPr lang="en-US" altLang="zh-TW" sz="2000" dirty="0" smtClean="0"/>
                        <a:t>,</a:t>
                      </a:r>
                      <a:r>
                        <a:rPr lang="en-US" altLang="zh-TW" sz="2000" baseline="0" dirty="0" smtClean="0"/>
                        <a:t> </a:t>
                      </a:r>
                      <a:r>
                        <a:rPr lang="zh-TW" altLang="en-US" sz="2000" dirty="0" smtClean="0"/>
                        <a:t>可以儲存小數點</a:t>
                      </a:r>
                      <a:endParaRPr lang="en-US" altLang="zh-TW" sz="2000" dirty="0" smtClean="0"/>
                    </a:p>
                  </a:txBody>
                  <a:tcPr/>
                </a:tc>
              </a:tr>
              <a:tr h="299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bool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>
                        <a:buNone/>
                      </a:pPr>
                      <a:r>
                        <a:rPr lang="en-US" altLang="zh-TW" sz="2000" dirty="0" smtClean="0"/>
                        <a:t>Boolean</a:t>
                      </a:r>
                      <a:r>
                        <a:rPr lang="zh-TW" altLang="en-US" sz="2000" dirty="0" smtClean="0"/>
                        <a:t> 縮寫</a:t>
                      </a:r>
                      <a:r>
                        <a:rPr lang="en-US" altLang="zh-TW" sz="2000" dirty="0" smtClean="0"/>
                        <a:t>,</a:t>
                      </a:r>
                      <a:r>
                        <a:rPr lang="en-US" altLang="zh-TW" sz="2000" baseline="0" dirty="0" smtClean="0"/>
                        <a:t> </a:t>
                      </a:r>
                      <a:r>
                        <a:rPr lang="zh-TW" altLang="en-US" sz="2000" dirty="0" smtClean="0"/>
                        <a:t>只有</a:t>
                      </a:r>
                      <a:r>
                        <a:rPr lang="en-US" altLang="zh-TW" sz="2000" dirty="0" smtClean="0"/>
                        <a:t>3</a:t>
                      </a:r>
                      <a:r>
                        <a:rPr lang="zh-TW" altLang="en-US" sz="2000" dirty="0" smtClean="0"/>
                        <a:t>種值 </a:t>
                      </a:r>
                      <a:r>
                        <a:rPr lang="en-US" altLang="zh-TW" sz="2000" dirty="0" smtClean="0"/>
                        <a:t>(True / False / None) </a:t>
                      </a:r>
                    </a:p>
                  </a:txBody>
                  <a:tcPr/>
                </a:tc>
              </a:tr>
              <a:tr h="38658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complex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>
                        <a:buNone/>
                      </a:pPr>
                      <a:r>
                        <a:rPr lang="zh-TW" altLang="en-US" sz="2000" dirty="0" smtClean="0"/>
                        <a:t>虛數</a:t>
                      </a:r>
                      <a:r>
                        <a:rPr lang="en-US" altLang="zh-TW" sz="2000" dirty="0" smtClean="0"/>
                        <a:t>,</a:t>
                      </a:r>
                      <a:r>
                        <a:rPr lang="en-US" altLang="zh-TW" sz="2000" baseline="0" dirty="0" smtClean="0"/>
                        <a:t> </a:t>
                      </a:r>
                      <a:r>
                        <a:rPr lang="zh-TW" altLang="en-US" sz="2000" dirty="0" smtClean="0"/>
                        <a:t>以</a:t>
                      </a:r>
                      <a:r>
                        <a:rPr lang="en-US" altLang="zh-TW" sz="2000" dirty="0" smtClean="0"/>
                        <a:t>complex(</a:t>
                      </a:r>
                      <a:r>
                        <a:rPr lang="en-US" altLang="zh-TW" sz="2000" dirty="0" err="1" smtClean="0"/>
                        <a:t>x,y</a:t>
                      </a:r>
                      <a:r>
                        <a:rPr lang="en-US" altLang="zh-TW" sz="2000" dirty="0" smtClean="0"/>
                        <a:t>) </a:t>
                      </a:r>
                      <a:r>
                        <a:rPr lang="zh-TW" altLang="en-US" sz="2000" dirty="0" smtClean="0"/>
                        <a:t>表示</a:t>
                      </a:r>
                      <a:endParaRPr lang="en-US" altLang="zh-TW" sz="2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63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資料型態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9D31-7430-4C5F-A45E-7098FC4C9ACE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17" y="2469310"/>
            <a:ext cx="9298093" cy="277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8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資料型態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zh-TW" altLang="en-US" b="1" dirty="0" smtClean="0">
                <a:solidFill>
                  <a:srgbClr val="0070C0"/>
                </a:solidFill>
              </a:rPr>
              <a:t>字串</a:t>
            </a:r>
            <a:r>
              <a:rPr lang="zh-TW" altLang="en-US" b="1" dirty="0">
                <a:solidFill>
                  <a:srgbClr val="0070C0"/>
                </a:solidFill>
              </a:rPr>
              <a:t>型別（</a:t>
            </a:r>
            <a:r>
              <a:rPr lang="en-US" altLang="zh-TW" b="1" dirty="0">
                <a:solidFill>
                  <a:srgbClr val="0070C0"/>
                </a:solidFill>
              </a:rPr>
              <a:t>String Type</a:t>
            </a:r>
            <a:r>
              <a:rPr lang="zh-TW" altLang="en-US" b="1" dirty="0">
                <a:solidFill>
                  <a:srgbClr val="0070C0"/>
                </a:solidFill>
              </a:rPr>
              <a:t>） </a:t>
            </a:r>
            <a:r>
              <a:rPr lang="en-US" altLang="zh-TW" b="1" dirty="0">
                <a:solidFill>
                  <a:srgbClr val="0070C0"/>
                </a:solidFill>
              </a:rPr>
              <a:t>- </a:t>
            </a:r>
            <a:r>
              <a:rPr lang="en-US" altLang="zh-TW" b="1" dirty="0" err="1" smtClean="0">
                <a:solidFill>
                  <a:srgbClr val="0070C0"/>
                </a:solidFill>
              </a:rPr>
              <a:t>str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r>
              <a:rPr lang="en-US" altLang="zh-TW" sz="1800" b="1" dirty="0" smtClean="0"/>
              <a:t/>
            </a:r>
            <a:br>
              <a:rPr lang="en-US" altLang="zh-TW" sz="1800" b="1" dirty="0" smtClean="0"/>
            </a:br>
            <a:r>
              <a:rPr lang="en-US" altLang="zh-TW" dirty="0" smtClean="0"/>
              <a:t>Python </a:t>
            </a:r>
            <a:r>
              <a:rPr lang="zh-TW" altLang="en-US" dirty="0" smtClean="0"/>
              <a:t>可以用「</a:t>
            </a:r>
            <a:r>
              <a:rPr lang="en-US" altLang="zh-TW" dirty="0" smtClean="0"/>
              <a:t>‘ ’</a:t>
            </a:r>
            <a:r>
              <a:rPr lang="zh-TW" altLang="en-US" dirty="0" smtClean="0"/>
              <a:t>」</a:t>
            </a:r>
            <a:r>
              <a:rPr lang="en-US" altLang="zh-TW" dirty="0" smtClean="0"/>
              <a:t>, </a:t>
            </a:r>
            <a:r>
              <a:rPr lang="zh-TW" altLang="en-US" dirty="0" smtClean="0"/>
              <a:t>「</a:t>
            </a:r>
            <a:r>
              <a:rPr lang="en-US" altLang="zh-TW" dirty="0" smtClean="0"/>
              <a:t>“ ”</a:t>
            </a:r>
            <a:r>
              <a:rPr lang="zh-TW" altLang="en-US" dirty="0" smtClean="0"/>
              <a:t>」來表示字串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而字串可以被拆開單獨使用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b="1" dirty="0" smtClean="0"/>
          </a:p>
          <a:p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C574-A216-4323-8E67-6FA5E51D5916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5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資料型態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zh-TW" altLang="en-US" b="1" dirty="0" smtClean="0">
                <a:solidFill>
                  <a:srgbClr val="0070C0"/>
                </a:solidFill>
              </a:rPr>
              <a:t>字串</a:t>
            </a:r>
            <a:r>
              <a:rPr lang="zh-TW" altLang="en-US" b="1" dirty="0">
                <a:solidFill>
                  <a:srgbClr val="0070C0"/>
                </a:solidFill>
              </a:rPr>
              <a:t>型別（</a:t>
            </a:r>
            <a:r>
              <a:rPr lang="en-US" altLang="zh-TW" b="1" dirty="0">
                <a:solidFill>
                  <a:srgbClr val="0070C0"/>
                </a:solidFill>
              </a:rPr>
              <a:t>String Type</a:t>
            </a:r>
            <a:r>
              <a:rPr lang="zh-TW" altLang="en-US" b="1" dirty="0">
                <a:solidFill>
                  <a:srgbClr val="0070C0"/>
                </a:solidFill>
              </a:rPr>
              <a:t>） </a:t>
            </a:r>
            <a:r>
              <a:rPr lang="en-US" altLang="zh-TW" b="1" dirty="0">
                <a:solidFill>
                  <a:srgbClr val="0070C0"/>
                </a:solidFill>
              </a:rPr>
              <a:t>- </a:t>
            </a:r>
            <a:r>
              <a:rPr lang="en-US" altLang="zh-TW" b="1" dirty="0" err="1" smtClean="0">
                <a:solidFill>
                  <a:srgbClr val="0070C0"/>
                </a:solidFill>
              </a:rPr>
              <a:t>str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r>
              <a:rPr lang="en-US" altLang="zh-TW" sz="1800" b="1" dirty="0" smtClean="0"/>
              <a:t/>
            </a:r>
            <a:br>
              <a:rPr lang="en-US" altLang="zh-TW" sz="1800" b="1" dirty="0" smtClean="0"/>
            </a:br>
            <a:r>
              <a:rPr lang="en-US" altLang="zh-TW" sz="1800" b="1" dirty="0" smtClean="0"/>
              <a:t> </a:t>
            </a:r>
            <a:r>
              <a:rPr lang="en-US" altLang="zh-TW" dirty="0" smtClean="0"/>
              <a:t>x</a:t>
            </a:r>
            <a:r>
              <a:rPr lang="en-US" altLang="zh-TW" dirty="0"/>
              <a:t>=“Hello Python”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共有</a:t>
            </a:r>
            <a:r>
              <a:rPr lang="en-US" altLang="zh-TW" dirty="0"/>
              <a:t>12 </a:t>
            </a:r>
            <a:r>
              <a:rPr lang="zh-TW" altLang="en-US" dirty="0"/>
              <a:t>個</a:t>
            </a:r>
            <a:r>
              <a:rPr lang="zh-TW" altLang="en-US" dirty="0" smtClean="0"/>
              <a:t>字元</a:t>
            </a:r>
            <a:endParaRPr lang="en-US" altLang="zh-TW" dirty="0" smtClean="0"/>
          </a:p>
          <a:p>
            <a:r>
              <a:rPr lang="zh-TW" altLang="en-US" dirty="0"/>
              <a:t>如果想要取出</a:t>
            </a:r>
            <a:r>
              <a:rPr lang="en-US" altLang="zh-TW" dirty="0"/>
              <a:t>x</a:t>
            </a:r>
            <a:r>
              <a:rPr lang="zh-TW" altLang="en-US" dirty="0"/>
              <a:t>裡面第</a:t>
            </a:r>
            <a:r>
              <a:rPr lang="en-US" altLang="zh-TW" dirty="0"/>
              <a:t>3</a:t>
            </a:r>
            <a:r>
              <a:rPr lang="zh-TW" altLang="en-US" dirty="0"/>
              <a:t>個字元，就得下</a:t>
            </a:r>
            <a:r>
              <a:rPr lang="en-US" altLang="zh-TW" dirty="0"/>
              <a:t>x[2] </a:t>
            </a:r>
            <a:r>
              <a:rPr lang="zh-TW" altLang="en-US" dirty="0"/>
              <a:t>這個</a:t>
            </a:r>
            <a:r>
              <a:rPr lang="zh-TW" altLang="en-US" dirty="0" smtClean="0"/>
              <a:t>指令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 (</a:t>
            </a:r>
            <a:r>
              <a:rPr lang="zh-TW" altLang="en-US" dirty="0" smtClean="0">
                <a:solidFill>
                  <a:srgbClr val="FF0000"/>
                </a:solidFill>
              </a:rPr>
              <a:t>程式</a:t>
            </a:r>
            <a:r>
              <a:rPr lang="zh-TW" altLang="en-US" dirty="0">
                <a:solidFill>
                  <a:srgbClr val="FF0000"/>
                </a:solidFill>
              </a:rPr>
              <a:t>的世界</a:t>
            </a:r>
            <a:r>
              <a:rPr lang="zh-TW" altLang="en-US" dirty="0" smtClean="0">
                <a:solidFill>
                  <a:srgbClr val="FF0000"/>
                </a:solidFill>
              </a:rPr>
              <a:t>索引通常是</a:t>
            </a:r>
            <a:r>
              <a:rPr lang="zh-TW" altLang="en-US" dirty="0">
                <a:solidFill>
                  <a:srgbClr val="FF0000"/>
                </a:solidFill>
              </a:rPr>
              <a:t>從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zh-TW" altLang="en-US" dirty="0" smtClean="0">
                <a:solidFill>
                  <a:srgbClr val="FF0000"/>
                </a:solidFill>
              </a:rPr>
              <a:t>開始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zh-TW" altLang="en-US" dirty="0" smtClean="0">
                <a:solidFill>
                  <a:srgbClr val="FF0000"/>
                </a:solidFill>
              </a:rPr>
              <a:t>所以</a:t>
            </a:r>
            <a:r>
              <a:rPr lang="zh-TW" altLang="en-US" dirty="0">
                <a:solidFill>
                  <a:srgbClr val="FF0000"/>
                </a:solidFill>
              </a:rPr>
              <a:t>從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zh-TW" altLang="en-US" dirty="0">
                <a:solidFill>
                  <a:srgbClr val="FF0000"/>
                </a:solidFill>
              </a:rPr>
              <a:t>算到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zh-TW" altLang="en-US" dirty="0">
                <a:solidFill>
                  <a:srgbClr val="FF0000"/>
                </a:solidFill>
              </a:rPr>
              <a:t>剛好是</a:t>
            </a:r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endParaRPr lang="en-US" altLang="zh-TW" b="1" dirty="0" smtClean="0"/>
          </a:p>
          <a:p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A7F6-EDAF-4F08-A525-3C7DB7D4083B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969137"/>
              </p:ext>
            </p:extLst>
          </p:nvPr>
        </p:nvGraphicFramePr>
        <p:xfrm>
          <a:off x="490458" y="4480320"/>
          <a:ext cx="9152312" cy="814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24"/>
                <a:gridCol w="704024"/>
                <a:gridCol w="704024"/>
                <a:gridCol w="704024"/>
                <a:gridCol w="704024"/>
                <a:gridCol w="704024"/>
                <a:gridCol w="704024"/>
                <a:gridCol w="704024"/>
                <a:gridCol w="704024"/>
                <a:gridCol w="704024"/>
                <a:gridCol w="704024"/>
                <a:gridCol w="704024"/>
                <a:gridCol w="704024"/>
              </a:tblGrid>
              <a:tr h="39925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H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e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l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l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o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 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P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y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t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h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o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n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</a:tr>
              <a:tr h="41515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index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0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1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2</a:t>
                      </a:r>
                      <a:endParaRPr lang="zh-TW" altLang="en-US" sz="20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3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4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5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6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7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8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9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10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11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34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下載並安裝</a:t>
            </a:r>
            <a:r>
              <a:rPr lang="en-US" altLang="zh-TW" sz="3600" dirty="0" smtClean="0"/>
              <a:t>python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如果不</a:t>
            </a:r>
            <a:r>
              <a:rPr lang="en-US" altLang="zh-TW" dirty="0" smtClean="0"/>
              <a:t>care</a:t>
            </a:r>
            <a:r>
              <a:rPr lang="zh-TW" altLang="en-US" dirty="0" smtClean="0"/>
              <a:t>安裝的預設路徑</a:t>
            </a:r>
            <a:r>
              <a:rPr lang="en-US" altLang="zh-TW" dirty="0" smtClean="0"/>
              <a:t>, </a:t>
            </a:r>
            <a:r>
              <a:rPr lang="zh-TW" altLang="en-US" dirty="0" smtClean="0"/>
              <a:t>就裝在他推薦的地方囉 </a:t>
            </a:r>
            <a:r>
              <a:rPr lang="en-US" altLang="zh-TW" dirty="0" smtClean="0">
                <a:sym typeface="Wingdings" panose="05000000000000000000" pitchFamily="2" charset="2"/>
              </a:rPr>
              <a:t>: )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    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記得勾一下 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Add Python to Path (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環境變數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4499-73A0-467D-845A-97F5551F3E1D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896" y="2701255"/>
            <a:ext cx="5642174" cy="3463185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4051882" y="5829793"/>
            <a:ext cx="2004969" cy="2270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資料型態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zh-TW" altLang="en-US" b="1" dirty="0" smtClean="0">
                <a:solidFill>
                  <a:srgbClr val="0070C0"/>
                </a:solidFill>
              </a:rPr>
              <a:t>字串</a:t>
            </a:r>
            <a:r>
              <a:rPr lang="zh-TW" altLang="en-US" b="1" dirty="0">
                <a:solidFill>
                  <a:srgbClr val="0070C0"/>
                </a:solidFill>
              </a:rPr>
              <a:t>型別（</a:t>
            </a:r>
            <a:r>
              <a:rPr lang="en-US" altLang="zh-TW" b="1" dirty="0">
                <a:solidFill>
                  <a:srgbClr val="0070C0"/>
                </a:solidFill>
              </a:rPr>
              <a:t>String Type</a:t>
            </a:r>
            <a:r>
              <a:rPr lang="zh-TW" altLang="en-US" b="1" dirty="0">
                <a:solidFill>
                  <a:srgbClr val="0070C0"/>
                </a:solidFill>
              </a:rPr>
              <a:t>） </a:t>
            </a:r>
            <a:r>
              <a:rPr lang="en-US" altLang="zh-TW" b="1" dirty="0">
                <a:solidFill>
                  <a:srgbClr val="0070C0"/>
                </a:solidFill>
              </a:rPr>
              <a:t>- </a:t>
            </a:r>
            <a:r>
              <a:rPr lang="en-US" altLang="zh-TW" b="1" dirty="0" err="1" smtClean="0">
                <a:solidFill>
                  <a:srgbClr val="0070C0"/>
                </a:solidFill>
              </a:rPr>
              <a:t>str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r>
              <a:rPr lang="en-US" altLang="zh-TW" sz="1800" b="1" dirty="0" smtClean="0"/>
              <a:t/>
            </a:r>
            <a:br>
              <a:rPr lang="en-US" altLang="zh-TW" sz="1800" b="1" dirty="0" smtClean="0"/>
            </a:br>
            <a:endParaRPr lang="en-US" altLang="zh-TW" dirty="0" smtClean="0"/>
          </a:p>
          <a:p>
            <a:endParaRPr lang="en-US" altLang="zh-TW" b="1" dirty="0" smtClean="0"/>
          </a:p>
          <a:p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C574-A216-4323-8E67-6FA5E51D5916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07" y="2778574"/>
            <a:ext cx="9006913" cy="247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9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資料型態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 smtClean="0">
                <a:solidFill>
                  <a:srgbClr val="0070C0"/>
                </a:solidFill>
              </a:rPr>
              <a:t>  容器</a:t>
            </a:r>
            <a:r>
              <a:rPr lang="zh-TW" altLang="en-US" b="1" dirty="0">
                <a:solidFill>
                  <a:srgbClr val="0070C0"/>
                </a:solidFill>
              </a:rPr>
              <a:t>型別（</a:t>
            </a:r>
            <a:r>
              <a:rPr lang="en-US" altLang="zh-TW" b="1" dirty="0">
                <a:solidFill>
                  <a:srgbClr val="0070C0"/>
                </a:solidFill>
              </a:rPr>
              <a:t>Container Type</a:t>
            </a:r>
            <a:r>
              <a:rPr lang="zh-TW" altLang="en-US" b="1" dirty="0">
                <a:solidFill>
                  <a:srgbClr val="0070C0"/>
                </a:solidFill>
              </a:rPr>
              <a:t>） </a:t>
            </a:r>
            <a:r>
              <a:rPr lang="en-US" altLang="zh-TW" b="1" dirty="0">
                <a:solidFill>
                  <a:srgbClr val="0070C0"/>
                </a:solidFill>
              </a:rPr>
              <a:t>- tuple, list, set, </a:t>
            </a:r>
            <a:r>
              <a:rPr lang="en-US" altLang="zh-TW" b="1" dirty="0" err="1" smtClean="0">
                <a:solidFill>
                  <a:srgbClr val="0070C0"/>
                </a:solidFill>
              </a:rPr>
              <a:t>dict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sz="1800" b="1" dirty="0">
              <a:solidFill>
                <a:srgbClr val="0070C0"/>
              </a:solidFill>
            </a:endParaRPr>
          </a:p>
          <a:p>
            <a:r>
              <a:rPr lang="zh-TW" altLang="en-US" dirty="0"/>
              <a:t>這個型別裡面的資料就像是箱子一樣，可以裝入各種不同型態的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marL="201168" lvl="1" indent="0">
              <a:buNone/>
            </a:pPr>
            <a:endParaRPr lang="en-US" altLang="zh-TW" sz="2400" dirty="0"/>
          </a:p>
          <a:p>
            <a:endParaRPr lang="en-US" altLang="zh-TW" b="1" dirty="0" smtClean="0"/>
          </a:p>
          <a:p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C574-A216-4323-8E67-6FA5E51D5916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570851"/>
              </p:ext>
            </p:extLst>
          </p:nvPr>
        </p:nvGraphicFramePr>
        <p:xfrm>
          <a:off x="964672" y="3674733"/>
          <a:ext cx="8026183" cy="2489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149"/>
                <a:gridCol w="704624"/>
                <a:gridCol w="6623410"/>
              </a:tblGrid>
              <a:tr h="38658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型態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符號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function</a:t>
                      </a:r>
                      <a:endParaRPr lang="zh-TW" altLang="en-US" dirty="0"/>
                    </a:p>
                  </a:txBody>
                  <a:tcPr/>
                </a:tc>
              </a:tr>
              <a:tr h="3680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tuple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 algn="ctr">
                        <a:buNone/>
                      </a:pPr>
                      <a:r>
                        <a:rPr lang="en-US" altLang="zh-TW" sz="20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>
                        <a:buNone/>
                      </a:pPr>
                      <a:r>
                        <a:rPr lang="zh-TW" altLang="en-US" sz="1800" dirty="0" smtClean="0"/>
                        <a:t>有順序性</a:t>
                      </a:r>
                      <a:r>
                        <a:rPr lang="en-US" altLang="zh-TW" sz="1800" dirty="0" smtClean="0"/>
                        <a:t>,</a:t>
                      </a:r>
                      <a:r>
                        <a:rPr lang="en-US" altLang="zh-TW" sz="1800" baseline="0" dirty="0" smtClean="0"/>
                        <a:t> </a:t>
                      </a:r>
                      <a:r>
                        <a:rPr lang="zh-TW" altLang="en-US" sz="1800" dirty="0" smtClean="0"/>
                        <a:t>但是不能更改其內容</a:t>
                      </a:r>
                      <a:endParaRPr lang="en-US" altLang="zh-TW" sz="1800" dirty="0" smtClean="0"/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list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 algn="ctr">
                        <a:buNone/>
                      </a:pPr>
                      <a:r>
                        <a:rPr lang="en-US" altLang="zh-TW" sz="2000" dirty="0" smtClean="0"/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>
                        <a:buNone/>
                      </a:pPr>
                      <a:r>
                        <a:rPr lang="zh-TW" altLang="en-US" sz="1800" dirty="0" smtClean="0"/>
                        <a:t>有順序且可以更改其內容的型態</a:t>
                      </a:r>
                      <a:endParaRPr lang="en-US" altLang="zh-TW" sz="1800" dirty="0" smtClean="0"/>
                    </a:p>
                  </a:txBody>
                  <a:tcPr/>
                </a:tc>
              </a:tr>
              <a:tr h="29925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 algn="ctr">
                        <a:buNone/>
                      </a:pPr>
                      <a:r>
                        <a:rPr lang="en-US" altLang="zh-TW" sz="2000" dirty="0" smtClean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>
                        <a:buNone/>
                      </a:pPr>
                      <a:r>
                        <a:rPr lang="zh-TW" altLang="en-US" sz="1800" dirty="0" smtClean="0"/>
                        <a:t>類似數學裡面的集合概念</a:t>
                      </a:r>
                      <a:r>
                        <a:rPr lang="en-US" altLang="zh-TW" sz="1800" dirty="0" smtClean="0"/>
                        <a:t>,</a:t>
                      </a:r>
                      <a:r>
                        <a:rPr lang="en-US" altLang="zh-TW" sz="1800" baseline="0" dirty="0" smtClean="0"/>
                        <a:t> </a:t>
                      </a:r>
                      <a:r>
                        <a:rPr lang="zh-TW" altLang="en-US" sz="1800" dirty="0" smtClean="0"/>
                        <a:t>內容並無順序性</a:t>
                      </a:r>
                      <a:endParaRPr lang="en-US" altLang="zh-TW" sz="1800" dirty="0" smtClean="0"/>
                    </a:p>
                  </a:txBody>
                  <a:tcPr/>
                </a:tc>
              </a:tr>
              <a:tr h="38658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dict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 algn="ctr">
                        <a:buNone/>
                      </a:pPr>
                      <a:r>
                        <a:rPr lang="en-US" altLang="zh-TW" sz="2000" dirty="0" smtClean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256032">
                        <a:buNone/>
                      </a:pPr>
                      <a:r>
                        <a:rPr lang="zh-TW" altLang="en-US" sz="1800" dirty="0" smtClean="0"/>
                        <a:t>字典是種配對型別</a:t>
                      </a:r>
                      <a:endParaRPr lang="en-US" altLang="zh-TW" sz="1800" dirty="0" smtClean="0"/>
                    </a:p>
                    <a:p>
                      <a:pPr marL="0" lvl="0" indent="-256032">
                        <a:buNone/>
                      </a:pPr>
                      <a:r>
                        <a:rPr lang="zh-TW" altLang="en-US" sz="1800" dirty="0" smtClean="0"/>
                        <a:t>以</a:t>
                      </a:r>
                      <a:r>
                        <a:rPr lang="en-US" altLang="zh-TW" sz="1800" dirty="0" smtClean="0"/>
                        <a:t>Key-Value </a:t>
                      </a:r>
                      <a:r>
                        <a:rPr lang="zh-TW" altLang="en-US" sz="1800" dirty="0" smtClean="0"/>
                        <a:t>對應的型態在</a:t>
                      </a:r>
                      <a:r>
                        <a:rPr lang="en-US" altLang="zh-TW" sz="1800" dirty="0" smtClean="0"/>
                        <a:t>{ } </a:t>
                      </a:r>
                      <a:r>
                        <a:rPr lang="zh-TW" altLang="en-US" sz="1800" dirty="0" smtClean="0"/>
                        <a:t>放置一個以上的元素</a:t>
                      </a:r>
                      <a:endParaRPr lang="en-US" altLang="zh-TW" sz="1800" dirty="0" smtClean="0"/>
                    </a:p>
                    <a:p>
                      <a:pPr marL="0" lvl="0" indent="-256032">
                        <a:buNone/>
                      </a:pPr>
                      <a:r>
                        <a:rPr lang="en-US" altLang="zh-TW" sz="1800" dirty="0" smtClean="0"/>
                        <a:t>key </a:t>
                      </a:r>
                      <a:r>
                        <a:rPr lang="zh-TW" altLang="en-US" sz="1800" dirty="0" smtClean="0"/>
                        <a:t>用來存取每個 </a:t>
                      </a:r>
                      <a:r>
                        <a:rPr lang="en-US" altLang="zh-TW" sz="1800" dirty="0" smtClean="0"/>
                        <a:t>value </a:t>
                      </a:r>
                      <a:r>
                        <a:rPr lang="zh-TW" altLang="en-US" sz="1800" dirty="0" smtClean="0"/>
                        <a:t>的索引值。 </a:t>
                      </a:r>
                      <a:endParaRPr lang="en-US" altLang="zh-TW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74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資料型態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solidFill>
                  <a:srgbClr val="0070C0"/>
                </a:solidFill>
              </a:rPr>
              <a:t>  容器</a:t>
            </a:r>
            <a:r>
              <a:rPr lang="zh-TW" altLang="en-US" b="1" dirty="0">
                <a:solidFill>
                  <a:srgbClr val="0070C0"/>
                </a:solidFill>
              </a:rPr>
              <a:t>型別（</a:t>
            </a:r>
            <a:r>
              <a:rPr lang="en-US" altLang="zh-TW" b="1" dirty="0">
                <a:solidFill>
                  <a:srgbClr val="0070C0"/>
                </a:solidFill>
              </a:rPr>
              <a:t>Container Type</a:t>
            </a:r>
            <a:r>
              <a:rPr lang="zh-TW" altLang="en-US" b="1" dirty="0">
                <a:solidFill>
                  <a:srgbClr val="0070C0"/>
                </a:solidFill>
              </a:rPr>
              <a:t>） </a:t>
            </a:r>
            <a:r>
              <a:rPr lang="en-US" altLang="zh-TW" b="1" dirty="0">
                <a:solidFill>
                  <a:srgbClr val="0070C0"/>
                </a:solidFill>
              </a:rPr>
              <a:t>- tuple, list, set, </a:t>
            </a:r>
            <a:r>
              <a:rPr lang="en-US" altLang="zh-TW" b="1" dirty="0" err="1" smtClean="0">
                <a:solidFill>
                  <a:srgbClr val="0070C0"/>
                </a:solidFill>
              </a:rPr>
              <a:t>dict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sz="18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1800" b="1" dirty="0" smtClean="0"/>
              <a:t/>
            </a:r>
            <a:br>
              <a:rPr lang="en-US" altLang="zh-TW" sz="1800" b="1" dirty="0" smtClean="0"/>
            </a:br>
            <a:endParaRPr lang="en-US" altLang="zh-TW" dirty="0" smtClean="0"/>
          </a:p>
          <a:p>
            <a:endParaRPr lang="en-US" altLang="zh-TW" b="1" dirty="0" smtClean="0"/>
          </a:p>
          <a:p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C574-A216-4323-8E67-6FA5E51D5916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44099"/>
              </p:ext>
            </p:extLst>
          </p:nvPr>
        </p:nvGraphicFramePr>
        <p:xfrm>
          <a:off x="1598158" y="2884436"/>
          <a:ext cx="6445965" cy="2702025"/>
        </p:xfrm>
        <a:graphic>
          <a:graphicData uri="http://schemas.openxmlformats.org/drawingml/2006/table">
            <a:tbl>
              <a:tblPr firstRow="1" firstCol="1"/>
              <a:tblGrid>
                <a:gridCol w="1289056"/>
                <a:gridCol w="1289056"/>
                <a:gridCol w="1289056"/>
                <a:gridCol w="1289056"/>
                <a:gridCol w="1289741"/>
              </a:tblGrid>
              <a:tr h="5404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容器型別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tuple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j-lt"/>
                          <a:ea typeface="微軟正黑體" pitchFamily="34" charset="-120"/>
                        </a:rPr>
                        <a:t>list</a:t>
                      </a:r>
                      <a:endParaRPr lang="zh-TW" sz="1800" kern="10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j-lt"/>
                          <a:ea typeface="微軟正黑體" pitchFamily="34" charset="-120"/>
                        </a:rPr>
                        <a:t>set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j-lt"/>
                          <a:ea typeface="微軟正黑體" pitchFamily="34" charset="-120"/>
                        </a:rPr>
                        <a:t>dict</a:t>
                      </a:r>
                      <a:endParaRPr lang="zh-TW" sz="1800" kern="10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5404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中文名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序對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串列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集合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>
                          <a:latin typeface="+mj-lt"/>
                          <a:ea typeface="微軟正黑體" pitchFamily="34" charset="-120"/>
                        </a:rPr>
                        <a:t>字典</a:t>
                      </a:r>
                      <a:endParaRPr lang="zh-TW" sz="1800" kern="10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5404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>
                          <a:latin typeface="+mj-lt"/>
                          <a:ea typeface="微軟正黑體" pitchFamily="34" charset="-120"/>
                        </a:rPr>
                        <a:t>使用符號</a:t>
                      </a:r>
                      <a:endParaRPr lang="zh-TW" sz="1800" kern="10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j-lt"/>
                          <a:ea typeface="微軟正黑體" pitchFamily="34" charset="-120"/>
                        </a:rPr>
                        <a:t>( )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j-lt"/>
                          <a:ea typeface="微軟正黑體" pitchFamily="34" charset="-120"/>
                        </a:rPr>
                        <a:t>[ ]</a:t>
                      </a:r>
                      <a:endParaRPr lang="zh-TW" sz="1800" kern="10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j-lt"/>
                          <a:ea typeface="微軟正黑體" pitchFamily="34" charset="-120"/>
                        </a:rPr>
                        <a:t>{ }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j-lt"/>
                          <a:ea typeface="微軟正黑體" pitchFamily="34" charset="-120"/>
                        </a:rPr>
                        <a:t>{ }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5404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>
                          <a:latin typeface="+mj-lt"/>
                          <a:ea typeface="微軟正黑體" pitchFamily="34" charset="-120"/>
                        </a:rPr>
                        <a:t>具順序性</a:t>
                      </a:r>
                      <a:r>
                        <a:rPr lang="en-US" sz="1800" kern="100">
                          <a:latin typeface="+mj-lt"/>
                          <a:ea typeface="微軟正黑體" pitchFamily="34" charset="-120"/>
                        </a:rPr>
                        <a:t>?</a:t>
                      </a:r>
                      <a:endParaRPr lang="zh-TW" sz="1800" kern="10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有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>
                          <a:latin typeface="+mj-lt"/>
                          <a:ea typeface="微軟正黑體" pitchFamily="34" charset="-120"/>
                        </a:rPr>
                        <a:t>有</a:t>
                      </a:r>
                      <a:endParaRPr lang="zh-TW" sz="1800" kern="10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無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無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5404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>
                          <a:latin typeface="+mj-lt"/>
                          <a:ea typeface="微軟正黑體" pitchFamily="34" charset="-120"/>
                        </a:rPr>
                        <a:t>更改內容</a:t>
                      </a:r>
                      <a:r>
                        <a:rPr lang="en-US" sz="1800" kern="100">
                          <a:latin typeface="+mj-lt"/>
                          <a:ea typeface="微軟正黑體" pitchFamily="34" charset="-120"/>
                        </a:rPr>
                        <a:t>?</a:t>
                      </a:r>
                      <a:endParaRPr lang="zh-TW" sz="1800" kern="10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>
                          <a:latin typeface="+mj-lt"/>
                          <a:ea typeface="微軟正黑體" pitchFamily="34" charset="-120"/>
                        </a:rPr>
                        <a:t>不可以</a:t>
                      </a:r>
                      <a:endParaRPr lang="zh-TW" sz="1800" kern="10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>
                          <a:latin typeface="+mj-lt"/>
                          <a:ea typeface="微軟正黑體" pitchFamily="34" charset="-120"/>
                        </a:rPr>
                        <a:t>可以</a:t>
                      </a:r>
                      <a:endParaRPr lang="zh-TW" sz="1800" kern="10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可以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可以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90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資料型態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solidFill>
                  <a:srgbClr val="0070C0"/>
                </a:solidFill>
              </a:rPr>
              <a:t>  容器</a:t>
            </a:r>
            <a:r>
              <a:rPr lang="zh-TW" altLang="en-US" b="1" dirty="0">
                <a:solidFill>
                  <a:srgbClr val="0070C0"/>
                </a:solidFill>
              </a:rPr>
              <a:t>型別（</a:t>
            </a:r>
            <a:r>
              <a:rPr lang="en-US" altLang="zh-TW" b="1" dirty="0">
                <a:solidFill>
                  <a:srgbClr val="0070C0"/>
                </a:solidFill>
              </a:rPr>
              <a:t>Container Type</a:t>
            </a:r>
            <a:r>
              <a:rPr lang="zh-TW" altLang="en-US" b="1" dirty="0">
                <a:solidFill>
                  <a:srgbClr val="0070C0"/>
                </a:solidFill>
              </a:rPr>
              <a:t>） </a:t>
            </a:r>
            <a:r>
              <a:rPr lang="en-US" altLang="zh-TW" b="1" dirty="0">
                <a:solidFill>
                  <a:srgbClr val="0070C0"/>
                </a:solidFill>
              </a:rPr>
              <a:t>- tuple, list, set, </a:t>
            </a:r>
            <a:r>
              <a:rPr lang="en-US" altLang="zh-TW" b="1" dirty="0" err="1" smtClean="0">
                <a:solidFill>
                  <a:srgbClr val="0070C0"/>
                </a:solidFill>
              </a:rPr>
              <a:t>dict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TW" sz="18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1800" b="1" dirty="0" smtClean="0"/>
              <a:t/>
            </a:r>
            <a:br>
              <a:rPr lang="en-US" altLang="zh-TW" sz="1800" b="1" dirty="0" smtClean="0"/>
            </a:br>
            <a:endParaRPr lang="en-US" altLang="zh-TW" dirty="0" smtClean="0"/>
          </a:p>
          <a:p>
            <a:endParaRPr lang="en-US" altLang="zh-TW" b="1" dirty="0" smtClean="0"/>
          </a:p>
          <a:p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C574-A216-4323-8E67-6FA5E51D5916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46" y="2510261"/>
            <a:ext cx="7362564" cy="346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0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資料型態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solidFill>
                  <a:srgbClr val="0070C0"/>
                </a:solidFill>
              </a:rPr>
              <a:t>type()</a:t>
            </a:r>
            <a:endParaRPr lang="en-US" altLang="zh-TW" b="1" dirty="0">
              <a:solidFill>
                <a:srgbClr val="0070C0"/>
              </a:solidFill>
            </a:endParaRPr>
          </a:p>
          <a:p>
            <a:r>
              <a:rPr lang="zh-TW" altLang="en-US" dirty="0" smtClean="0"/>
              <a:t>此函數</a:t>
            </a:r>
            <a:r>
              <a:rPr lang="zh-TW" altLang="en-US" dirty="0"/>
              <a:t>會回</a:t>
            </a:r>
            <a:r>
              <a:rPr lang="zh-TW" altLang="en-US" dirty="0" smtClean="0"/>
              <a:t>傳變數型態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可用來確認所設定之變數</a:t>
            </a:r>
            <a:r>
              <a:rPr lang="zh-TW" altLang="en-US" dirty="0"/>
              <a:t>是否</a:t>
            </a:r>
            <a:r>
              <a:rPr lang="zh-TW" altLang="en-US" dirty="0" smtClean="0"/>
              <a:t>符合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86D8-E744-4F7C-BEFB-51E213B998D7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527" y="3322361"/>
            <a:ext cx="7040939" cy="207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輸入 </a:t>
            </a:r>
            <a:r>
              <a:rPr lang="en-US" altLang="zh-TW" sz="3600" dirty="0" smtClean="0"/>
              <a:t>input()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若要</a:t>
            </a:r>
            <a:r>
              <a:rPr lang="zh-TW" altLang="en-US" dirty="0"/>
              <a:t>取得使用者所輸入的</a:t>
            </a:r>
            <a:r>
              <a:rPr lang="zh-TW" altLang="en-US" dirty="0" smtClean="0"/>
              <a:t>資訊要則使用 </a:t>
            </a:r>
            <a:r>
              <a:rPr lang="en-US" altLang="zh-TW" dirty="0" smtClean="0">
                <a:solidFill>
                  <a:srgbClr val="00B050"/>
                </a:solidFill>
              </a:rPr>
              <a:t>input() </a:t>
            </a:r>
            <a:r>
              <a:rPr lang="zh-TW" altLang="en-US" dirty="0" smtClean="0"/>
              <a:t>函數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endParaRPr lang="en-US" altLang="zh-TW" dirty="0" smtClean="0"/>
          </a:p>
          <a:p>
            <a:r>
              <a:rPr lang="zh-TW" altLang="en-US" dirty="0" smtClean="0"/>
              <a:t>如需要</a:t>
            </a:r>
            <a:r>
              <a:rPr lang="zh-TW" altLang="en-US" dirty="0"/>
              <a:t>取得</a:t>
            </a:r>
            <a:r>
              <a:rPr lang="zh-TW" altLang="en-US" dirty="0" smtClean="0"/>
              <a:t>數值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可以</a:t>
            </a:r>
            <a:r>
              <a:rPr lang="zh-TW" altLang="en-US" dirty="0"/>
              <a:t>在</a:t>
            </a:r>
            <a:r>
              <a:rPr lang="zh-TW" altLang="en-US" dirty="0" smtClean="0"/>
              <a:t>取得</a:t>
            </a:r>
            <a:r>
              <a:rPr lang="zh-TW" altLang="en-US" dirty="0" smtClean="0">
                <a:solidFill>
                  <a:srgbClr val="00B050"/>
                </a:solidFill>
              </a:rPr>
              <a:t>輸入的資料</a:t>
            </a:r>
            <a:r>
              <a:rPr lang="zh-TW" altLang="en-US" dirty="0" smtClean="0"/>
              <a:t>後</a:t>
            </a:r>
            <a:r>
              <a:rPr lang="zh-TW" altLang="en-US" dirty="0"/>
              <a:t>再轉型成</a:t>
            </a:r>
            <a:r>
              <a:rPr lang="zh-TW" altLang="en-US" dirty="0" smtClean="0"/>
              <a:t>數值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或利用 </a:t>
            </a:r>
            <a:r>
              <a:rPr lang="en-US" altLang="zh-TW" dirty="0" err="1" smtClean="0">
                <a:solidFill>
                  <a:srgbClr val="FF0000"/>
                </a:solidFill>
              </a:rPr>
              <a:t>eval</a:t>
            </a:r>
            <a:r>
              <a:rPr lang="en-US" altLang="zh-TW" dirty="0">
                <a:solidFill>
                  <a:srgbClr val="FF0000"/>
                </a:solidFill>
              </a:rPr>
              <a:t>() </a:t>
            </a:r>
            <a:r>
              <a:rPr lang="zh-TW" altLang="en-US" dirty="0" smtClean="0">
                <a:solidFill>
                  <a:srgbClr val="FF0000"/>
                </a:solidFill>
              </a:rPr>
              <a:t>函數將資料</a:t>
            </a:r>
            <a:r>
              <a:rPr lang="zh-TW" altLang="en-US" dirty="0">
                <a:solidFill>
                  <a:srgbClr val="FF0000"/>
                </a:solidFill>
              </a:rPr>
              <a:t>轉為數值</a:t>
            </a:r>
            <a:r>
              <a:rPr lang="zh-TW" altLang="en-US" dirty="0" smtClean="0">
                <a:solidFill>
                  <a:srgbClr val="FF0000"/>
                </a:solidFill>
              </a:rPr>
              <a:t>型態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935B-257B-46D0-91BE-38263F1E9E6D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4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輸入 </a:t>
            </a:r>
            <a:r>
              <a:rPr lang="en-US" altLang="zh-TW" sz="3600" dirty="0" smtClean="0"/>
              <a:t>input()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F508-B27D-4A14-BBC2-2BF0CAEF78B2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39" y="2482785"/>
            <a:ext cx="8713705" cy="307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1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註解 </a:t>
            </a:r>
            <a:r>
              <a:rPr lang="en-US" altLang="zh-TW" sz="3600" dirty="0" smtClean="0"/>
              <a:t>comment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註解就是程式的說明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endParaRPr lang="en-US" altLang="zh-TW" dirty="0"/>
          </a:p>
          <a:p>
            <a:pPr marL="201168" lvl="1" indent="0">
              <a:buNone/>
            </a:pPr>
            <a:r>
              <a:rPr lang="zh-TW" altLang="en-US" sz="2000" dirty="0"/>
              <a:t>寫程式的人總是最了解自己的</a:t>
            </a:r>
            <a:r>
              <a:rPr lang="zh-TW" altLang="en-US" sz="2000" dirty="0" smtClean="0"/>
              <a:t>作品</a:t>
            </a:r>
            <a:endParaRPr lang="en-US" altLang="zh-TW" sz="2000" dirty="0" smtClean="0"/>
          </a:p>
          <a:p>
            <a:pPr lvl="1"/>
            <a:endParaRPr lang="en-US" altLang="zh-TW" sz="2000" dirty="0"/>
          </a:p>
          <a:p>
            <a:pPr marL="201168" lvl="1" indent="0">
              <a:buNone/>
            </a:pPr>
            <a:r>
              <a:rPr lang="zh-TW" altLang="en-US" sz="2000" dirty="0" smtClean="0"/>
              <a:t>對於其他人如果</a:t>
            </a:r>
            <a:r>
              <a:rPr lang="zh-TW" altLang="en-US" sz="2000" dirty="0"/>
              <a:t>沒有</a:t>
            </a:r>
            <a:r>
              <a:rPr lang="zh-TW" altLang="en-US" sz="2000" dirty="0" smtClean="0"/>
              <a:t>註解</a:t>
            </a:r>
            <a:r>
              <a:rPr lang="en-US" altLang="zh-TW" sz="2000" dirty="0" smtClean="0"/>
              <a:t>, </a:t>
            </a:r>
            <a:r>
              <a:rPr lang="zh-TW" altLang="en-US" sz="2000" dirty="0" smtClean="0"/>
              <a:t>要</a:t>
            </a:r>
            <a:r>
              <a:rPr lang="zh-TW" altLang="en-US" sz="2000" dirty="0"/>
              <a:t>理解這支程式在</a:t>
            </a:r>
            <a:r>
              <a:rPr lang="zh-TW" altLang="en-US" sz="2000" dirty="0" smtClean="0"/>
              <a:t>做啥就</a:t>
            </a:r>
            <a:r>
              <a:rPr lang="zh-TW" altLang="en-US" sz="2000" dirty="0"/>
              <a:t>比較</a:t>
            </a:r>
            <a:r>
              <a:rPr lang="zh-TW" altLang="en-US" sz="2000" dirty="0" smtClean="0"/>
              <a:t>困難</a:t>
            </a:r>
            <a:endParaRPr lang="en-US" altLang="zh-TW" sz="2000" dirty="0" smtClean="0"/>
          </a:p>
          <a:p>
            <a:pPr marL="201168" lvl="1" indent="0">
              <a:buNone/>
            </a:pPr>
            <a:endParaRPr lang="en-US" altLang="zh-TW" sz="2000" dirty="0"/>
          </a:p>
          <a:p>
            <a:pPr marL="201168" lvl="1" indent="0">
              <a:buNone/>
            </a:pPr>
            <a:r>
              <a:rPr lang="zh-TW" altLang="en-US" sz="2000" b="1" dirty="0" smtClean="0">
                <a:solidFill>
                  <a:srgbClr val="FF0000"/>
                </a:solidFill>
              </a:rPr>
              <a:t>＃註解很重要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, 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程式作業有寫註解的加分</a:t>
            </a:r>
            <a:endParaRPr lang="zh-TW" altLang="en-US" sz="2000" b="1" dirty="0">
              <a:solidFill>
                <a:srgbClr val="FF0000"/>
              </a:solidFill>
            </a:endParaRPr>
          </a:p>
          <a:p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753-DE24-4021-9A9A-4FC15105EF18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註解 </a:t>
            </a:r>
            <a:r>
              <a:rPr lang="en-US" altLang="zh-TW" sz="3600" dirty="0" smtClean="0"/>
              <a:t>comment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單行註解</a:t>
            </a:r>
            <a:r>
              <a:rPr lang="zh-TW" altLang="en-US" dirty="0" smtClean="0"/>
              <a:t>  </a:t>
            </a:r>
            <a:r>
              <a:rPr lang="en-US" altLang="zh-TW" dirty="0" smtClean="0"/>
              <a:t>: </a:t>
            </a:r>
            <a:r>
              <a:rPr lang="zh-TW" altLang="en-US" dirty="0" smtClean="0">
                <a:solidFill>
                  <a:srgbClr val="00B050"/>
                </a:solidFill>
              </a:rPr>
              <a:t>＃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多行註解  </a:t>
            </a:r>
            <a:r>
              <a:rPr lang="en-US" altLang="zh-TW" dirty="0" smtClean="0">
                <a:solidFill>
                  <a:schemeClr val="tx1"/>
                </a:solidFill>
              </a:rPr>
              <a:t>: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'''</a:t>
            </a:r>
            <a:r>
              <a:rPr lang="en-US" altLang="zh-TW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TW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三</a:t>
            </a:r>
            <a:r>
              <a:rPr lang="zh-TW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個單引號除了可以代表字串</a:t>
            </a:r>
            <a:r>
              <a:rPr lang="zh-TW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之外也可用</a:t>
            </a:r>
            <a:r>
              <a:rPr lang="zh-TW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在多行註解 </a:t>
            </a:r>
            <a:endParaRPr lang="en-US" altLang="zh-TW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TW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"""</a:t>
            </a:r>
            <a:r>
              <a:rPr lang="zh-TW" alt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三個雙引號跟三個單引號</a:t>
            </a:r>
            <a:r>
              <a:rPr lang="zh-TW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有一樣的功能 </a:t>
            </a:r>
            <a:endParaRPr lang="en-US" altLang="zh-TW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TW" b="1" dirty="0">
              <a:solidFill>
                <a:srgbClr val="C00000"/>
              </a:solidFill>
            </a:endParaRPr>
          </a:p>
          <a:p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FF40-C68A-422C-B3D7-385115A08A64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262" y="3556243"/>
            <a:ext cx="3762647" cy="260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00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隨堂練習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sz="1800" dirty="0"/>
              <a:t>請使用 </a:t>
            </a:r>
            <a:r>
              <a:rPr lang="en-US" altLang="zh-TW" sz="1800" dirty="0"/>
              <a:t>input, print </a:t>
            </a:r>
            <a:r>
              <a:rPr lang="zh-TW" altLang="en-US" sz="1800" dirty="0" smtClean="0"/>
              <a:t>來輸出以下</a:t>
            </a:r>
            <a:r>
              <a:rPr lang="zh-TW" altLang="en-US" sz="1800" dirty="0"/>
              <a:t>的執行結果</a:t>
            </a:r>
            <a:endParaRPr lang="en-US" altLang="zh-TW" sz="1800" dirty="0"/>
          </a:p>
          <a:p>
            <a:r>
              <a:rPr lang="en-US" altLang="zh-TW" sz="1800" dirty="0">
                <a:solidFill>
                  <a:srgbClr val="FF0000"/>
                </a:solidFill>
              </a:rPr>
              <a:t>…</a:t>
            </a:r>
            <a:r>
              <a:rPr lang="zh-TW" altLang="en-US" sz="1800" dirty="0">
                <a:solidFill>
                  <a:srgbClr val="FF0000"/>
                </a:solidFill>
              </a:rPr>
              <a:t>名字跟學號不要抄我的</a:t>
            </a:r>
            <a:endParaRPr lang="en-US" altLang="zh-TW" sz="1800" dirty="0">
              <a:solidFill>
                <a:srgbClr val="FF0000"/>
              </a:solidFill>
            </a:endParaRPr>
          </a:p>
          <a:p>
            <a:endParaRPr lang="en-US" altLang="zh-TW" sz="1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13091-9B9F-4E0D-8042-035E62B17511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887" y="3469482"/>
            <a:ext cx="7457753" cy="20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7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D2C2-2D3D-4EAD-9AA3-058D3AF0B98A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11170"/>
            <a:ext cx="8172450" cy="559950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下載並安裝</a:t>
            </a:r>
            <a:r>
              <a:rPr lang="en-US" altLang="zh-TW" sz="3600" dirty="0" smtClean="0"/>
              <a:t>python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80919" y="579525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4. </a:t>
            </a:r>
            <a:r>
              <a:rPr lang="zh-TW" altLang="en-US" dirty="0" smtClean="0"/>
              <a:t>檢查一下環境變數</a:t>
            </a:r>
            <a:r>
              <a:rPr lang="en-US" altLang="zh-TW" dirty="0" smtClean="0">
                <a:sym typeface="Wingdings" panose="05000000000000000000" pitchFamily="2" charset="2"/>
              </a:rPr>
              <a:t>     </a:t>
            </a:r>
          </a:p>
          <a:p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   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看一下是否有類似以下二個路徑在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path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裡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404" y="1373340"/>
            <a:ext cx="7244723" cy="4978262"/>
          </a:xfrm>
          <a:prstGeom prst="rect">
            <a:avLst/>
          </a:prstGeom>
        </p:spPr>
      </p:pic>
      <p:sp>
        <p:nvSpPr>
          <p:cNvPr id="10" name="圓角矩形 9"/>
          <p:cNvSpPr/>
          <p:nvPr/>
        </p:nvSpPr>
        <p:spPr>
          <a:xfrm>
            <a:off x="1216405" y="2985925"/>
            <a:ext cx="847288" cy="1851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4321730" y="4978047"/>
            <a:ext cx="996890" cy="2315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6411986" y="3570095"/>
            <a:ext cx="1922301" cy="2315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7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5F2B-F245-4A38-A1A6-93550486DFB8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891542" y="1395887"/>
            <a:ext cx="8172450" cy="4022725"/>
          </a:xfrm>
        </p:spPr>
        <p:txBody>
          <a:bodyPr>
            <a:normAutofit/>
          </a:bodyPr>
          <a:lstStyle/>
          <a:p>
            <a:pPr algn="ctr"/>
            <a:endParaRPr lang="en-US" altLang="zh-TW" sz="8000" dirty="0" smtClean="0"/>
          </a:p>
          <a:p>
            <a:pPr algn="ctr"/>
            <a:r>
              <a:rPr lang="en-US" altLang="zh-TW" sz="6000" dirty="0" smtClean="0"/>
              <a:t>Any Questions !?</a:t>
            </a:r>
          </a:p>
          <a:p>
            <a:pPr algn="ctr"/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297978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Hello Python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開始</a:t>
            </a:r>
            <a:r>
              <a:rPr lang="en-US" altLang="zh-TW" dirty="0" smtClean="0"/>
              <a:t>-&gt; </a:t>
            </a:r>
            <a:r>
              <a:rPr lang="zh-TW" altLang="en-US" dirty="0" smtClean="0"/>
              <a:t>所有程式 </a:t>
            </a:r>
            <a:r>
              <a:rPr lang="en-US" altLang="zh-TW" dirty="0" smtClean="0"/>
              <a:t>-&gt; IDLE(</a:t>
            </a:r>
            <a:r>
              <a:rPr lang="en-US" altLang="zh-TW" dirty="0" err="1" smtClean="0"/>
              <a:t>Pyhon</a:t>
            </a:r>
            <a:r>
              <a:rPr lang="en-US" altLang="zh-TW" dirty="0" smtClean="0"/>
              <a:t> 3.6 32-bit)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BF66-832F-4182-B327-29D9CEE07032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942" y="2715717"/>
            <a:ext cx="3098997" cy="228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Hello Python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開始</a:t>
            </a:r>
            <a:r>
              <a:rPr lang="en-US" altLang="zh-TW" dirty="0"/>
              <a:t>-&gt; </a:t>
            </a:r>
            <a:r>
              <a:rPr lang="zh-TW" altLang="en-US" dirty="0"/>
              <a:t>所有程式 </a:t>
            </a:r>
            <a:r>
              <a:rPr lang="en-US" altLang="zh-TW" dirty="0"/>
              <a:t>-&gt; IDLE(</a:t>
            </a:r>
            <a:r>
              <a:rPr lang="en-US" altLang="zh-TW" dirty="0" err="1"/>
              <a:t>Pyhon</a:t>
            </a:r>
            <a:r>
              <a:rPr lang="en-US" altLang="zh-TW" dirty="0"/>
              <a:t> 3.6 32-bit)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43DB-928F-494F-B962-FDD678B6EEDD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27" y="2557251"/>
            <a:ext cx="56769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4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Hello Python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2. File -&gt; New File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D436-7EFB-4C9D-A763-0888A76C3465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539" y="2544616"/>
            <a:ext cx="57054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Hello Python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輸入 </a:t>
            </a:r>
            <a:r>
              <a:rPr lang="en-US" altLang="zh-TW" dirty="0" smtClean="0"/>
              <a:t>print(“Hello Python!!”)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73FB-B56D-4C78-BFB4-E347EF2C35A5}" type="datetime1">
              <a:rPr lang="zh-TW" altLang="en-US" smtClean="0"/>
              <a:t>2018/3/8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2652712"/>
            <a:ext cx="56959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1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2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9835</TotalTime>
  <Words>1370</Words>
  <Application>Microsoft Office PowerPoint</Application>
  <PresentationFormat>A4 紙張 (210x297 公釐)</PresentationFormat>
  <Paragraphs>382</Paragraphs>
  <Slides>50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6" baseType="lpstr">
      <vt:lpstr>微軟正黑體</vt:lpstr>
      <vt:lpstr>新細明體</vt:lpstr>
      <vt:lpstr>Calibri</vt:lpstr>
      <vt:lpstr>Times New Roman</vt:lpstr>
      <vt:lpstr>Wingdings</vt:lpstr>
      <vt:lpstr>回顧</vt:lpstr>
      <vt:lpstr>Chapter 2</vt:lpstr>
      <vt:lpstr>下載並安裝python</vt:lpstr>
      <vt:lpstr>下載並安裝python</vt:lpstr>
      <vt:lpstr>下載並安裝python</vt:lpstr>
      <vt:lpstr>下載並安裝python</vt:lpstr>
      <vt:lpstr>Hello Python</vt:lpstr>
      <vt:lpstr>Hello Python</vt:lpstr>
      <vt:lpstr>Hello Python</vt:lpstr>
      <vt:lpstr>Hello Python</vt:lpstr>
      <vt:lpstr>Hello Python</vt:lpstr>
      <vt:lpstr>Hello Python</vt:lpstr>
      <vt:lpstr>Hello Python</vt:lpstr>
      <vt:lpstr>PowerPoint 簡報</vt:lpstr>
      <vt:lpstr>  介紹一個好東西 Notepad++</vt:lpstr>
      <vt:lpstr>下載並安裝Notepad++</vt:lpstr>
      <vt:lpstr>下載並安裝Notepad++</vt:lpstr>
      <vt:lpstr>下載並安裝Notepad++</vt:lpstr>
      <vt:lpstr>如何在Notepad++上執行python</vt:lpstr>
      <vt:lpstr>如何在Notepad++上執行python</vt:lpstr>
      <vt:lpstr>如何在Notepad++上執行python</vt:lpstr>
      <vt:lpstr>如何在Notepad++上執行python</vt:lpstr>
      <vt:lpstr>如何在Notepad++上執行python</vt:lpstr>
      <vt:lpstr>如何在Notepad++上執行python</vt:lpstr>
      <vt:lpstr>如何在Notepad++上執行python</vt:lpstr>
      <vt:lpstr>線上編輯器</vt:lpstr>
      <vt:lpstr>線上編輯器</vt:lpstr>
      <vt:lpstr>隨堂練習</vt:lpstr>
      <vt:lpstr>PowerPoint 簡報</vt:lpstr>
      <vt:lpstr>輸出 : print()</vt:lpstr>
      <vt:lpstr>輸出 : print()</vt:lpstr>
      <vt:lpstr>輸出 : print()</vt:lpstr>
      <vt:lpstr>輸出 : print()</vt:lpstr>
      <vt:lpstr>輸出 : print()</vt:lpstr>
      <vt:lpstr>隨堂練習</vt:lpstr>
      <vt:lpstr>基本資料型態</vt:lpstr>
      <vt:lpstr>資料型態</vt:lpstr>
      <vt:lpstr>資料型態</vt:lpstr>
      <vt:lpstr>資料型態</vt:lpstr>
      <vt:lpstr>資料型態</vt:lpstr>
      <vt:lpstr>資料型態</vt:lpstr>
      <vt:lpstr>資料型態</vt:lpstr>
      <vt:lpstr>資料型態</vt:lpstr>
      <vt:lpstr>資料型態</vt:lpstr>
      <vt:lpstr>資料型態</vt:lpstr>
      <vt:lpstr>輸入 input()</vt:lpstr>
      <vt:lpstr>輸入 input()</vt:lpstr>
      <vt:lpstr>註解 comment</vt:lpstr>
      <vt:lpstr>註解 comment</vt:lpstr>
      <vt:lpstr>隨堂練習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沒有投影片標題</dc:title>
  <dc:creator>Ko-Wei Huang</dc:creator>
  <cp:lastModifiedBy>user</cp:lastModifiedBy>
  <cp:revision>984</cp:revision>
  <cp:lastPrinted>1999-12-27T05:13:43Z</cp:lastPrinted>
  <dcterms:created xsi:type="dcterms:W3CDTF">1995-06-17T23:31:02Z</dcterms:created>
  <dcterms:modified xsi:type="dcterms:W3CDTF">2018-03-08T02:14:01Z</dcterms:modified>
</cp:coreProperties>
</file>