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0"/>
  </p:notesMasterIdLst>
  <p:handoutMasterIdLst>
    <p:handoutMasterId r:id="rId31"/>
  </p:handoutMasterIdLst>
  <p:sldIdLst>
    <p:sldId id="478" r:id="rId2"/>
    <p:sldId id="514" r:id="rId3"/>
    <p:sldId id="515" r:id="rId4"/>
    <p:sldId id="499" r:id="rId5"/>
    <p:sldId id="500" r:id="rId6"/>
    <p:sldId id="516" r:id="rId7"/>
    <p:sldId id="513" r:id="rId8"/>
    <p:sldId id="517" r:id="rId9"/>
    <p:sldId id="518" r:id="rId10"/>
    <p:sldId id="519" r:id="rId11"/>
    <p:sldId id="520" r:id="rId12"/>
    <p:sldId id="481" r:id="rId13"/>
    <p:sldId id="521" r:id="rId14"/>
    <p:sldId id="522" r:id="rId15"/>
    <p:sldId id="527" r:id="rId16"/>
    <p:sldId id="529" r:id="rId17"/>
    <p:sldId id="533" r:id="rId18"/>
    <p:sldId id="523" r:id="rId19"/>
    <p:sldId id="532" r:id="rId20"/>
    <p:sldId id="534" r:id="rId21"/>
    <p:sldId id="536" r:id="rId22"/>
    <p:sldId id="535" r:id="rId23"/>
    <p:sldId id="525" r:id="rId24"/>
    <p:sldId id="538" r:id="rId25"/>
    <p:sldId id="526" r:id="rId26"/>
    <p:sldId id="539" r:id="rId27"/>
    <p:sldId id="540" r:id="rId28"/>
    <p:sldId id="537" r:id="rId29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6AA052-E034-44EB-8614-27A58A42FD68}">
          <p14:sldIdLst>
            <p14:sldId id="478"/>
            <p14:sldId id="514"/>
            <p14:sldId id="515"/>
            <p14:sldId id="499"/>
            <p14:sldId id="500"/>
            <p14:sldId id="516"/>
            <p14:sldId id="513"/>
            <p14:sldId id="517"/>
            <p14:sldId id="518"/>
            <p14:sldId id="519"/>
            <p14:sldId id="520"/>
            <p14:sldId id="481"/>
            <p14:sldId id="521"/>
            <p14:sldId id="522"/>
            <p14:sldId id="527"/>
            <p14:sldId id="529"/>
            <p14:sldId id="533"/>
            <p14:sldId id="523"/>
            <p14:sldId id="532"/>
            <p14:sldId id="534"/>
            <p14:sldId id="536"/>
            <p14:sldId id="535"/>
            <p14:sldId id="525"/>
            <p14:sldId id="538"/>
            <p14:sldId id="526"/>
            <p14:sldId id="539"/>
            <p14:sldId id="540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48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FF0000"/>
                </a:solidFill>
              </a:rPr>
              <a:t>變數與運算子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smtClean="0"/>
              <a:t>Assign</a:t>
            </a:r>
            <a:r>
              <a:rPr lang="en-US" altLang="zh-TW" sz="3600" dirty="0"/>
              <a:t>(</a:t>
            </a:r>
            <a:r>
              <a:rPr lang="zh-TW" altLang="en-US" sz="3600" dirty="0"/>
              <a:t>指派</a:t>
            </a:r>
            <a:r>
              <a:rPr lang="en-US" altLang="zh-TW" sz="3600" dirty="0"/>
              <a:t>) </a:t>
            </a:r>
            <a:r>
              <a:rPr lang="zh-TW" altLang="en-US" sz="3600" dirty="0"/>
              <a:t>運算子 </a:t>
            </a:r>
            <a:r>
              <a:rPr lang="en-US" altLang="zh-TW" sz="3600" dirty="0"/>
              <a:t>: </a:t>
            </a:r>
            <a:r>
              <a:rPr lang="zh-TW" altLang="en-US" sz="3600" dirty="0"/>
              <a:t> </a:t>
            </a:r>
            <a:r>
              <a:rPr lang="en-US" altLang="zh-TW" sz="3600" dirty="0"/>
              <a:t>“ = “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Python </a:t>
            </a:r>
            <a:r>
              <a:rPr lang="zh-TW" altLang="en-US" dirty="0" smtClean="0">
                <a:solidFill>
                  <a:srgbClr val="0070C0"/>
                </a:solidFill>
              </a:rPr>
              <a:t>的</a:t>
            </a:r>
            <a:r>
              <a:rPr lang="en-US" altLang="zh-TW" dirty="0" smtClean="0">
                <a:solidFill>
                  <a:srgbClr val="0070C0"/>
                </a:solidFill>
              </a:rPr>
              <a:t>assign </a:t>
            </a:r>
            <a:r>
              <a:rPr lang="zh-TW" altLang="en-US" dirty="0" smtClean="0">
                <a:solidFill>
                  <a:srgbClr val="0070C0"/>
                </a:solidFill>
              </a:rPr>
              <a:t>跟別人不同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不同</a:t>
            </a:r>
            <a:r>
              <a:rPr lang="zh-TW" altLang="en-US" dirty="0"/>
              <a:t>型態的</a:t>
            </a:r>
            <a:r>
              <a:rPr lang="zh-TW" altLang="en-US" dirty="0" smtClean="0"/>
              <a:t>變數可以</a:t>
            </a:r>
            <a:r>
              <a:rPr lang="zh-TW" altLang="en-US" dirty="0" smtClean="0">
                <a:solidFill>
                  <a:srgbClr val="00B050"/>
                </a:solidFill>
              </a:rPr>
              <a:t>藉「</a:t>
            </a:r>
            <a:r>
              <a:rPr lang="en-US" altLang="zh-TW" dirty="0">
                <a:solidFill>
                  <a:srgbClr val="00B050"/>
                </a:solidFill>
              </a:rPr>
              <a:t>,</a:t>
            </a:r>
            <a:r>
              <a:rPr lang="zh-TW" altLang="en-US" dirty="0">
                <a:solidFill>
                  <a:srgbClr val="00B050"/>
                </a:solidFill>
              </a:rPr>
              <a:t>」</a:t>
            </a:r>
            <a:r>
              <a:rPr lang="zh-TW" altLang="en-US" dirty="0" smtClean="0">
                <a:solidFill>
                  <a:srgbClr val="00B050"/>
                </a:solidFill>
              </a:rPr>
              <a:t>隔開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也可以偷懶在</a:t>
            </a:r>
            <a:r>
              <a:rPr lang="zh-TW" altLang="en-US" dirty="0"/>
              <a:t>同</a:t>
            </a:r>
            <a:r>
              <a:rPr lang="zh-TW" altLang="en-US" dirty="0" smtClean="0"/>
              <a:t>一行中全部</a:t>
            </a:r>
            <a:r>
              <a:rPr lang="en-US" altLang="zh-TW" dirty="0" smtClean="0"/>
              <a:t>assign</a:t>
            </a:r>
          </a:p>
          <a:p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62" y="3873292"/>
            <a:ext cx="43719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6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smtClean="0"/>
              <a:t>Assign</a:t>
            </a:r>
            <a:r>
              <a:rPr lang="en-US" altLang="zh-TW" sz="3600" dirty="0"/>
              <a:t>(</a:t>
            </a:r>
            <a:r>
              <a:rPr lang="zh-TW" altLang="en-US" sz="3600" dirty="0"/>
              <a:t>指派</a:t>
            </a:r>
            <a:r>
              <a:rPr lang="en-US" altLang="zh-TW" sz="3600" dirty="0"/>
              <a:t>) </a:t>
            </a:r>
            <a:r>
              <a:rPr lang="zh-TW" altLang="en-US" sz="3600" dirty="0"/>
              <a:t>運算子 </a:t>
            </a:r>
            <a:r>
              <a:rPr lang="en-US" altLang="zh-TW" sz="3600" dirty="0"/>
              <a:t>: </a:t>
            </a:r>
            <a:r>
              <a:rPr lang="zh-TW" altLang="en-US" sz="3600" dirty="0"/>
              <a:t> </a:t>
            </a:r>
            <a:r>
              <a:rPr lang="en-US" altLang="zh-TW" sz="3600" dirty="0"/>
              <a:t>“ = “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垃圾</a:t>
            </a:r>
            <a:r>
              <a:rPr lang="zh-TW" altLang="en-US" dirty="0">
                <a:solidFill>
                  <a:srgbClr val="0070C0"/>
                </a:solidFill>
              </a:rPr>
              <a:t>回收</a:t>
            </a:r>
            <a:r>
              <a:rPr lang="zh-TW" altLang="en-US" dirty="0" smtClean="0">
                <a:solidFill>
                  <a:srgbClr val="0070C0"/>
                </a:solidFill>
              </a:rPr>
              <a:t>機制</a:t>
            </a:r>
            <a:r>
              <a:rPr lang="en-US" altLang="zh-TW" dirty="0" smtClean="0">
                <a:solidFill>
                  <a:srgbClr val="0070C0"/>
                </a:solidFill>
              </a:rPr>
              <a:t>(Garbage collection)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執行完</a:t>
            </a:r>
            <a:r>
              <a:rPr lang="en-US" altLang="zh-TW" dirty="0"/>
              <a:t> </a:t>
            </a:r>
            <a:r>
              <a:rPr lang="en-US" altLang="zh-TW" dirty="0" smtClean="0"/>
              <a:t>a </a:t>
            </a:r>
            <a:r>
              <a:rPr lang="en-US" altLang="zh-TW" dirty="0"/>
              <a:t>= </a:t>
            </a:r>
            <a:r>
              <a:rPr lang="en-US" altLang="zh-TW" dirty="0" smtClean="0"/>
              <a:t>[77, 88]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  [55, 66] </a:t>
            </a:r>
            <a:r>
              <a:rPr lang="zh-TW" altLang="en-US" dirty="0" smtClean="0"/>
              <a:t>會被</a:t>
            </a:r>
            <a:r>
              <a:rPr lang="zh-TW" altLang="en-US" dirty="0" smtClean="0">
                <a:solidFill>
                  <a:srgbClr val="00B050"/>
                </a:solidFill>
              </a:rPr>
              <a:t>當成垃圾</a:t>
            </a:r>
            <a:r>
              <a:rPr lang="zh-TW" altLang="en-US" dirty="0">
                <a:solidFill>
                  <a:srgbClr val="00B050"/>
                </a:solidFill>
              </a:rPr>
              <a:t>回收機制</a:t>
            </a:r>
            <a:r>
              <a:rPr lang="zh-TW" altLang="en-US" dirty="0"/>
              <a:t>的</a:t>
            </a:r>
            <a:r>
              <a:rPr lang="zh-TW" altLang="en-US" dirty="0" smtClean="0"/>
              <a:t>候選名單</a:t>
            </a:r>
            <a:endParaRPr lang="en-US" altLang="zh-TW" dirty="0"/>
          </a:p>
          <a:p>
            <a:r>
              <a:rPr lang="zh-TW" altLang="en-US" dirty="0" smtClean="0"/>
              <a:t>主要用來清出</a:t>
            </a:r>
            <a:r>
              <a:rPr lang="zh-TW" altLang="en-US" dirty="0"/>
              <a:t>更</a:t>
            </a:r>
            <a:r>
              <a:rPr lang="zh-TW" altLang="en-US" dirty="0" smtClean="0"/>
              <a:t>多的</a:t>
            </a:r>
            <a:r>
              <a:rPr lang="zh-TW" altLang="en-US" dirty="0"/>
              <a:t>記憶體空間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45" y="3125585"/>
            <a:ext cx="2060631" cy="13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運算式</a:t>
            </a:r>
            <a:r>
              <a:rPr lang="en-US" altLang="zh-TW" sz="3600" dirty="0"/>
              <a:t> </a:t>
            </a:r>
            <a:r>
              <a:rPr lang="zh-TW" altLang="en-US" sz="3600" dirty="0" smtClean="0"/>
              <a:t>運算子 運算元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大部分的程式碼都是由判斷式及</a:t>
            </a:r>
            <a:r>
              <a:rPr lang="zh-TW" altLang="en-US" dirty="0">
                <a:solidFill>
                  <a:srgbClr val="00B050"/>
                </a:solidFill>
              </a:rPr>
              <a:t>運算式</a:t>
            </a:r>
            <a:r>
              <a:rPr lang="zh-TW" altLang="en-US" dirty="0"/>
              <a:t>組成</a:t>
            </a:r>
            <a:r>
              <a:rPr lang="zh-TW" altLang="en-US" dirty="0" smtClean="0"/>
              <a:t>的</a:t>
            </a:r>
            <a:r>
              <a:rPr lang="en-US" altLang="zh-TW" dirty="0" smtClean="0"/>
              <a:t>, </a:t>
            </a:r>
            <a:r>
              <a:rPr lang="en-US" altLang="zh-TW" sz="2000" dirty="0" smtClean="0"/>
              <a:t>Ex. 7-11 </a:t>
            </a:r>
            <a:r>
              <a:rPr lang="en-US" altLang="zh-TW" sz="2000" dirty="0"/>
              <a:t>= </a:t>
            </a:r>
            <a:r>
              <a:rPr lang="en-US" altLang="zh-TW" sz="2000" dirty="0" smtClean="0"/>
              <a:t>-4</a:t>
            </a:r>
            <a:endParaRPr lang="en-US" altLang="zh-TW" dirty="0"/>
          </a:p>
          <a:p>
            <a:r>
              <a:rPr lang="zh-TW" altLang="en-US" dirty="0" smtClean="0"/>
              <a:t>運算</a:t>
            </a:r>
            <a:r>
              <a:rPr lang="zh-TW" altLang="en-US" dirty="0"/>
              <a:t>式是由</a:t>
            </a:r>
            <a:r>
              <a:rPr lang="zh-TW" altLang="en-US" dirty="0">
                <a:solidFill>
                  <a:srgbClr val="FF0000"/>
                </a:solidFill>
              </a:rPr>
              <a:t>運算子</a:t>
            </a:r>
            <a:r>
              <a:rPr lang="zh-TW" altLang="en-US" dirty="0"/>
              <a:t>及</a:t>
            </a:r>
            <a:r>
              <a:rPr lang="zh-TW" altLang="en-US" dirty="0">
                <a:solidFill>
                  <a:srgbClr val="FF0000"/>
                </a:solidFill>
              </a:rPr>
              <a:t>運算元</a:t>
            </a:r>
            <a:r>
              <a:rPr lang="zh-TW" altLang="en-US" dirty="0"/>
              <a:t>所</a:t>
            </a:r>
            <a:r>
              <a:rPr lang="zh-TW" altLang="en-US" dirty="0" smtClean="0"/>
              <a:t>組成</a:t>
            </a:r>
            <a:endParaRPr lang="en-US" altLang="zh-TW" dirty="0" smtClean="0"/>
          </a:p>
          <a:p>
            <a:pPr marL="201168" lvl="1" indent="0">
              <a:buNone/>
            </a:pPr>
            <a:r>
              <a:rPr lang="zh-TW" altLang="en-US" sz="2000" dirty="0" smtClean="0">
                <a:solidFill>
                  <a:srgbClr val="FF0000"/>
                </a:solidFill>
              </a:rPr>
              <a:t>  運算子</a:t>
            </a:r>
            <a:r>
              <a:rPr lang="zh-TW" altLang="en-US" sz="2000" dirty="0" smtClean="0"/>
              <a:t>是運算</a:t>
            </a:r>
            <a:r>
              <a:rPr lang="zh-TW" altLang="en-US" sz="2000" dirty="0"/>
              <a:t>的種類（如</a:t>
            </a:r>
            <a:r>
              <a:rPr lang="en-US" altLang="zh-TW" sz="2000" dirty="0" smtClean="0"/>
              <a:t>+, -, *, /, = </a:t>
            </a:r>
            <a:r>
              <a:rPr lang="zh-TW" altLang="en-US" sz="2000" dirty="0" smtClean="0"/>
              <a:t>等）</a:t>
            </a:r>
            <a:endParaRPr lang="en-US" altLang="zh-TW" sz="2000" dirty="0" smtClean="0"/>
          </a:p>
          <a:p>
            <a:pPr marL="201168" lvl="1" indent="0">
              <a:buNone/>
            </a:pPr>
            <a:r>
              <a:rPr lang="zh-TW" altLang="en-US" sz="2000" dirty="0" smtClean="0">
                <a:solidFill>
                  <a:srgbClr val="FF0000"/>
                </a:solidFill>
              </a:rPr>
              <a:t>  運算元</a:t>
            </a:r>
            <a:r>
              <a:rPr lang="zh-TW" altLang="en-US" sz="2000" dirty="0" smtClean="0"/>
              <a:t>是被</a:t>
            </a:r>
            <a:r>
              <a:rPr lang="zh-TW" altLang="en-US" sz="2000" dirty="0"/>
              <a:t>用來運算的資料（</a:t>
            </a:r>
            <a:r>
              <a:rPr lang="zh-TW" altLang="en-US" sz="2000" dirty="0" smtClean="0"/>
              <a:t>如</a:t>
            </a:r>
            <a:r>
              <a:rPr lang="en-US" altLang="zh-TW" sz="2000" dirty="0" smtClean="0"/>
              <a:t>7, 11, </a:t>
            </a:r>
            <a:r>
              <a:rPr lang="zh-TW" altLang="en-US" sz="2000" dirty="0" smtClean="0"/>
              <a:t>等）</a:t>
            </a:r>
            <a:endParaRPr lang="en-US" altLang="zh-TW" sz="2000" dirty="0"/>
          </a:p>
          <a:p>
            <a:pPr marL="0">
              <a:buNone/>
            </a:pPr>
            <a:endParaRPr lang="en-US" altLang="zh-TW" dirty="0" smtClean="0"/>
          </a:p>
          <a:p>
            <a:pPr marL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變數也可以當運算元 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 小</a:t>
            </a:r>
            <a:r>
              <a:rPr lang="en-US" altLang="zh-TW" dirty="0" smtClean="0"/>
              <a:t>7 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13" y="4808483"/>
            <a:ext cx="3231081" cy="14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0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運算式</a:t>
            </a:r>
            <a:r>
              <a:rPr lang="en-US" altLang="zh-TW" sz="3600" dirty="0"/>
              <a:t> </a:t>
            </a:r>
            <a:r>
              <a:rPr lang="zh-TW" altLang="en-US" sz="3600" dirty="0"/>
              <a:t>運算子 運算元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運算子</a:t>
            </a:r>
            <a:r>
              <a:rPr lang="zh-TW" altLang="en-US" dirty="0"/>
              <a:t>可以分成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201168" lvl="1" indent="0">
              <a:buNone/>
            </a:pPr>
            <a:endParaRPr lang="en-US" altLang="zh-TW" dirty="0" smtClean="0"/>
          </a:p>
          <a:p>
            <a:pPr marL="201168" lvl="1" indent="0">
              <a:buNone/>
            </a:pPr>
            <a:r>
              <a:rPr lang="zh-TW" altLang="en-US" dirty="0" smtClean="0"/>
              <a:t>算術運算子 </a:t>
            </a:r>
            <a:r>
              <a:rPr lang="en-US" altLang="zh-TW" dirty="0" smtClean="0"/>
              <a:t>(+ - * / )</a:t>
            </a:r>
          </a:p>
          <a:p>
            <a:pPr marL="201168" lvl="1" indent="0">
              <a:buNone/>
            </a:pPr>
            <a:r>
              <a:rPr lang="zh-TW" altLang="en-US" dirty="0"/>
              <a:t>邏輯運算子 </a:t>
            </a:r>
            <a:r>
              <a:rPr lang="en-US" altLang="zh-TW" dirty="0"/>
              <a:t>(</a:t>
            </a:r>
            <a:r>
              <a:rPr lang="zh-TW" altLang="en-US" dirty="0"/>
              <a:t>布林運算子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 marL="201168" lvl="1" indent="0">
              <a:buNone/>
            </a:pPr>
            <a:r>
              <a:rPr lang="zh-TW" altLang="en-US" dirty="0" smtClean="0"/>
              <a:t>比較運算子 </a:t>
            </a:r>
            <a:r>
              <a:rPr lang="en-US" altLang="zh-TW" dirty="0" smtClean="0"/>
              <a:t>(and, or, not)</a:t>
            </a:r>
            <a:endParaRPr lang="zh-TW" altLang="en-US" dirty="0"/>
          </a:p>
          <a:p>
            <a:pPr marL="201168" lvl="1" indent="0">
              <a:buNone/>
            </a:pPr>
            <a:r>
              <a:rPr lang="zh-TW" altLang="en-US" dirty="0" smtClean="0"/>
              <a:t>指派</a:t>
            </a:r>
            <a:r>
              <a:rPr lang="zh-TW" altLang="en-US" dirty="0"/>
              <a:t>運算子 </a:t>
            </a:r>
            <a:r>
              <a:rPr lang="en-US" altLang="zh-TW" dirty="0"/>
              <a:t>( += </a:t>
            </a:r>
            <a:r>
              <a:rPr lang="en-US" altLang="zh-TW" dirty="0" smtClean="0"/>
              <a:t>, -=, *=, = )</a:t>
            </a:r>
            <a:endParaRPr lang="en-US" altLang="zh-TW" dirty="0"/>
          </a:p>
          <a:p>
            <a:pPr marL="201168" lvl="1" indent="0">
              <a:buNone/>
            </a:pPr>
            <a:r>
              <a:rPr lang="zh-TW" altLang="en-US" dirty="0"/>
              <a:t>其他</a:t>
            </a:r>
            <a:r>
              <a:rPr lang="zh-TW" altLang="en-US" dirty="0" smtClean="0"/>
              <a:t>運算子 </a:t>
            </a:r>
            <a:r>
              <a:rPr lang="en-US" altLang="zh-TW" dirty="0" smtClean="0"/>
              <a:t>( :, ., (), [])  </a:t>
            </a:r>
            <a:endParaRPr lang="zh-TW" altLang="en-US" sz="1800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7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運算式</a:t>
            </a:r>
            <a:r>
              <a:rPr lang="en-US" altLang="zh-TW" sz="3600" dirty="0"/>
              <a:t> </a:t>
            </a:r>
            <a:r>
              <a:rPr lang="zh-TW" altLang="en-US" sz="3600" dirty="0"/>
              <a:t>運算子 運算元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>
                <a:solidFill>
                  <a:srgbClr val="0070C0"/>
                </a:solidFill>
              </a:rPr>
              <a:t>算術</a:t>
            </a:r>
            <a:r>
              <a:rPr lang="zh-TW" altLang="en-US" dirty="0" smtClean="0">
                <a:solidFill>
                  <a:srgbClr val="0070C0"/>
                </a:solidFill>
              </a:rPr>
              <a:t>運算子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</a:p>
          <a:p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4043"/>
              </p:ext>
            </p:extLst>
          </p:nvPr>
        </p:nvGraphicFramePr>
        <p:xfrm>
          <a:off x="2596146" y="2785337"/>
          <a:ext cx="4763236" cy="32918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68981"/>
                <a:gridCol w="3594255"/>
              </a:tblGrid>
              <a:tr h="406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>
                          <a:latin typeface="+mj-lt"/>
                          <a:ea typeface="微軟正黑體" pitchFamily="34" charset="-120"/>
                        </a:rPr>
                        <a:t>運算子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function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6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+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加法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6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-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減法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6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*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乘法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6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**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指數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6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/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</a:rPr>
                        <a:t>除法</a:t>
                      </a:r>
                      <a:endParaRPr lang="zh-TW" sz="1800" b="1" dirty="0">
                        <a:solidFill>
                          <a:srgbClr val="00B05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6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//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b="1" dirty="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</a:rPr>
                        <a:t>除法</a:t>
                      </a:r>
                      <a:r>
                        <a:rPr lang="en-US" altLang="zh-TW" sz="1800" b="1" dirty="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800" b="1" dirty="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</a:rPr>
                        <a:t>商會</a:t>
                      </a:r>
                      <a:r>
                        <a:rPr lang="zh-TW" sz="1800" b="1" dirty="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</a:rPr>
                        <a:t>取整數</a:t>
                      </a:r>
                      <a:r>
                        <a:rPr lang="en-US" altLang="zh-TW" sz="1800" b="1" dirty="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</a:rPr>
                        <a:t>)</a:t>
                      </a:r>
                      <a:endParaRPr lang="zh-TW" sz="1800" b="1" dirty="0">
                        <a:solidFill>
                          <a:srgbClr val="00B05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6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%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1" dirty="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</a:rPr>
                        <a:t>取</a:t>
                      </a:r>
                      <a:r>
                        <a:rPr lang="zh-TW" altLang="zh-TW" sz="1800" b="1" dirty="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</a:rPr>
                        <a:t>餘</a:t>
                      </a:r>
                      <a:r>
                        <a:rPr lang="zh-TW" altLang="en-US" sz="1800" b="1" dirty="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</a:rPr>
                        <a:t>數用</a:t>
                      </a:r>
                      <a:r>
                        <a:rPr lang="en-US" altLang="zh-TW" sz="1800" b="1" dirty="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</a:rPr>
                        <a:t>(Mod)</a:t>
                      </a:r>
                      <a:endParaRPr lang="zh-TW" sz="1800" b="1" dirty="0">
                        <a:solidFill>
                          <a:srgbClr val="00B05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運算式</a:t>
            </a:r>
            <a:r>
              <a:rPr lang="en-US" altLang="zh-TW" sz="3600" dirty="0"/>
              <a:t> </a:t>
            </a:r>
            <a:r>
              <a:rPr lang="zh-TW" altLang="en-US" sz="3600" dirty="0"/>
              <a:t>運算子 運算元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>
                <a:solidFill>
                  <a:srgbClr val="0070C0"/>
                </a:solidFill>
              </a:rPr>
              <a:t>算術</a:t>
            </a:r>
            <a:r>
              <a:rPr lang="zh-TW" altLang="en-US" dirty="0" smtClean="0">
                <a:solidFill>
                  <a:srgbClr val="0070C0"/>
                </a:solidFill>
              </a:rPr>
              <a:t>運算子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</a:p>
          <a:p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5" y="2815133"/>
            <a:ext cx="4574922" cy="327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運算式</a:t>
            </a:r>
            <a:r>
              <a:rPr lang="en-US" altLang="zh-TW" sz="3600" dirty="0"/>
              <a:t> </a:t>
            </a:r>
            <a:r>
              <a:rPr lang="zh-TW" altLang="en-US" sz="3600" dirty="0"/>
              <a:t>運算子 運算元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>
                <a:solidFill>
                  <a:srgbClr val="0070C0"/>
                </a:solidFill>
              </a:rPr>
              <a:t>邏輯運算子 </a:t>
            </a:r>
            <a:r>
              <a:rPr lang="zh-TW" altLang="en-US" dirty="0" smtClean="0">
                <a:solidFill>
                  <a:srgbClr val="0070C0"/>
                </a:solidFill>
              </a:rPr>
              <a:t>：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849" y="3335105"/>
            <a:ext cx="4835728" cy="2318044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09490"/>
              </p:ext>
            </p:extLst>
          </p:nvPr>
        </p:nvGraphicFramePr>
        <p:xfrm>
          <a:off x="298952" y="3702955"/>
          <a:ext cx="4257283" cy="128016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59814"/>
                <a:gridCol w="3397469"/>
              </a:tblGrid>
              <a:tr h="160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400" dirty="0">
                          <a:latin typeface="+mj-lt"/>
                          <a:ea typeface="微軟正黑體" pitchFamily="34" charset="-120"/>
                        </a:rPr>
                        <a:t>運算子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</a:rPr>
                        <a:t>function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5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+mj-lt"/>
                          <a:ea typeface="微軟正黑體" pitchFamily="34" charset="-120"/>
                        </a:rPr>
                        <a:t>and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400" dirty="0" smtClean="0">
                          <a:latin typeface="+mj-lt"/>
                          <a:ea typeface="微軟正黑體" pitchFamily="34" charset="-120"/>
                        </a:rPr>
                        <a:t>若</a:t>
                      </a:r>
                      <a:r>
                        <a:rPr lang="en-US" sz="14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400" dirty="0" smtClean="0">
                          <a:latin typeface="+mj-lt"/>
                          <a:ea typeface="微軟正黑體" pitchFamily="34" charset="-120"/>
                        </a:rPr>
                        <a:t>為</a:t>
                      </a:r>
                      <a:r>
                        <a:rPr lang="zh-TW" sz="1400" dirty="0">
                          <a:latin typeface="+mj-lt"/>
                          <a:ea typeface="微軟正黑體" pitchFamily="34" charset="-120"/>
                        </a:rPr>
                        <a:t>假則回</a:t>
                      </a:r>
                      <a:r>
                        <a:rPr lang="zh-TW" sz="1400" dirty="0" smtClean="0">
                          <a:latin typeface="+mj-lt"/>
                          <a:ea typeface="微軟正黑體" pitchFamily="34" charset="-120"/>
                        </a:rPr>
                        <a:t>傳</a:t>
                      </a: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400" dirty="0" smtClean="0">
                          <a:latin typeface="+mj-lt"/>
                          <a:ea typeface="微軟正黑體" pitchFamily="34" charset="-120"/>
                        </a:rPr>
                        <a:t>；若</a:t>
                      </a: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400" dirty="0" smtClean="0">
                          <a:latin typeface="+mj-lt"/>
                          <a:ea typeface="微軟正黑體" pitchFamily="34" charset="-120"/>
                        </a:rPr>
                        <a:t>為</a:t>
                      </a:r>
                      <a:r>
                        <a:rPr lang="zh-TW" sz="1400" dirty="0">
                          <a:latin typeface="+mj-lt"/>
                          <a:ea typeface="微軟正黑體" pitchFamily="34" charset="-120"/>
                        </a:rPr>
                        <a:t>真則回</a:t>
                      </a:r>
                      <a:r>
                        <a:rPr lang="zh-TW" sz="1400" dirty="0" smtClean="0">
                          <a:latin typeface="+mj-lt"/>
                          <a:ea typeface="微軟正黑體" pitchFamily="34" charset="-120"/>
                        </a:rPr>
                        <a:t>傳</a:t>
                      </a: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</a:rPr>
                        <a:t>y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微軟正黑體" pitchFamily="34" charset="-120"/>
                        </a:rPr>
                        <a:t>or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400" dirty="0" smtClean="0">
                          <a:latin typeface="+mj-lt"/>
                          <a:ea typeface="微軟正黑體" pitchFamily="34" charset="-120"/>
                        </a:rPr>
                        <a:t>若</a:t>
                      </a: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400" dirty="0" smtClean="0">
                          <a:latin typeface="+mj-lt"/>
                          <a:ea typeface="微軟正黑體" pitchFamily="34" charset="-120"/>
                        </a:rPr>
                        <a:t>為</a:t>
                      </a:r>
                      <a:r>
                        <a:rPr lang="zh-TW" sz="1400" dirty="0">
                          <a:latin typeface="+mj-lt"/>
                          <a:ea typeface="微軟正黑體" pitchFamily="34" charset="-120"/>
                        </a:rPr>
                        <a:t>假則回</a:t>
                      </a:r>
                      <a:r>
                        <a:rPr lang="zh-TW" sz="1400" dirty="0" smtClean="0">
                          <a:latin typeface="+mj-lt"/>
                          <a:ea typeface="微軟正黑體" pitchFamily="34" charset="-120"/>
                        </a:rPr>
                        <a:t>傳</a:t>
                      </a: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</a:rPr>
                        <a:t>y</a:t>
                      </a:r>
                      <a:r>
                        <a:rPr lang="zh-TW" sz="1400" dirty="0" smtClean="0">
                          <a:latin typeface="+mj-lt"/>
                          <a:ea typeface="微軟正黑體" pitchFamily="34" charset="-120"/>
                        </a:rPr>
                        <a:t>；若</a:t>
                      </a: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400" dirty="0" smtClean="0">
                          <a:latin typeface="+mj-lt"/>
                          <a:ea typeface="微軟正黑體" pitchFamily="34" charset="-120"/>
                        </a:rPr>
                        <a:t>為</a:t>
                      </a:r>
                      <a:r>
                        <a:rPr lang="zh-TW" sz="1400" dirty="0">
                          <a:latin typeface="+mj-lt"/>
                          <a:ea typeface="微軟正黑體" pitchFamily="34" charset="-120"/>
                        </a:rPr>
                        <a:t>真則回</a:t>
                      </a:r>
                      <a:r>
                        <a:rPr lang="zh-TW" sz="1400" dirty="0" smtClean="0">
                          <a:latin typeface="+mj-lt"/>
                          <a:ea typeface="微軟正黑體" pitchFamily="34" charset="-120"/>
                        </a:rPr>
                        <a:t>傳</a:t>
                      </a: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微軟正黑體" pitchFamily="34" charset="-120"/>
                        </a:rPr>
                        <a:t>not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400" dirty="0" smtClean="0">
                          <a:latin typeface="+mj-lt"/>
                          <a:ea typeface="微軟正黑體" pitchFamily="34" charset="-120"/>
                        </a:rPr>
                        <a:t>若</a:t>
                      </a: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400" dirty="0" smtClean="0">
                          <a:latin typeface="+mj-lt"/>
                          <a:ea typeface="微軟正黑體" pitchFamily="34" charset="-120"/>
                        </a:rPr>
                        <a:t>為</a:t>
                      </a:r>
                      <a:r>
                        <a:rPr lang="zh-TW" sz="1400" dirty="0">
                          <a:latin typeface="+mj-lt"/>
                          <a:ea typeface="微軟正黑體" pitchFamily="34" charset="-120"/>
                        </a:rPr>
                        <a:t>假則回傳</a:t>
                      </a:r>
                      <a:r>
                        <a:rPr lang="en-US" sz="1400" dirty="0">
                          <a:latin typeface="+mj-lt"/>
                          <a:ea typeface="微軟正黑體" pitchFamily="34" charset="-120"/>
                        </a:rPr>
                        <a:t>True</a:t>
                      </a:r>
                      <a:r>
                        <a:rPr lang="zh-TW" sz="1400" dirty="0">
                          <a:latin typeface="+mj-lt"/>
                          <a:ea typeface="微軟正黑體" pitchFamily="34" charset="-120"/>
                        </a:rPr>
                        <a:t>；</a:t>
                      </a:r>
                      <a:r>
                        <a:rPr lang="zh-TW" sz="1400" dirty="0" smtClean="0">
                          <a:latin typeface="+mj-lt"/>
                          <a:ea typeface="微軟正黑體" pitchFamily="34" charset="-120"/>
                        </a:rPr>
                        <a:t>若</a:t>
                      </a: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400" dirty="0" smtClean="0">
                          <a:latin typeface="+mj-lt"/>
                          <a:ea typeface="微軟正黑體" pitchFamily="34" charset="-120"/>
                        </a:rPr>
                        <a:t>為</a:t>
                      </a:r>
                      <a:r>
                        <a:rPr lang="zh-TW" sz="1400" dirty="0">
                          <a:latin typeface="+mj-lt"/>
                          <a:ea typeface="微軟正黑體" pitchFamily="34" charset="-120"/>
                        </a:rPr>
                        <a:t>真則回傳</a:t>
                      </a:r>
                      <a:r>
                        <a:rPr lang="en-US" sz="1400" dirty="0" smtClean="0">
                          <a:latin typeface="+mj-lt"/>
                          <a:ea typeface="微軟正黑體" pitchFamily="34" charset="-120"/>
                        </a:rPr>
                        <a:t>False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0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運算式</a:t>
            </a:r>
            <a:r>
              <a:rPr lang="en-US" altLang="zh-TW" sz="3600" dirty="0"/>
              <a:t> </a:t>
            </a:r>
            <a:r>
              <a:rPr lang="zh-TW" altLang="en-US" sz="3600" dirty="0"/>
              <a:t>運算子 運算元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>
                <a:solidFill>
                  <a:srgbClr val="0070C0"/>
                </a:solidFill>
              </a:rPr>
              <a:t>邏輯</a:t>
            </a:r>
            <a:r>
              <a:rPr lang="zh-TW" altLang="en-US" dirty="0" smtClean="0">
                <a:solidFill>
                  <a:srgbClr val="0070C0"/>
                </a:solidFill>
              </a:rPr>
              <a:t>運算子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</a:p>
          <a:p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00516"/>
              </p:ext>
            </p:extLst>
          </p:nvPr>
        </p:nvGraphicFramePr>
        <p:xfrm>
          <a:off x="1330576" y="3454593"/>
          <a:ext cx="7560842" cy="262658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12008"/>
                <a:gridCol w="1512008"/>
                <a:gridCol w="1512008"/>
                <a:gridCol w="1512008"/>
                <a:gridCol w="1512810"/>
              </a:tblGrid>
              <a:tr h="8755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       </a:t>
                      </a:r>
                      <a:r>
                        <a:rPr lang="zh-TW" altLang="en-US" sz="1800" dirty="0" smtClean="0">
                          <a:latin typeface="+mj-lt"/>
                          <a:ea typeface="微軟正黑體" pitchFamily="34" charset="-120"/>
                        </a:rPr>
                        <a:t>　</a:t>
                      </a: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條件</a:t>
                      </a:r>
                      <a:r>
                        <a:rPr lang="zh-TW" sz="1800" dirty="0">
                          <a:latin typeface="+mj-lt"/>
                          <a:ea typeface="微軟正黑體" pitchFamily="34" charset="-120"/>
                        </a:rPr>
                        <a:t>式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>
                          <a:latin typeface="+mj-lt"/>
                          <a:ea typeface="微軟正黑體" pitchFamily="34" charset="-120"/>
                        </a:rPr>
                        <a:t>運算子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x, y </a:t>
                      </a: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皆真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假</a:t>
                      </a: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</a:rPr>
                        <a:t>, y</a:t>
                      </a: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真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真</a:t>
                      </a: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</a:rPr>
                        <a:t>, y</a:t>
                      </a: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假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x, </a:t>
                      </a: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y</a:t>
                      </a: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皆假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7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x and </a:t>
                      </a: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y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y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x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y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x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7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x </a:t>
                      </a: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or </a:t>
                      </a: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y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x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y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x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Y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7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not </a:t>
                      </a: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False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True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+mj-lt"/>
                          <a:ea typeface="微軟正黑體" pitchFamily="34" charset="-120"/>
                        </a:rPr>
                        <a:t>False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True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7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not </a:t>
                      </a: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y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+mj-lt"/>
                          <a:ea typeface="微軟正黑體" pitchFamily="34" charset="-120"/>
                        </a:rPr>
                        <a:t>False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False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True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True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770901" y="3210227"/>
            <a:ext cx="1901354" cy="109375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運算式</a:t>
            </a:r>
            <a:r>
              <a:rPr lang="en-US" altLang="zh-TW" sz="3600" dirty="0"/>
              <a:t> </a:t>
            </a:r>
            <a:r>
              <a:rPr lang="zh-TW" altLang="en-US" sz="3600" dirty="0"/>
              <a:t>運算子 運算元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>
                <a:solidFill>
                  <a:srgbClr val="0070C0"/>
                </a:solidFill>
              </a:rPr>
              <a:t>比較</a:t>
            </a:r>
            <a:r>
              <a:rPr lang="zh-TW" altLang="en-US" dirty="0" smtClean="0">
                <a:solidFill>
                  <a:srgbClr val="0070C0"/>
                </a:solidFill>
              </a:rPr>
              <a:t>運算子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</a:p>
          <a:p>
            <a:r>
              <a:rPr lang="zh-TW" altLang="en-US" dirty="0" smtClean="0"/>
              <a:t>又稱為</a:t>
            </a:r>
            <a:r>
              <a:rPr lang="zh-TW" altLang="en-US" dirty="0"/>
              <a:t>關係</a:t>
            </a:r>
            <a:r>
              <a:rPr lang="zh-TW" altLang="en-US" dirty="0" smtClean="0"/>
              <a:t>運算子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將</a:t>
            </a:r>
            <a:r>
              <a:rPr lang="zh-TW" altLang="en-US" dirty="0"/>
              <a:t>兩個</a:t>
            </a:r>
            <a:r>
              <a:rPr lang="zh-TW" altLang="en-US" dirty="0" smtClean="0"/>
              <a:t>運算元的值拿來比較已得知兩者的關係</a:t>
            </a:r>
            <a:endParaRPr lang="en-US" altLang="zh-TW" dirty="0"/>
          </a:p>
          <a:p>
            <a:r>
              <a:rPr lang="zh-TW" altLang="en-US" dirty="0" smtClean="0"/>
              <a:t>經過</a:t>
            </a:r>
            <a:r>
              <a:rPr lang="zh-TW" altLang="en-US" dirty="0"/>
              <a:t>比較</a:t>
            </a:r>
            <a:r>
              <a:rPr lang="zh-TW" altLang="en-US" dirty="0">
                <a:solidFill>
                  <a:srgbClr val="00B050"/>
                </a:solidFill>
              </a:rPr>
              <a:t>運算子運算後所得出的結果則是布林</a:t>
            </a:r>
            <a:r>
              <a:rPr lang="zh-TW" altLang="en-US" dirty="0" smtClean="0">
                <a:solidFill>
                  <a:srgbClr val="00B050"/>
                </a:solidFill>
              </a:rPr>
              <a:t>值</a:t>
            </a:r>
            <a:endParaRPr lang="en-US" altLang="zh-TW" dirty="0" smtClean="0"/>
          </a:p>
          <a:p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1230"/>
              </p:ext>
            </p:extLst>
          </p:nvPr>
        </p:nvGraphicFramePr>
        <p:xfrm>
          <a:off x="2533812" y="3857414"/>
          <a:ext cx="4887903" cy="224028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359645"/>
                <a:gridCol w="3528258"/>
              </a:tblGrid>
              <a:tr h="160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400" dirty="0">
                          <a:latin typeface="微軟正黑體" pitchFamily="34" charset="-120"/>
                          <a:ea typeface="微軟正黑體" pitchFamily="34" charset="-120"/>
                        </a:rPr>
                        <a:t>運算子</a:t>
                      </a:r>
                      <a:endParaRPr lang="zh-TW" sz="14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</a:rPr>
                        <a:t>function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5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j-lt"/>
                          <a:ea typeface="微軟正黑體" pitchFamily="34" charset="-120"/>
                        </a:rPr>
                        <a:t>==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二個運算元是否相等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j-lt"/>
                          <a:ea typeface="微軟正黑體" pitchFamily="34" charset="-120"/>
                        </a:rPr>
                        <a:t>&lt;(=)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Times New Roman"/>
                        </a:rPr>
                        <a:t>二個運算元是否</a:t>
                      </a:r>
                      <a:r>
                        <a:rPr lang="zh-TW" altLang="en-US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小於</a:t>
                      </a: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(</a:t>
                      </a:r>
                      <a:r>
                        <a:rPr lang="zh-TW" altLang="en-US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等於</a:t>
                      </a: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)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&gt;(=)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Times New Roman"/>
                        </a:rPr>
                        <a:t>二個</a:t>
                      </a:r>
                      <a:r>
                        <a:rPr lang="zh-TW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Times New Roman"/>
                        </a:rPr>
                        <a:t>運算元</a:t>
                      </a:r>
                      <a:r>
                        <a:rPr lang="zh-TW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Times New Roman"/>
                        </a:rPr>
                        <a:t>是否大於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Times New Roman"/>
                        </a:rPr>
                        <a:t>(</a:t>
                      </a:r>
                      <a:r>
                        <a:rPr lang="zh-TW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Times New Roman"/>
                        </a:rPr>
                        <a:t>等於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Times New Roman"/>
                        </a:rPr>
                        <a:t>)</a:t>
                      </a:r>
                      <a:endParaRPr lang="zh-TW" altLang="zh-TW" sz="1400" kern="1200" dirty="0">
                        <a:solidFill>
                          <a:schemeClr val="tx1"/>
                        </a:solidFill>
                        <a:latin typeface="+mn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!=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Times New Roman"/>
                        </a:rPr>
                        <a:t>二個運算元是否不相等</a:t>
                      </a:r>
                      <a:endParaRPr lang="zh-TW" altLang="zh-TW" sz="1400" kern="1200" dirty="0" smtClean="0">
                        <a:solidFill>
                          <a:schemeClr val="tx1"/>
                        </a:solidFill>
                        <a:latin typeface="+mn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is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可判斷兩個元素是否為相同物件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in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判斷一個元素是否為一集合的元素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6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運算式</a:t>
            </a:r>
            <a:r>
              <a:rPr lang="en-US" altLang="zh-TW" sz="3600" dirty="0"/>
              <a:t> </a:t>
            </a:r>
            <a:r>
              <a:rPr lang="zh-TW" altLang="en-US" sz="3600" dirty="0"/>
              <a:t>運算子 運算元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>
                <a:solidFill>
                  <a:srgbClr val="0070C0"/>
                </a:solidFill>
              </a:rPr>
              <a:t>比較</a:t>
            </a:r>
            <a:r>
              <a:rPr lang="zh-TW" altLang="en-US" dirty="0" smtClean="0">
                <a:solidFill>
                  <a:srgbClr val="0070C0"/>
                </a:solidFill>
              </a:rPr>
              <a:t>運算子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</a:p>
          <a:p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852" y="3067379"/>
            <a:ext cx="46291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變數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程式</a:t>
            </a:r>
            <a:r>
              <a:rPr lang="zh-TW" altLang="en-US" dirty="0"/>
              <a:t>語言中使用</a:t>
            </a:r>
            <a:r>
              <a:rPr lang="zh-TW" altLang="en-US" dirty="0" smtClean="0"/>
              <a:t>各種資料型態</a:t>
            </a:r>
            <a:r>
              <a:rPr lang="en-US" altLang="zh-TW" dirty="0" smtClean="0"/>
              <a:t>, </a:t>
            </a:r>
            <a:r>
              <a:rPr lang="zh-TW" altLang="en-US" dirty="0" smtClean="0"/>
              <a:t>都</a:t>
            </a:r>
            <a:r>
              <a:rPr lang="zh-TW" altLang="en-US" dirty="0"/>
              <a:t>必須要跟系統取得記憶體</a:t>
            </a:r>
            <a:r>
              <a:rPr lang="zh-TW" altLang="en-US" dirty="0" smtClean="0"/>
              <a:t>空間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</a:t>
            </a:r>
            <a:r>
              <a:rPr lang="zh-TW" altLang="en-US" dirty="0" smtClean="0"/>
              <a:t>裡定義變數就是跟</a:t>
            </a:r>
            <a:r>
              <a:rPr lang="zh-TW" altLang="en-US" dirty="0">
                <a:solidFill>
                  <a:srgbClr val="FF0000"/>
                </a:solidFill>
              </a:rPr>
              <a:t>系統要記憶體</a:t>
            </a:r>
            <a:r>
              <a:rPr lang="zh-TW" altLang="en-US" dirty="0" smtClean="0">
                <a:solidFill>
                  <a:srgbClr val="FF0000"/>
                </a:solidFill>
              </a:rPr>
              <a:t>空間來存放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38855" y="3981796"/>
            <a:ext cx="1861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= 5</a:t>
            </a:r>
          </a:p>
          <a:p>
            <a:r>
              <a:rPr lang="en-US" altLang="zh-TW" dirty="0" smtClean="0"/>
              <a:t>B = “Python”</a:t>
            </a:r>
          </a:p>
          <a:p>
            <a:r>
              <a:rPr lang="en-US" altLang="zh-TW" dirty="0" smtClean="0"/>
              <a:t>C = True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55982" y="3981796"/>
            <a:ext cx="1319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 = 3</a:t>
            </a:r>
          </a:p>
          <a:p>
            <a:r>
              <a:rPr lang="en-US" altLang="zh-TW" dirty="0" smtClean="0"/>
              <a:t>A = A+D</a:t>
            </a:r>
          </a:p>
        </p:txBody>
      </p:sp>
    </p:spTree>
    <p:extLst>
      <p:ext uri="{BB962C8B-B14F-4D97-AF65-F5344CB8AC3E}">
        <p14:creationId xmlns:p14="http://schemas.microsoft.com/office/powerpoint/2010/main" val="270926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運算式</a:t>
            </a:r>
            <a:r>
              <a:rPr lang="en-US" altLang="zh-TW" sz="3600" dirty="0"/>
              <a:t> </a:t>
            </a:r>
            <a:r>
              <a:rPr lang="zh-TW" altLang="en-US" sz="3600" dirty="0"/>
              <a:t>運算子 運算元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>
                <a:solidFill>
                  <a:srgbClr val="0070C0"/>
                </a:solidFill>
              </a:rPr>
              <a:t>比較運算子 </a:t>
            </a:r>
            <a:r>
              <a:rPr lang="zh-TW" altLang="en-US" dirty="0" smtClean="0">
                <a:solidFill>
                  <a:srgbClr val="0070C0"/>
                </a:solidFill>
              </a:rPr>
              <a:t>：</a:t>
            </a:r>
            <a:r>
              <a:rPr lang="en-US" altLang="zh-TW" dirty="0" smtClean="0">
                <a:solidFill>
                  <a:srgbClr val="0070C0"/>
                </a:solidFill>
              </a:rPr>
              <a:t>(is)</a:t>
            </a:r>
          </a:p>
          <a:p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52" y="3341140"/>
            <a:ext cx="5642987" cy="23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運算式</a:t>
            </a:r>
            <a:r>
              <a:rPr lang="en-US" altLang="zh-TW" sz="3600" dirty="0"/>
              <a:t> </a:t>
            </a:r>
            <a:r>
              <a:rPr lang="zh-TW" altLang="en-US" sz="3600" dirty="0"/>
              <a:t>運算子 運算元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>
                <a:solidFill>
                  <a:srgbClr val="0070C0"/>
                </a:solidFill>
              </a:rPr>
              <a:t>比較運算子 </a:t>
            </a:r>
            <a:r>
              <a:rPr lang="zh-TW" altLang="en-US" dirty="0" smtClean="0">
                <a:solidFill>
                  <a:srgbClr val="0070C0"/>
                </a:solidFill>
              </a:rPr>
              <a:t>：</a:t>
            </a:r>
            <a:r>
              <a:rPr lang="en-US" altLang="zh-TW" dirty="0" smtClean="0">
                <a:solidFill>
                  <a:srgbClr val="0070C0"/>
                </a:solidFill>
              </a:rPr>
              <a:t>(is)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Special Case : </a:t>
            </a:r>
          </a:p>
          <a:p>
            <a:r>
              <a:rPr lang="en-US" altLang="zh-TW" dirty="0" smtClean="0"/>
              <a:t>AI </a:t>
            </a:r>
            <a:r>
              <a:rPr lang="zh-TW" altLang="en-US" dirty="0" smtClean="0"/>
              <a:t>跟</a:t>
            </a:r>
            <a:r>
              <a:rPr lang="en-US" altLang="zh-TW" dirty="0" smtClean="0"/>
              <a:t>AI3 </a:t>
            </a:r>
            <a:r>
              <a:rPr lang="zh-TW" altLang="en-US" dirty="0" smtClean="0"/>
              <a:t>所</a:t>
            </a:r>
            <a:r>
              <a:rPr lang="zh-TW" altLang="en-US" dirty="0"/>
              <a:t>指向的物件應該是不同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dirty="0" smtClean="0"/>
              <a:t>Python </a:t>
            </a:r>
            <a:r>
              <a:rPr lang="zh-TW" altLang="en-US" dirty="0" smtClean="0">
                <a:solidFill>
                  <a:srgbClr val="00B050"/>
                </a:solidFill>
              </a:rPr>
              <a:t>將簡單資料</a:t>
            </a:r>
            <a:r>
              <a:rPr lang="zh-TW" altLang="en-US" dirty="0">
                <a:solidFill>
                  <a:srgbClr val="00B050"/>
                </a:solidFill>
              </a:rPr>
              <a:t>型態且其內容相同的不同</a:t>
            </a:r>
            <a:r>
              <a:rPr lang="zh-TW" altLang="en-US" dirty="0" smtClean="0">
                <a:solidFill>
                  <a:srgbClr val="00B050"/>
                </a:solidFill>
              </a:rPr>
              <a:t>變數指向</a:t>
            </a:r>
            <a:r>
              <a:rPr lang="zh-TW" altLang="en-US" dirty="0">
                <a:solidFill>
                  <a:srgbClr val="00B050"/>
                </a:solidFill>
              </a:rPr>
              <a:t>同一個</a:t>
            </a:r>
            <a:r>
              <a:rPr lang="zh-TW" altLang="en-US" dirty="0" smtClean="0">
                <a:solidFill>
                  <a:srgbClr val="00B050"/>
                </a:solidFill>
              </a:rPr>
              <a:t>物件</a:t>
            </a:r>
            <a:endParaRPr lang="en-US" altLang="zh-TW" dirty="0" smtClean="0"/>
          </a:p>
          <a:p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854" y="4441349"/>
            <a:ext cx="5393051" cy="172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運算式</a:t>
            </a:r>
            <a:r>
              <a:rPr lang="en-US" altLang="zh-TW" sz="3600" dirty="0"/>
              <a:t> </a:t>
            </a:r>
            <a:r>
              <a:rPr lang="zh-TW" altLang="en-US" sz="3600" dirty="0"/>
              <a:t>運算子 運算元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>
                <a:solidFill>
                  <a:srgbClr val="0070C0"/>
                </a:solidFill>
              </a:rPr>
              <a:t>比較</a:t>
            </a:r>
            <a:r>
              <a:rPr lang="zh-TW" altLang="en-US" dirty="0" smtClean="0">
                <a:solidFill>
                  <a:srgbClr val="0070C0"/>
                </a:solidFill>
              </a:rPr>
              <a:t>運算子</a:t>
            </a:r>
            <a:r>
              <a:rPr lang="en-US" altLang="zh-TW" dirty="0" smtClean="0">
                <a:solidFill>
                  <a:srgbClr val="0070C0"/>
                </a:solidFill>
              </a:rPr>
              <a:t>: (in)</a:t>
            </a:r>
          </a:p>
          <a:p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177" y="3263462"/>
            <a:ext cx="5620339" cy="271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運算式</a:t>
            </a:r>
            <a:r>
              <a:rPr lang="en-US" altLang="zh-TW" sz="3600" dirty="0"/>
              <a:t> </a:t>
            </a:r>
            <a:r>
              <a:rPr lang="zh-TW" altLang="en-US" sz="3600" dirty="0"/>
              <a:t>運算子 運算元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>
                <a:solidFill>
                  <a:srgbClr val="0070C0"/>
                </a:solidFill>
              </a:rPr>
              <a:t>指派</a:t>
            </a:r>
            <a:r>
              <a:rPr lang="zh-TW" altLang="en-US" dirty="0" smtClean="0">
                <a:solidFill>
                  <a:srgbClr val="0070C0"/>
                </a:solidFill>
              </a:rPr>
              <a:t>運算子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將運算結果存在</a:t>
            </a:r>
            <a:r>
              <a:rPr lang="zh-TW" altLang="en-US" dirty="0"/>
              <a:t>某個變數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可以</a:t>
            </a:r>
            <a:r>
              <a:rPr lang="zh-TW" altLang="en-US" dirty="0">
                <a:solidFill>
                  <a:srgbClr val="00B050"/>
                </a:solidFill>
              </a:rPr>
              <a:t>讓運算式變</a:t>
            </a:r>
            <a:r>
              <a:rPr lang="zh-TW" altLang="en-US" dirty="0" smtClean="0">
                <a:solidFill>
                  <a:srgbClr val="00B050"/>
                </a:solidFill>
              </a:rPr>
              <a:t>簡單</a:t>
            </a:r>
            <a:endParaRPr lang="en-US" altLang="zh-TW" b="1" dirty="0">
              <a:solidFill>
                <a:srgbClr val="00B05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56609"/>
              </p:ext>
            </p:extLst>
          </p:nvPr>
        </p:nvGraphicFramePr>
        <p:xfrm>
          <a:off x="1231670" y="3920698"/>
          <a:ext cx="4556018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5543"/>
                <a:gridCol w="285047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運算子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latin typeface="+mj-lt"/>
                          <a:ea typeface="微軟正黑體" pitchFamily="34" charset="-120"/>
                        </a:rPr>
                        <a:t>function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=</a:t>
                      </a:r>
                      <a:endParaRPr lang="zh-TW" sz="16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latin typeface="+mj-lt"/>
                          <a:ea typeface="微軟正黑體" pitchFamily="34" charset="-120"/>
                        </a:rPr>
                        <a:t>y</a:t>
                      </a:r>
                      <a:r>
                        <a:rPr lang="zh-TW" sz="1600" dirty="0" smtClean="0">
                          <a:latin typeface="+mj-lt"/>
                          <a:ea typeface="微軟正黑體" pitchFamily="34" charset="-120"/>
                        </a:rPr>
                        <a:t>的值</a:t>
                      </a:r>
                      <a:r>
                        <a:rPr lang="en-US" altLang="zh-TW" sz="1600" dirty="0" smtClean="0">
                          <a:latin typeface="+mj-lt"/>
                          <a:ea typeface="微軟正黑體" pitchFamily="34" charset="-120"/>
                        </a:rPr>
                        <a:t>assign</a:t>
                      </a:r>
                      <a:r>
                        <a:rPr lang="en-US" altLang="zh-TW" sz="1600" baseline="0" dirty="0" smtClean="0"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zh-TW" altLang="en-US" sz="1600" baseline="0" dirty="0" smtClean="0">
                          <a:latin typeface="+mj-lt"/>
                          <a:ea typeface="微軟正黑體" pitchFamily="34" charset="-120"/>
                        </a:rPr>
                        <a:t>給 </a:t>
                      </a:r>
                      <a:r>
                        <a:rPr lang="en-US" altLang="zh-TW" sz="16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+ (-) =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x 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= </a:t>
                      </a: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x +(-) y</a:t>
                      </a:r>
                      <a:r>
                        <a:rPr lang="en-US" sz="1600" baseline="0" dirty="0" smtClean="0">
                          <a:latin typeface="+mj-lt"/>
                          <a:ea typeface="微軟正黑體" pitchFamily="34" charset="-120"/>
                        </a:rPr>
                        <a:t> 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* (/) =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x 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= </a:t>
                      </a: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x *(/) y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%=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x 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= </a:t>
                      </a: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x 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% </a:t>
                      </a: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y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53974"/>
              </p:ext>
            </p:extLst>
          </p:nvPr>
        </p:nvGraphicFramePr>
        <p:xfrm>
          <a:off x="6898837" y="3950960"/>
          <a:ext cx="1918566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18566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example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x 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= </a:t>
                      </a: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y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+= </a:t>
                      </a: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y, x</a:t>
                      </a:r>
                      <a:r>
                        <a:rPr lang="en-US" sz="1600" baseline="0" dirty="0" smtClean="0">
                          <a:latin typeface="+mj-lt"/>
                          <a:ea typeface="微軟正黑體" pitchFamily="34" charset="-120"/>
                        </a:rPr>
                        <a:t> -=y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 *= y, x /=y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%= </a:t>
                      </a: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y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10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運算式</a:t>
            </a:r>
            <a:r>
              <a:rPr lang="en-US" altLang="zh-TW" sz="3600" dirty="0"/>
              <a:t> </a:t>
            </a:r>
            <a:r>
              <a:rPr lang="zh-TW" altLang="en-US" sz="3600" dirty="0"/>
              <a:t>運算子 運算元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>
                <a:solidFill>
                  <a:srgbClr val="0070C0"/>
                </a:solidFill>
              </a:rPr>
              <a:t>指派</a:t>
            </a:r>
            <a:r>
              <a:rPr lang="zh-TW" altLang="en-US" dirty="0" smtClean="0">
                <a:solidFill>
                  <a:srgbClr val="0070C0"/>
                </a:solidFill>
              </a:rPr>
              <a:t>運算子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26" y="3053896"/>
            <a:ext cx="5546184" cy="292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運算式</a:t>
            </a:r>
            <a:r>
              <a:rPr lang="en-US" altLang="zh-TW" sz="3600" dirty="0"/>
              <a:t> </a:t>
            </a:r>
            <a:r>
              <a:rPr lang="zh-TW" altLang="en-US" sz="3600" dirty="0"/>
              <a:t>運算子 運算元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其他運算子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</a:p>
          <a:p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18732"/>
              </p:ext>
            </p:extLst>
          </p:nvPr>
        </p:nvGraphicFramePr>
        <p:xfrm>
          <a:off x="2135681" y="2815026"/>
          <a:ext cx="5678446" cy="29469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2892"/>
                <a:gridCol w="4545554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>
                          <a:latin typeface="微軟正黑體" pitchFamily="34" charset="-120"/>
                          <a:ea typeface="微軟正黑體" pitchFamily="34" charset="-120"/>
                        </a:rPr>
                        <a:t>運算子</a:t>
                      </a:r>
                      <a:endParaRPr lang="zh-TW" sz="18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function</a:t>
                      </a:r>
                      <a:endParaRPr lang="zh-TW" sz="18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,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>
                          <a:latin typeface="+mj-lt"/>
                          <a:ea typeface="微軟正黑體" pitchFamily="34" charset="-120"/>
                        </a:rPr>
                        <a:t>分隔變數、資料集裡的元素等等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;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>
                          <a:latin typeface="+mj-lt"/>
                          <a:ea typeface="微軟正黑體" pitchFamily="34" charset="-120"/>
                        </a:rPr>
                        <a:t>分隔運算式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.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>
                          <a:latin typeface="+mj-lt"/>
                          <a:ea typeface="微軟正黑體" pitchFamily="34" charset="-120"/>
                        </a:rPr>
                        <a:t>存取類別、模組的方法或屬性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( )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>
                          <a:latin typeface="+mj-lt"/>
                          <a:ea typeface="微軟正黑體" pitchFamily="34" charset="-120"/>
                        </a:rPr>
                        <a:t>定義</a:t>
                      </a:r>
                      <a:r>
                        <a:rPr lang="en-US" sz="1800" dirty="0" err="1">
                          <a:latin typeface="+mj-lt"/>
                          <a:ea typeface="微軟正黑體" pitchFamily="34" charset="-120"/>
                        </a:rPr>
                        <a:t>tuple</a:t>
                      </a:r>
                      <a:r>
                        <a:rPr lang="zh-TW" sz="1800" dirty="0">
                          <a:latin typeface="+mj-lt"/>
                          <a:ea typeface="微軟正黑體" pitchFamily="34" charset="-120"/>
                        </a:rPr>
                        <a:t>、函式</a:t>
                      </a: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/</a:t>
                      </a:r>
                      <a:r>
                        <a:rPr lang="zh-TW" sz="1800" dirty="0">
                          <a:latin typeface="+mj-lt"/>
                          <a:ea typeface="微軟正黑體" pitchFamily="34" charset="-120"/>
                        </a:rPr>
                        <a:t>方法呼叫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[ ]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>
                          <a:latin typeface="+mj-lt"/>
                          <a:ea typeface="微軟正黑體" pitchFamily="34" charset="-120"/>
                        </a:rPr>
                        <a:t>定義</a:t>
                      </a: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list</a:t>
                      </a:r>
                      <a:r>
                        <a:rPr lang="zh-TW" sz="1800" dirty="0">
                          <a:latin typeface="+mj-lt"/>
                          <a:ea typeface="微軟正黑體" pitchFamily="34" charset="-120"/>
                        </a:rPr>
                        <a:t>、序列形態的索引符號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{ }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定義</a:t>
                      </a:r>
                      <a:r>
                        <a:rPr lang="zh-TW" altLang="en-US" sz="1800" dirty="0" smtClean="0">
                          <a:latin typeface="+mj-lt"/>
                          <a:ea typeface="微軟正黑體" pitchFamily="34" charset="-120"/>
                        </a:rPr>
                        <a:t>字典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: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dirty="0">
                          <a:latin typeface="+mj-lt"/>
                          <a:ea typeface="微軟正黑體" pitchFamily="34" charset="-120"/>
                        </a:rPr>
                        <a:t>控制條件後的分隔符號或辭典元素之配對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1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運算式</a:t>
            </a:r>
            <a:r>
              <a:rPr lang="en-US" altLang="zh-TW" sz="3600" dirty="0"/>
              <a:t> </a:t>
            </a:r>
            <a:r>
              <a:rPr lang="zh-TW" altLang="en-US" sz="3600" dirty="0"/>
              <a:t>運算子 運算元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其他運算子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</a:p>
          <a:p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31" y="2778415"/>
            <a:ext cx="7666472" cy="3386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88021" y="3105806"/>
            <a:ext cx="118242" cy="141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94232" y="3502571"/>
            <a:ext cx="162911" cy="19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06565" y="3894084"/>
            <a:ext cx="1421525" cy="286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35871" y="4408981"/>
            <a:ext cx="162911" cy="19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398782" y="5118847"/>
            <a:ext cx="140577" cy="19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539359" y="5363741"/>
            <a:ext cx="254873" cy="19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1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9702" y="232159"/>
            <a:ext cx="8172450" cy="603414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運算式</a:t>
            </a:r>
            <a:r>
              <a:rPr lang="en-US" altLang="zh-TW" sz="3600" dirty="0"/>
              <a:t> </a:t>
            </a:r>
            <a:r>
              <a:rPr lang="zh-TW" altLang="en-US" sz="3600" dirty="0"/>
              <a:t>運算子 運算元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75240" y="737817"/>
            <a:ext cx="8172450" cy="4022725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運算子優先順序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</a:p>
          <a:p>
            <a:endParaRPr lang="zh-TW" altLang="en-US" dirty="0"/>
          </a:p>
          <a:p>
            <a:endParaRPr lang="en-US" altLang="zh-TW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21816"/>
              </p:ext>
            </p:extLst>
          </p:nvPr>
        </p:nvGraphicFramePr>
        <p:xfrm>
          <a:off x="2456946" y="1221828"/>
          <a:ext cx="6344643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20812"/>
                <a:gridCol w="3323831"/>
              </a:tblGrid>
              <a:tr h="305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運算子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說明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5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(…)</a:t>
                      </a:r>
                      <a:r>
                        <a:rPr lang="zh-TW" sz="160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[…]</a:t>
                      </a:r>
                      <a:r>
                        <a:rPr lang="zh-TW" sz="160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{…}</a:t>
                      </a:r>
                      <a:endParaRPr lang="zh-TW" sz="16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+mj-lt"/>
                          <a:ea typeface="微軟正黑體" pitchFamily="34" charset="-120"/>
                        </a:rPr>
                        <a:t>tuple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list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 dirty="0" err="1">
                          <a:latin typeface="+mj-lt"/>
                          <a:ea typeface="微軟正黑體" pitchFamily="34" charset="-120"/>
                        </a:rPr>
                        <a:t>dict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5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a [</a:t>
                      </a:r>
                      <a:r>
                        <a:rPr lang="en-US" sz="1600" dirty="0" err="1">
                          <a:latin typeface="+mj-lt"/>
                          <a:ea typeface="微軟正黑體" pitchFamily="34" charset="-120"/>
                        </a:rPr>
                        <a:t>i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]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a [</a:t>
                      </a:r>
                      <a:r>
                        <a:rPr lang="en-US" sz="1600" dirty="0" err="1">
                          <a:latin typeface="+mj-lt"/>
                          <a:ea typeface="微軟正黑體" pitchFamily="34" charset="-120"/>
                        </a:rPr>
                        <a:t>i:j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]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 dirty="0" err="1">
                          <a:latin typeface="+mj-lt"/>
                          <a:ea typeface="微軟正黑體" pitchFamily="34" charset="-120"/>
                        </a:rPr>
                        <a:t>a.b</a:t>
                      </a:r>
                      <a:r>
                        <a:rPr lang="zh-TW" sz="1600" dirty="0" smtClean="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 dirty="0" err="1" smtClean="0">
                          <a:latin typeface="+mj-lt"/>
                          <a:ea typeface="微軟正黑體" pitchFamily="34" charset="-120"/>
                        </a:rPr>
                        <a:t>a.b</a:t>
                      </a: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(…)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內含中小括號之呼叫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5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+k</a:t>
                      </a:r>
                      <a:r>
                        <a:rPr lang="zh-TW" sz="160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-k</a:t>
                      </a:r>
                      <a:r>
                        <a:rPr lang="zh-TW" sz="160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~k</a:t>
                      </a:r>
                      <a:endParaRPr lang="zh-TW" sz="16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正負數及補數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5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a * b</a:t>
                      </a:r>
                      <a:r>
                        <a:rPr lang="zh-TW" sz="160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a / b</a:t>
                      </a:r>
                      <a:r>
                        <a:rPr lang="zh-TW" sz="160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a % b</a:t>
                      </a:r>
                      <a:r>
                        <a:rPr lang="zh-TW" sz="160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a // b</a:t>
                      </a:r>
                      <a:endParaRPr lang="zh-TW" sz="16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乘法、除法、取餘數、整數除法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5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a + b</a:t>
                      </a:r>
                      <a:r>
                        <a:rPr lang="zh-TW" sz="160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a – b</a:t>
                      </a:r>
                      <a:endParaRPr lang="zh-TW" sz="16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加法、減法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45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a &lt;&lt; b</a:t>
                      </a:r>
                      <a:r>
                        <a:rPr lang="zh-TW" sz="160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a &gt;&gt; b</a:t>
                      </a:r>
                      <a:endParaRPr lang="zh-TW" sz="16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位移運算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5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a &amp; b</a:t>
                      </a:r>
                      <a:endParaRPr lang="zh-TW" sz="16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AND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位元運算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5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a ^ b</a:t>
                      </a:r>
                      <a:endParaRPr lang="zh-TW" sz="16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XOR</a:t>
                      </a:r>
                      <a:r>
                        <a:rPr lang="zh-TW" sz="1600">
                          <a:latin typeface="+mj-lt"/>
                          <a:ea typeface="微軟正黑體" pitchFamily="34" charset="-120"/>
                        </a:rPr>
                        <a:t>位元運算</a:t>
                      </a:r>
                      <a:endParaRPr lang="zh-TW" sz="16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5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a | b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OR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位元運算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向下箭號 7"/>
          <p:cNvSpPr/>
          <p:nvPr/>
        </p:nvSpPr>
        <p:spPr>
          <a:xfrm>
            <a:off x="1064173" y="1560786"/>
            <a:ext cx="370489" cy="4603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35451"/>
              </p:ext>
            </p:extLst>
          </p:nvPr>
        </p:nvGraphicFramePr>
        <p:xfrm>
          <a:off x="2483069" y="4527558"/>
          <a:ext cx="6385035" cy="20088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40044"/>
                <a:gridCol w="3344991"/>
              </a:tblGrid>
              <a:tr h="36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運算子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說明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5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&lt;=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&gt;=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==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&lt;&gt;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!=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、</a:t>
                      </a: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is</a:t>
                      </a:r>
                      <a:r>
                        <a:rPr lang="en-US" sz="1600" baseline="0" dirty="0" smtClean="0"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zh-TW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、</a:t>
                      </a: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in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比較</a:t>
                      </a:r>
                      <a:r>
                        <a:rPr lang="zh-TW" sz="1600" dirty="0" smtClean="0">
                          <a:latin typeface="+mj-lt"/>
                          <a:ea typeface="微軟正黑體" pitchFamily="34" charset="-120"/>
                        </a:rPr>
                        <a:t>運算</a:t>
                      </a:r>
                      <a:r>
                        <a:rPr lang="zh-TW" altLang="en-US" sz="1600" dirty="0" smtClean="0">
                          <a:latin typeface="+mj-lt"/>
                          <a:ea typeface="微軟正黑體" pitchFamily="34" charset="-120"/>
                        </a:rPr>
                        <a:t>子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not a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not</a:t>
                      </a:r>
                      <a:r>
                        <a:rPr lang="zh-TW" sz="1600">
                          <a:latin typeface="+mj-lt"/>
                          <a:ea typeface="微軟正黑體" pitchFamily="34" charset="-120"/>
                        </a:rPr>
                        <a:t>邏輯運算</a:t>
                      </a:r>
                      <a:endParaRPr lang="zh-TW" sz="16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a and b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and</a:t>
                      </a:r>
                      <a:r>
                        <a:rPr lang="zh-TW" sz="1600">
                          <a:latin typeface="+mj-lt"/>
                          <a:ea typeface="微軟正黑體" pitchFamily="34" charset="-120"/>
                        </a:rPr>
                        <a:t>邏輯運算</a:t>
                      </a:r>
                      <a:endParaRPr lang="zh-TW" sz="16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a or b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or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邏輯運算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4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隨堂</a:t>
            </a:r>
            <a:r>
              <a:rPr lang="zh-TW" altLang="en-US" sz="3600" dirty="0" smtClean="0"/>
              <a:t>練習</a:t>
            </a:r>
            <a:endParaRPr lang="en-US" altLang="zh-TW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查出今日新台幣換日元的匯率 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假設一台</a:t>
            </a:r>
            <a:r>
              <a:rPr lang="en-US" altLang="zh-TW" dirty="0" smtClean="0"/>
              <a:t>PS4 </a:t>
            </a:r>
            <a:r>
              <a:rPr lang="zh-TW" altLang="en-US" dirty="0" smtClean="0"/>
              <a:t>是日幣</a:t>
            </a:r>
            <a:r>
              <a:rPr lang="en-US" altLang="zh-TW" dirty="0" smtClean="0"/>
              <a:t>35000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不含稅</a:t>
            </a:r>
            <a:r>
              <a:rPr lang="en-US" altLang="zh-TW" dirty="0" smtClean="0"/>
              <a:t>), </a:t>
            </a:r>
            <a:r>
              <a:rPr lang="zh-TW" altLang="en-US" dirty="0" smtClean="0"/>
              <a:t>稅金是</a:t>
            </a:r>
            <a:r>
              <a:rPr lang="en-US" altLang="zh-TW" dirty="0" smtClean="0"/>
              <a:t>13%</a:t>
            </a:r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阿宅準備了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新台幣去換日元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不考慮手續費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請問他買的起嗎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寫出一隻程式輸出 </a:t>
            </a:r>
            <a:r>
              <a:rPr lang="en-US" altLang="zh-TW" dirty="0" smtClean="0"/>
              <a:t>True / False !!!   </a:t>
            </a:r>
          </a:p>
          <a:p>
            <a:pPr marL="0" indent="0">
              <a:buNone/>
            </a:pPr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變數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在</a:t>
            </a:r>
            <a:r>
              <a:rPr lang="en-US" altLang="zh-TW" dirty="0"/>
              <a:t>Python </a:t>
            </a:r>
            <a:r>
              <a:rPr lang="zh-TW" altLang="en-US" dirty="0"/>
              <a:t>裡面的所有東西都被稱為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(Object)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不同</a:t>
            </a:r>
            <a:r>
              <a:rPr lang="zh-TW" altLang="en-US" dirty="0"/>
              <a:t>的變數可以代表同一個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00B050"/>
                </a:solidFill>
              </a:rPr>
              <a:t>而變數名稱可以使用中文命名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一般還是用英文</a:t>
            </a:r>
            <a:r>
              <a:rPr lang="en-US" altLang="zh-TW" dirty="0" smtClean="0">
                <a:solidFill>
                  <a:srgbClr val="00B050"/>
                </a:solidFill>
              </a:rPr>
              <a:t>+</a:t>
            </a:r>
            <a:r>
              <a:rPr lang="zh-TW" altLang="en-US" dirty="0" smtClean="0">
                <a:solidFill>
                  <a:srgbClr val="00B050"/>
                </a:solidFill>
              </a:rPr>
              <a:t>數字的組合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270" y="4089146"/>
            <a:ext cx="49815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7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變數命名規則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變數第一字不能是數字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/>
              <a:t>  5 = 500  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0070C0"/>
                </a:solidFill>
              </a:rPr>
              <a:t>X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 smtClean="0"/>
              <a:t>_5 = 500  </a:t>
            </a:r>
            <a:r>
              <a:rPr lang="en-US" altLang="zh-TW" dirty="0" smtClean="0">
                <a:solidFill>
                  <a:srgbClr val="FF0000"/>
                </a:solidFill>
              </a:rPr>
              <a:t>(O)</a:t>
            </a:r>
          </a:p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大小寫有區分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   =  500</a:t>
            </a:r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  =  500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 =  500    …  </a:t>
            </a:r>
            <a:r>
              <a:rPr lang="zh-TW" altLang="en-US" dirty="0" smtClean="0"/>
              <a:t>以上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個變數是不一樣的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3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變數命名規則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不能使用關鍵字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保留字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來命名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37916"/>
              </p:ext>
            </p:extLst>
          </p:nvPr>
        </p:nvGraphicFramePr>
        <p:xfrm>
          <a:off x="988695" y="3145411"/>
          <a:ext cx="7745402" cy="2229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6"/>
                <a:gridCol w="1106486"/>
                <a:gridCol w="1106486"/>
                <a:gridCol w="1106486"/>
                <a:gridCol w="1106486"/>
                <a:gridCol w="1106486"/>
                <a:gridCol w="1106486"/>
              </a:tblGrid>
              <a:tr h="368937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Python</a:t>
                      </a:r>
                      <a:r>
                        <a:rPr lang="zh-TW" altLang="en-US" dirty="0" smtClean="0"/>
                        <a:t>保留字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6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finally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continue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for</a:t>
                      </a:r>
                      <a:endParaRPr lang="zh-TW" altLang="en-US" dirty="0"/>
                    </a:p>
                  </a:txBody>
                  <a:tcPr/>
                </a:tc>
              </a:tr>
              <a:tr h="349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lambda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def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from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nonlocal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del</a:t>
                      </a:r>
                      <a:endParaRPr lang="zh-TW" altLang="en-US" dirty="0"/>
                    </a:p>
                  </a:txBody>
                  <a:tcPr/>
                </a:tc>
              </a:tr>
              <a:tr h="368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global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elif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assert</a:t>
                      </a:r>
                      <a:endParaRPr lang="zh-TW" altLang="en-US" dirty="0"/>
                    </a:p>
                  </a:txBody>
                  <a:tcPr/>
                </a:tc>
              </a:tr>
              <a:tr h="368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import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break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except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raise</a:t>
                      </a:r>
                      <a:endParaRPr lang="zh-TW" altLang="en-US" dirty="0"/>
                    </a:p>
                  </a:txBody>
                  <a:tcPr/>
                </a:tc>
              </a:tr>
              <a:tr h="368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return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while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with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yield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2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變數命名規則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對於變數的</a:t>
            </a:r>
            <a:r>
              <a:rPr lang="zh-TW" altLang="en-US" dirty="0" smtClean="0"/>
              <a:t>命名</a:t>
            </a:r>
            <a:r>
              <a:rPr lang="zh-TW" altLang="en-US" dirty="0" smtClean="0">
                <a:solidFill>
                  <a:srgbClr val="0070C0"/>
                </a:solidFill>
              </a:rPr>
              <a:t>建議用小寫就好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也可以加底線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Ex.  taiwan_no1</a:t>
            </a:r>
          </a:p>
          <a:p>
            <a:endParaRPr lang="en-US" altLang="zh-TW" dirty="0"/>
          </a:p>
          <a:p>
            <a:r>
              <a:rPr lang="zh-TW" altLang="en-US" dirty="0"/>
              <a:t>也可用一種叫做</a:t>
            </a:r>
            <a:r>
              <a:rPr lang="zh-TW" altLang="en-US" dirty="0">
                <a:solidFill>
                  <a:srgbClr val="0070C0"/>
                </a:solidFill>
              </a:rPr>
              <a:t>「小寫駝峰型」的</a:t>
            </a:r>
            <a:r>
              <a:rPr lang="zh-TW" altLang="en-US" dirty="0" smtClean="0">
                <a:solidFill>
                  <a:srgbClr val="0070C0"/>
                </a:solidFill>
              </a:rPr>
              <a:t>方式命名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Ex. </a:t>
            </a:r>
            <a:r>
              <a:rPr lang="en-US" altLang="zh-TW" dirty="0" err="1" smtClean="0">
                <a:solidFill>
                  <a:srgbClr val="FF0000"/>
                </a:solidFill>
              </a:rPr>
              <a:t>allenIverson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6425738" y="3730250"/>
            <a:ext cx="1917049" cy="2658571"/>
            <a:chOff x="7797338" y="56885"/>
            <a:chExt cx="1917049" cy="2658571"/>
          </a:xfrm>
        </p:grpSpPr>
        <p:pic>
          <p:nvPicPr>
            <p:cNvPr id="1026" name="Picture 2" descr="http://www.chubbysocial.com/wp-content/uploads/2015/08/765799a0147e696888af9253d57b9e64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338" y="56885"/>
              <a:ext cx="1917049" cy="2396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>
              <a:off x="8044123" y="2407679"/>
              <a:ext cx="1590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From Bomb01.com</a:t>
              </a:r>
              <a:endParaRPr lang="zh-TW" altLang="en-US" sz="1400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326524" y="4424286"/>
            <a:ext cx="1826994" cy="1573541"/>
            <a:chOff x="2963487" y="4464032"/>
            <a:chExt cx="2473810" cy="1870695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3487" y="4464032"/>
              <a:ext cx="1517592" cy="1870695"/>
            </a:xfrm>
            <a:prstGeom prst="rect">
              <a:avLst/>
            </a:prstGeom>
          </p:spPr>
        </p:pic>
        <p:sp>
          <p:nvSpPr>
            <p:cNvPr id="23" name="文字方塊 22"/>
            <p:cNvSpPr txBox="1"/>
            <p:nvPr/>
          </p:nvSpPr>
          <p:spPr>
            <a:xfrm>
              <a:off x="4500822" y="595817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From wiki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705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Assign(</a:t>
            </a:r>
            <a:r>
              <a:rPr lang="zh-TW" altLang="en-US" sz="3600" dirty="0" smtClean="0"/>
              <a:t>指派</a:t>
            </a:r>
            <a:r>
              <a:rPr lang="en-US" altLang="zh-TW" sz="3600" dirty="0"/>
              <a:t>)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運算子 </a:t>
            </a:r>
            <a:r>
              <a:rPr lang="en-US" altLang="zh-TW" sz="3600" dirty="0" smtClean="0"/>
              <a:t>: </a:t>
            </a:r>
            <a:r>
              <a:rPr lang="zh-TW" altLang="en-US" sz="3600" dirty="0"/>
              <a:t> </a:t>
            </a:r>
            <a:r>
              <a:rPr lang="en-US" altLang="zh-TW" sz="3600" dirty="0" smtClean="0"/>
              <a:t>“ = “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什麼是 </a:t>
            </a:r>
            <a:r>
              <a:rPr lang="en-US" altLang="zh-TW" dirty="0" smtClean="0"/>
              <a:t>assign operator “ = “</a:t>
            </a:r>
          </a:p>
          <a:p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04860"/>
              </p:ext>
            </p:extLst>
          </p:nvPr>
        </p:nvGraphicFramePr>
        <p:xfrm>
          <a:off x="1529780" y="3059582"/>
          <a:ext cx="6096000" cy="2286000"/>
        </p:xfrm>
        <a:graphic>
          <a:graphicData uri="http://schemas.openxmlformats.org/drawingml/2006/table">
            <a:tbl>
              <a:tblPr bandRow="1">
                <a:tableStyleId>{0660B408-B3CF-4A94-85FC-2B1E0A45F4A2}</a:tableStyleId>
              </a:tblPr>
              <a:tblGrid>
                <a:gridCol w="6096000"/>
              </a:tblGrid>
              <a:tr h="51485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lang="en-US" altLang="zh-TW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example</a:t>
                      </a:r>
                    </a:p>
                    <a:p>
                      <a:pPr algn="l"/>
                      <a:endParaRPr lang="en-US" altLang="zh-TW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24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 = 3</a:t>
                      </a:r>
                    </a:p>
                    <a:p>
                      <a:pPr algn="l"/>
                      <a:endParaRPr lang="en-US" altLang="zh-TW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zh-TW" alt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程式會先執行 </a:t>
                      </a:r>
                      <a:r>
                        <a:rPr lang="en-US" altLang="zh-TW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“=“ </a:t>
                      </a:r>
                      <a:r>
                        <a:rPr lang="zh-TW" alt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右邊</a:t>
                      </a:r>
                      <a:r>
                        <a:rPr lang="en-US" altLang="zh-TW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zh-TW" alt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也就是建立出一個整數</a:t>
                      </a:r>
                      <a:r>
                        <a:rPr lang="en-US" altLang="zh-TW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zh-TW" alt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後</a:t>
                      </a:r>
                      <a:endParaRPr lang="en-US" altLang="zh-TW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altLang="zh-TW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zh-TW" alt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再把整數</a:t>
                      </a:r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 assign </a:t>
                      </a:r>
                      <a:r>
                        <a:rPr lang="zh-TW" alt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給 </a:t>
                      </a:r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TW" alt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這個變數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3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smtClean="0"/>
              <a:t>Assign</a:t>
            </a:r>
            <a:r>
              <a:rPr lang="en-US" altLang="zh-TW" sz="3600" dirty="0"/>
              <a:t>(</a:t>
            </a:r>
            <a:r>
              <a:rPr lang="zh-TW" altLang="en-US" sz="3600" dirty="0"/>
              <a:t>指派</a:t>
            </a:r>
            <a:r>
              <a:rPr lang="en-US" altLang="zh-TW" sz="3600" dirty="0"/>
              <a:t>) </a:t>
            </a:r>
            <a:r>
              <a:rPr lang="zh-TW" altLang="en-US" sz="3600" dirty="0"/>
              <a:t>運算子 </a:t>
            </a:r>
            <a:r>
              <a:rPr lang="en-US" altLang="zh-TW" sz="3600" dirty="0"/>
              <a:t>: </a:t>
            </a:r>
            <a:r>
              <a:rPr lang="zh-TW" altLang="en-US" sz="3600" dirty="0"/>
              <a:t> </a:t>
            </a:r>
            <a:r>
              <a:rPr lang="en-US" altLang="zh-TW" sz="3600" dirty="0"/>
              <a:t>“ = “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 變數又可以分成全域變數和區域變數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全</a:t>
            </a:r>
            <a:r>
              <a:rPr lang="zh-TW" altLang="en-US" dirty="0"/>
              <a:t>域變數就是</a:t>
            </a:r>
            <a:r>
              <a:rPr lang="zh-TW" altLang="en-US" dirty="0" smtClean="0"/>
              <a:t>整隻程式都可用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變數只要</a:t>
            </a:r>
            <a:r>
              <a:rPr lang="en-US" altLang="zh-TW" dirty="0" smtClean="0">
                <a:solidFill>
                  <a:srgbClr val="00B050"/>
                </a:solidFill>
              </a:rPr>
              <a:t>assign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用</a:t>
            </a:r>
            <a:r>
              <a:rPr lang="zh-TW" altLang="en-US" dirty="0"/>
              <a:t>到該變數名稱的程式碼便都會指向同一個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dirty="0"/>
              <a:t>區域變數則大多是出現在</a:t>
            </a:r>
            <a:r>
              <a:rPr lang="zh-TW" altLang="en-US" dirty="0">
                <a:solidFill>
                  <a:srgbClr val="FF0000"/>
                </a:solidFill>
              </a:rPr>
              <a:t>迴圈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函數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如果</a:t>
            </a:r>
            <a:r>
              <a:rPr lang="zh-TW" altLang="en-US" dirty="0"/>
              <a:t>一個變數首次</a:t>
            </a:r>
            <a:r>
              <a:rPr lang="zh-TW" altLang="en-US" dirty="0" smtClean="0"/>
              <a:t>被</a:t>
            </a:r>
            <a:r>
              <a:rPr lang="en-US" altLang="zh-TW" dirty="0" smtClean="0">
                <a:solidFill>
                  <a:srgbClr val="00B050"/>
                </a:solidFill>
              </a:rPr>
              <a:t>assign</a:t>
            </a:r>
            <a:r>
              <a:rPr lang="zh-TW" altLang="en-US" dirty="0" smtClean="0"/>
              <a:t>在</a:t>
            </a:r>
            <a:r>
              <a:rPr lang="zh-TW" altLang="en-US" dirty="0"/>
              <a:t>被迴圈或</a:t>
            </a:r>
            <a:r>
              <a:rPr lang="zh-TW" altLang="en-US" dirty="0" smtClean="0"/>
              <a:t>函數的程式區塊裡</a:t>
            </a:r>
            <a:r>
              <a:rPr lang="en-US" altLang="zh-TW" dirty="0" smtClean="0"/>
              <a:t>, </a:t>
            </a:r>
            <a:r>
              <a:rPr lang="zh-TW" altLang="en-US" dirty="0" smtClean="0"/>
              <a:t>此變數只能生存在</a:t>
            </a:r>
            <a:r>
              <a:rPr lang="zh-TW" altLang="en-US" dirty="0"/>
              <a:t>該</a:t>
            </a:r>
            <a:r>
              <a:rPr lang="zh-TW" altLang="en-US" dirty="0" smtClean="0"/>
              <a:t>區域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smtClean="0"/>
              <a:t>Assign</a:t>
            </a:r>
            <a:r>
              <a:rPr lang="en-US" altLang="zh-TW" sz="3600" dirty="0"/>
              <a:t>(</a:t>
            </a:r>
            <a:r>
              <a:rPr lang="zh-TW" altLang="en-US" sz="3600" dirty="0"/>
              <a:t>指派</a:t>
            </a:r>
            <a:r>
              <a:rPr lang="en-US" altLang="zh-TW" sz="3600" dirty="0"/>
              <a:t>) </a:t>
            </a:r>
            <a:r>
              <a:rPr lang="zh-TW" altLang="en-US" sz="3600" dirty="0"/>
              <a:t>運算子 </a:t>
            </a:r>
            <a:r>
              <a:rPr lang="en-US" altLang="zh-TW" sz="3600" dirty="0"/>
              <a:t>: </a:t>
            </a:r>
            <a:r>
              <a:rPr lang="zh-TW" altLang="en-US" sz="3600" dirty="0"/>
              <a:t> </a:t>
            </a:r>
            <a:r>
              <a:rPr lang="en-US" altLang="zh-TW" sz="3600" dirty="0"/>
              <a:t>“ = “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Python </a:t>
            </a:r>
            <a:r>
              <a:rPr lang="zh-TW" altLang="en-US" dirty="0">
                <a:solidFill>
                  <a:srgbClr val="0070C0"/>
                </a:solidFill>
              </a:rPr>
              <a:t>屬於直譯式</a:t>
            </a:r>
            <a:r>
              <a:rPr lang="zh-TW" altLang="en-US" dirty="0" smtClean="0">
                <a:solidFill>
                  <a:srgbClr val="0070C0"/>
                </a:solidFill>
              </a:rPr>
              <a:t>語言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使用</a:t>
            </a:r>
            <a:r>
              <a:rPr lang="zh-TW" altLang="en-US" dirty="0"/>
              <a:t>變數時並不需要事先</a:t>
            </a:r>
            <a:r>
              <a:rPr lang="zh-TW" altLang="en-US" dirty="0" smtClean="0"/>
              <a:t>宣告，但變數</a:t>
            </a:r>
            <a:r>
              <a:rPr lang="zh-TW" altLang="en-US" dirty="0"/>
              <a:t>第一次出現</a:t>
            </a:r>
            <a:r>
              <a:rPr lang="zh-TW" altLang="en-US" dirty="0" smtClean="0"/>
              <a:t>時須</a:t>
            </a:r>
            <a:r>
              <a:rPr lang="zh-TW" altLang="en-US" dirty="0"/>
              <a:t>給予一個初始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B050"/>
                </a:solidFill>
              </a:rPr>
              <a:t>初始值時的可以是數值、字串、</a:t>
            </a:r>
            <a:r>
              <a:rPr lang="en-US" altLang="zh-TW" dirty="0" smtClean="0">
                <a:solidFill>
                  <a:srgbClr val="00B050"/>
                </a:solidFill>
              </a:rPr>
              <a:t>set</a:t>
            </a:r>
            <a:r>
              <a:rPr lang="zh-TW" altLang="en-US" dirty="0">
                <a:solidFill>
                  <a:srgbClr val="00B050"/>
                </a:solidFill>
              </a:rPr>
              <a:t>、</a:t>
            </a:r>
            <a:r>
              <a:rPr lang="en-US" altLang="zh-TW" dirty="0">
                <a:solidFill>
                  <a:srgbClr val="00B050"/>
                </a:solidFill>
              </a:rPr>
              <a:t>list </a:t>
            </a:r>
            <a:r>
              <a:rPr lang="zh-TW" altLang="en-US" dirty="0" smtClean="0">
                <a:solidFill>
                  <a:srgbClr val="00B050"/>
                </a:solidFill>
              </a:rPr>
              <a:t>等等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PU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4627505"/>
            <a:ext cx="79343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14050</TotalTime>
  <Words>1347</Words>
  <Application>Microsoft Office PowerPoint</Application>
  <PresentationFormat>A4 紙張 (210x297 公釐)</PresentationFormat>
  <Paragraphs>373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微軟正黑體</vt:lpstr>
      <vt:lpstr>新細明體</vt:lpstr>
      <vt:lpstr>Calibri</vt:lpstr>
      <vt:lpstr>Times New Roman</vt:lpstr>
      <vt:lpstr>回顧</vt:lpstr>
      <vt:lpstr>Chapter 3</vt:lpstr>
      <vt:lpstr>變數</vt:lpstr>
      <vt:lpstr>變數</vt:lpstr>
      <vt:lpstr>變數命名規則</vt:lpstr>
      <vt:lpstr>變數命名規則</vt:lpstr>
      <vt:lpstr>變數命名規則</vt:lpstr>
      <vt:lpstr>Assign(指派) 運算子 :  “ = “</vt:lpstr>
      <vt:lpstr>Assign(指派) 運算子 :  “ = “</vt:lpstr>
      <vt:lpstr>Assign(指派) 運算子 :  “ = “</vt:lpstr>
      <vt:lpstr>Assign(指派) 運算子 :  “ = “</vt:lpstr>
      <vt:lpstr>Assign(指派) 運算子 :  “ = “</vt:lpstr>
      <vt:lpstr>運算式 運算子 運算元</vt:lpstr>
      <vt:lpstr>運算式 運算子 運算元</vt:lpstr>
      <vt:lpstr>運算式 運算子 運算元</vt:lpstr>
      <vt:lpstr>運算式 運算子 運算元</vt:lpstr>
      <vt:lpstr>運算式 運算子 運算元</vt:lpstr>
      <vt:lpstr>運算式 運算子 運算元</vt:lpstr>
      <vt:lpstr>運算式 運算子 運算元</vt:lpstr>
      <vt:lpstr>運算式 運算子 運算元</vt:lpstr>
      <vt:lpstr>運算式 運算子 運算元</vt:lpstr>
      <vt:lpstr>運算式 運算子 運算元</vt:lpstr>
      <vt:lpstr>運算式 運算子 運算元</vt:lpstr>
      <vt:lpstr>運算式 運算子 運算元</vt:lpstr>
      <vt:lpstr>運算式 運算子 運算元</vt:lpstr>
      <vt:lpstr>運算式 運算子 運算元</vt:lpstr>
      <vt:lpstr>運算式 運算子 運算元</vt:lpstr>
      <vt:lpstr>運算式 運算子 運算元</vt:lpstr>
      <vt:lpstr>隨堂練習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1039</cp:revision>
  <cp:lastPrinted>1999-12-27T05:13:43Z</cp:lastPrinted>
  <dcterms:created xsi:type="dcterms:W3CDTF">1995-06-17T23:31:02Z</dcterms:created>
  <dcterms:modified xsi:type="dcterms:W3CDTF">2018-03-09T07:15:59Z</dcterms:modified>
</cp:coreProperties>
</file>