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37"/>
  </p:notesMasterIdLst>
  <p:handoutMasterIdLst>
    <p:handoutMasterId r:id="rId38"/>
  </p:handoutMasterIdLst>
  <p:sldIdLst>
    <p:sldId id="478" r:id="rId2"/>
    <p:sldId id="538" r:id="rId3"/>
    <p:sldId id="539" r:id="rId4"/>
    <p:sldId id="540" r:id="rId5"/>
    <p:sldId id="515" r:id="rId6"/>
    <p:sldId id="517" r:id="rId7"/>
    <p:sldId id="516" r:id="rId8"/>
    <p:sldId id="519" r:id="rId9"/>
    <p:sldId id="520" r:id="rId10"/>
    <p:sldId id="521" r:id="rId11"/>
    <p:sldId id="522" r:id="rId12"/>
    <p:sldId id="523" r:id="rId13"/>
    <p:sldId id="524" r:id="rId14"/>
    <p:sldId id="529" r:id="rId15"/>
    <p:sldId id="525" r:id="rId16"/>
    <p:sldId id="530" r:id="rId17"/>
    <p:sldId id="531" r:id="rId18"/>
    <p:sldId id="527" r:id="rId19"/>
    <p:sldId id="528" r:id="rId20"/>
    <p:sldId id="537" r:id="rId21"/>
    <p:sldId id="535" r:id="rId22"/>
    <p:sldId id="541" r:id="rId23"/>
    <p:sldId id="543" r:id="rId24"/>
    <p:sldId id="544" r:id="rId25"/>
    <p:sldId id="546" r:id="rId26"/>
    <p:sldId id="548" r:id="rId27"/>
    <p:sldId id="549" r:id="rId28"/>
    <p:sldId id="557" r:id="rId29"/>
    <p:sldId id="556" r:id="rId30"/>
    <p:sldId id="558" r:id="rId31"/>
    <p:sldId id="551" r:id="rId32"/>
    <p:sldId id="552" r:id="rId33"/>
    <p:sldId id="553" r:id="rId34"/>
    <p:sldId id="554" r:id="rId35"/>
    <p:sldId id="555" r:id="rId36"/>
  </p:sldIdLst>
  <p:sldSz cx="9906000" cy="6858000" type="A4"/>
  <p:notesSz cx="6858000" cy="987266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942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1038C5B5-FD20-4C87-9643-72F7AD52500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9165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3588" y="747713"/>
            <a:ext cx="5330825" cy="3687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89475"/>
            <a:ext cx="5029200" cy="444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第二階層</a:t>
            </a:r>
          </a:p>
          <a:p>
            <a:pPr lvl="2"/>
            <a:r>
              <a:rPr lang="zh-TW" altLang="en-US" smtClean="0"/>
              <a:t>第三階層</a:t>
            </a:r>
          </a:p>
          <a:p>
            <a:pPr lvl="3"/>
            <a:r>
              <a:rPr lang="zh-TW" altLang="en-US" smtClean="0"/>
              <a:t>第四階層</a:t>
            </a:r>
          </a:p>
          <a:p>
            <a:pPr lvl="4"/>
            <a:r>
              <a:rPr lang="zh-TW" altLang="en-US" smtClean="0"/>
              <a:t>第五階層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378950"/>
            <a:ext cx="29718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7BCD5F8D-6D5E-4505-9ECD-8823F9F04B3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084446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D3CCF6-4229-42B3-A532-4DE72890726B}" type="slidenum">
              <a:rPr lang="en-CA" altLang="zh-TW"/>
              <a:pPr/>
              <a:t>1</a:t>
            </a:fld>
            <a:endParaRPr lang="en-CA" altLang="zh-TW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65175" y="747713"/>
            <a:ext cx="5327650" cy="3687762"/>
          </a:xfrm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7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765175" y="747713"/>
            <a:ext cx="5327650" cy="3687762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CD5F8D-6D5E-4505-9ECD-8823F9F04B3C}" type="slidenum">
              <a:rPr lang="en-US" altLang="zh-TW" smtClean="0"/>
              <a:pPr/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3848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758952"/>
            <a:ext cx="817245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3791" y="4455621"/>
            <a:ext cx="817245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3B9BC-5542-486F-A703-0CA446736B5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38416B8-C1D9-44BF-8C83-64ED1D41A2C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7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CE3D-A242-408C-8F2E-80E1411188B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7717F7E3-F026-47E0-8224-E944E65FAACE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14780"/>
            <a:ext cx="2135981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14779"/>
            <a:ext cx="6284119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A3A5-EEB2-4EBF-9CCE-5371DD50413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7718B88-5190-412D-8BF5-B5BE34D378A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88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F1789-01D7-4A17-88F6-E375E9B9443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489155D-4E26-44B6-8914-4593F627E62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849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758952"/>
            <a:ext cx="817245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4453128"/>
            <a:ext cx="817245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DC67-6DC7-4F93-B1FB-6D4E37A80BA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DE8C3516-1F9F-4592-A857-19C399106F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81223" y="4343400"/>
            <a:ext cx="80238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55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0" y="1845734"/>
            <a:ext cx="401193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2060" y="1845737"/>
            <a:ext cx="4011930" cy="40233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CDA2-2561-43E1-B31C-30070C3B9FF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C9AC2094-2792-4DA4-85D5-2B7BECF99AD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8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4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4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52060" y="1846052"/>
            <a:ext cx="401193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52060" y="2582334"/>
            <a:ext cx="4011930" cy="32867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6168-FB35-4B96-996A-77AF7A5286A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16F5AD9-7F3E-40BD-97D5-361CC29BBE10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075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3CC5D-C6E1-495D-9DD8-8083E40D2D5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A8587FF4-0FCE-43CE-A658-07BE18F17BA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81" y="6400800"/>
            <a:ext cx="990342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3" y="633431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94D61-8312-41A4-88D7-8B79D2CE549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937A16-B908-4AA8-B4A0-B9B2E68A707F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0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5" y="0"/>
            <a:ext cx="329126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282557" y="0"/>
            <a:ext cx="5200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594359"/>
            <a:ext cx="2600325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8591" y="731520"/>
            <a:ext cx="5426842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1475" y="2926080"/>
            <a:ext cx="2600325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78229" y="6459787"/>
            <a:ext cx="2127540" cy="365125"/>
          </a:xfrm>
        </p:spPr>
        <p:txBody>
          <a:bodyPr/>
          <a:lstStyle>
            <a:lvl1pPr algn="l">
              <a:defRPr/>
            </a:lvl1pPr>
          </a:lstStyle>
          <a:p>
            <a:fld id="{0F0B705C-D0BD-4CA2-B48F-E57450C62DD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00487" y="6459787"/>
            <a:ext cx="3776663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E2B530C7-57D2-4888-B25A-4406967C2E0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90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90342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" y="4915076"/>
            <a:ext cx="990342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540" y="5074920"/>
            <a:ext cx="822198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" y="0"/>
            <a:ext cx="9905988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1539" y="5907024"/>
            <a:ext cx="822198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ABDD-2496-42DE-90BE-170518E9D1A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94408D10-0B60-4A59-B502-A32B6927C8A7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835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9906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9906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540" y="286605"/>
            <a:ext cx="817245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539" y="1845734"/>
            <a:ext cx="81724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542" y="6459787"/>
            <a:ext cx="2008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C269225-45BE-4C0D-8B5C-52B788AFBA3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95026" y="6459787"/>
            <a:ext cx="3918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fld id="{49BEFB1C-F18F-4E83-93CD-352AA7EE61D2}" type="slidenum">
              <a:rPr lang="en-US" altLang="zh-TW" smtClean="0"/>
              <a:pPr/>
              <a:t>‹#›</a:t>
            </a:fld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4123" y="6459787"/>
            <a:ext cx="10660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969745" y="1737845"/>
            <a:ext cx="8098155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13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2" name="Rectangle 2" descr="Pink tissue paper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573443" name="Rectangle 3" descr="Pink tissue paper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FF0000"/>
                </a:solidFill>
              </a:rPr>
              <a:t>數字</a:t>
            </a:r>
            <a:r>
              <a:rPr lang="zh-TW" altLang="en-US" dirty="0">
                <a:solidFill>
                  <a:srgbClr val="FF0000"/>
                </a:solidFill>
              </a:rPr>
              <a:t>與字串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CC5C-0D7B-449D-BEDF-BF165C04C148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string</a:t>
            </a:r>
            <a:r>
              <a:rPr lang="en-US" altLang="zh-TW" dirty="0" smtClean="0"/>
              <a:t>[ </a:t>
            </a:r>
            <a:r>
              <a:rPr lang="en-US" altLang="zh-TW" dirty="0" smtClean="0">
                <a:solidFill>
                  <a:srgbClr val="0070C0"/>
                </a:solidFill>
              </a:rPr>
              <a:t>start</a:t>
            </a:r>
            <a:r>
              <a:rPr lang="en-US" altLang="zh-TW" dirty="0" smtClean="0"/>
              <a:t> : </a:t>
            </a:r>
            <a:r>
              <a:rPr lang="en-US" altLang="zh-TW" dirty="0" smtClean="0">
                <a:solidFill>
                  <a:srgbClr val="00B050"/>
                </a:solidFill>
              </a:rPr>
              <a:t>end</a:t>
            </a:r>
            <a:r>
              <a:rPr lang="en-US" altLang="zh-TW" dirty="0" smtClean="0"/>
              <a:t> : step ], </a:t>
            </a:r>
            <a:r>
              <a:rPr lang="zh-TW" altLang="en-US" dirty="0" smtClean="0"/>
              <a:t>來點變化吧 </a:t>
            </a:r>
            <a:r>
              <a:rPr lang="en-US" altLang="zh-TW" dirty="0" smtClean="0"/>
              <a:t>!!!</a:t>
            </a:r>
            <a:endParaRPr lang="zh-TW" altLang="en-US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D38E-AF6B-4E1F-9FAE-2A70D4E5B45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237022"/>
            <a:ext cx="7556473" cy="204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pPr algn="just"/>
            <a:r>
              <a:rPr lang="zh-TW" altLang="en-US" dirty="0" smtClean="0"/>
              <a:t>請寫出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程式</a:t>
            </a:r>
            <a:endParaRPr lang="en-US" altLang="zh-TW" dirty="0"/>
          </a:p>
          <a:p>
            <a:pPr algn="just"/>
            <a:r>
              <a:rPr lang="en-US" altLang="zh-TW" dirty="0" smtClean="0"/>
              <a:t>1. “String 1, String 2” </a:t>
            </a:r>
            <a:r>
              <a:rPr lang="zh-TW" altLang="en-US" dirty="0" smtClean="0"/>
              <a:t>使用 </a:t>
            </a:r>
            <a:r>
              <a:rPr lang="en-US" altLang="zh-TW" dirty="0" smtClean="0"/>
              <a:t>input()</a:t>
            </a:r>
          </a:p>
          <a:p>
            <a:pPr algn="just"/>
            <a:r>
              <a:rPr lang="en-US" altLang="zh-TW" dirty="0" smtClean="0"/>
              <a:t>2.  </a:t>
            </a:r>
            <a:r>
              <a:rPr lang="zh-TW" altLang="en-US" dirty="0" smtClean="0"/>
              <a:t>輸出為 </a:t>
            </a:r>
            <a:r>
              <a:rPr lang="en-US" altLang="zh-TW" dirty="0" err="1" smtClean="0"/>
              <a:t>tlrSaa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PJ,v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yhn</a:t>
            </a:r>
            <a:r>
              <a:rPr lang="en-US" altLang="zh-TW" dirty="0" smtClean="0"/>
              <a:t>!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7813-AC24-4076-B7D6-40BA6C7ADC7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725" y="3941731"/>
            <a:ext cx="5528080" cy="20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6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AC83A-819C-4634-B843-31B8CABB173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4653" y="310987"/>
            <a:ext cx="8172450" cy="619179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44311" y="435249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幾個常用的字串函數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469993"/>
              </p:ext>
            </p:extLst>
          </p:nvPr>
        </p:nvGraphicFramePr>
        <p:xfrm>
          <a:off x="314653" y="1505909"/>
          <a:ext cx="9381140" cy="221465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038447"/>
                <a:gridCol w="6342693"/>
              </a:tblGrid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split([</a:t>
                      </a:r>
                      <a:r>
                        <a:rPr lang="en-US" sz="1600" kern="100" dirty="0" err="1" smtClean="0">
                          <a:latin typeface="+mj-lt"/>
                          <a:ea typeface="微軟正黑體" pitchFamily="34" charset="-120"/>
                        </a:rPr>
                        <a:t>sep</a:t>
                      </a: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=None, </a:t>
                      </a:r>
                      <a:r>
                        <a:rPr lang="en-US" sz="1600" kern="100" dirty="0" err="1" smtClean="0">
                          <a:latin typeface="+mj-lt"/>
                          <a:ea typeface="微軟正黑體" pitchFamily="34" charset="-120"/>
                        </a:rPr>
                        <a:t>maxsplit</a:t>
                      </a:r>
                      <a:r>
                        <a:rPr lang="en-US" sz="1600" kern="100" dirty="0">
                          <a:latin typeface="+mj-lt"/>
                          <a:ea typeface="微軟正黑體" pitchFamily="34" charset="-120"/>
                        </a:rPr>
                        <a:t>=-1])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以</a:t>
                      </a: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sep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分割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kern="1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maxsplit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為子字串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最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大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數量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51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count(sub</a:t>
                      </a:r>
                      <a:r>
                        <a:rPr lang="en-US" sz="1600" kern="100" dirty="0">
                          <a:latin typeface="+mj-lt"/>
                          <a:ea typeface="微軟正黑體" pitchFamily="34" charset="-120"/>
                        </a:rPr>
                        <a:t>[, start[,end]])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計算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sub 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子字串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出現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次數</a:t>
                      </a:r>
                      <a:endParaRPr lang="en-US" altLang="zh-TW" sz="1800" kern="100" dirty="0" smtClean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start 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起始索引值</a:t>
                      </a: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,</a:t>
                      </a:r>
                      <a:r>
                        <a:rPr lang="en-US" altLang="zh-TW" sz="1800" kern="100" baseline="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end 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為結束索引值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find(sub</a:t>
                      </a:r>
                      <a:r>
                        <a:rPr lang="en-US" sz="1600" kern="100" dirty="0">
                          <a:latin typeface="+mj-lt"/>
                          <a:ea typeface="微軟正黑體" pitchFamily="34" charset="-120"/>
                        </a:rPr>
                        <a:t>[, start[,end]])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回傳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 sub 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子字串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第一次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出現的索引值，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若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沒有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則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回傳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-1 </a:t>
                      </a:r>
                      <a:endParaRPr lang="en-US" sz="1800" kern="100" dirty="0" smtClean="0">
                        <a:latin typeface="+mj-lt"/>
                        <a:ea typeface="微軟正黑體" pitchFamily="34" charset="-120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start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與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end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定義範圍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71815"/>
              </p:ext>
            </p:extLst>
          </p:nvPr>
        </p:nvGraphicFramePr>
        <p:xfrm>
          <a:off x="314653" y="4144463"/>
          <a:ext cx="8568952" cy="171621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456384"/>
                <a:gridCol w="5112568"/>
              </a:tblGrid>
              <a:tr h="516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index(sub</a:t>
                      </a:r>
                      <a:r>
                        <a:rPr lang="en-US" sz="1600" kern="100" dirty="0">
                          <a:latin typeface="+mj-lt"/>
                          <a:ea typeface="微軟正黑體" pitchFamily="34" charset="-120"/>
                        </a:rPr>
                        <a:t>[, start[,end]])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回傳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 sub 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子字串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第一次出現的索引值</a:t>
                      </a:r>
                      <a:endParaRPr lang="en-US" altLang="zh-TW" sz="1800" kern="100" dirty="0" smtClean="0">
                        <a:solidFill>
                          <a:schemeClr val="dk1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若</a:t>
                      </a:r>
                      <a:r>
                        <a:rPr lang="zh-TW" altLang="en-US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沒有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則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傳</a:t>
                      </a: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ValueError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,  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start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與</a:t>
                      </a:r>
                      <a:r>
                        <a:rPr lang="en-US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end</a:t>
                      </a:r>
                      <a:r>
                        <a:rPr lang="zh-TW" altLang="zh-TW" sz="1800" kern="100" dirty="0" smtClean="0">
                          <a:solidFill>
                            <a:schemeClr val="dk1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定義範圍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51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kern="100" dirty="0" smtClean="0">
                          <a:latin typeface="+mj-lt"/>
                          <a:ea typeface="微軟正黑體" pitchFamily="34" charset="-120"/>
                        </a:rPr>
                        <a:t>replace(old</a:t>
                      </a:r>
                      <a:r>
                        <a:rPr lang="en-US" sz="1600" kern="100" dirty="0">
                          <a:latin typeface="+mj-lt"/>
                          <a:ea typeface="微軟正黑體" pitchFamily="34" charset="-120"/>
                        </a:rPr>
                        <a:t>, new[,count]) 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字串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中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old 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子字串以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 new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子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替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換 。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count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值代表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的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old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子字串會被替換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掉</a:t>
                      </a: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幾次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。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1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String.split</a:t>
            </a:r>
            <a:r>
              <a:rPr lang="en-US" altLang="zh-TW" dirty="0" smtClean="0">
                <a:solidFill>
                  <a:srgbClr val="0070C0"/>
                </a:solidFill>
              </a:rPr>
              <a:t>([</a:t>
            </a:r>
            <a:r>
              <a:rPr lang="en-US" altLang="zh-TW" dirty="0" err="1" smtClean="0">
                <a:solidFill>
                  <a:srgbClr val="0070C0"/>
                </a:solidFill>
              </a:rPr>
              <a:t>sep</a:t>
            </a:r>
            <a:r>
              <a:rPr lang="en-US" altLang="zh-TW" dirty="0" smtClean="0">
                <a:solidFill>
                  <a:srgbClr val="0070C0"/>
                </a:solidFill>
              </a:rPr>
              <a:t>=None, </a:t>
            </a:r>
            <a:r>
              <a:rPr lang="en-US" altLang="zh-TW" dirty="0" err="1" smtClean="0">
                <a:solidFill>
                  <a:srgbClr val="0070C0"/>
                </a:solidFill>
              </a:rPr>
              <a:t>maxsplit</a:t>
            </a:r>
            <a:r>
              <a:rPr lang="en-US" altLang="zh-TW" dirty="0" smtClean="0">
                <a:solidFill>
                  <a:srgbClr val="0070C0"/>
                </a:solidFill>
              </a:rPr>
              <a:t> = -1])</a:t>
            </a:r>
          </a:p>
          <a:p>
            <a:pPr lvl="1"/>
            <a:endParaRPr lang="en-US" altLang="zh-TW" b="1" dirty="0" smtClean="0"/>
          </a:p>
          <a:p>
            <a:pPr marL="201168" lvl="1" indent="0">
              <a:buNone/>
            </a:pPr>
            <a:r>
              <a:rPr lang="zh-TW" altLang="en-US" dirty="0" smtClean="0"/>
              <a:t>將</a:t>
            </a:r>
            <a:r>
              <a:rPr lang="en-US" altLang="zh-TW" b="1" dirty="0" err="1" smtClean="0"/>
              <a:t>sep</a:t>
            </a:r>
            <a:r>
              <a:rPr lang="en-US" altLang="zh-TW" dirty="0" smtClean="0"/>
              <a:t> </a:t>
            </a:r>
            <a:r>
              <a:rPr lang="zh-TW" altLang="en-US" dirty="0" smtClean="0"/>
              <a:t>的值為分割的依據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</a:t>
            </a:r>
            <a:r>
              <a:rPr lang="en-US" altLang="zh-TW" dirty="0" err="1" smtClean="0"/>
              <a:t>sep</a:t>
            </a:r>
            <a:r>
              <a:rPr lang="en-US" altLang="zh-TW" dirty="0" smtClean="0"/>
              <a:t> </a:t>
            </a:r>
            <a:r>
              <a:rPr lang="zh-TW" altLang="en-US" dirty="0" smtClean="0"/>
              <a:t>沒有設值則會</a:t>
            </a:r>
            <a:r>
              <a:rPr lang="zh-TW" altLang="en-US" dirty="0"/>
              <a:t>把空白字元當作</a:t>
            </a:r>
            <a:r>
              <a:rPr lang="zh-TW" altLang="en-US" dirty="0" smtClean="0"/>
              <a:t>分割依據</a:t>
            </a:r>
            <a:endParaRPr lang="en-US" altLang="zh-TW" dirty="0" smtClean="0"/>
          </a:p>
          <a:p>
            <a:pPr marL="201168" lvl="1" indent="0">
              <a:buNone/>
            </a:pP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b="1" dirty="0" err="1"/>
              <a:t>m</a:t>
            </a:r>
            <a:r>
              <a:rPr lang="en-US" altLang="zh-TW" b="1" dirty="0" err="1" smtClean="0"/>
              <a:t>axsplit</a:t>
            </a:r>
            <a:r>
              <a:rPr lang="en-US" altLang="zh-TW" dirty="0" smtClean="0"/>
              <a:t> </a:t>
            </a:r>
            <a:r>
              <a:rPr lang="zh-TW" altLang="en-US" dirty="0"/>
              <a:t>是最多分割幾</a:t>
            </a:r>
            <a:r>
              <a:rPr lang="zh-TW" altLang="en-US" dirty="0" smtClean="0"/>
              <a:t>次</a:t>
            </a:r>
            <a:r>
              <a:rPr lang="en-US" altLang="zh-TW" dirty="0" smtClean="0"/>
              <a:t>,</a:t>
            </a:r>
            <a:r>
              <a:rPr lang="zh-TW" altLang="en-US" dirty="0" smtClean="0"/>
              <a:t>預設</a:t>
            </a:r>
            <a:r>
              <a:rPr lang="zh-TW" altLang="en-US" dirty="0"/>
              <a:t>為</a:t>
            </a:r>
            <a:r>
              <a:rPr lang="en-US" altLang="zh-TW" dirty="0"/>
              <a:t>-</a:t>
            </a:r>
            <a:r>
              <a:rPr lang="en-US" altLang="zh-TW" dirty="0" smtClean="0"/>
              <a:t>1</a:t>
            </a:r>
            <a:endParaRPr lang="en-US" altLang="zh-TW" dirty="0"/>
          </a:p>
          <a:p>
            <a:pPr marL="201168" lvl="1" indent="0">
              <a:buNone/>
            </a:pP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 smtClean="0"/>
              <a:t>如果</a:t>
            </a:r>
            <a:r>
              <a:rPr lang="zh-TW" altLang="en-US" dirty="0"/>
              <a:t>有</a:t>
            </a:r>
            <a:r>
              <a:rPr lang="zh-TW" altLang="en-US" dirty="0" smtClean="0"/>
              <a:t>給定</a:t>
            </a:r>
            <a:r>
              <a:rPr lang="zh-TW" altLang="en-US" dirty="0"/>
              <a:t>非負整數的</a:t>
            </a:r>
            <a:r>
              <a:rPr lang="zh-TW" altLang="en-US" dirty="0" smtClean="0"/>
              <a:t>值</a:t>
            </a:r>
            <a:r>
              <a:rPr lang="en-US" altLang="zh-TW" dirty="0" smtClean="0"/>
              <a:t>(ex:2</a:t>
            </a:r>
            <a:r>
              <a:rPr lang="zh-TW" altLang="en-US" dirty="0" smtClean="0"/>
              <a:t>）</a:t>
            </a:r>
            <a:r>
              <a:rPr lang="en-US" altLang="zh-TW" dirty="0" smtClean="0"/>
              <a:t>, </a:t>
            </a:r>
            <a:r>
              <a:rPr lang="zh-TW" altLang="en-US" dirty="0" smtClean="0"/>
              <a:t>則</a:t>
            </a:r>
            <a:r>
              <a:rPr lang="zh-TW" altLang="en-US" dirty="0"/>
              <a:t>會分割成最多</a:t>
            </a:r>
            <a:r>
              <a:rPr lang="en-US" altLang="zh-TW" dirty="0"/>
              <a:t>2+1 </a:t>
            </a:r>
            <a:r>
              <a:rPr lang="zh-TW" altLang="en-US" dirty="0"/>
              <a:t>個子</a:t>
            </a:r>
            <a:r>
              <a:rPr lang="zh-TW" altLang="en-US" dirty="0" smtClean="0"/>
              <a:t>字串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b="1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94FF4-33E3-4157-88E0-FD0E9F99A45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String.split</a:t>
            </a:r>
            <a:r>
              <a:rPr lang="en-US" altLang="zh-TW" dirty="0" smtClean="0">
                <a:solidFill>
                  <a:srgbClr val="0070C0"/>
                </a:solidFill>
              </a:rPr>
              <a:t>([</a:t>
            </a:r>
            <a:r>
              <a:rPr lang="en-US" altLang="zh-TW" dirty="0" err="1" smtClean="0">
                <a:solidFill>
                  <a:srgbClr val="0070C0"/>
                </a:solidFill>
              </a:rPr>
              <a:t>sep</a:t>
            </a:r>
            <a:r>
              <a:rPr lang="en-US" altLang="zh-TW" dirty="0" smtClean="0">
                <a:solidFill>
                  <a:srgbClr val="0070C0"/>
                </a:solidFill>
              </a:rPr>
              <a:t>=None, </a:t>
            </a:r>
            <a:r>
              <a:rPr lang="en-US" altLang="zh-TW" dirty="0" err="1" smtClean="0">
                <a:solidFill>
                  <a:srgbClr val="0070C0"/>
                </a:solidFill>
              </a:rPr>
              <a:t>maxsplit</a:t>
            </a:r>
            <a:r>
              <a:rPr lang="en-US" altLang="zh-TW" dirty="0" smtClean="0">
                <a:solidFill>
                  <a:srgbClr val="0070C0"/>
                </a:solidFill>
              </a:rPr>
              <a:t> = -1])</a:t>
            </a:r>
          </a:p>
          <a:p>
            <a:pPr lvl="1"/>
            <a:endParaRPr lang="en-US" altLang="zh-TW" b="1" dirty="0" smtClean="0"/>
          </a:p>
          <a:p>
            <a:pPr marL="201168" lvl="1" indent="0">
              <a:buNone/>
            </a:pPr>
            <a:r>
              <a:rPr lang="en-US" altLang="zh-TW" sz="2000" dirty="0"/>
              <a:t/>
            </a:r>
            <a:br>
              <a:rPr lang="en-US" altLang="zh-TW" sz="2000" dirty="0"/>
            </a:br>
            <a:endParaRPr lang="en-US" altLang="zh-TW" sz="2000" b="1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B2C0-AF38-4F5E-9A07-1ED831DF64D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229867"/>
            <a:ext cx="8667750" cy="249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5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String.count</a:t>
            </a:r>
            <a:r>
              <a:rPr lang="en-US" altLang="zh-TW" dirty="0" smtClean="0">
                <a:solidFill>
                  <a:srgbClr val="0070C0"/>
                </a:solidFill>
              </a:rPr>
              <a:t>(sub[, start[, end]])</a:t>
            </a:r>
          </a:p>
          <a:p>
            <a:endParaRPr lang="en-US" altLang="zh-TW" dirty="0" smtClean="0"/>
          </a:p>
          <a:p>
            <a:pPr marL="292608" lvl="1" indent="0">
              <a:buNone/>
            </a:pPr>
            <a:r>
              <a:rPr lang="zh-TW" altLang="en-US" dirty="0" smtClean="0"/>
              <a:t>計算字串</a:t>
            </a:r>
            <a:r>
              <a:rPr lang="zh-TW" altLang="en-US" dirty="0"/>
              <a:t>中有關</a:t>
            </a:r>
            <a:r>
              <a:rPr lang="en-US" altLang="zh-TW" dirty="0"/>
              <a:t>sub </a:t>
            </a:r>
            <a:r>
              <a:rPr lang="zh-TW" altLang="en-US" dirty="0"/>
              <a:t>子字串出現的</a:t>
            </a:r>
            <a:r>
              <a:rPr lang="zh-TW" altLang="en-US" dirty="0" smtClean="0"/>
              <a:t>次數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而</a:t>
            </a:r>
            <a:r>
              <a:rPr lang="en-US" altLang="zh-TW" dirty="0" smtClean="0"/>
              <a:t>sub </a:t>
            </a:r>
            <a:r>
              <a:rPr lang="zh-TW" altLang="en-US" dirty="0" smtClean="0"/>
              <a:t>一定要給值</a:t>
            </a:r>
            <a:endParaRPr lang="en-US" altLang="zh-TW" dirty="0" smtClean="0"/>
          </a:p>
          <a:p>
            <a:pPr marL="292608" lvl="1" indent="0">
              <a:buNone/>
            </a:pPr>
            <a:endParaRPr lang="zh-TW" altLang="en-US" dirty="0"/>
          </a:p>
          <a:p>
            <a:pPr marL="292608" lvl="1" indent="0">
              <a:buNone/>
            </a:pPr>
            <a:r>
              <a:rPr lang="en-US" altLang="zh-TW" dirty="0"/>
              <a:t>start </a:t>
            </a:r>
            <a:r>
              <a:rPr lang="zh-TW" altLang="en-US" dirty="0" smtClean="0">
                <a:solidFill>
                  <a:srgbClr val="00B050"/>
                </a:solidFill>
              </a:rPr>
              <a:t>從給</a:t>
            </a:r>
            <a:r>
              <a:rPr lang="zh-TW" altLang="en-US" dirty="0">
                <a:solidFill>
                  <a:srgbClr val="00B050"/>
                </a:solidFill>
              </a:rPr>
              <a:t>定</a:t>
            </a:r>
            <a:r>
              <a:rPr lang="zh-TW" altLang="en-US" dirty="0" smtClean="0">
                <a:solidFill>
                  <a:srgbClr val="00B050"/>
                </a:solidFill>
              </a:rPr>
              <a:t>的索引值開始計數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r>
              <a:rPr lang="en-US" altLang="zh-TW" dirty="0"/>
              <a:t>end </a:t>
            </a:r>
            <a:r>
              <a:rPr lang="zh-TW" altLang="en-US" dirty="0" smtClean="0"/>
              <a:t>代表</a:t>
            </a:r>
            <a:r>
              <a:rPr lang="zh-TW" altLang="en-US" dirty="0"/>
              <a:t>計數的動作</a:t>
            </a:r>
            <a:r>
              <a:rPr lang="zh-TW" altLang="en-US" dirty="0" smtClean="0"/>
              <a:t>到給</a:t>
            </a:r>
            <a:r>
              <a:rPr lang="zh-TW" altLang="en-US" dirty="0"/>
              <a:t>定</a:t>
            </a:r>
            <a:r>
              <a:rPr lang="zh-TW" altLang="en-US" dirty="0" smtClean="0"/>
              <a:t>的索引值前</a:t>
            </a:r>
            <a:r>
              <a:rPr lang="zh-TW" altLang="en-US" dirty="0"/>
              <a:t>即</a:t>
            </a:r>
            <a:r>
              <a:rPr lang="zh-TW" altLang="en-US" dirty="0" smtClean="0"/>
              <a:t>停止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並不</a:t>
            </a:r>
            <a:r>
              <a:rPr lang="zh-TW" altLang="en-US" dirty="0">
                <a:solidFill>
                  <a:srgbClr val="FF0000"/>
                </a:solidFill>
              </a:rPr>
              <a:t>包含</a:t>
            </a:r>
            <a:r>
              <a:rPr lang="zh-TW" altLang="en-US" dirty="0"/>
              <a:t>給定</a:t>
            </a:r>
            <a:r>
              <a:rPr lang="zh-TW" altLang="en-US" dirty="0" smtClean="0"/>
              <a:t>的索引位置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298B-9987-485A-8128-C3D77CE64C7A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3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String.count</a:t>
            </a:r>
            <a:r>
              <a:rPr lang="en-US" altLang="zh-TW" dirty="0" smtClean="0">
                <a:solidFill>
                  <a:srgbClr val="0070C0"/>
                </a:solidFill>
              </a:rPr>
              <a:t>(sub[, start[, end]])</a:t>
            </a: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B2322-CE80-4849-9ACF-D0B57FF78D6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142755"/>
            <a:ext cx="7814678" cy="310038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60712" y="3247697"/>
            <a:ext cx="181303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21573" y="3247697"/>
            <a:ext cx="181303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4617576" y="3247697"/>
            <a:ext cx="181303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628290" y="3247697"/>
            <a:ext cx="181303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864773" y="3247697"/>
            <a:ext cx="181303" cy="165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4225159" y="3413235"/>
            <a:ext cx="323193" cy="83557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043856" y="3231967"/>
            <a:ext cx="291661" cy="18126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949016" y="3231966"/>
            <a:ext cx="134864" cy="1812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6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String.find</a:t>
            </a:r>
            <a:r>
              <a:rPr lang="en-US" altLang="zh-TW" dirty="0" smtClean="0">
                <a:solidFill>
                  <a:srgbClr val="0070C0"/>
                </a:solidFill>
              </a:rPr>
              <a:t>(sub[, start[, end]])</a:t>
            </a:r>
          </a:p>
          <a:p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 smtClean="0"/>
              <a:t>在字串裡面</a:t>
            </a:r>
            <a:r>
              <a:rPr lang="zh-TW" altLang="en-US" dirty="0"/>
              <a:t>找尋</a:t>
            </a:r>
            <a:r>
              <a:rPr lang="zh-TW" altLang="en-US" dirty="0">
                <a:solidFill>
                  <a:srgbClr val="00B050"/>
                </a:solidFill>
              </a:rPr>
              <a:t>第一次出現</a:t>
            </a:r>
            <a:r>
              <a:rPr lang="en-US" altLang="zh-TW" dirty="0">
                <a:solidFill>
                  <a:srgbClr val="00B050"/>
                </a:solidFill>
              </a:rPr>
              <a:t>sub </a:t>
            </a:r>
            <a:r>
              <a:rPr lang="zh-TW" altLang="en-US" dirty="0">
                <a:solidFill>
                  <a:srgbClr val="00B050"/>
                </a:solidFill>
              </a:rPr>
              <a:t>子字串</a:t>
            </a:r>
            <a:r>
              <a:rPr lang="zh-TW" altLang="en-US" dirty="0" smtClean="0">
                <a:solidFill>
                  <a:srgbClr val="00B050"/>
                </a:solidFill>
              </a:rPr>
              <a:t>的索引值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AB169-4F8C-40E2-A1AA-F491774DAAD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155" y="3854038"/>
            <a:ext cx="6261219" cy="228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8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String.index</a:t>
            </a:r>
            <a:r>
              <a:rPr lang="en-US" altLang="zh-TW" dirty="0" smtClean="0">
                <a:solidFill>
                  <a:srgbClr val="0070C0"/>
                </a:solidFill>
              </a:rPr>
              <a:t>(sub[, start[, end]])</a:t>
            </a:r>
          </a:p>
          <a:p>
            <a:pPr marL="201168" lvl="1" indent="0">
              <a:buNone/>
            </a:pPr>
            <a:endParaRPr lang="en-US" altLang="zh-TW" dirty="0"/>
          </a:p>
          <a:p>
            <a:pPr marL="201168" lvl="1" indent="0">
              <a:buNone/>
            </a:pPr>
            <a:r>
              <a:rPr lang="zh-TW" altLang="en-US" dirty="0" smtClean="0"/>
              <a:t>和</a:t>
            </a:r>
            <a:r>
              <a:rPr lang="en-US" altLang="zh-TW" dirty="0" err="1"/>
              <a:t>String.find</a:t>
            </a:r>
            <a:r>
              <a:rPr lang="en-US" altLang="zh-TW" dirty="0"/>
              <a:t>()</a:t>
            </a:r>
            <a:r>
              <a:rPr lang="zh-TW" altLang="en-US" dirty="0" smtClean="0"/>
              <a:t>差異在若沒有</a:t>
            </a:r>
            <a:r>
              <a:rPr lang="zh-TW" altLang="en-US" dirty="0"/>
              <a:t>找到子字串的時候不會回傳</a:t>
            </a:r>
            <a:r>
              <a:rPr lang="en-US" altLang="zh-TW" dirty="0" smtClean="0"/>
              <a:t>-1, </a:t>
            </a:r>
            <a:r>
              <a:rPr lang="zh-TW" altLang="en-US" dirty="0" smtClean="0"/>
              <a:t>而是回傳「</a:t>
            </a:r>
            <a:r>
              <a:rPr lang="en-US" altLang="zh-TW" dirty="0" err="1" smtClean="0"/>
              <a:t>ValueError</a:t>
            </a:r>
            <a:r>
              <a:rPr lang="zh-TW" altLang="en-US" dirty="0" smtClean="0"/>
              <a:t>」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1187D-B156-432F-85BE-8BE6BD3123D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53" y="3743380"/>
            <a:ext cx="8661513" cy="224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8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en-US" altLang="zh-TW" dirty="0" err="1" smtClean="0">
                <a:solidFill>
                  <a:srgbClr val="0070C0"/>
                </a:solidFill>
              </a:rPr>
              <a:t>String.replace</a:t>
            </a:r>
            <a:r>
              <a:rPr lang="en-US" altLang="zh-TW" dirty="0" smtClean="0">
                <a:solidFill>
                  <a:srgbClr val="0070C0"/>
                </a:solidFill>
              </a:rPr>
              <a:t>(old, new[, count])</a:t>
            </a:r>
          </a:p>
          <a:p>
            <a:endParaRPr lang="en-US" altLang="zh-TW" dirty="0"/>
          </a:p>
          <a:p>
            <a:pPr marL="201168" lvl="1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將</a:t>
            </a:r>
            <a:r>
              <a:rPr lang="zh-TW" altLang="en-US" dirty="0">
                <a:solidFill>
                  <a:srgbClr val="00B050"/>
                </a:solidFill>
              </a:rPr>
              <a:t>舊的子</a:t>
            </a:r>
            <a:r>
              <a:rPr lang="zh-TW" altLang="en-US" dirty="0" smtClean="0">
                <a:solidFill>
                  <a:srgbClr val="00B050"/>
                </a:solidFill>
              </a:rPr>
              <a:t>字串換</a:t>
            </a:r>
            <a:r>
              <a:rPr lang="zh-TW" altLang="en-US" dirty="0">
                <a:solidFill>
                  <a:srgbClr val="00B050"/>
                </a:solidFill>
              </a:rPr>
              <a:t>成新的子</a:t>
            </a:r>
            <a:r>
              <a:rPr lang="zh-TW" altLang="en-US" dirty="0" smtClean="0">
                <a:solidFill>
                  <a:srgbClr val="00B050"/>
                </a:solidFill>
              </a:rPr>
              <a:t>字串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201168" lvl="1" indent="0">
              <a:buNone/>
            </a:pPr>
            <a:r>
              <a:rPr lang="en-US" altLang="zh-TW" dirty="0" smtClean="0"/>
              <a:t>count </a:t>
            </a:r>
            <a:r>
              <a:rPr lang="zh-TW" altLang="en-US" dirty="0" smtClean="0"/>
              <a:t>若有給值</a:t>
            </a:r>
            <a:r>
              <a:rPr lang="en-US" altLang="zh-TW" dirty="0">
                <a:solidFill>
                  <a:srgbClr val="FF0000"/>
                </a:solidFill>
              </a:rPr>
              <a:t>( </a:t>
            </a:r>
            <a:r>
              <a:rPr lang="en-US" altLang="zh-TW" dirty="0" smtClean="0">
                <a:solidFill>
                  <a:srgbClr val="FF0000"/>
                </a:solidFill>
              </a:rPr>
              <a:t>ex count = 2)</a:t>
            </a:r>
            <a:r>
              <a:rPr lang="en-US" altLang="zh-TW" dirty="0" smtClean="0"/>
              <a:t>, String </a:t>
            </a:r>
            <a:r>
              <a:rPr lang="zh-TW" altLang="en-US" dirty="0" smtClean="0"/>
              <a:t>前兩</a:t>
            </a:r>
            <a:r>
              <a:rPr lang="zh-TW" altLang="en-US" dirty="0"/>
              <a:t>次出現的</a:t>
            </a:r>
            <a:r>
              <a:rPr lang="en-US" altLang="zh-TW" dirty="0"/>
              <a:t>old </a:t>
            </a:r>
            <a:r>
              <a:rPr lang="zh-TW" altLang="en-US" dirty="0"/>
              <a:t>子字串將會被</a:t>
            </a:r>
            <a:r>
              <a:rPr lang="en-US" altLang="zh-TW" dirty="0"/>
              <a:t>new </a:t>
            </a:r>
            <a:r>
              <a:rPr lang="zh-TW" altLang="en-US" dirty="0"/>
              <a:t>子字串</a:t>
            </a:r>
            <a:r>
              <a:rPr lang="zh-TW" altLang="en-US" dirty="0" smtClean="0"/>
              <a:t>取代</a:t>
            </a:r>
            <a:endParaRPr lang="en-US" altLang="zh-TW" dirty="0" smtClean="0"/>
          </a:p>
          <a:p>
            <a:pPr marL="201168" lvl="1" indent="0">
              <a:buNone/>
            </a:pPr>
            <a:r>
              <a:rPr lang="zh-TW" altLang="en-US" dirty="0" smtClean="0"/>
              <a:t>第三次以後</a:t>
            </a:r>
            <a:r>
              <a:rPr lang="zh-TW" altLang="en-US" dirty="0"/>
              <a:t>出現的</a:t>
            </a:r>
            <a:r>
              <a:rPr lang="en-US" altLang="zh-TW" dirty="0"/>
              <a:t>old </a:t>
            </a:r>
            <a:r>
              <a:rPr lang="zh-TW" altLang="en-US" dirty="0"/>
              <a:t>子字串將不會被</a:t>
            </a:r>
            <a:r>
              <a:rPr lang="zh-TW" altLang="en-US" dirty="0" smtClean="0"/>
              <a:t>取代</a:t>
            </a:r>
            <a:endParaRPr lang="zh-TW" altLang="en-US" dirty="0"/>
          </a:p>
          <a:p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D725B-39CE-4646-83DB-C811A3D98638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4353396"/>
            <a:ext cx="8158655" cy="17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數字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數值在電腦中可使用二進位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八進位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及十六進位來儲存與表示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24C8-4AEA-4FC9-8CAE-CF2A1AF4D07F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1578132" y="3595601"/>
          <a:ext cx="6192688" cy="20116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389385"/>
                <a:gridCol w="480330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function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bin()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字串形式</a:t>
                      </a:r>
                      <a:r>
                        <a:rPr lang="zh-TW" altLang="zh-TW" sz="1800" kern="100" dirty="0" smtClean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傳二進位表示式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err="1" smtClean="0">
                          <a:latin typeface="+mj-lt"/>
                          <a:ea typeface="微軟正黑體" pitchFamily="34" charset="-120"/>
                        </a:rPr>
                        <a:t>oct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()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字串形式</a:t>
                      </a:r>
                      <a:r>
                        <a:rPr lang="zh-TW" altLang="zh-TW" sz="1800" kern="100" dirty="0" smtClean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傳八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進位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表示式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hex() 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字串形式</a:t>
                      </a:r>
                      <a:r>
                        <a:rPr lang="zh-TW" altLang="zh-TW" sz="1800" kern="100" dirty="0" smtClean="0">
                          <a:latin typeface="+mj-lt"/>
                          <a:ea typeface="微軟正黑體" pitchFamily="34" charset="-120"/>
                        </a:rPr>
                        <a:t>回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傳十六進位表示式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54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D8961-2248-4A1A-9AB8-B843451ECA34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 idx="4294967295"/>
          </p:nvPr>
        </p:nvSpPr>
        <p:spPr>
          <a:xfrm>
            <a:off x="314653" y="310987"/>
            <a:ext cx="8172450" cy="619179"/>
          </a:xfrm>
        </p:spPr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4294967295"/>
          </p:nvPr>
        </p:nvSpPr>
        <p:spPr>
          <a:xfrm>
            <a:off x="244311" y="435249"/>
            <a:ext cx="877093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70C0"/>
                </a:solidFill>
              </a:rPr>
              <a:t>其他字串函數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664392"/>
              </p:ext>
            </p:extLst>
          </p:nvPr>
        </p:nvGraphicFramePr>
        <p:xfrm>
          <a:off x="446296" y="2089234"/>
          <a:ext cx="8568952" cy="3637157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3456384"/>
                <a:gridCol w="5112568"/>
              </a:tblGrid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isalnum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檢測字串是否僅為數字</a:t>
                      </a:r>
                      <a:r>
                        <a:rPr lang="en-US" altLang="zh-TW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(0-9)</a:t>
                      </a: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或字母</a:t>
                      </a:r>
                      <a:r>
                        <a:rPr lang="en-US" altLang="zh-TW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(A-Z,</a:t>
                      </a:r>
                      <a:r>
                        <a:rPr lang="en-US" altLang="zh-TW" sz="1800" kern="100" baseline="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 z-a)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5125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isalpha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檢測字串是否僅為字母</a:t>
                      </a:r>
                      <a:r>
                        <a:rPr lang="en-US" altLang="zh-TW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(A-Z,</a:t>
                      </a:r>
                      <a:r>
                        <a:rPr lang="en-US" altLang="zh-TW" sz="1800" kern="100" baseline="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 z-a)</a:t>
                      </a:r>
                      <a:endParaRPr lang="zh-TW" altLang="zh-TW" sz="1800" kern="100" dirty="0" smtClean="0">
                        <a:solidFill>
                          <a:srgbClr val="000000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isdigit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檢測字串是否僅為數字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islower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檢測字串是否僅為小寫字母</a:t>
                      </a:r>
                      <a:endParaRPr lang="zh-TW" altLang="zh-TW" sz="1800" kern="100" dirty="0" smtClean="0">
                        <a:solidFill>
                          <a:srgbClr val="000000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isupper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n-lt"/>
                          <a:ea typeface="微軟正黑體" pitchFamily="34" charset="-120"/>
                          <a:cs typeface="+mn-cs"/>
                        </a:rPr>
                        <a:t>檢測字串是否僅為大寫字母</a:t>
                      </a:r>
                      <a:endParaRPr lang="zh-TW" altLang="zh-TW" sz="1800" kern="100" dirty="0" smtClean="0">
                        <a:solidFill>
                          <a:srgbClr val="000000"/>
                        </a:solidFill>
                        <a:latin typeface="+mn-lt"/>
                        <a:ea typeface="微軟正黑體" pitchFamily="34" charset="-120"/>
                        <a:cs typeface="+mn-cs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err="1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swapcase</a:t>
                      </a: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大寫字母轉小寫，小寫字母轉大寫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***** </a:t>
                      </a:r>
                      <a:r>
                        <a:rPr lang="en-US" altLang="zh-TW" sz="1600" kern="100" dirty="0" err="1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len</a:t>
                      </a:r>
                      <a:r>
                        <a:rPr lang="en-US" altLang="zh-TW" sz="16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(string)</a:t>
                      </a:r>
                      <a:endParaRPr lang="zh-TW" sz="1600" kern="100" dirty="0">
                        <a:solidFill>
                          <a:srgbClr val="C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*****</a:t>
                      </a:r>
                      <a:r>
                        <a:rPr lang="en-US" altLang="zh-TW" sz="1800" kern="100" baseline="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 </a:t>
                      </a:r>
                      <a:r>
                        <a:rPr lang="zh-TW" altLang="en-US" sz="18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計算字串長度</a:t>
                      </a:r>
                      <a:r>
                        <a:rPr lang="en-US" altLang="zh-TW" sz="18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(</a:t>
                      </a:r>
                      <a:r>
                        <a:rPr lang="zh-TW" altLang="en-US" sz="18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這個很重要</a:t>
                      </a:r>
                      <a:r>
                        <a:rPr lang="en-US" altLang="zh-TW" sz="1800" kern="100" dirty="0" smtClean="0">
                          <a:solidFill>
                            <a:srgbClr val="C00000"/>
                          </a:solidFill>
                          <a:latin typeface="+mj-lt"/>
                          <a:ea typeface="微軟正黑體" pitchFamily="34" charset="-120"/>
                        </a:rPr>
                        <a:t>) *****</a:t>
                      </a:r>
                      <a:endParaRPr lang="zh-TW" sz="1800" kern="100" dirty="0">
                        <a:solidFill>
                          <a:srgbClr val="C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  <a:tr h="4463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6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join()</a:t>
                      </a:r>
                      <a:endParaRPr lang="zh-TW" sz="16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solidFill>
                            <a:srgbClr val="000000"/>
                          </a:solidFill>
                          <a:latin typeface="+mj-lt"/>
                          <a:ea typeface="微軟正黑體" pitchFamily="34" charset="-120"/>
                        </a:rPr>
                        <a:t>連接字串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5589" marR="65589" marT="911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64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pPr algn="just"/>
            <a:r>
              <a:rPr lang="en-US" altLang="zh-TW" dirty="0" smtClean="0"/>
              <a:t>Test = “I Love This Game”</a:t>
            </a:r>
          </a:p>
          <a:p>
            <a:pPr algn="just"/>
            <a:r>
              <a:rPr lang="zh-TW" altLang="en-US" dirty="0" smtClean="0"/>
              <a:t>請寫</a:t>
            </a:r>
            <a:r>
              <a:rPr lang="en-US" altLang="zh-TW" dirty="0" smtClean="0"/>
              <a:t>Python </a:t>
            </a:r>
            <a:r>
              <a:rPr lang="zh-TW" altLang="en-US" dirty="0" smtClean="0"/>
              <a:t>程式輸出以下結果</a:t>
            </a:r>
            <a:r>
              <a:rPr lang="en-US" altLang="zh-TW" dirty="0" smtClean="0"/>
              <a:t>: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00F5F-BBF1-4FF9-8851-B747FB6B9C6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747" y="3408701"/>
            <a:ext cx="6148379" cy="257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12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輸出格式化</a:t>
            </a:r>
            <a:endParaRPr lang="en-US" altLang="zh-TW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以</a:t>
            </a:r>
            <a:r>
              <a:rPr lang="zh-TW" altLang="en-US" dirty="0">
                <a:solidFill>
                  <a:schemeClr val="tx1"/>
                </a:solidFill>
              </a:rPr>
              <a:t>「</a:t>
            </a:r>
            <a:r>
              <a:rPr lang="en-US" altLang="zh-TW" dirty="0">
                <a:solidFill>
                  <a:schemeClr val="tx1"/>
                </a:solidFill>
              </a:rPr>
              <a:t>%</a:t>
            </a:r>
            <a:r>
              <a:rPr lang="zh-TW" altLang="en-US" dirty="0">
                <a:solidFill>
                  <a:schemeClr val="tx1"/>
                </a:solidFill>
              </a:rPr>
              <a:t>」</a:t>
            </a:r>
            <a:r>
              <a:rPr lang="zh-TW" altLang="en-US" dirty="0" smtClean="0">
                <a:solidFill>
                  <a:schemeClr val="tx1"/>
                </a:solidFill>
              </a:rPr>
              <a:t>與其他參數結合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chemeClr val="tx1"/>
                </a:solidFill>
              </a:rPr>
              <a:t>  再</a:t>
            </a:r>
            <a:r>
              <a:rPr lang="zh-TW" altLang="en-US" dirty="0">
                <a:solidFill>
                  <a:schemeClr val="tx1"/>
                </a:solidFill>
              </a:rPr>
              <a:t>將要輸出的資訊加以</a:t>
            </a:r>
            <a:r>
              <a:rPr lang="zh-TW" altLang="en-US" dirty="0" smtClean="0">
                <a:solidFill>
                  <a:schemeClr val="tx1"/>
                </a:solidFill>
              </a:rPr>
              <a:t>詳述</a:t>
            </a:r>
            <a:endParaRPr lang="zh-TW" altLang="en-US" dirty="0">
              <a:solidFill>
                <a:schemeClr val="tx1"/>
              </a:solidFill>
            </a:endParaRPr>
          </a:p>
          <a:p>
            <a:pPr marL="292608" lvl="1" indent="0">
              <a:buNone/>
            </a:pPr>
            <a:endParaRPr lang="en-US" altLang="zh-TW" dirty="0" smtClean="0">
              <a:solidFill>
                <a:schemeClr val="tx1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DC77C-0A66-4DD5-AA05-427A0AE3B0B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227805"/>
              </p:ext>
            </p:extLst>
          </p:nvPr>
        </p:nvGraphicFramePr>
        <p:xfrm>
          <a:off x="5277078" y="1976567"/>
          <a:ext cx="4359165" cy="4114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69579"/>
                <a:gridCol w="3389586"/>
              </a:tblGrid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Type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zh-TW" sz="1800" kern="1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%%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在字串中顯示</a:t>
                      </a: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%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%d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 smtClean="0">
                          <a:latin typeface="+mj-lt"/>
                          <a:ea typeface="微軟正黑體" pitchFamily="34" charset="-120"/>
                        </a:rPr>
                        <a:t>10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進位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整數輸出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%f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浮點數輸出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%e,%E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科學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記號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%o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以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8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進位整數方式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%x,%X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以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16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進位整數方式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%s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>
                          <a:latin typeface="+mj-lt"/>
                          <a:ea typeface="微軟正黑體" pitchFamily="34" charset="-120"/>
                        </a:rPr>
                        <a:t>%c</a:t>
                      </a:r>
                      <a:endParaRPr lang="zh-TW" sz="1800" kern="10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altLang="en-US" sz="1800" kern="100" dirty="0" smtClean="0">
                          <a:latin typeface="+mj-lt"/>
                          <a:ea typeface="微軟正黑體" pitchFamily="34" charset="-120"/>
                        </a:rPr>
                        <a:t>單一字元輸出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  <a:tr h="3648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%r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使用</a:t>
                      </a:r>
                      <a:r>
                        <a:rPr lang="en-US" sz="1800" kern="100" dirty="0" err="1">
                          <a:latin typeface="+mj-lt"/>
                          <a:ea typeface="微軟正黑體" pitchFamily="34" charset="-120"/>
                        </a:rPr>
                        <a:t>repr</a:t>
                      </a:r>
                      <a:r>
                        <a:rPr lang="en-US" sz="1800" kern="100" dirty="0">
                          <a:latin typeface="+mj-lt"/>
                          <a:ea typeface="微軟正黑體" pitchFamily="34" charset="-120"/>
                        </a:rPr>
                        <a:t>()</a:t>
                      </a:r>
                      <a:r>
                        <a:rPr lang="zh-TW" sz="1800" kern="100" dirty="0">
                          <a:latin typeface="+mj-lt"/>
                          <a:ea typeface="微軟正黑體" pitchFamily="34" charset="-120"/>
                        </a:rPr>
                        <a:t>輸出</a:t>
                      </a:r>
                      <a:r>
                        <a:rPr lang="zh-TW" sz="1800" kern="100" dirty="0" smtClean="0">
                          <a:latin typeface="+mj-lt"/>
                          <a:ea typeface="微軟正黑體" pitchFamily="34" charset="-120"/>
                        </a:rPr>
                        <a:t>字串</a:t>
                      </a:r>
                      <a:endParaRPr lang="zh-TW" sz="1800" kern="100" dirty="0">
                        <a:solidFill>
                          <a:srgbClr val="000000"/>
                        </a:solidFill>
                        <a:latin typeface="+mj-lt"/>
                        <a:ea typeface="微軟正黑體" pitchFamily="34" charset="-12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輸出格式化 </a:t>
            </a:r>
            <a:r>
              <a:rPr lang="en-US" altLang="zh-TW" dirty="0" smtClean="0"/>
              <a:t>print( “ </a:t>
            </a:r>
            <a:r>
              <a:rPr lang="zh-TW" altLang="en-US" dirty="0" smtClean="0"/>
              <a:t>要輸出的內容</a:t>
            </a:r>
            <a:r>
              <a:rPr lang="en-US" altLang="zh-TW" dirty="0" smtClean="0"/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%type </a:t>
            </a:r>
            <a:r>
              <a:rPr lang="en-US" altLang="zh-TW" dirty="0" smtClean="0"/>
              <a:t>“  </a:t>
            </a:r>
            <a:r>
              <a:rPr lang="en-US" altLang="zh-TW" dirty="0" smtClean="0">
                <a:solidFill>
                  <a:srgbClr val="0070C0"/>
                </a:solidFill>
              </a:rPr>
              <a:t>%(</a:t>
            </a:r>
            <a:r>
              <a:rPr lang="zh-TW" altLang="en-US" dirty="0" smtClean="0">
                <a:solidFill>
                  <a:srgbClr val="0070C0"/>
                </a:solidFill>
              </a:rPr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)  </a:t>
            </a:r>
            <a:r>
              <a:rPr lang="en-US" altLang="zh-TW" dirty="0" smtClean="0"/>
              <a:t>) </a:t>
            </a: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61196-6A21-48C5-AB58-59A070EBD8A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" y="3285959"/>
            <a:ext cx="7246991" cy="186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浮點</a:t>
            </a:r>
            <a:r>
              <a:rPr lang="zh-TW" altLang="en-US" dirty="0"/>
              <a:t>數的</a:t>
            </a:r>
            <a:r>
              <a:rPr lang="zh-TW" altLang="en-US" dirty="0" smtClean="0"/>
              <a:t>輸出也可以格式化</a:t>
            </a:r>
            <a:r>
              <a:rPr lang="en-US" altLang="zh-TW" dirty="0" smtClean="0"/>
              <a:t>, </a:t>
            </a:r>
            <a:r>
              <a:rPr lang="zh-TW" altLang="en-US" dirty="0" smtClean="0"/>
              <a:t>預設是小數點</a:t>
            </a:r>
            <a:r>
              <a:rPr lang="zh-TW" altLang="en-US" dirty="0"/>
              <a:t>後第六</a:t>
            </a:r>
            <a:r>
              <a:rPr lang="zh-TW" altLang="en-US" dirty="0" smtClean="0"/>
              <a:t>位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利用</a:t>
            </a:r>
            <a:r>
              <a:rPr lang="zh-TW" altLang="en-US" dirty="0">
                <a:solidFill>
                  <a:srgbClr val="FF0000"/>
                </a:solidFill>
              </a:rPr>
              <a:t>在「</a:t>
            </a:r>
            <a:r>
              <a:rPr lang="en-US" altLang="zh-TW" dirty="0">
                <a:solidFill>
                  <a:srgbClr val="FF0000"/>
                </a:solidFill>
              </a:rPr>
              <a:t>%</a:t>
            </a:r>
            <a:r>
              <a:rPr lang="zh-TW" altLang="en-US" dirty="0">
                <a:solidFill>
                  <a:srgbClr val="FF0000"/>
                </a:solidFill>
              </a:rPr>
              <a:t>」後面</a:t>
            </a:r>
            <a:r>
              <a:rPr lang="zh-TW" altLang="en-US" dirty="0" smtClean="0">
                <a:solidFill>
                  <a:srgbClr val="FF0000"/>
                </a:solidFill>
              </a:rPr>
              <a:t>加上數字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zh-TW" altLang="en-US" dirty="0" smtClean="0">
                <a:solidFill>
                  <a:srgbClr val="FF0000"/>
                </a:solidFill>
              </a:rPr>
              <a:t>方式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可控制輸出的長度及小數位數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E2EF-43F8-41DB-B18E-127E7D91AE96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069" y="3430322"/>
            <a:ext cx="6030054" cy="26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字串輸出也可以格式化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 smtClean="0"/>
              <a:t>在</a:t>
            </a:r>
            <a:r>
              <a:rPr lang="zh-TW" altLang="en-US" dirty="0"/>
              <a:t>「</a:t>
            </a:r>
            <a:r>
              <a:rPr lang="en-US" altLang="zh-TW" dirty="0"/>
              <a:t>%</a:t>
            </a:r>
            <a:r>
              <a:rPr lang="zh-TW" altLang="en-US" dirty="0"/>
              <a:t>」後面</a:t>
            </a:r>
            <a:r>
              <a:rPr lang="zh-TW" altLang="en-US" dirty="0" smtClean="0"/>
              <a:t>加上數字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</a:t>
            </a:r>
            <a:r>
              <a:rPr lang="zh-TW" altLang="en-US" dirty="0"/>
              <a:t>控制想輸出</a:t>
            </a:r>
            <a:r>
              <a:rPr lang="zh-TW" altLang="en-US" dirty="0" smtClean="0"/>
              <a:t>的長度及字元長度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FF970-2010-43C5-9418-4E8610FD2515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264" y="3838410"/>
            <a:ext cx="5637352" cy="235743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95574" y="4218799"/>
            <a:ext cx="29193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+mj-lt"/>
                <a:ea typeface="+mj-ea"/>
              </a:rPr>
              <a:t>p</a:t>
            </a:r>
            <a:r>
              <a:rPr lang="en-US" altLang="zh-TW" sz="2000" dirty="0" smtClean="0">
                <a:latin typeface="+mj-lt"/>
                <a:ea typeface="+mj-ea"/>
              </a:rPr>
              <a:t>rint(“%</a:t>
            </a:r>
            <a:r>
              <a:rPr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a</a:t>
            </a:r>
            <a:r>
              <a:rPr lang="en-US" altLang="zh-TW" sz="2000" dirty="0" smtClean="0">
                <a:latin typeface="+mj-lt"/>
                <a:ea typeface="+mj-ea"/>
              </a:rPr>
              <a:t>.</a:t>
            </a:r>
            <a:r>
              <a:rPr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b</a:t>
            </a:r>
            <a:r>
              <a:rPr lang="en-US" altLang="zh-TW" sz="2000" dirty="0" smtClean="0">
                <a:solidFill>
                  <a:srgbClr val="FF0000"/>
                </a:solidFill>
                <a:latin typeface="+mj-lt"/>
                <a:ea typeface="+mj-ea"/>
              </a:rPr>
              <a:t>s</a:t>
            </a:r>
            <a:r>
              <a:rPr lang="en-US" altLang="zh-TW" sz="2000" dirty="0" smtClean="0">
                <a:latin typeface="+mj-lt"/>
                <a:ea typeface="+mj-ea"/>
              </a:rPr>
              <a:t>”  %(Strings))</a:t>
            </a:r>
          </a:p>
          <a:p>
            <a:r>
              <a:rPr lang="en-US" altLang="zh-TW" sz="2000" dirty="0" smtClean="0">
                <a:latin typeface="+mj-lt"/>
                <a:ea typeface="+mj-ea"/>
              </a:rPr>
              <a:t>a: </a:t>
            </a:r>
            <a:r>
              <a:rPr lang="zh-TW" altLang="en-US" sz="2000" dirty="0" smtClean="0">
                <a:latin typeface="+mj-lt"/>
                <a:ea typeface="+mj-ea"/>
              </a:rPr>
              <a:t>總長度</a:t>
            </a:r>
            <a:r>
              <a:rPr lang="en-US" altLang="zh-TW" sz="2000" dirty="0" smtClean="0">
                <a:latin typeface="+mj-lt"/>
                <a:ea typeface="+mj-ea"/>
              </a:rPr>
              <a:t> </a:t>
            </a:r>
          </a:p>
          <a:p>
            <a:r>
              <a:rPr lang="en-US" altLang="zh-TW" sz="2000" dirty="0">
                <a:latin typeface="+mj-lt"/>
                <a:ea typeface="+mj-ea"/>
              </a:rPr>
              <a:t>b</a:t>
            </a:r>
            <a:r>
              <a:rPr lang="en-US" altLang="zh-TW" sz="2000" dirty="0" smtClean="0">
                <a:latin typeface="+mj-lt"/>
                <a:ea typeface="+mj-ea"/>
              </a:rPr>
              <a:t>: </a:t>
            </a:r>
            <a:r>
              <a:rPr lang="zh-TW" altLang="en-US" sz="2000" dirty="0" smtClean="0">
                <a:latin typeface="+mj-lt"/>
                <a:ea typeface="+mj-ea"/>
              </a:rPr>
              <a:t>輸出幾位字元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674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err="1" smtClean="0"/>
              <a:t>repr</a:t>
            </a:r>
            <a:r>
              <a:rPr lang="en-US" altLang="zh-TW" dirty="0"/>
              <a:t>( </a:t>
            </a:r>
            <a:r>
              <a:rPr lang="en-US" altLang="zh-TW" dirty="0" smtClean="0"/>
              <a:t>): %r, </a:t>
            </a:r>
            <a:r>
              <a:rPr lang="zh-TW" altLang="en-US" dirty="0" smtClean="0"/>
              <a:t>不管輸出的型態為何，都會用字串來輸出</a:t>
            </a:r>
            <a:r>
              <a:rPr lang="en-US" altLang="zh-TW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1049-D4DF-44F6-BC92-9F371FC09DF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436" y="3294629"/>
            <a:ext cx="5606347" cy="232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9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格式化字串運算 </a:t>
            </a:r>
            <a:r>
              <a:rPr lang="en-US" altLang="zh-TW" dirty="0" smtClean="0">
                <a:solidFill>
                  <a:srgbClr val="0070C0"/>
                </a:solidFill>
              </a:rPr>
              <a:t>format()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可以</a:t>
            </a:r>
            <a:r>
              <a:rPr lang="zh-TW" altLang="en-US" dirty="0"/>
              <a:t>進行格式化輸出外，還可以針對內容</a:t>
            </a:r>
            <a:r>
              <a:rPr lang="zh-TW" altLang="en-US" dirty="0" smtClean="0"/>
              <a:t>進行運算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669-0B5E-4962-BE38-09A65CD958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49" y="3672680"/>
            <a:ext cx="6999831" cy="25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6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格式化字串運算 </a:t>
            </a:r>
            <a:r>
              <a:rPr lang="en-US" altLang="zh-TW" dirty="0" smtClean="0">
                <a:solidFill>
                  <a:srgbClr val="0070C0"/>
                </a:solidFill>
              </a:rPr>
              <a:t>format()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其他參數使用方式 </a:t>
            </a:r>
            <a:r>
              <a:rPr lang="en-US" altLang="zh-TW" dirty="0" smtClean="0"/>
              <a:t>{</a:t>
            </a:r>
            <a:r>
              <a:rPr lang="zh-TW" altLang="en-US" dirty="0" smtClean="0"/>
              <a:t>欄位 </a:t>
            </a:r>
            <a:r>
              <a:rPr lang="en-US" altLang="zh-TW" dirty="0" smtClean="0"/>
              <a:t>: format-spec}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669-0B5E-4962-BE38-09A65CD958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91506"/>
              </p:ext>
            </p:extLst>
          </p:nvPr>
        </p:nvGraphicFramePr>
        <p:xfrm>
          <a:off x="891540" y="3436883"/>
          <a:ext cx="7851228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480"/>
                <a:gridCol w="1473480"/>
                <a:gridCol w="4904268"/>
              </a:tblGrid>
              <a:tr h="62357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format-spec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格式化符號</a:t>
                      </a:r>
                    </a:p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align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&lt;,</a:t>
                      </a:r>
                      <a:r>
                        <a:rPr lang="en-US" altLang="zh-TW" baseline="0" dirty="0" smtClean="0"/>
                        <a:t> &gt;, ^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&lt;(</a:t>
                      </a:r>
                      <a:r>
                        <a:rPr lang="zh-TW" altLang="en-US" dirty="0" smtClean="0"/>
                        <a:t>靠左</a:t>
                      </a:r>
                      <a:r>
                        <a:rPr lang="en-US" altLang="zh-TW" dirty="0" smtClean="0"/>
                        <a:t>) &gt;(</a:t>
                      </a:r>
                      <a:r>
                        <a:rPr lang="zh-TW" altLang="en-US" dirty="0" smtClean="0"/>
                        <a:t>靠右</a:t>
                      </a:r>
                      <a:r>
                        <a:rPr lang="en-US" altLang="zh-TW" dirty="0" smtClean="0"/>
                        <a:t>) ^(</a:t>
                      </a:r>
                      <a:r>
                        <a:rPr lang="zh-TW" altLang="en-US" dirty="0" smtClean="0"/>
                        <a:t>置中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sign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 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可以使用符號</a:t>
                      </a:r>
                      <a:r>
                        <a:rPr lang="en-US" altLang="zh-TW" dirty="0" smtClean="0"/>
                        <a:t>(-)</a:t>
                      </a:r>
                      <a:r>
                        <a:rPr lang="en-US" altLang="zh-TW" baseline="0" dirty="0" smtClean="0"/>
                        <a:t> (+)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用數值表示欄寬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格式化字串運算 </a:t>
            </a:r>
            <a:r>
              <a:rPr lang="en-US" altLang="zh-TW" dirty="0" smtClean="0">
                <a:solidFill>
                  <a:srgbClr val="0070C0"/>
                </a:solidFill>
              </a:rPr>
              <a:t>format()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/>
              <a:t> </a:t>
            </a:r>
            <a:r>
              <a:rPr lang="zh-TW" altLang="en-US" dirty="0" smtClean="0"/>
              <a:t>參數</a:t>
            </a:r>
            <a:r>
              <a:rPr lang="zh-TW" altLang="en-US" dirty="0"/>
              <a:t>使用方式 </a:t>
            </a:r>
            <a:r>
              <a:rPr lang="en-US" altLang="zh-TW" dirty="0"/>
              <a:t>{</a:t>
            </a:r>
            <a:r>
              <a:rPr lang="zh-TW" altLang="en-US" dirty="0"/>
              <a:t>欄位 </a:t>
            </a:r>
            <a:r>
              <a:rPr lang="en-US" altLang="zh-TW" dirty="0"/>
              <a:t>: </a:t>
            </a:r>
            <a:r>
              <a:rPr lang="en-US" altLang="zh-TW" dirty="0" smtClean="0"/>
              <a:t>format-spec}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669-0B5E-4962-BE38-09A65CD958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3245526"/>
            <a:ext cx="5715000" cy="1419225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904156"/>
              </p:ext>
            </p:extLst>
          </p:nvPr>
        </p:nvGraphicFramePr>
        <p:xfrm>
          <a:off x="1675765" y="4791978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52"/>
                <a:gridCol w="5078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格式化符號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{0}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format</a:t>
                      </a:r>
                      <a:r>
                        <a:rPr lang="zh-TW" altLang="en-US" dirty="0" smtClean="0"/>
                        <a:t>接的第一個參數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換行</a:t>
                      </a:r>
                      <a:endParaRPr lang="en-US" altLang="zh-TW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{1:</a:t>
                      </a:r>
                      <a:r>
                        <a:rPr lang="en-US" altLang="zh-TW" b="1" dirty="0" smtClean="0">
                          <a:solidFill>
                            <a:srgbClr val="FF0000"/>
                          </a:solidFill>
                        </a:rPr>
                        <a:t>,d</a:t>
                      </a:r>
                      <a:r>
                        <a:rPr lang="en-US" altLang="zh-TW" dirty="0" smtClean="0"/>
                        <a:t>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第二個參數以及是數字的化千位數會輸出</a:t>
                      </a:r>
                      <a:r>
                        <a:rPr lang="en-US" altLang="zh-TW" dirty="0" smtClean="0"/>
                        <a:t>”,”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8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數字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3301B-669C-4C8A-AF31-DB47A236416D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378" y="2472230"/>
            <a:ext cx="7022642" cy="288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格式化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 smtClean="0">
                <a:solidFill>
                  <a:srgbClr val="0070C0"/>
                </a:solidFill>
              </a:rPr>
              <a:t>格式化字串運算 </a:t>
            </a:r>
            <a:r>
              <a:rPr lang="en-US" altLang="zh-TW" dirty="0" smtClean="0">
                <a:solidFill>
                  <a:srgbClr val="0070C0"/>
                </a:solidFill>
              </a:rPr>
              <a:t>format()</a:t>
            </a:r>
            <a:endParaRPr lang="en-US" altLang="zh-TW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參數使用方式 </a:t>
            </a:r>
            <a:r>
              <a:rPr lang="en-US" altLang="zh-TW" dirty="0" smtClean="0"/>
              <a:t>{</a:t>
            </a:r>
            <a:r>
              <a:rPr lang="zh-TW" altLang="en-US" dirty="0" smtClean="0"/>
              <a:t>欄位 </a:t>
            </a:r>
            <a:r>
              <a:rPr lang="en-US" altLang="zh-TW" dirty="0" smtClean="0"/>
              <a:t>: format-spec}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AF669-0B5E-4962-BE38-09A65CD9582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727" y="3238172"/>
            <a:ext cx="6238875" cy="1390650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323577"/>
              </p:ext>
            </p:extLst>
          </p:nvPr>
        </p:nvGraphicFramePr>
        <p:xfrm>
          <a:off x="1675765" y="4791978"/>
          <a:ext cx="6604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752"/>
                <a:gridCol w="5078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格式化符號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meaning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{+^9}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^</a:t>
                      </a:r>
                      <a:r>
                        <a:rPr lang="zh-TW" altLang="en-US" dirty="0" smtClean="0"/>
                        <a:t>置中對齊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欄寬</a:t>
                      </a:r>
                      <a:r>
                        <a:rPr lang="en-US" altLang="zh-TW" dirty="0" smtClean="0"/>
                        <a:t>9, </a:t>
                      </a:r>
                      <a:r>
                        <a:rPr lang="zh-TW" altLang="en-US" dirty="0" smtClean="0"/>
                        <a:t>不足</a:t>
                      </a:r>
                      <a:r>
                        <a:rPr lang="en-US" altLang="zh-TW" dirty="0" smtClean="0"/>
                        <a:t>9</a:t>
                      </a:r>
                      <a:r>
                        <a:rPr lang="zh-TW" altLang="en-US" dirty="0" smtClean="0"/>
                        <a:t>的補</a:t>
                      </a:r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{&gt;10}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r>
                        <a:rPr lang="zh-TW" altLang="en-US" dirty="0" smtClean="0"/>
                        <a:t>靠右對齊</a:t>
                      </a:r>
                      <a:r>
                        <a:rPr lang="en-US" altLang="zh-TW" dirty="0" smtClean="0"/>
                        <a:t>, </a:t>
                      </a:r>
                      <a:r>
                        <a:rPr lang="zh-TW" altLang="en-US" dirty="0" smtClean="0"/>
                        <a:t>欄寬</a:t>
                      </a:r>
                      <a:r>
                        <a:rPr lang="en-US" altLang="zh-TW" dirty="0" smtClean="0"/>
                        <a:t>10, </a:t>
                      </a:r>
                      <a:r>
                        <a:rPr lang="zh-TW" altLang="en-US" dirty="0" smtClean="0"/>
                        <a:t>不足</a:t>
                      </a:r>
                      <a:r>
                        <a:rPr lang="en-US" altLang="zh-TW" dirty="0" smtClean="0"/>
                        <a:t>10</a:t>
                      </a:r>
                      <a:r>
                        <a:rPr lang="zh-TW" altLang="en-US" smtClean="0"/>
                        <a:t>的補空格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39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型態轉換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有時目前的資料型態並不能輸出想要的格式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zh-TW" altLang="en-US" dirty="0" smtClean="0"/>
              <a:t>用轉換函數將變數轉換成其他資料</a:t>
            </a:r>
            <a:r>
              <a:rPr lang="zh-TW" altLang="en-US" dirty="0"/>
              <a:t>格式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4F5DA-912D-40B2-9257-463FCDDAA790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2900262" y="3624044"/>
          <a:ext cx="4675345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506200"/>
                <a:gridCol w="3169145"/>
              </a:tblGrid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  <a:cs typeface="+mn-cs"/>
                        </a:rPr>
                        <a:t>Function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latin typeface="+mj-lt"/>
                          <a:ea typeface="微軟正黑體" pitchFamily="34" charset="-120"/>
                        </a:rPr>
                        <a:t>meaning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latin typeface="+mj-lt"/>
                          <a:ea typeface="微軟正黑體" pitchFamily="34" charset="-120"/>
                        </a:rPr>
                        <a:t>int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(x)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轉換成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整數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float(x)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>
                          <a:latin typeface="+mj-lt"/>
                          <a:ea typeface="微軟正黑體" pitchFamily="34" charset="-120"/>
                        </a:rPr>
                        <a:t>轉換成浮點數。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str(x)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轉換為字串。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tuple(x)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轉換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tuple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。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list(x)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 dirty="0" smtClean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轉換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list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。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11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+mj-lt"/>
                          <a:ea typeface="微軟正黑體" pitchFamily="34" charset="-120"/>
                        </a:rPr>
                        <a:t>chr(x)</a:t>
                      </a:r>
                      <a:endParaRPr lang="zh-TW" sz="160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將</a:t>
                      </a:r>
                      <a:r>
                        <a:rPr lang="en-US" sz="1600" dirty="0">
                          <a:latin typeface="+mj-lt"/>
                          <a:ea typeface="微軟正黑體" pitchFamily="34" charset="-120"/>
                        </a:rPr>
                        <a:t>x</a:t>
                      </a:r>
                      <a:r>
                        <a:rPr lang="zh-TW" sz="1600" dirty="0">
                          <a:latin typeface="+mj-lt"/>
                          <a:ea typeface="微軟正黑體" pitchFamily="34" charset="-120"/>
                        </a:rPr>
                        <a:t>轉換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為</a:t>
                      </a:r>
                      <a:r>
                        <a:rPr lang="zh-TW" altLang="en-US" sz="1600" dirty="0" smtClean="0">
                          <a:latin typeface="+mj-lt"/>
                          <a:ea typeface="微軟正黑體" pitchFamily="34" charset="-120"/>
                        </a:rPr>
                        <a:t>字元</a:t>
                      </a:r>
                      <a:r>
                        <a:rPr lang="zh-TW" sz="1600" dirty="0" smtClean="0">
                          <a:latin typeface="+mj-lt"/>
                          <a:ea typeface="微軟正黑體" pitchFamily="34" charset="-120"/>
                        </a:rPr>
                        <a:t>。</a:t>
                      </a:r>
                      <a:endParaRPr lang="zh-TW" sz="1600" dirty="0">
                        <a:latin typeface="+mj-lt"/>
                        <a:ea typeface="微軟正黑體" pitchFamily="34" charset="-12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31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型態轉換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DE7D8-99E4-4611-90A0-D910FDD246E9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27" y="2940269"/>
            <a:ext cx="4393117" cy="2727434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980985" y="3242760"/>
            <a:ext cx="336911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>
                <a:solidFill>
                  <a:srgbClr val="0070C0"/>
                </a:solidFill>
                <a:latin typeface="+mj-lt"/>
                <a:ea typeface="+mj-ea"/>
              </a:rPr>
              <a:t>i</a:t>
            </a:r>
            <a:r>
              <a:rPr lang="en-US" altLang="zh-TW" sz="2000" dirty="0" err="1" smtClean="0">
                <a:solidFill>
                  <a:srgbClr val="0070C0"/>
                </a:solidFill>
                <a:latin typeface="+mj-lt"/>
                <a:ea typeface="+mj-ea"/>
              </a:rPr>
              <a:t>nt</a:t>
            </a:r>
            <a:r>
              <a:rPr lang="en-US" altLang="zh-TW" sz="2000" dirty="0" smtClean="0">
                <a:solidFill>
                  <a:srgbClr val="0070C0"/>
                </a:solidFill>
                <a:latin typeface="+mj-lt"/>
                <a:ea typeface="+mj-ea"/>
              </a:rPr>
              <a:t>(test,2)</a:t>
            </a:r>
          </a:p>
          <a:p>
            <a:endParaRPr lang="en-US" altLang="zh-TW" sz="2000" dirty="0" smtClean="0">
              <a:solidFill>
                <a:srgbClr val="0070C0"/>
              </a:solidFill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1.</a:t>
            </a:r>
            <a:r>
              <a:rPr lang="zh-TW" altLang="en-US" sz="2000" dirty="0" smtClean="0">
                <a:latin typeface="+mj-lt"/>
                <a:ea typeface="+mj-ea"/>
              </a:rPr>
              <a:t>先轉成整數</a:t>
            </a:r>
            <a:endParaRPr lang="en-US" altLang="zh-TW" sz="2000" dirty="0" smtClean="0">
              <a:latin typeface="+mj-lt"/>
              <a:ea typeface="+mj-ea"/>
            </a:endParaRPr>
          </a:p>
          <a:p>
            <a:r>
              <a:rPr lang="en-US" altLang="zh-TW" sz="2000" dirty="0" smtClean="0">
                <a:latin typeface="+mj-lt"/>
                <a:ea typeface="+mj-ea"/>
              </a:rPr>
              <a:t>2.</a:t>
            </a:r>
            <a:r>
              <a:rPr lang="zh-TW" altLang="en-US" sz="2000" dirty="0" smtClean="0">
                <a:latin typeface="+mj-lt"/>
                <a:ea typeface="+mj-ea"/>
              </a:rPr>
              <a:t>用</a:t>
            </a:r>
            <a:r>
              <a:rPr lang="en-US" altLang="zh-TW" sz="2000" dirty="0" smtClean="0">
                <a:latin typeface="+mj-lt"/>
                <a:ea typeface="+mj-ea"/>
              </a:rPr>
              <a:t>2</a:t>
            </a:r>
            <a:r>
              <a:rPr lang="zh-TW" altLang="en-US" sz="2000" dirty="0" smtClean="0">
                <a:latin typeface="+mj-lt"/>
                <a:ea typeface="+mj-ea"/>
              </a:rPr>
              <a:t>進位方式呈現</a:t>
            </a:r>
            <a:r>
              <a:rPr lang="en-US" altLang="zh-TW" sz="2000" dirty="0" smtClean="0">
                <a:latin typeface="+mj-lt"/>
                <a:ea typeface="+mj-ea"/>
              </a:rPr>
              <a:t>100</a:t>
            </a:r>
          </a:p>
          <a:p>
            <a:r>
              <a:rPr lang="en-US" altLang="zh-TW" sz="2000" dirty="0" smtClean="0">
                <a:latin typeface="+mj-lt"/>
                <a:ea typeface="+mj-ea"/>
              </a:rPr>
              <a:t>… </a:t>
            </a:r>
            <a:r>
              <a:rPr lang="zh-TW" altLang="en-US" sz="2000" dirty="0" smtClean="0">
                <a:latin typeface="+mj-lt"/>
                <a:ea typeface="+mj-ea"/>
              </a:rPr>
              <a:t>以此類推</a:t>
            </a:r>
            <a:endParaRPr lang="zh-TW" altLang="en-US" sz="2000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577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型態轉換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9A355-FC04-4C5E-A072-EC80C84D0C4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013" y="2277624"/>
            <a:ext cx="4780401" cy="3948049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519041" y="4169979"/>
            <a:ext cx="2930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+mj-lt"/>
                <a:ea typeface="+mj-ea"/>
              </a:rPr>
              <a:t>為什麼 </a:t>
            </a:r>
            <a:r>
              <a:rPr lang="en-US" altLang="zh-TW" dirty="0" smtClean="0">
                <a:latin typeface="+mj-lt"/>
                <a:ea typeface="+mj-ea"/>
              </a:rPr>
              <a:t>f</a:t>
            </a:r>
            <a:r>
              <a:rPr lang="zh-TW" altLang="en-US" dirty="0" smtClean="0">
                <a:latin typeface="+mj-lt"/>
                <a:ea typeface="+mj-ea"/>
              </a:rPr>
              <a:t>輸出是</a:t>
            </a:r>
            <a:r>
              <a:rPr lang="en-US" altLang="zh-TW" dirty="0" smtClean="0">
                <a:latin typeface="+mj-lt"/>
                <a:ea typeface="+mj-ea"/>
              </a:rPr>
              <a:t>d ???</a:t>
            </a:r>
            <a:endParaRPr lang="zh-TW" altLang="en-US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59701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型態轉換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86FDF-9FF4-46DD-A03D-203F898AA602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1026" name="Picture 2" descr="http://pic.pimg.tw/isvincent/4b512eb611a6f.png?v=12636115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262" y="2002221"/>
            <a:ext cx="3912943" cy="38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2455274" y="5825359"/>
            <a:ext cx="4802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Ascii</a:t>
            </a:r>
            <a:r>
              <a:rPr lang="en-US" altLang="zh-TW" dirty="0" smtClean="0"/>
              <a:t> code,  from isvincent.pixnet.net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95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隨堂練習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8F5C4-5E8D-4275-BB3B-0F444FC81F5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65" y="3139405"/>
            <a:ext cx="5938202" cy="261576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67740" y="1950268"/>
            <a:ext cx="4953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TW" sz="2000" dirty="0" smtClean="0">
                <a:latin typeface="+mj-lt"/>
                <a:ea typeface="+mj-ea"/>
              </a:rPr>
              <a:t>1. </a:t>
            </a:r>
            <a:r>
              <a:rPr lang="zh-TW" altLang="en-US" sz="2000" dirty="0" smtClean="0">
                <a:latin typeface="+mj-lt"/>
                <a:ea typeface="+mj-ea"/>
              </a:rPr>
              <a:t>輸入二個數字</a:t>
            </a:r>
            <a:endParaRPr lang="en-US" altLang="zh-TW" sz="2000" dirty="0">
              <a:latin typeface="+mj-lt"/>
              <a:ea typeface="+mj-ea"/>
            </a:endParaRPr>
          </a:p>
          <a:p>
            <a:pPr algn="just"/>
            <a:r>
              <a:rPr lang="en-US" altLang="zh-TW" sz="2000" dirty="0" smtClean="0">
                <a:latin typeface="+mj-lt"/>
                <a:ea typeface="+mj-ea"/>
              </a:rPr>
              <a:t>2. </a:t>
            </a:r>
            <a:r>
              <a:rPr lang="zh-TW" altLang="en-US" sz="2000" dirty="0" smtClean="0">
                <a:latin typeface="+mj-lt"/>
                <a:ea typeface="+mj-ea"/>
              </a:rPr>
              <a:t>輸出</a:t>
            </a:r>
            <a:r>
              <a:rPr lang="zh-TW" altLang="en-US" sz="2000" dirty="0">
                <a:latin typeface="+mj-lt"/>
                <a:ea typeface="+mj-ea"/>
              </a:rPr>
              <a:t>以下結果</a:t>
            </a:r>
            <a:r>
              <a:rPr lang="en-US" altLang="zh-TW" sz="2000" dirty="0">
                <a:latin typeface="+mj-lt"/>
                <a:ea typeface="+mj-ea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1505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數字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zh-TW" altLang="en-US" dirty="0" smtClean="0"/>
              <a:t> 數字型態中，</a:t>
            </a:r>
            <a:r>
              <a:rPr lang="zh-TW" altLang="en-US" dirty="0" smtClean="0">
                <a:solidFill>
                  <a:srgbClr val="00B050"/>
                </a:solidFill>
              </a:rPr>
              <a:t>浮點數又可以分成</a:t>
            </a:r>
            <a:r>
              <a:rPr lang="en-US" altLang="zh-TW" dirty="0" smtClean="0">
                <a:solidFill>
                  <a:srgbClr val="00B050"/>
                </a:solidFill>
              </a:rPr>
              <a:t>float, complex </a:t>
            </a:r>
            <a:r>
              <a:rPr lang="zh-TW" altLang="en-US" dirty="0" smtClean="0">
                <a:solidFill>
                  <a:srgbClr val="00B050"/>
                </a:solidFill>
              </a:rPr>
              <a:t>二種資料型態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altLang="zh-TW" dirty="0"/>
          </a:p>
          <a:p>
            <a:pPr marL="292608" lvl="1" indent="0">
              <a:buNone/>
            </a:pPr>
            <a:r>
              <a:rPr lang="en-US" altLang="zh-TW" dirty="0" smtClean="0"/>
              <a:t>float</a:t>
            </a:r>
            <a:r>
              <a:rPr lang="zh-TW" altLang="en-US" dirty="0"/>
              <a:t>便是指最常見的浮點</a:t>
            </a:r>
            <a:r>
              <a:rPr lang="zh-TW" altLang="en-US" dirty="0" smtClean="0"/>
              <a:t>數</a:t>
            </a:r>
            <a:r>
              <a:rPr lang="en-US" altLang="zh-TW" dirty="0" smtClean="0"/>
              <a:t>, </a:t>
            </a:r>
            <a:r>
              <a:rPr lang="zh-TW" altLang="en-US" dirty="0" smtClean="0"/>
              <a:t>用來</a:t>
            </a:r>
            <a:r>
              <a:rPr lang="zh-TW" altLang="en-US" dirty="0"/>
              <a:t>保存倍</a:t>
            </a:r>
            <a:r>
              <a:rPr lang="zh-TW" altLang="en-US" dirty="0">
                <a:solidFill>
                  <a:srgbClr val="FF0000"/>
                </a:solidFill>
              </a:rPr>
              <a:t>精度浮點數類型的數值</a:t>
            </a:r>
            <a:r>
              <a:rPr lang="zh-TW" altLang="en-US" dirty="0" smtClean="0">
                <a:solidFill>
                  <a:srgbClr val="FF0000"/>
                </a:solidFill>
              </a:rPr>
              <a:t>資料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marL="292608" lvl="1" indent="0">
              <a:buNone/>
            </a:pPr>
            <a:endParaRPr lang="en-US" altLang="zh-TW" dirty="0"/>
          </a:p>
          <a:p>
            <a:pPr marL="292608" lvl="1" indent="0">
              <a:buNone/>
            </a:pPr>
            <a:r>
              <a:rPr lang="en-US" altLang="zh-TW" dirty="0"/>
              <a:t>complex</a:t>
            </a:r>
            <a:r>
              <a:rPr lang="zh-TW" altLang="en-US" dirty="0"/>
              <a:t>則是用來儲存複數類型的數值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marL="292608" lvl="1" indent="0">
              <a:buNone/>
            </a:pPr>
            <a:r>
              <a:rPr lang="zh-TW" altLang="en-US" dirty="0" smtClean="0"/>
              <a:t>數字</a:t>
            </a:r>
            <a:r>
              <a:rPr lang="zh-TW" altLang="en-US" dirty="0"/>
              <a:t>分成實部及虛</a:t>
            </a:r>
            <a:r>
              <a:rPr lang="zh-TW" altLang="en-US" dirty="0" smtClean="0"/>
              <a:t>部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FF0000"/>
                </a:solidFill>
              </a:rPr>
              <a:t>以</a:t>
            </a:r>
            <a:r>
              <a:rPr lang="zh-TW" altLang="en-US" dirty="0">
                <a:solidFill>
                  <a:srgbClr val="FF0000"/>
                </a:solidFill>
              </a:rPr>
              <a:t>兩個</a:t>
            </a:r>
            <a:r>
              <a:rPr lang="en-US" altLang="zh-TW" dirty="0">
                <a:solidFill>
                  <a:srgbClr val="FF0000"/>
                </a:solidFill>
              </a:rPr>
              <a:t>float</a:t>
            </a:r>
            <a:r>
              <a:rPr lang="zh-TW" altLang="en-US" dirty="0">
                <a:solidFill>
                  <a:srgbClr val="FF0000"/>
                </a:solidFill>
              </a:rPr>
              <a:t>來</a:t>
            </a:r>
            <a:r>
              <a:rPr lang="zh-TW" altLang="en-US" dirty="0" smtClean="0">
                <a:solidFill>
                  <a:srgbClr val="FF0000"/>
                </a:solidFill>
              </a:rPr>
              <a:t>表示實</a:t>
            </a:r>
            <a:r>
              <a:rPr lang="zh-TW" altLang="en-US" dirty="0">
                <a:solidFill>
                  <a:srgbClr val="FF0000"/>
                </a:solidFill>
              </a:rPr>
              <a:t>部與</a:t>
            </a:r>
            <a:r>
              <a:rPr lang="zh-TW" altLang="en-US" dirty="0" smtClean="0">
                <a:solidFill>
                  <a:srgbClr val="FF0000"/>
                </a:solidFill>
              </a:rPr>
              <a:t>虛部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/>
              <a:t>ex. &lt;1.2 + 3j&gt;</a:t>
            </a:r>
            <a:r>
              <a:rPr lang="zh-TW" altLang="en-US" dirty="0" smtClean="0"/>
              <a:t> 或 </a:t>
            </a:r>
            <a:r>
              <a:rPr lang="en-US" altLang="zh-TW" dirty="0" smtClean="0"/>
              <a:t>&lt;3000-5j&gt;</a:t>
            </a:r>
          </a:p>
          <a:p>
            <a:pPr marL="0" indent="0">
              <a:buNone/>
            </a:pPr>
            <a:endParaRPr lang="en-US" altLang="zh-TW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TW" b="1" dirty="0" smtClean="0">
                <a:solidFill>
                  <a:srgbClr val="C00000"/>
                </a:solidFill>
              </a:rPr>
              <a:t> 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38E6-5B24-44CD-B65A-709F865226F3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2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/>
              <a:t>字串</a:t>
            </a:r>
            <a:r>
              <a:rPr lang="zh-TW" altLang="en-US" dirty="0" smtClean="0"/>
              <a:t>是任何一個程式</a:t>
            </a:r>
            <a:r>
              <a:rPr lang="zh-TW" altLang="en-US" dirty="0"/>
              <a:t>語言</a:t>
            </a:r>
            <a:r>
              <a:rPr lang="zh-TW" altLang="en-US" dirty="0" smtClean="0"/>
              <a:t>中都相當</a:t>
            </a:r>
            <a:r>
              <a:rPr lang="zh-TW" altLang="en-US" dirty="0"/>
              <a:t>重要的</a:t>
            </a:r>
            <a:r>
              <a:rPr lang="zh-TW" altLang="en-US" dirty="0" smtClean="0"/>
              <a:t>一個變數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傳達資訊給使用者及獲取使用者的輸入資料時經常被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zh-TW" altLang="en-US" dirty="0" smtClean="0"/>
              <a:t>只要</a:t>
            </a:r>
            <a:r>
              <a:rPr lang="zh-TW" altLang="en-US" dirty="0"/>
              <a:t>不以</a:t>
            </a:r>
            <a:r>
              <a:rPr lang="zh-TW" altLang="en-US" dirty="0">
                <a:solidFill>
                  <a:srgbClr val="00B050"/>
                </a:solidFill>
              </a:rPr>
              <a:t>真／假、數值表示的資料都可以用字串來</a:t>
            </a:r>
            <a:r>
              <a:rPr lang="zh-TW" altLang="en-US" dirty="0" smtClean="0">
                <a:solidFill>
                  <a:srgbClr val="00B050"/>
                </a:solidFill>
              </a:rPr>
              <a:t>表示</a:t>
            </a:r>
            <a:endParaRPr lang="en-US" altLang="zh-TW" dirty="0" smtClean="0">
              <a:solidFill>
                <a:srgbClr val="00B050"/>
              </a:solidFill>
            </a:endParaRPr>
          </a:p>
          <a:p>
            <a:endParaRPr lang="en-US" altLang="zh-TW" dirty="0"/>
          </a:p>
          <a:p>
            <a:pPr algn="just"/>
            <a:r>
              <a:rPr lang="en-US" altLang="zh-TW" dirty="0" smtClean="0"/>
              <a:t>Python </a:t>
            </a:r>
            <a:r>
              <a:rPr lang="zh-TW" altLang="en-US" dirty="0" smtClean="0"/>
              <a:t>有內建字串的函數庫，多種函數可用來處理字串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0E705-08D0-4B27-8C0C-B91AA61E6EEC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768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</a:t>
            </a:r>
            <a:r>
              <a:rPr lang="en-US" altLang="zh-TW" dirty="0" smtClean="0"/>
              <a:t>x</a:t>
            </a:r>
            <a:r>
              <a:rPr lang="en-US" altLang="zh-TW" dirty="0"/>
              <a:t>=“Hello Python” </a:t>
            </a:r>
            <a:r>
              <a:rPr lang="zh-TW" altLang="en-US" dirty="0" smtClean="0"/>
              <a:t>，</a:t>
            </a:r>
            <a:r>
              <a:rPr lang="zh-TW" altLang="en-US" dirty="0"/>
              <a:t>共有</a:t>
            </a:r>
            <a:r>
              <a:rPr lang="en-US" altLang="zh-TW" dirty="0"/>
              <a:t>12 </a:t>
            </a:r>
            <a:r>
              <a:rPr lang="zh-TW" altLang="en-US" dirty="0"/>
              <a:t>個字元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如果</a:t>
            </a:r>
            <a:r>
              <a:rPr lang="zh-TW" altLang="en-US" dirty="0"/>
              <a:t>想要取出</a:t>
            </a:r>
            <a:r>
              <a:rPr lang="en-US" altLang="zh-TW" dirty="0"/>
              <a:t>x</a:t>
            </a:r>
            <a:r>
              <a:rPr lang="zh-TW" altLang="en-US" dirty="0"/>
              <a:t>裡面</a:t>
            </a:r>
            <a:r>
              <a:rPr lang="zh-TW" altLang="en-US" dirty="0" smtClean="0"/>
              <a:t>第</a:t>
            </a:r>
            <a:r>
              <a:rPr lang="en-US" altLang="zh-TW" dirty="0" smtClean="0"/>
              <a:t>3</a:t>
            </a:r>
            <a:r>
              <a:rPr lang="zh-TW" altLang="en-US" dirty="0" smtClean="0"/>
              <a:t>個</a:t>
            </a:r>
            <a:r>
              <a:rPr lang="zh-TW" altLang="en-US" dirty="0"/>
              <a:t>字元，就得下</a:t>
            </a:r>
            <a:r>
              <a:rPr lang="en-US" altLang="zh-TW" dirty="0" smtClean="0"/>
              <a:t>x[2] </a:t>
            </a:r>
            <a:r>
              <a:rPr lang="zh-TW" altLang="en-US" dirty="0"/>
              <a:t>這個指令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要</a:t>
            </a:r>
            <a:r>
              <a:rPr lang="zh-TW" altLang="en-US" dirty="0">
                <a:solidFill>
                  <a:srgbClr val="00B050"/>
                </a:solidFill>
              </a:rPr>
              <a:t>取出</a:t>
            </a:r>
            <a:r>
              <a:rPr lang="zh-TW" altLang="en-US" dirty="0" smtClean="0">
                <a:solidFill>
                  <a:srgbClr val="00B050"/>
                </a:solidFill>
              </a:rPr>
              <a:t>第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r>
              <a:rPr lang="zh-TW" altLang="en-US" dirty="0" smtClean="0">
                <a:solidFill>
                  <a:srgbClr val="00B050"/>
                </a:solidFill>
              </a:rPr>
              <a:t>個</a:t>
            </a:r>
            <a:r>
              <a:rPr lang="zh-TW" altLang="en-US" dirty="0">
                <a:solidFill>
                  <a:srgbClr val="00B050"/>
                </a:solidFill>
              </a:rPr>
              <a:t>字元，</a:t>
            </a:r>
            <a:r>
              <a:rPr lang="en-US" altLang="zh-TW" dirty="0">
                <a:solidFill>
                  <a:srgbClr val="00B050"/>
                </a:solidFill>
              </a:rPr>
              <a:t>[ ] </a:t>
            </a:r>
            <a:r>
              <a:rPr lang="zh-TW" altLang="en-US" dirty="0" smtClean="0">
                <a:solidFill>
                  <a:srgbClr val="00B050"/>
                </a:solidFill>
              </a:rPr>
              <a:t>裡面是</a:t>
            </a:r>
            <a:r>
              <a:rPr lang="en-US" altLang="zh-TW" dirty="0" smtClean="0">
                <a:solidFill>
                  <a:srgbClr val="00B050"/>
                </a:solidFill>
              </a:rPr>
              <a:t>2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zh-TW" altLang="en-US" dirty="0" smtClean="0">
                <a:solidFill>
                  <a:srgbClr val="00B050"/>
                </a:solidFill>
              </a:rPr>
              <a:t> 程式</a:t>
            </a:r>
            <a:r>
              <a:rPr lang="zh-TW" altLang="en-US" dirty="0">
                <a:solidFill>
                  <a:srgbClr val="00B050"/>
                </a:solidFill>
              </a:rPr>
              <a:t>的</a:t>
            </a:r>
            <a:r>
              <a:rPr lang="zh-TW" altLang="en-US" dirty="0" smtClean="0">
                <a:solidFill>
                  <a:srgbClr val="00B050"/>
                </a:solidFill>
              </a:rPr>
              <a:t>世界索引大多從</a:t>
            </a:r>
            <a:r>
              <a:rPr lang="en-US" altLang="zh-TW" dirty="0">
                <a:solidFill>
                  <a:srgbClr val="00B050"/>
                </a:solidFill>
              </a:rPr>
              <a:t>0</a:t>
            </a:r>
            <a:r>
              <a:rPr lang="zh-TW" altLang="en-US" dirty="0">
                <a:solidFill>
                  <a:srgbClr val="00B050"/>
                </a:solidFill>
              </a:rPr>
              <a:t>開始</a:t>
            </a:r>
            <a:r>
              <a:rPr lang="zh-TW" altLang="en-US" dirty="0" smtClean="0">
                <a:solidFill>
                  <a:srgbClr val="00B050"/>
                </a:solidFill>
              </a:rPr>
              <a:t>算</a:t>
            </a:r>
            <a:r>
              <a:rPr lang="en-US" altLang="zh-TW" dirty="0" smtClean="0">
                <a:solidFill>
                  <a:srgbClr val="00B050"/>
                </a:solidFill>
              </a:rPr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所以</a:t>
            </a:r>
            <a:r>
              <a:rPr lang="en-US" altLang="zh-TW" dirty="0" smtClean="0">
                <a:solidFill>
                  <a:srgbClr val="00B050"/>
                </a:solidFill>
              </a:rPr>
              <a:t>0</a:t>
            </a:r>
            <a:r>
              <a:rPr lang="zh-TW" altLang="en-US" dirty="0">
                <a:solidFill>
                  <a:srgbClr val="00B050"/>
                </a:solidFill>
              </a:rPr>
              <a:t>算</a:t>
            </a:r>
            <a:r>
              <a:rPr lang="zh-TW" altLang="en-US" dirty="0" smtClean="0">
                <a:solidFill>
                  <a:srgbClr val="00B050"/>
                </a:solidFill>
              </a:rPr>
              <a:t>到</a:t>
            </a:r>
            <a:r>
              <a:rPr lang="en-US" altLang="zh-TW" dirty="0" smtClean="0">
                <a:solidFill>
                  <a:srgbClr val="00B050"/>
                </a:solidFill>
              </a:rPr>
              <a:t>2</a:t>
            </a:r>
            <a:r>
              <a:rPr lang="zh-TW" altLang="en-US" dirty="0" smtClean="0">
                <a:solidFill>
                  <a:srgbClr val="00B050"/>
                </a:solidFill>
              </a:rPr>
              <a:t>剛好是</a:t>
            </a:r>
            <a:r>
              <a:rPr lang="en-US" altLang="zh-TW" dirty="0" smtClean="0">
                <a:solidFill>
                  <a:srgbClr val="00B050"/>
                </a:solidFill>
              </a:rPr>
              <a:t>3</a:t>
            </a:r>
            <a:endParaRPr lang="en-US" altLang="zh-TW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dirty="0" smtClean="0">
                <a:solidFill>
                  <a:srgbClr val="00B050"/>
                </a:solidFill>
              </a:rPr>
              <a:t> </a:t>
            </a:r>
            <a:r>
              <a:rPr lang="zh-TW" altLang="en-US" dirty="0" smtClean="0">
                <a:solidFill>
                  <a:srgbClr val="00B050"/>
                </a:solidFill>
              </a:rPr>
              <a:t>而</a:t>
            </a:r>
            <a:r>
              <a:rPr lang="en-US" altLang="zh-TW" dirty="0" smtClean="0">
                <a:solidFill>
                  <a:srgbClr val="00B050"/>
                </a:solidFill>
              </a:rPr>
              <a:t>index </a:t>
            </a:r>
            <a:r>
              <a:rPr lang="zh-TW" altLang="en-US" dirty="0">
                <a:solidFill>
                  <a:srgbClr val="00B050"/>
                </a:solidFill>
              </a:rPr>
              <a:t>值也可以是</a:t>
            </a:r>
            <a:r>
              <a:rPr lang="zh-TW" altLang="en-US" dirty="0" smtClean="0">
                <a:solidFill>
                  <a:srgbClr val="00B050"/>
                </a:solidFill>
              </a:rPr>
              <a:t>負數</a:t>
            </a:r>
            <a:endParaRPr lang="en-US" altLang="zh-TW" dirty="0">
              <a:solidFill>
                <a:srgbClr val="00B050"/>
              </a:solidFill>
            </a:endParaRPr>
          </a:p>
          <a:p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C4FB0-CCE1-4191-806A-9A1BAEC6E0A1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0058"/>
              </p:ext>
            </p:extLst>
          </p:nvPr>
        </p:nvGraphicFramePr>
        <p:xfrm>
          <a:off x="479127" y="4364409"/>
          <a:ext cx="8997274" cy="1613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  <a:gridCol w="692098"/>
              </a:tblGrid>
              <a:tr h="47224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s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H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e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002060"/>
                          </a:solidFill>
                          <a:latin typeface="+mj-lt"/>
                        </a:rPr>
                        <a:t>l</a:t>
                      </a:r>
                      <a:endParaRPr lang="zh-TW" altLang="en-US" sz="2000" dirty="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l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o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 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P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y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t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h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o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n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70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index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0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3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4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5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6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7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8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9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10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11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  <a:tr h="570406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+mj-lt"/>
                        </a:rPr>
                        <a:t>index</a:t>
                      </a:r>
                      <a:endParaRPr lang="zh-TW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-12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-11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>
                          <a:solidFill>
                            <a:srgbClr val="FF0000"/>
                          </a:solidFill>
                          <a:latin typeface="+mj-lt"/>
                        </a:rPr>
                        <a:t>-10</a:t>
                      </a:r>
                      <a:endParaRPr lang="zh-TW" altLang="en-US" sz="2000" b="1" dirty="0">
                        <a:solidFill>
                          <a:srgbClr val="FF000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-9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-8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-7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-6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-5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-4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-3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-2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+mj-lt"/>
                        </a:rPr>
                        <a:t>-1</a:t>
                      </a:r>
                      <a:endParaRPr lang="zh-TW" altLang="en-US" sz="2000" dirty="0"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0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宣告字串</a:t>
            </a:r>
            <a:r>
              <a:rPr lang="zh-TW" altLang="en-US" dirty="0"/>
              <a:t>的方式</a:t>
            </a:r>
            <a:r>
              <a:rPr lang="zh-TW" altLang="en-US" dirty="0" smtClean="0"/>
              <a:t>可用</a:t>
            </a:r>
            <a:r>
              <a:rPr lang="zh-TW" altLang="en-US" dirty="0"/>
              <a:t>一組單引號或雙引號括</a:t>
            </a:r>
            <a:r>
              <a:rPr lang="zh-TW" altLang="en-US" dirty="0" smtClean="0"/>
              <a:t>起來</a:t>
            </a:r>
            <a:r>
              <a:rPr lang="zh-TW" altLang="en-US" dirty="0"/>
              <a:t> </a:t>
            </a:r>
            <a:r>
              <a:rPr lang="en-US" altLang="zh-TW" dirty="0" smtClean="0"/>
              <a:t>‘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‘, “</a:t>
            </a:r>
            <a:r>
              <a:rPr lang="en-US" altLang="zh-TW" dirty="0" err="1" smtClean="0"/>
              <a:t>abc</a:t>
            </a:r>
            <a:r>
              <a:rPr lang="en-US" altLang="zh-TW" dirty="0" smtClean="0"/>
              <a:t>”</a:t>
            </a:r>
          </a:p>
          <a:p>
            <a:endParaRPr lang="en-US" altLang="zh-TW" dirty="0" smtClean="0"/>
          </a:p>
          <a:p>
            <a:r>
              <a:rPr lang="zh-TW" altLang="en-US" dirty="0" smtClean="0">
                <a:solidFill>
                  <a:srgbClr val="00B050"/>
                </a:solidFill>
              </a:rPr>
              <a:t>使用</a:t>
            </a:r>
            <a:r>
              <a:rPr lang="zh-TW" altLang="en-US" dirty="0">
                <a:solidFill>
                  <a:srgbClr val="00B050"/>
                </a:solidFill>
              </a:rPr>
              <a:t>三個</a:t>
            </a:r>
            <a:r>
              <a:rPr lang="zh-TW" altLang="en-US" dirty="0" smtClean="0">
                <a:solidFill>
                  <a:srgbClr val="00B050"/>
                </a:solidFill>
              </a:rPr>
              <a:t>單</a:t>
            </a:r>
            <a:r>
              <a:rPr lang="en-US" altLang="zh-TW" dirty="0" smtClean="0">
                <a:solidFill>
                  <a:srgbClr val="00B050"/>
                </a:solidFill>
              </a:rPr>
              <a:t>(</a:t>
            </a:r>
            <a:r>
              <a:rPr lang="zh-TW" altLang="en-US" dirty="0" smtClean="0">
                <a:solidFill>
                  <a:srgbClr val="00B050"/>
                </a:solidFill>
              </a:rPr>
              <a:t>雙</a:t>
            </a:r>
            <a:r>
              <a:rPr lang="en-US" altLang="zh-TW" dirty="0" smtClean="0">
                <a:solidFill>
                  <a:srgbClr val="00B050"/>
                </a:solidFill>
              </a:rPr>
              <a:t>)</a:t>
            </a:r>
            <a:r>
              <a:rPr lang="zh-TW" altLang="en-US" dirty="0" smtClean="0">
                <a:solidFill>
                  <a:srgbClr val="00B050"/>
                </a:solidFill>
              </a:rPr>
              <a:t>引號</a:t>
            </a:r>
            <a:r>
              <a:rPr lang="zh-TW" altLang="en-US" dirty="0">
                <a:solidFill>
                  <a:srgbClr val="00B050"/>
                </a:solidFill>
              </a:rPr>
              <a:t>前後括</a:t>
            </a:r>
            <a:r>
              <a:rPr lang="zh-TW" altLang="en-US" dirty="0" smtClean="0">
                <a:solidFill>
                  <a:srgbClr val="00B050"/>
                </a:solidFill>
              </a:rPr>
              <a:t>住字串後可以</a:t>
            </a:r>
            <a:r>
              <a:rPr lang="zh-TW" altLang="en-US" dirty="0">
                <a:solidFill>
                  <a:srgbClr val="00B050"/>
                </a:solidFill>
              </a:rPr>
              <a:t>任意換</a:t>
            </a:r>
            <a:r>
              <a:rPr lang="zh-TW" altLang="en-US" dirty="0" smtClean="0">
                <a:solidFill>
                  <a:srgbClr val="00B050"/>
                </a:solidFill>
              </a:rPr>
              <a:t>行</a:t>
            </a:r>
            <a:endParaRPr lang="en-US" altLang="zh-TW" dirty="0" smtClean="0">
              <a:solidFill>
                <a:srgbClr val="00B05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AFDF-3AF4-4513-A893-3BE4460FD8EC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819" y="3899960"/>
            <a:ext cx="4793447" cy="172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0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en-US" altLang="zh-TW" dirty="0" smtClean="0"/>
          </a:p>
          <a:p>
            <a:r>
              <a:rPr lang="zh-TW" altLang="en-US" dirty="0" smtClean="0"/>
              <a:t>字串</a:t>
            </a:r>
            <a:r>
              <a:rPr lang="zh-TW" altLang="en-US" dirty="0"/>
              <a:t>本身具有順序</a:t>
            </a:r>
            <a:r>
              <a:rPr lang="zh-TW" altLang="en-US" dirty="0" smtClean="0"/>
              <a:t>性</a:t>
            </a:r>
            <a:r>
              <a:rPr lang="en-US" altLang="zh-TW" dirty="0" smtClean="0"/>
              <a:t>, </a:t>
            </a:r>
            <a:r>
              <a:rPr lang="zh-TW" altLang="en-US" dirty="0" smtClean="0"/>
              <a:t>也可從</a:t>
            </a:r>
            <a:r>
              <a:rPr lang="zh-TW" altLang="en-US" dirty="0"/>
              <a:t>中間</a:t>
            </a:r>
            <a:r>
              <a:rPr lang="zh-TW" altLang="en-US" dirty="0" smtClean="0"/>
              <a:t>取出資料或插入資料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使用方式為 </a:t>
            </a:r>
            <a:r>
              <a:rPr lang="zh-TW" altLang="en-US" dirty="0" smtClean="0">
                <a:solidFill>
                  <a:srgbClr val="FF0000"/>
                </a:solidFill>
              </a:rPr>
              <a:t>變數名字</a:t>
            </a:r>
            <a:r>
              <a:rPr lang="en-US" altLang="zh-TW" dirty="0" smtClean="0"/>
              <a:t>[ </a:t>
            </a:r>
            <a:r>
              <a:rPr lang="en-US" altLang="zh-TW" dirty="0" smtClean="0">
                <a:solidFill>
                  <a:srgbClr val="0070C0"/>
                </a:solidFill>
              </a:rPr>
              <a:t>start</a:t>
            </a:r>
            <a:r>
              <a:rPr lang="en-US" altLang="zh-TW" dirty="0" smtClean="0"/>
              <a:t> : </a:t>
            </a:r>
            <a:r>
              <a:rPr lang="en-US" altLang="zh-TW" dirty="0" smtClean="0">
                <a:solidFill>
                  <a:srgbClr val="00B050"/>
                </a:solidFill>
              </a:rPr>
              <a:t>end</a:t>
            </a:r>
            <a:r>
              <a:rPr lang="en-US" altLang="zh-TW" dirty="0" smtClean="0"/>
              <a:t> : step ]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這三個參數都是由使用者自行選擇性輸入的</a:t>
            </a:r>
            <a:endParaRPr lang="zh-TW" altLang="en-US" dirty="0"/>
          </a:p>
          <a:p>
            <a:r>
              <a:rPr lang="zh-TW" altLang="en-US" dirty="0"/>
              <a:t>當沒有</a:t>
            </a:r>
            <a:r>
              <a:rPr lang="zh-TW" altLang="en-US" dirty="0" smtClean="0"/>
              <a:t>輸入參數時</a:t>
            </a:r>
            <a:r>
              <a:rPr lang="en-US" altLang="zh-TW" dirty="0" smtClean="0"/>
              <a:t>, </a:t>
            </a:r>
            <a:r>
              <a:rPr lang="zh-TW" altLang="en-US" dirty="0" smtClean="0">
                <a:solidFill>
                  <a:srgbClr val="00B050"/>
                </a:solidFill>
              </a:rPr>
              <a:t>預設值 </a:t>
            </a:r>
            <a:r>
              <a:rPr lang="en-US" altLang="zh-TW" dirty="0" smtClean="0">
                <a:solidFill>
                  <a:srgbClr val="00B050"/>
                </a:solidFill>
              </a:rPr>
              <a:t>start</a:t>
            </a:r>
            <a:r>
              <a:rPr lang="zh-TW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= 0, end </a:t>
            </a:r>
            <a:r>
              <a:rPr lang="zh-TW" altLang="en-US" dirty="0" smtClean="0">
                <a:solidFill>
                  <a:srgbClr val="00B050"/>
                </a:solidFill>
              </a:rPr>
              <a:t>為字串長度</a:t>
            </a:r>
            <a:r>
              <a:rPr lang="en-US" altLang="zh-TW" dirty="0" smtClean="0">
                <a:solidFill>
                  <a:srgbClr val="00B050"/>
                </a:solidFill>
              </a:rPr>
              <a:t>, step </a:t>
            </a:r>
            <a:r>
              <a:rPr lang="zh-TW" altLang="en-US" dirty="0">
                <a:solidFill>
                  <a:srgbClr val="00B050"/>
                </a:solidFill>
              </a:rPr>
              <a:t>為</a:t>
            </a:r>
            <a:r>
              <a:rPr lang="en-US" altLang="zh-TW" dirty="0" smtClean="0">
                <a:solidFill>
                  <a:srgbClr val="00B050"/>
                </a:solidFill>
              </a:rPr>
              <a:t>1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F2964-17A0-4A8A-B987-B50C1D84AF8E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9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字串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1540" y="1845733"/>
            <a:ext cx="8771076" cy="4486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 </a:t>
            </a:r>
            <a:endParaRPr lang="zh-TW" altLang="en-US" dirty="0"/>
          </a:p>
          <a:p>
            <a:r>
              <a:rPr lang="zh-TW" altLang="en-US" dirty="0"/>
              <a:t>當沒有</a:t>
            </a:r>
            <a:r>
              <a:rPr lang="zh-TW" altLang="en-US" dirty="0" smtClean="0"/>
              <a:t>輸入參數時</a:t>
            </a:r>
            <a:r>
              <a:rPr lang="zh-TW" altLang="en-US" dirty="0"/>
              <a:t>，</a:t>
            </a:r>
            <a:r>
              <a:rPr lang="zh-TW" altLang="en-US" dirty="0" smtClean="0"/>
              <a:t>預設值 </a:t>
            </a:r>
            <a:r>
              <a:rPr lang="en-US" altLang="zh-TW" dirty="0" smtClean="0"/>
              <a:t>start</a:t>
            </a:r>
            <a:r>
              <a:rPr lang="zh-TW" altLang="en-US" dirty="0" smtClean="0"/>
              <a:t> </a:t>
            </a:r>
            <a:r>
              <a:rPr lang="en-US" altLang="zh-TW" dirty="0" smtClean="0"/>
              <a:t>= 0</a:t>
            </a:r>
            <a:r>
              <a:rPr lang="zh-TW" altLang="en-US" dirty="0"/>
              <a:t>，</a:t>
            </a:r>
            <a:r>
              <a:rPr lang="en-US" altLang="zh-TW" dirty="0"/>
              <a:t>end </a:t>
            </a:r>
            <a:r>
              <a:rPr lang="zh-TW" altLang="en-US" dirty="0"/>
              <a:t>為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(string)</a:t>
            </a:r>
            <a:r>
              <a:rPr lang="zh-TW" altLang="en-US" dirty="0" smtClean="0"/>
              <a:t>，</a:t>
            </a:r>
            <a:r>
              <a:rPr lang="en-US" altLang="zh-TW" dirty="0" smtClean="0"/>
              <a:t>step </a:t>
            </a:r>
            <a:r>
              <a:rPr lang="zh-TW" altLang="en-US" dirty="0"/>
              <a:t>為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>
                <a:solidFill>
                  <a:srgbClr val="FF0000"/>
                </a:solidFill>
              </a:rPr>
              <a:t>Note: print(s), print(s</a:t>
            </a:r>
            <a:r>
              <a:rPr lang="en-US" altLang="zh-TW" dirty="0">
                <a:solidFill>
                  <a:srgbClr val="FF0000"/>
                </a:solidFill>
              </a:rPr>
              <a:t>[::]) </a:t>
            </a:r>
            <a:r>
              <a:rPr lang="zh-TW" altLang="en-US" dirty="0" smtClean="0">
                <a:solidFill>
                  <a:srgbClr val="FF0000"/>
                </a:solidFill>
              </a:rPr>
              <a:t>與 </a:t>
            </a:r>
            <a:r>
              <a:rPr lang="en-US" altLang="zh-TW" dirty="0" smtClean="0">
                <a:solidFill>
                  <a:srgbClr val="FF0000"/>
                </a:solidFill>
              </a:rPr>
              <a:t>print(s[0:len(s</a:t>
            </a:r>
            <a:r>
              <a:rPr lang="en-US" altLang="zh-TW" dirty="0">
                <a:solidFill>
                  <a:srgbClr val="FF0000"/>
                </a:solidFill>
              </a:rPr>
              <a:t>):1</a:t>
            </a:r>
            <a:r>
              <a:rPr lang="en-US" altLang="zh-TW" dirty="0" smtClean="0">
                <a:solidFill>
                  <a:srgbClr val="FF0000"/>
                </a:solidFill>
              </a:rPr>
              <a:t>]) </a:t>
            </a:r>
            <a:r>
              <a:rPr lang="zh-TW" altLang="en-US" dirty="0" smtClean="0">
                <a:solidFill>
                  <a:srgbClr val="FF0000"/>
                </a:solidFill>
              </a:rPr>
              <a:t>輸出的結果都是一樣的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A2E19-F07A-4B04-A4E2-7758269D894B}" type="datetime1">
              <a:rPr lang="zh-TW" altLang="en-US" smtClean="0"/>
              <a:t>2018/3/9</a:t>
            </a:fld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48" y="4144813"/>
            <a:ext cx="5541474" cy="178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9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2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11189</TotalTime>
  <Words>1587</Words>
  <Application>Microsoft Office PowerPoint</Application>
  <PresentationFormat>A4 紙張 (210x297 公釐)</PresentationFormat>
  <Paragraphs>397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0" baseType="lpstr">
      <vt:lpstr>微軟正黑體</vt:lpstr>
      <vt:lpstr>新細明體</vt:lpstr>
      <vt:lpstr>Calibri</vt:lpstr>
      <vt:lpstr>Times New Roman</vt:lpstr>
      <vt:lpstr>回顧</vt:lpstr>
      <vt:lpstr>Chapter 4</vt:lpstr>
      <vt:lpstr>數字</vt:lpstr>
      <vt:lpstr>數字</vt:lpstr>
      <vt:lpstr>數字</vt:lpstr>
      <vt:lpstr>字串</vt:lpstr>
      <vt:lpstr>字串</vt:lpstr>
      <vt:lpstr>字串</vt:lpstr>
      <vt:lpstr>字串</vt:lpstr>
      <vt:lpstr>字串</vt:lpstr>
      <vt:lpstr>字串</vt:lpstr>
      <vt:lpstr>隨堂練習</vt:lpstr>
      <vt:lpstr>字串</vt:lpstr>
      <vt:lpstr>字串</vt:lpstr>
      <vt:lpstr>字串</vt:lpstr>
      <vt:lpstr>字串</vt:lpstr>
      <vt:lpstr>字串</vt:lpstr>
      <vt:lpstr>字串</vt:lpstr>
      <vt:lpstr>字串</vt:lpstr>
      <vt:lpstr>字串</vt:lpstr>
      <vt:lpstr>字串</vt:lpstr>
      <vt:lpstr>隨堂練習</vt:lpstr>
      <vt:lpstr>格式化</vt:lpstr>
      <vt:lpstr>格式化</vt:lpstr>
      <vt:lpstr>格式化</vt:lpstr>
      <vt:lpstr>格式化</vt:lpstr>
      <vt:lpstr>格式化</vt:lpstr>
      <vt:lpstr>格式化</vt:lpstr>
      <vt:lpstr>格式化</vt:lpstr>
      <vt:lpstr>格式化</vt:lpstr>
      <vt:lpstr>格式化</vt:lpstr>
      <vt:lpstr>型態轉換</vt:lpstr>
      <vt:lpstr>型態轉換</vt:lpstr>
      <vt:lpstr>型態轉換</vt:lpstr>
      <vt:lpstr>型態轉換</vt:lpstr>
      <vt:lpstr>隨堂練習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沒有投影片標題</dc:title>
  <dc:creator>Ko-Wei Huang</dc:creator>
  <cp:lastModifiedBy>user</cp:lastModifiedBy>
  <cp:revision>1198</cp:revision>
  <cp:lastPrinted>1999-12-27T05:13:43Z</cp:lastPrinted>
  <dcterms:created xsi:type="dcterms:W3CDTF">1995-06-17T23:31:02Z</dcterms:created>
  <dcterms:modified xsi:type="dcterms:W3CDTF">2018-03-09T07:17:35Z</dcterms:modified>
</cp:coreProperties>
</file>