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1"/>
  </p:notesMasterIdLst>
  <p:handoutMasterIdLst>
    <p:handoutMasterId r:id="rId22"/>
  </p:handoutMasterIdLst>
  <p:sldIdLst>
    <p:sldId id="478" r:id="rId2"/>
    <p:sldId id="526" r:id="rId3"/>
    <p:sldId id="524" r:id="rId4"/>
    <p:sldId id="540" r:id="rId5"/>
    <p:sldId id="527" r:id="rId6"/>
    <p:sldId id="525" r:id="rId7"/>
    <p:sldId id="528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8" r:id="rId16"/>
    <p:sldId id="522" r:id="rId17"/>
    <p:sldId id="541" r:id="rId18"/>
    <p:sldId id="542" r:id="rId19"/>
    <p:sldId id="539" r:id="rId20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8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7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016-6EF1-44B4-9B79-C0C30640B2A2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9826-90D2-4EE7-8C56-B5A12124161A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29D2-40F1-4B8E-AFB9-DFF0626E75B0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7BBE-5D84-40B4-A3F3-26E6C52DF8F2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3FE0-9330-4BE8-8BA7-4C30137782CC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8C35-4694-4244-9274-C502C43EC390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4308-A40F-4F04-9811-D3AB2A5B0545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5BB1-F205-4E22-BD49-3EBC1DF96FA6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6DEA-018F-44EF-B6EB-AA0CECDF1B3D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E391EEA2-B5B3-4C1D-8F72-BB1B3202B9F4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3E92-F3EA-4D0E-A5E3-0AB32AC931A7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07DAB6-E8C4-4324-9A43-72C916739D2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[IF – </a:t>
            </a:r>
            <a:r>
              <a:rPr lang="en-US" altLang="zh-TW" dirty="0" err="1" smtClean="0">
                <a:solidFill>
                  <a:srgbClr val="FF0000"/>
                </a:solidFill>
              </a:rPr>
              <a:t>eLSE</a:t>
            </a:r>
            <a:r>
              <a:rPr lang="en-US" altLang="zh-TW" dirty="0" smtClean="0">
                <a:solidFill>
                  <a:srgbClr val="FF0000"/>
                </a:solidFill>
              </a:rPr>
              <a:t>] </a:t>
            </a:r>
            <a:r>
              <a:rPr lang="zh-TW" altLang="en-US" dirty="0" smtClean="0">
                <a:solidFill>
                  <a:srgbClr val="FF0000"/>
                </a:solidFill>
              </a:rPr>
              <a:t>判斷式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1C9-BBA3-4725-B6C9-3686B119B154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if…</a:t>
            </a:r>
            <a:r>
              <a:rPr lang="en-US" altLang="zh-TW" dirty="0" err="1" smtClean="0">
                <a:solidFill>
                  <a:srgbClr val="0070C0"/>
                </a:solidFill>
              </a:rPr>
              <a:t>elif</a:t>
            </a:r>
            <a:r>
              <a:rPr lang="en-US" altLang="zh-TW" dirty="0" smtClean="0">
                <a:solidFill>
                  <a:srgbClr val="0070C0"/>
                </a:solidFill>
              </a:rPr>
              <a:t>…else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多向判斷</a:t>
            </a:r>
            <a:r>
              <a:rPr lang="en-US" altLang="zh-TW" dirty="0" smtClean="0"/>
              <a:t>(if…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…else)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A4B1-8770-4AB9-AD4A-23AACA7B746E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61504" y="2954029"/>
            <a:ext cx="25571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</a:t>
            </a:r>
            <a:r>
              <a:rPr lang="en-US" altLang="zh-TW" sz="2000" dirty="0" smtClean="0"/>
              <a:t>f   &lt;condition&gt;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&lt;statement1&gt;</a:t>
            </a:r>
          </a:p>
          <a:p>
            <a:r>
              <a:rPr lang="en-US" altLang="zh-TW" sz="2000" dirty="0" err="1" smtClean="0"/>
              <a:t>elif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&lt;condition&gt;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&lt;statement2&gt;</a:t>
            </a:r>
          </a:p>
          <a:p>
            <a:r>
              <a:rPr lang="en-US" altLang="zh-TW" sz="2000" dirty="0" err="1"/>
              <a:t>elif</a:t>
            </a:r>
            <a:r>
              <a:rPr lang="en-US" altLang="zh-TW" sz="2000" dirty="0"/>
              <a:t> &lt;condition&gt;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   &lt;</a:t>
            </a:r>
            <a:r>
              <a:rPr lang="en-US" altLang="zh-TW" sz="2000" dirty="0" smtClean="0"/>
              <a:t>statementN-1&gt;</a:t>
            </a:r>
          </a:p>
          <a:p>
            <a:r>
              <a:rPr lang="en-US" altLang="zh-TW" sz="2000" dirty="0" smtClean="0"/>
              <a:t>else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endParaRPr lang="zh-TW" altLang="en-US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           &lt;</a:t>
            </a:r>
            <a:r>
              <a:rPr lang="en-US" altLang="zh-TW" sz="2000" dirty="0" err="1" smtClean="0"/>
              <a:t>statementN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40524" y="3610303"/>
            <a:ext cx="171393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elif</a:t>
            </a:r>
            <a:r>
              <a:rPr lang="en-US" altLang="zh-TW" dirty="0" smtClean="0"/>
              <a:t> = else if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64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if…</a:t>
            </a:r>
            <a:r>
              <a:rPr lang="en-US" altLang="zh-TW" dirty="0" err="1" smtClean="0">
                <a:solidFill>
                  <a:srgbClr val="0070C0"/>
                </a:solidFill>
              </a:rPr>
              <a:t>elif</a:t>
            </a:r>
            <a:r>
              <a:rPr lang="en-US" altLang="zh-TW" dirty="0" smtClean="0">
                <a:solidFill>
                  <a:srgbClr val="0070C0"/>
                </a:solidFill>
              </a:rPr>
              <a:t>…else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1E77-9E86-4282-8805-C1E91DF8283E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91540" y="574531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 smtClean="0">
                <a:latin typeface="+mj-lt"/>
                <a:ea typeface="+mj-ea"/>
              </a:rPr>
              <a:t>elif</a:t>
            </a:r>
            <a:r>
              <a:rPr lang="en-US" altLang="zh-TW" sz="1800" dirty="0" smtClean="0">
                <a:latin typeface="+mj-lt"/>
                <a:ea typeface="+mj-ea"/>
              </a:rPr>
              <a:t> </a:t>
            </a:r>
            <a:r>
              <a:rPr lang="zh-TW" altLang="en-US" sz="1800" dirty="0" smtClean="0">
                <a:latin typeface="+mj-lt"/>
                <a:ea typeface="+mj-ea"/>
              </a:rPr>
              <a:t>可以有很多個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1522" y="2781288"/>
            <a:ext cx="25571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</a:t>
            </a:r>
            <a:r>
              <a:rPr lang="en-US" altLang="zh-TW" sz="2000" dirty="0" smtClean="0"/>
              <a:t>f   &lt;condition&gt;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&lt;statement1&gt;</a:t>
            </a:r>
          </a:p>
          <a:p>
            <a:r>
              <a:rPr lang="en-US" altLang="zh-TW" sz="2000" dirty="0" err="1" smtClean="0"/>
              <a:t>elif</a:t>
            </a:r>
            <a:r>
              <a:rPr lang="en-US" altLang="zh-TW" sz="2000" dirty="0"/>
              <a:t> &lt;condition&gt;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&lt;statement2&gt;</a:t>
            </a:r>
          </a:p>
          <a:p>
            <a:r>
              <a:rPr lang="en-US" altLang="zh-TW" sz="2000" dirty="0" err="1"/>
              <a:t>elif</a:t>
            </a:r>
            <a:r>
              <a:rPr lang="en-US" altLang="zh-TW" sz="2000" dirty="0"/>
              <a:t> &lt;condition&gt;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   &lt;</a:t>
            </a:r>
            <a:r>
              <a:rPr lang="en-US" altLang="zh-TW" sz="2000" dirty="0" smtClean="0"/>
              <a:t>statementN-1&gt;</a:t>
            </a:r>
          </a:p>
          <a:p>
            <a:r>
              <a:rPr lang="en-US" altLang="zh-TW" sz="2000" dirty="0" smtClean="0"/>
              <a:t>else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endParaRPr lang="zh-TW" altLang="en-US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           &lt;</a:t>
            </a:r>
            <a:r>
              <a:rPr lang="en-US" altLang="zh-TW" sz="2000" dirty="0" err="1" smtClean="0"/>
              <a:t>statementN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4310359" y="172451"/>
            <a:ext cx="5078225" cy="5159100"/>
            <a:chOff x="4310359" y="172451"/>
            <a:chExt cx="5078225" cy="5159100"/>
          </a:xfrm>
        </p:grpSpPr>
        <p:grpSp>
          <p:nvGrpSpPr>
            <p:cNvPr id="6" name="群組 5"/>
            <p:cNvGrpSpPr/>
            <p:nvPr/>
          </p:nvGrpSpPr>
          <p:grpSpPr>
            <a:xfrm>
              <a:off x="4310359" y="172451"/>
              <a:ext cx="4556397" cy="5057122"/>
              <a:chOff x="3972318" y="2490952"/>
              <a:chExt cx="4556397" cy="5057122"/>
            </a:xfrm>
          </p:grpSpPr>
          <p:cxnSp>
            <p:nvCxnSpPr>
              <p:cNvPr id="14" name="肘形接點 13"/>
              <p:cNvCxnSpPr>
                <a:stCxn id="11" idx="3"/>
              </p:cNvCxnSpPr>
              <p:nvPr/>
            </p:nvCxnSpPr>
            <p:spPr>
              <a:xfrm>
                <a:off x="7357801" y="3679377"/>
                <a:ext cx="684074" cy="1017028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>
              <a:xfrm>
                <a:off x="3972318" y="2490952"/>
                <a:ext cx="4556397" cy="5057122"/>
                <a:chOff x="2900263" y="2924503"/>
                <a:chExt cx="4556397" cy="5057122"/>
              </a:xfrm>
            </p:grpSpPr>
            <p:sp>
              <p:nvSpPr>
                <p:cNvPr id="15" name="橢圓 14"/>
                <p:cNvSpPr/>
                <p:nvPr/>
              </p:nvSpPr>
              <p:spPr>
                <a:xfrm>
                  <a:off x="5028688" y="7657130"/>
                  <a:ext cx="324495" cy="32449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9" name="群組 28"/>
                <p:cNvGrpSpPr/>
                <p:nvPr/>
              </p:nvGrpSpPr>
              <p:grpSpPr>
                <a:xfrm>
                  <a:off x="2900263" y="2924503"/>
                  <a:ext cx="4556397" cy="4894874"/>
                  <a:chOff x="2900263" y="2924503"/>
                  <a:chExt cx="4556397" cy="4894874"/>
                </a:xfrm>
              </p:grpSpPr>
              <p:sp>
                <p:nvSpPr>
                  <p:cNvPr id="7" name="橢圓 6"/>
                  <p:cNvSpPr/>
                  <p:nvPr/>
                </p:nvSpPr>
                <p:spPr>
                  <a:xfrm>
                    <a:off x="5100145" y="2924503"/>
                    <a:ext cx="324495" cy="32449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9" name="直線單箭頭接點 8"/>
                  <p:cNvCxnSpPr>
                    <a:stCxn id="7" idx="4"/>
                  </p:cNvCxnSpPr>
                  <p:nvPr/>
                </p:nvCxnSpPr>
                <p:spPr>
                  <a:xfrm>
                    <a:off x="5262393" y="3248998"/>
                    <a:ext cx="0" cy="2903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流程圖: 決策 10"/>
                  <p:cNvSpPr/>
                  <p:nvPr/>
                </p:nvSpPr>
                <p:spPr>
                  <a:xfrm>
                    <a:off x="4268410" y="3435077"/>
                    <a:ext cx="2017336" cy="1355701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 dirty="0"/>
                  </a:p>
                </p:txBody>
              </p:sp>
              <p:sp>
                <p:nvSpPr>
                  <p:cNvPr id="13" name="流程圖: 程序 12"/>
                  <p:cNvSpPr/>
                  <p:nvPr/>
                </p:nvSpPr>
                <p:spPr>
                  <a:xfrm>
                    <a:off x="2900263" y="5127735"/>
                    <a:ext cx="1368148" cy="528144"/>
                  </a:xfrm>
                  <a:prstGeom prst="flowChartProces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800" dirty="0" smtClean="0"/>
                      <a:t>statement1</a:t>
                    </a:r>
                    <a:endParaRPr lang="zh-TW" altLang="en-US" sz="1800" dirty="0"/>
                  </a:p>
                </p:txBody>
              </p:sp>
              <p:cxnSp>
                <p:nvCxnSpPr>
                  <p:cNvPr id="17" name="肘形接點 16"/>
                  <p:cNvCxnSpPr>
                    <a:stCxn id="11" idx="1"/>
                    <a:endCxn id="13" idx="0"/>
                  </p:cNvCxnSpPr>
                  <p:nvPr/>
                </p:nvCxnSpPr>
                <p:spPr>
                  <a:xfrm rot="10800000" flipV="1">
                    <a:off x="3584338" y="4112927"/>
                    <a:ext cx="684073" cy="101480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肘形接點 20"/>
                  <p:cNvCxnSpPr>
                    <a:stCxn id="13" idx="2"/>
                    <a:endCxn id="15" idx="2"/>
                  </p:cNvCxnSpPr>
                  <p:nvPr/>
                </p:nvCxnSpPr>
                <p:spPr>
                  <a:xfrm rot="16200000" flipH="1">
                    <a:off x="3224763" y="6015452"/>
                    <a:ext cx="2163499" cy="1444351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3242070" y="4538843"/>
                    <a:ext cx="75411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True</a:t>
                    </a:r>
                    <a:endParaRPr lang="zh-TW" altLang="en-US" dirty="0"/>
                  </a:p>
                </p:txBody>
              </p:sp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4540634" y="3906720"/>
                    <a:ext cx="1515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800" dirty="0" smtClean="0">
                        <a:solidFill>
                          <a:schemeClr val="bg1"/>
                        </a:solidFill>
                      </a:rPr>
                      <a:t>if &lt;condition&gt;</a:t>
                    </a:r>
                    <a:endParaRPr lang="zh-TW" altLang="en-US" sz="1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6622777" y="4666069"/>
                    <a:ext cx="83388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False</a:t>
                    </a:r>
                    <a:endParaRPr lang="zh-TW" altLang="en-US" dirty="0"/>
                  </a:p>
                </p:txBody>
              </p:sp>
            </p:grpSp>
          </p:grpSp>
        </p:grpSp>
        <p:sp>
          <p:nvSpPr>
            <p:cNvPr id="27" name="流程圖: 決策 26"/>
            <p:cNvSpPr/>
            <p:nvPr/>
          </p:nvSpPr>
          <p:spPr>
            <a:xfrm>
              <a:off x="7371248" y="2320569"/>
              <a:ext cx="2017336" cy="13557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622337" y="2801906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err="1" smtClean="0">
                  <a:solidFill>
                    <a:schemeClr val="bg1"/>
                  </a:solidFill>
                </a:rPr>
                <a:t>elif</a:t>
              </a:r>
              <a:r>
                <a:rPr lang="en-US" altLang="zh-TW" sz="1800" dirty="0" smtClean="0">
                  <a:solidFill>
                    <a:schemeClr val="bg1"/>
                  </a:solidFill>
                </a:rPr>
                <a:t> &lt;condition&gt;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32" name="流程圖: 程序 31"/>
            <p:cNvSpPr/>
            <p:nvPr/>
          </p:nvSpPr>
          <p:spPr>
            <a:xfrm>
              <a:off x="5914985" y="3290738"/>
              <a:ext cx="1368148" cy="528144"/>
            </a:xfrm>
            <a:prstGeom prst="flowChart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 smtClean="0"/>
                <a:t>statement2</a:t>
              </a:r>
              <a:endParaRPr lang="zh-TW" altLang="en-US" sz="1800" dirty="0"/>
            </a:p>
          </p:txBody>
        </p:sp>
        <p:cxnSp>
          <p:nvCxnSpPr>
            <p:cNvPr id="16" name="肘形接點 15"/>
            <p:cNvCxnSpPr>
              <a:stCxn id="27" idx="1"/>
              <a:endCxn id="32" idx="0"/>
            </p:cNvCxnSpPr>
            <p:nvPr/>
          </p:nvCxnSpPr>
          <p:spPr>
            <a:xfrm rot="10800000" flipV="1">
              <a:off x="6599060" y="2998420"/>
              <a:ext cx="772189" cy="2923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接點 32"/>
            <p:cNvCxnSpPr>
              <a:stCxn id="32" idx="2"/>
              <a:endCxn id="15" idx="0"/>
            </p:cNvCxnSpPr>
            <p:nvPr/>
          </p:nvCxnSpPr>
          <p:spPr>
            <a:xfrm rot="16200000" flipH="1">
              <a:off x="6056947" y="4360993"/>
              <a:ext cx="1086196" cy="19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6231037" y="2602461"/>
              <a:ext cx="754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959617" y="4089226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36" name="流程圖: 程序 35"/>
            <p:cNvSpPr/>
            <p:nvPr/>
          </p:nvSpPr>
          <p:spPr>
            <a:xfrm>
              <a:off x="7692485" y="4803407"/>
              <a:ext cx="1368148" cy="528144"/>
            </a:xfrm>
            <a:prstGeom prst="flowChart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dirty="0" err="1" smtClean="0"/>
                <a:t>statementN</a:t>
              </a:r>
              <a:endParaRPr lang="zh-TW" altLang="en-US" sz="1800" dirty="0"/>
            </a:p>
          </p:txBody>
        </p:sp>
        <p:cxnSp>
          <p:nvCxnSpPr>
            <p:cNvPr id="38" name="肘形接點 37"/>
            <p:cNvCxnSpPr>
              <a:stCxn id="27" idx="2"/>
              <a:endCxn id="36" idx="0"/>
            </p:cNvCxnSpPr>
            <p:nvPr/>
          </p:nvCxnSpPr>
          <p:spPr>
            <a:xfrm rot="5400000">
              <a:off x="7814670" y="4238160"/>
              <a:ext cx="1127137" cy="33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接點 39"/>
            <p:cNvCxnSpPr>
              <a:stCxn id="36" idx="1"/>
              <a:endCxn id="15" idx="6"/>
            </p:cNvCxnSpPr>
            <p:nvPr/>
          </p:nvCxnSpPr>
          <p:spPr>
            <a:xfrm rot="10800000">
              <a:off x="6763279" y="5067327"/>
              <a:ext cx="929206" cy="1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7692485" y="557570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+mn-lt"/>
                <a:ea typeface="+mj-ea"/>
              </a:rPr>
              <a:t>else </a:t>
            </a:r>
            <a:r>
              <a:rPr lang="zh-TW" altLang="en-US" sz="2000" dirty="0" smtClean="0">
                <a:latin typeface="+mn-lt"/>
                <a:ea typeface="+mj-ea"/>
              </a:rPr>
              <a:t>的指令</a:t>
            </a:r>
            <a:endParaRPr lang="zh-TW" altLang="en-US" sz="2000" dirty="0">
              <a:latin typeface="+mn-lt"/>
              <a:ea typeface="+mj-ea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8376557" y="5423016"/>
            <a:ext cx="1" cy="18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圖: 程序 44"/>
          <p:cNvSpPr/>
          <p:nvPr/>
        </p:nvSpPr>
        <p:spPr>
          <a:xfrm>
            <a:off x="646386" y="3421117"/>
            <a:ext cx="3318642" cy="126912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>
            <a:off x="5914985" y="1072593"/>
            <a:ext cx="1550903" cy="543934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程序 47"/>
          <p:cNvSpPr/>
          <p:nvPr/>
        </p:nvSpPr>
        <p:spPr>
          <a:xfrm>
            <a:off x="4310358" y="1734767"/>
            <a:ext cx="1550903" cy="543934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>
            <a:off x="7674362" y="1864589"/>
            <a:ext cx="1550903" cy="543934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程序 49"/>
          <p:cNvSpPr/>
          <p:nvPr/>
        </p:nvSpPr>
        <p:spPr>
          <a:xfrm>
            <a:off x="7616012" y="2703865"/>
            <a:ext cx="1609253" cy="583305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程序 50"/>
          <p:cNvSpPr/>
          <p:nvPr/>
        </p:nvSpPr>
        <p:spPr>
          <a:xfrm>
            <a:off x="5983709" y="2563896"/>
            <a:ext cx="1357139" cy="583305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流程圖: 程序 51"/>
          <p:cNvSpPr/>
          <p:nvPr/>
        </p:nvSpPr>
        <p:spPr>
          <a:xfrm>
            <a:off x="7742068" y="4042680"/>
            <a:ext cx="1357139" cy="583305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4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if…</a:t>
            </a:r>
            <a:r>
              <a:rPr lang="en-US" altLang="zh-TW" dirty="0" err="1" smtClean="0">
                <a:solidFill>
                  <a:srgbClr val="0070C0"/>
                </a:solidFill>
              </a:rPr>
              <a:t>elif</a:t>
            </a:r>
            <a:r>
              <a:rPr lang="en-US" altLang="zh-TW" dirty="0" smtClean="0">
                <a:solidFill>
                  <a:srgbClr val="0070C0"/>
                </a:solidFill>
              </a:rPr>
              <a:t>…else</a:t>
            </a: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 縮排</a:t>
            </a:r>
            <a:r>
              <a:rPr lang="zh-TW" altLang="en-US" b="1" dirty="0">
                <a:solidFill>
                  <a:srgbClr val="FF0000"/>
                </a:solidFill>
              </a:rPr>
              <a:t>縮</a:t>
            </a:r>
            <a:r>
              <a:rPr lang="zh-TW" altLang="en-US" b="1" dirty="0" smtClean="0">
                <a:solidFill>
                  <a:srgbClr val="FF0000"/>
                </a:solidFill>
              </a:rPr>
              <a:t>排</a:t>
            </a:r>
            <a:r>
              <a:rPr lang="zh-TW" altLang="en-US" b="1" dirty="0">
                <a:solidFill>
                  <a:srgbClr val="FF0000"/>
                </a:solidFill>
              </a:rPr>
              <a:t>縮</a:t>
            </a:r>
            <a:r>
              <a:rPr lang="zh-TW" altLang="en-US" b="1" dirty="0" smtClean="0">
                <a:solidFill>
                  <a:srgbClr val="FF0000"/>
                </a:solidFill>
              </a:rPr>
              <a:t>排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424D-AF82-42D3-B383-33B00E804DD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1540" y="2906117"/>
            <a:ext cx="25571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</a:t>
            </a:r>
            <a:r>
              <a:rPr lang="en-US" altLang="zh-TW" sz="2000" dirty="0" smtClean="0"/>
              <a:t>f   &lt;condition&gt;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&lt;statement1&gt;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elif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&lt;condition&gt;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&lt;statement2&gt;</a:t>
            </a:r>
          </a:p>
          <a:p>
            <a:endParaRPr lang="en-US" altLang="zh-TW" sz="2000" dirty="0" smtClean="0"/>
          </a:p>
          <a:p>
            <a:r>
              <a:rPr lang="en-US" altLang="zh-TW" sz="2000" dirty="0" err="1"/>
              <a:t>elif</a:t>
            </a:r>
            <a:r>
              <a:rPr lang="en-US" altLang="zh-TW" sz="2000" dirty="0"/>
              <a:t> &lt;condition&gt;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           &lt;</a:t>
            </a:r>
            <a:r>
              <a:rPr lang="en-US" altLang="zh-TW" sz="2000" dirty="0" smtClean="0"/>
              <a:t>statementN-1&gt;</a:t>
            </a:r>
          </a:p>
          <a:p>
            <a:r>
              <a:rPr lang="en-US" altLang="zh-TW" sz="2000" dirty="0" smtClean="0"/>
              <a:t>else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  <a:endParaRPr lang="zh-TW" altLang="en-US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           &lt;</a:t>
            </a:r>
            <a:r>
              <a:rPr lang="en-US" altLang="zh-TW" sz="2000" dirty="0" err="1" smtClean="0"/>
              <a:t>statementN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770" y="3338641"/>
            <a:ext cx="5419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67AC-AE31-4342-987F-D7A287F5D401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5279" y="65356"/>
            <a:ext cx="8172450" cy="85692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8545" y="922285"/>
            <a:ext cx="8770937" cy="47296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頂級版巢狀判斷</a:t>
            </a:r>
            <a:r>
              <a:rPr lang="en-US" altLang="zh-TW" dirty="0" smtClean="0"/>
              <a:t>(if…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…else)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57718" y="1606078"/>
            <a:ext cx="24833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i</a:t>
            </a:r>
            <a:r>
              <a:rPr lang="en-US" altLang="zh-TW" sz="1800" dirty="0" smtClean="0"/>
              <a:t>f   &lt;condition&gt;</a:t>
            </a:r>
            <a:r>
              <a:rPr lang="en-US" altLang="zh-TW" sz="18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if&lt;condition&gt;: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     &lt;statement 1&gt;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else :</a:t>
            </a:r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      &lt;statement 2&gt;</a:t>
            </a:r>
          </a:p>
          <a:p>
            <a:endParaRPr lang="en-US" altLang="zh-TW" sz="1800" dirty="0" smtClean="0"/>
          </a:p>
          <a:p>
            <a:r>
              <a:rPr lang="en-US" altLang="zh-TW" sz="1800" dirty="0" err="1" smtClean="0"/>
              <a:t>elif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&lt;condition&gt;</a:t>
            </a:r>
            <a:r>
              <a:rPr lang="en-US" altLang="zh-TW" sz="1800" dirty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1800" dirty="0" smtClean="0"/>
              <a:t>           </a:t>
            </a:r>
            <a:r>
              <a:rPr lang="en-US" altLang="zh-TW" sz="1800" dirty="0"/>
              <a:t>if&lt;condition&gt;:</a:t>
            </a:r>
          </a:p>
          <a:p>
            <a:r>
              <a:rPr lang="en-US" altLang="zh-TW" sz="1800" dirty="0"/>
              <a:t>                &lt;statement </a:t>
            </a:r>
            <a:r>
              <a:rPr lang="en-US" altLang="zh-TW" sz="1800" dirty="0" smtClean="0"/>
              <a:t>3&gt;</a:t>
            </a:r>
            <a:endParaRPr lang="en-US" altLang="zh-TW" sz="1800" dirty="0"/>
          </a:p>
          <a:p>
            <a:r>
              <a:rPr lang="en-US" altLang="zh-TW" sz="1800" dirty="0"/>
              <a:t>          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       else </a:t>
            </a:r>
            <a:r>
              <a:rPr lang="en-US" altLang="zh-TW" sz="1800" dirty="0"/>
              <a:t>:</a:t>
            </a:r>
          </a:p>
          <a:p>
            <a:r>
              <a:rPr lang="en-US" altLang="zh-TW" sz="1800" dirty="0"/>
              <a:t>                 &lt;statement </a:t>
            </a:r>
            <a:r>
              <a:rPr lang="en-US" altLang="zh-TW" sz="1800" dirty="0" smtClean="0"/>
              <a:t>4&gt;</a:t>
            </a:r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else</a:t>
            </a:r>
            <a:r>
              <a:rPr lang="en-US" altLang="zh-TW" sz="1800" dirty="0" smtClean="0">
                <a:solidFill>
                  <a:srgbClr val="FF0000"/>
                </a:solidFill>
              </a:rPr>
              <a:t>:</a:t>
            </a:r>
            <a:endParaRPr lang="zh-TW" altLang="en-US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           &lt;</a:t>
            </a:r>
            <a:r>
              <a:rPr lang="en-US" altLang="zh-TW" sz="1800" dirty="0" err="1" smtClean="0"/>
              <a:t>statementN</a:t>
            </a:r>
            <a:r>
              <a:rPr lang="en-US" altLang="zh-TW" sz="1800" dirty="0" smtClean="0"/>
              <a:t>&gt;</a:t>
            </a:r>
            <a:endParaRPr lang="en-US" altLang="zh-TW" sz="1800" dirty="0"/>
          </a:p>
        </p:txBody>
      </p:sp>
      <p:sp>
        <p:nvSpPr>
          <p:cNvPr id="8" name="左大括弧 7"/>
          <p:cNvSpPr/>
          <p:nvPr/>
        </p:nvSpPr>
        <p:spPr>
          <a:xfrm>
            <a:off x="1056290" y="1710558"/>
            <a:ext cx="315310" cy="1450427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1056290" y="3763884"/>
            <a:ext cx="315310" cy="1415087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056290" y="5409826"/>
            <a:ext cx="315310" cy="72056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中括弧 10"/>
          <p:cNvSpPr/>
          <p:nvPr/>
        </p:nvSpPr>
        <p:spPr>
          <a:xfrm>
            <a:off x="1726324" y="2057400"/>
            <a:ext cx="244366" cy="906517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/>
          <p:cNvSpPr/>
          <p:nvPr/>
        </p:nvSpPr>
        <p:spPr>
          <a:xfrm>
            <a:off x="1675185" y="3943284"/>
            <a:ext cx="244366" cy="906517"/>
          </a:xfrm>
          <a:prstGeom prst="lef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8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7D94-17A1-42D6-B8BB-6746B9AC5BB2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3951" y="148282"/>
            <a:ext cx="8172450" cy="774489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cxnSp>
        <p:nvCxnSpPr>
          <p:cNvPr id="14" name="肘形接點 13"/>
          <p:cNvCxnSpPr>
            <a:stCxn id="11" idx="3"/>
            <a:endCxn id="27" idx="0"/>
          </p:cNvCxnSpPr>
          <p:nvPr/>
        </p:nvCxnSpPr>
        <p:spPr>
          <a:xfrm flipV="1">
            <a:off x="4156483" y="832618"/>
            <a:ext cx="2704660" cy="504609"/>
          </a:xfrm>
          <a:prstGeom prst="bentConnector4">
            <a:avLst>
              <a:gd name="adj1" fmla="val 33400"/>
              <a:gd name="adj2" fmla="val 179634"/>
            </a:avLst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147815" y="5110030"/>
            <a:ext cx="324495" cy="324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986648" y="109383"/>
            <a:ext cx="324495" cy="324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4"/>
          </p:cNvCxnSpPr>
          <p:nvPr/>
        </p:nvCxnSpPr>
        <p:spPr>
          <a:xfrm>
            <a:off x="3148896" y="433878"/>
            <a:ext cx="0" cy="29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決策 10"/>
          <p:cNvSpPr/>
          <p:nvPr/>
        </p:nvSpPr>
        <p:spPr>
          <a:xfrm>
            <a:off x="2139147" y="659376"/>
            <a:ext cx="2017336" cy="13557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cxnSp>
        <p:nvCxnSpPr>
          <p:cNvPr id="17" name="肘形接點 16"/>
          <p:cNvCxnSpPr>
            <a:stCxn id="11" idx="1"/>
            <a:endCxn id="47" idx="0"/>
          </p:cNvCxnSpPr>
          <p:nvPr/>
        </p:nvCxnSpPr>
        <p:spPr>
          <a:xfrm rot="10800000" flipV="1">
            <a:off x="1470839" y="1337227"/>
            <a:ext cx="668308" cy="50431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128573" y="1361122"/>
            <a:ext cx="65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True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427137" y="113101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</a:rPr>
              <a:t>if &lt;condition&gt;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5963207" y="832618"/>
            <a:ext cx="1795872" cy="1152618"/>
            <a:chOff x="5613393" y="2568521"/>
            <a:chExt cx="2017336" cy="1355701"/>
          </a:xfrm>
        </p:grpSpPr>
        <p:sp>
          <p:nvSpPr>
            <p:cNvPr id="27" name="流程圖: 決策 26"/>
            <p:cNvSpPr/>
            <p:nvPr/>
          </p:nvSpPr>
          <p:spPr>
            <a:xfrm>
              <a:off x="5613393" y="2568521"/>
              <a:ext cx="2017336" cy="13557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796891" y="3007532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err="1" smtClean="0">
                  <a:solidFill>
                    <a:schemeClr val="bg1"/>
                  </a:solidFill>
                </a:rPr>
                <a:t>elif</a:t>
              </a:r>
              <a:r>
                <a:rPr lang="en-US" altLang="zh-TW" sz="1800" dirty="0" smtClean="0">
                  <a:solidFill>
                    <a:schemeClr val="bg1"/>
                  </a:solidFill>
                </a:rPr>
                <a:t> &lt;condition&gt;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331223" y="2721232"/>
            <a:ext cx="65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True</a:t>
            </a:r>
            <a:endParaRPr lang="zh-TW" altLang="en-US" sz="20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617043" y="1841541"/>
            <a:ext cx="1707592" cy="1022128"/>
            <a:chOff x="6174734" y="1363848"/>
            <a:chExt cx="2017336" cy="1355701"/>
          </a:xfrm>
        </p:grpSpPr>
        <p:sp>
          <p:nvSpPr>
            <p:cNvPr id="47" name="流程圖: 決策 46"/>
            <p:cNvSpPr/>
            <p:nvPr/>
          </p:nvSpPr>
          <p:spPr>
            <a:xfrm>
              <a:off x="6174734" y="1363848"/>
              <a:ext cx="2017336" cy="13557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425823" y="1821712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>
                  <a:solidFill>
                    <a:schemeClr val="bg1"/>
                  </a:solidFill>
                </a:rPr>
                <a:t>if &lt;condition&gt;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流程圖: 程序 53"/>
          <p:cNvSpPr/>
          <p:nvPr/>
        </p:nvSpPr>
        <p:spPr>
          <a:xfrm>
            <a:off x="125467" y="3382130"/>
            <a:ext cx="1120886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statement1</a:t>
            </a:r>
            <a:endParaRPr lang="zh-TW" altLang="en-US" sz="1600" dirty="0"/>
          </a:p>
        </p:txBody>
      </p:sp>
      <p:sp>
        <p:nvSpPr>
          <p:cNvPr id="61" name="流程圖: 程序 60"/>
          <p:cNvSpPr/>
          <p:nvPr/>
        </p:nvSpPr>
        <p:spPr>
          <a:xfrm>
            <a:off x="1591071" y="3382130"/>
            <a:ext cx="1120886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statement2</a:t>
            </a:r>
            <a:endParaRPr lang="zh-TW" altLang="en-US" sz="1600" dirty="0"/>
          </a:p>
        </p:txBody>
      </p:sp>
      <p:cxnSp>
        <p:nvCxnSpPr>
          <p:cNvPr id="63" name="肘形接點 62"/>
          <p:cNvCxnSpPr>
            <a:stCxn id="47" idx="2"/>
            <a:endCxn id="54" idx="0"/>
          </p:cNvCxnSpPr>
          <p:nvPr/>
        </p:nvCxnSpPr>
        <p:spPr>
          <a:xfrm rot="5400000">
            <a:off x="819145" y="2730435"/>
            <a:ext cx="518461" cy="7849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47" idx="2"/>
            <a:endCxn id="61" idx="0"/>
          </p:cNvCxnSpPr>
          <p:nvPr/>
        </p:nvCxnSpPr>
        <p:spPr>
          <a:xfrm rot="16200000" flipH="1">
            <a:off x="1551946" y="2782561"/>
            <a:ext cx="518461" cy="68067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762759" y="271618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False</a:t>
            </a:r>
            <a:endParaRPr lang="zh-TW" altLang="en-US" sz="2000" dirty="0"/>
          </a:p>
        </p:txBody>
      </p:sp>
      <p:cxnSp>
        <p:nvCxnSpPr>
          <p:cNvPr id="68" name="肘形接點 67"/>
          <p:cNvCxnSpPr>
            <a:stCxn id="54" idx="2"/>
            <a:endCxn id="15" idx="2"/>
          </p:cNvCxnSpPr>
          <p:nvPr/>
        </p:nvCxnSpPr>
        <p:spPr>
          <a:xfrm rot="16200000" flipH="1">
            <a:off x="1235860" y="3360323"/>
            <a:ext cx="1362004" cy="246190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1" idx="2"/>
            <a:endCxn id="15" idx="0"/>
          </p:cNvCxnSpPr>
          <p:nvPr/>
        </p:nvCxnSpPr>
        <p:spPr>
          <a:xfrm>
            <a:off x="2151514" y="3910274"/>
            <a:ext cx="1158549" cy="11997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圖: 程序 73"/>
          <p:cNvSpPr/>
          <p:nvPr/>
        </p:nvSpPr>
        <p:spPr>
          <a:xfrm>
            <a:off x="3147814" y="4138803"/>
            <a:ext cx="1120886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statement3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4675900" y="4138803"/>
            <a:ext cx="1120886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statement4</a:t>
            </a:r>
            <a:endParaRPr lang="zh-TW" altLang="en-US" sz="1600" dirty="0"/>
          </a:p>
        </p:txBody>
      </p:sp>
      <p:cxnSp>
        <p:nvCxnSpPr>
          <p:cNvPr id="76" name="肘形接點 75"/>
          <p:cNvCxnSpPr>
            <a:stCxn id="101" idx="2"/>
            <a:endCxn id="74" idx="0"/>
          </p:cNvCxnSpPr>
          <p:nvPr/>
        </p:nvCxnSpPr>
        <p:spPr>
          <a:xfrm rot="5400000">
            <a:off x="3715839" y="3386489"/>
            <a:ext cx="744733" cy="75989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101" idx="2"/>
            <a:endCxn id="75" idx="0"/>
          </p:cNvCxnSpPr>
          <p:nvPr/>
        </p:nvCxnSpPr>
        <p:spPr>
          <a:xfrm rot="16200000" flipH="1">
            <a:off x="4479881" y="3382340"/>
            <a:ext cx="744733" cy="76819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>
            <a:stCxn id="74" idx="2"/>
            <a:endCxn id="15" idx="6"/>
          </p:cNvCxnSpPr>
          <p:nvPr/>
        </p:nvCxnSpPr>
        <p:spPr>
          <a:xfrm rot="5400000">
            <a:off x="3287619" y="4851639"/>
            <a:ext cx="605331" cy="23594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75" idx="2"/>
            <a:endCxn id="15" idx="6"/>
          </p:cNvCxnSpPr>
          <p:nvPr/>
        </p:nvCxnSpPr>
        <p:spPr>
          <a:xfrm rot="5400000">
            <a:off x="4051662" y="4087596"/>
            <a:ext cx="605331" cy="1764033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5393556" y="2144436"/>
            <a:ext cx="65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True</a:t>
            </a:r>
            <a:endParaRPr lang="zh-TW" altLang="en-US" sz="2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24185" y="311629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False</a:t>
            </a:r>
            <a:endParaRPr lang="zh-TW" altLang="en-US" sz="2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5495006" y="40047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False</a:t>
            </a:r>
            <a:endParaRPr lang="zh-TW" altLang="en-US" sz="2000" dirty="0"/>
          </a:p>
        </p:txBody>
      </p:sp>
      <p:sp>
        <p:nvSpPr>
          <p:cNvPr id="97" name="流程圖: 程序 96"/>
          <p:cNvSpPr/>
          <p:nvPr/>
        </p:nvSpPr>
        <p:spPr>
          <a:xfrm>
            <a:off x="6272386" y="4138803"/>
            <a:ext cx="1120886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statement5</a:t>
            </a:r>
            <a:endParaRPr lang="zh-TW" altLang="en-US" sz="1600" dirty="0"/>
          </a:p>
        </p:txBody>
      </p:sp>
      <p:cxnSp>
        <p:nvCxnSpPr>
          <p:cNvPr id="99" name="肘形接點 98"/>
          <p:cNvCxnSpPr>
            <a:stCxn id="27" idx="3"/>
            <a:endCxn id="97" idx="0"/>
          </p:cNvCxnSpPr>
          <p:nvPr/>
        </p:nvCxnSpPr>
        <p:spPr>
          <a:xfrm flipH="1">
            <a:off x="6832829" y="1408927"/>
            <a:ext cx="926250" cy="2729876"/>
          </a:xfrm>
          <a:prstGeom prst="bentConnector4">
            <a:avLst>
              <a:gd name="adj1" fmla="val -24680"/>
              <a:gd name="adj2" fmla="val 605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群組 99"/>
          <p:cNvGrpSpPr/>
          <p:nvPr/>
        </p:nvGrpSpPr>
        <p:grpSpPr>
          <a:xfrm>
            <a:off x="3614356" y="2371942"/>
            <a:ext cx="1707592" cy="1022128"/>
            <a:chOff x="6174734" y="1363848"/>
            <a:chExt cx="2017336" cy="1355701"/>
          </a:xfrm>
        </p:grpSpPr>
        <p:sp>
          <p:nvSpPr>
            <p:cNvPr id="101" name="流程圖: 決策 100"/>
            <p:cNvSpPr/>
            <p:nvPr/>
          </p:nvSpPr>
          <p:spPr>
            <a:xfrm>
              <a:off x="6174734" y="1363848"/>
              <a:ext cx="2017336" cy="135570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425823" y="1821712"/>
              <a:ext cx="1515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 smtClean="0">
                  <a:solidFill>
                    <a:schemeClr val="bg1"/>
                  </a:solidFill>
                </a:rPr>
                <a:t>if &lt;condition&gt;</a:t>
              </a:r>
              <a:endParaRPr lang="zh-TW" altLang="en-US" sz="1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6" name="肘形接點 105"/>
          <p:cNvCxnSpPr>
            <a:stCxn id="27" idx="2"/>
            <a:endCxn id="101" idx="0"/>
          </p:cNvCxnSpPr>
          <p:nvPr/>
        </p:nvCxnSpPr>
        <p:spPr>
          <a:xfrm rot="5400000">
            <a:off x="5471295" y="982094"/>
            <a:ext cx="386706" cy="239299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338592" y="3393849"/>
            <a:ext cx="659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True</a:t>
            </a:r>
            <a:endParaRPr lang="zh-TW" altLang="en-US" sz="20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770128" y="3388805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False</a:t>
            </a:r>
            <a:endParaRPr lang="zh-TW" altLang="en-US" sz="2000" dirty="0"/>
          </a:p>
        </p:txBody>
      </p:sp>
      <p:cxnSp>
        <p:nvCxnSpPr>
          <p:cNvPr id="110" name="肘形接點 109"/>
          <p:cNvCxnSpPr>
            <a:stCxn id="97" idx="2"/>
            <a:endCxn id="15" idx="4"/>
          </p:cNvCxnSpPr>
          <p:nvPr/>
        </p:nvCxnSpPr>
        <p:spPr>
          <a:xfrm rot="5400000">
            <a:off x="4687657" y="3289353"/>
            <a:ext cx="767578" cy="3522766"/>
          </a:xfrm>
          <a:prstGeom prst="bentConnector3">
            <a:avLst>
              <a:gd name="adj1" fmla="val 1297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34" grpId="0"/>
      <p:bldP spid="54" grpId="0" animBg="1"/>
      <p:bldP spid="61" grpId="0" animBg="1"/>
      <p:bldP spid="66" grpId="0"/>
      <p:bldP spid="74" grpId="0" animBg="1"/>
      <p:bldP spid="75" grpId="0" animBg="1"/>
      <p:bldP spid="84" grpId="0"/>
      <p:bldP spid="85" grpId="0"/>
      <p:bldP spid="86" grpId="0"/>
      <p:bldP spid="97" grpId="0" animBg="1"/>
      <p:bldP spid="107" grpId="0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267A-6202-44A2-87ED-752773A4DE7E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5279" y="65356"/>
            <a:ext cx="8172450" cy="85692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grpSp>
        <p:nvGrpSpPr>
          <p:cNvPr id="7" name="群組 6"/>
          <p:cNvGrpSpPr/>
          <p:nvPr/>
        </p:nvGrpSpPr>
        <p:grpSpPr>
          <a:xfrm>
            <a:off x="6700345" y="1259237"/>
            <a:ext cx="2884800" cy="4524316"/>
            <a:chOff x="1056290" y="1606078"/>
            <a:chExt cx="2884800" cy="4524316"/>
          </a:xfrm>
        </p:grpSpPr>
        <p:sp>
          <p:nvSpPr>
            <p:cNvPr id="6" name="文字方塊 5"/>
            <p:cNvSpPr txBox="1"/>
            <p:nvPr/>
          </p:nvSpPr>
          <p:spPr>
            <a:xfrm>
              <a:off x="1457718" y="1606078"/>
              <a:ext cx="2483372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/>
                <a:t>i</a:t>
              </a:r>
              <a:r>
                <a:rPr lang="en-US" altLang="zh-TW" sz="1800" dirty="0" smtClean="0"/>
                <a:t>f   &lt;condition&gt;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 :</a:t>
              </a:r>
            </a:p>
            <a:p>
              <a:r>
                <a:rPr lang="en-US" altLang="zh-TW" sz="1800" dirty="0"/>
                <a:t> </a:t>
              </a:r>
              <a:r>
                <a:rPr lang="en-US" altLang="zh-TW" sz="1800" dirty="0" smtClean="0"/>
                <a:t>          if&lt;condition&gt;:</a:t>
              </a:r>
            </a:p>
            <a:p>
              <a:r>
                <a:rPr lang="en-US" altLang="zh-TW" sz="1800" dirty="0"/>
                <a:t> </a:t>
              </a:r>
              <a:r>
                <a:rPr lang="en-US" altLang="zh-TW" sz="1800" dirty="0" smtClean="0"/>
                <a:t>               &lt;statement 1&gt;</a:t>
              </a:r>
            </a:p>
            <a:p>
              <a:r>
                <a:rPr lang="en-US" altLang="zh-TW" sz="1800" dirty="0"/>
                <a:t> </a:t>
              </a:r>
              <a:r>
                <a:rPr lang="en-US" altLang="zh-TW" sz="1800" dirty="0" smtClean="0"/>
                <a:t>          </a:t>
              </a:r>
            </a:p>
            <a:p>
              <a:r>
                <a:rPr lang="en-US" altLang="zh-TW" sz="1800" dirty="0"/>
                <a:t> </a:t>
              </a:r>
              <a:r>
                <a:rPr lang="en-US" altLang="zh-TW" sz="1800" dirty="0" smtClean="0"/>
                <a:t>          else :</a:t>
              </a:r>
            </a:p>
            <a:p>
              <a:r>
                <a:rPr lang="en-US" altLang="zh-TW" sz="1800" dirty="0"/>
                <a:t> </a:t>
              </a:r>
              <a:r>
                <a:rPr lang="en-US" altLang="zh-TW" sz="1800" dirty="0" smtClean="0"/>
                <a:t>                &lt;statement 2&gt;</a:t>
              </a:r>
            </a:p>
            <a:p>
              <a:endParaRPr lang="en-US" altLang="zh-TW" sz="1800" dirty="0" smtClean="0"/>
            </a:p>
            <a:p>
              <a:r>
                <a:rPr lang="en-US" altLang="zh-TW" sz="1800" dirty="0" err="1" smtClean="0"/>
                <a:t>elif</a:t>
              </a:r>
              <a:r>
                <a:rPr lang="en-US" altLang="zh-TW" sz="1800" dirty="0" smtClean="0"/>
                <a:t> </a:t>
              </a:r>
              <a:r>
                <a:rPr lang="en-US" altLang="zh-TW" sz="1800" dirty="0"/>
                <a:t>&lt;condition&gt;</a:t>
              </a:r>
              <a:r>
                <a:rPr lang="en-US" altLang="zh-TW" sz="1800" dirty="0">
                  <a:solidFill>
                    <a:srgbClr val="FF0000"/>
                  </a:solidFill>
                </a:rPr>
                <a:t> :</a:t>
              </a:r>
            </a:p>
            <a:p>
              <a:r>
                <a:rPr lang="en-US" altLang="zh-TW" sz="1800" dirty="0" smtClean="0"/>
                <a:t>           </a:t>
              </a:r>
              <a:r>
                <a:rPr lang="en-US" altLang="zh-TW" sz="1800" dirty="0"/>
                <a:t>if&lt;condition&gt;:</a:t>
              </a:r>
            </a:p>
            <a:p>
              <a:r>
                <a:rPr lang="en-US" altLang="zh-TW" sz="1800" dirty="0"/>
                <a:t>                &lt;statement </a:t>
              </a:r>
              <a:r>
                <a:rPr lang="en-US" altLang="zh-TW" sz="1800" dirty="0" smtClean="0"/>
                <a:t>3&gt;</a:t>
              </a:r>
              <a:endParaRPr lang="en-US" altLang="zh-TW" sz="1800" dirty="0"/>
            </a:p>
            <a:p>
              <a:r>
                <a:rPr lang="en-US" altLang="zh-TW" sz="1800" dirty="0"/>
                <a:t>           </a:t>
              </a:r>
              <a:endParaRPr lang="en-US" altLang="zh-TW" sz="1800" dirty="0" smtClean="0"/>
            </a:p>
            <a:p>
              <a:r>
                <a:rPr lang="en-US" altLang="zh-TW" sz="1800" dirty="0"/>
                <a:t> </a:t>
              </a:r>
              <a:r>
                <a:rPr lang="en-US" altLang="zh-TW" sz="1800" dirty="0" smtClean="0"/>
                <a:t>          else </a:t>
              </a:r>
              <a:r>
                <a:rPr lang="en-US" altLang="zh-TW" sz="1800" dirty="0"/>
                <a:t>:</a:t>
              </a:r>
            </a:p>
            <a:p>
              <a:r>
                <a:rPr lang="en-US" altLang="zh-TW" sz="1800" dirty="0"/>
                <a:t>                 &lt;statement </a:t>
              </a:r>
              <a:r>
                <a:rPr lang="en-US" altLang="zh-TW" sz="1800" dirty="0" smtClean="0"/>
                <a:t>4&gt;</a:t>
              </a:r>
              <a:endParaRPr lang="en-US" altLang="zh-TW" sz="1800" dirty="0"/>
            </a:p>
            <a:p>
              <a:endParaRPr lang="en-US" altLang="zh-TW" sz="1800" dirty="0" smtClean="0"/>
            </a:p>
            <a:p>
              <a:r>
                <a:rPr lang="en-US" altLang="zh-TW" sz="1800" dirty="0" smtClean="0"/>
                <a:t>else</a:t>
              </a:r>
              <a:r>
                <a:rPr lang="en-US" altLang="zh-TW" sz="1800" dirty="0" smtClean="0">
                  <a:solidFill>
                    <a:srgbClr val="FF0000"/>
                  </a:solidFill>
                </a:rPr>
                <a:t>:</a:t>
              </a:r>
              <a:endParaRPr lang="zh-TW" altLang="en-US" sz="1800" dirty="0">
                <a:solidFill>
                  <a:srgbClr val="FF0000"/>
                </a:solidFill>
              </a:endParaRPr>
            </a:p>
            <a:p>
              <a:r>
                <a:rPr lang="en-US" altLang="zh-TW" sz="1800" dirty="0" smtClean="0"/>
                <a:t>           &lt;</a:t>
              </a:r>
              <a:r>
                <a:rPr lang="en-US" altLang="zh-TW" sz="1800" dirty="0" err="1" smtClean="0"/>
                <a:t>statementN</a:t>
              </a:r>
              <a:r>
                <a:rPr lang="en-US" altLang="zh-TW" sz="1800" dirty="0" smtClean="0"/>
                <a:t>&gt;</a:t>
              </a:r>
              <a:endParaRPr lang="en-US" altLang="zh-TW" sz="1800" dirty="0"/>
            </a:p>
          </p:txBody>
        </p:sp>
        <p:sp>
          <p:nvSpPr>
            <p:cNvPr id="8" name="左大括弧 7"/>
            <p:cNvSpPr/>
            <p:nvPr/>
          </p:nvSpPr>
          <p:spPr>
            <a:xfrm>
              <a:off x="1056290" y="1710558"/>
              <a:ext cx="315310" cy="1450427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1056290" y="3763884"/>
              <a:ext cx="315310" cy="1415087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左大括弧 9"/>
            <p:cNvSpPr/>
            <p:nvPr/>
          </p:nvSpPr>
          <p:spPr>
            <a:xfrm>
              <a:off x="1056290" y="5409826"/>
              <a:ext cx="315310" cy="72056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左中括弧 11"/>
            <p:cNvSpPr/>
            <p:nvPr/>
          </p:nvSpPr>
          <p:spPr>
            <a:xfrm>
              <a:off x="1675185" y="3943284"/>
              <a:ext cx="244366" cy="906517"/>
            </a:xfrm>
            <a:prstGeom prst="leftBracket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4" y="1868806"/>
            <a:ext cx="6124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algn="just"/>
            <a:r>
              <a:rPr lang="zh-TW" altLang="en-US" dirty="0" smtClean="0"/>
              <a:t>輸入以下數字，並判斷是否為 </a:t>
            </a:r>
            <a:r>
              <a:rPr lang="en-US" altLang="zh-TW" dirty="0" smtClean="0"/>
              <a:t>2, 3, 5, 7</a:t>
            </a:r>
            <a:r>
              <a:rPr lang="zh-TW" altLang="en-US" dirty="0" smtClean="0"/>
              <a:t>的倍數或此數為質數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E457-B438-466A-AB01-7B7E07E6BF02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60611" y="3214390"/>
            <a:ext cx="45015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</a:t>
            </a:r>
            <a:r>
              <a:rPr lang="zh-TW" altLang="en-US" dirty="0" smtClean="0">
                <a:latin typeface="+mn-lt"/>
                <a:ea typeface="+mj-ea"/>
              </a:rPr>
              <a:t>輸入 </a:t>
            </a:r>
            <a:r>
              <a:rPr lang="en-US" altLang="zh-TW" dirty="0" smtClean="0">
                <a:latin typeface="+mn-lt"/>
                <a:ea typeface="+mj-ea"/>
              </a:rPr>
              <a:t>	</a:t>
            </a:r>
            <a:r>
              <a:rPr lang="zh-TW" altLang="en-US" dirty="0" smtClean="0">
                <a:latin typeface="+mn-lt"/>
                <a:ea typeface="+mj-ea"/>
              </a:rPr>
              <a:t>輸出</a:t>
            </a:r>
            <a:endParaRPr lang="en-US" altLang="zh-TW" dirty="0" smtClean="0">
              <a:latin typeface="+mn-lt"/>
              <a:ea typeface="+mj-ea"/>
            </a:endParaRPr>
          </a:p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   6 : 		2</a:t>
            </a:r>
            <a:r>
              <a:rPr lang="zh-TW" altLang="en-US" dirty="0" smtClean="0">
                <a:latin typeface="+mn-lt"/>
                <a:ea typeface="+mj-ea"/>
              </a:rPr>
              <a:t>和</a:t>
            </a:r>
            <a:r>
              <a:rPr lang="en-US" altLang="zh-TW" dirty="0" smtClean="0">
                <a:latin typeface="+mn-lt"/>
                <a:ea typeface="+mj-ea"/>
              </a:rPr>
              <a:t>3</a:t>
            </a:r>
            <a:r>
              <a:rPr lang="zh-TW" altLang="en-US" dirty="0" smtClean="0">
                <a:latin typeface="+mn-lt"/>
                <a:ea typeface="+mj-ea"/>
              </a:rPr>
              <a:t>的倍數</a:t>
            </a:r>
            <a:endParaRPr lang="en-US" altLang="zh-TW" dirty="0" smtClean="0">
              <a:latin typeface="+mn-lt"/>
              <a:ea typeface="+mj-ea"/>
            </a:endParaRPr>
          </a:p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   4 : 		2</a:t>
            </a:r>
            <a:r>
              <a:rPr lang="zh-TW" altLang="en-US" dirty="0" smtClean="0">
                <a:latin typeface="+mn-lt"/>
                <a:ea typeface="+mj-ea"/>
              </a:rPr>
              <a:t>的倍數</a:t>
            </a:r>
            <a:endParaRPr lang="en-US" altLang="zh-TW" dirty="0" smtClean="0">
              <a:latin typeface="+mn-lt"/>
              <a:ea typeface="+mj-ea"/>
            </a:endParaRPr>
          </a:p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  10: 		2</a:t>
            </a:r>
            <a:r>
              <a:rPr lang="zh-TW" altLang="en-US" dirty="0" smtClean="0">
                <a:latin typeface="+mn-lt"/>
                <a:ea typeface="+mj-ea"/>
              </a:rPr>
              <a:t>和</a:t>
            </a:r>
            <a:r>
              <a:rPr lang="en-US" altLang="zh-TW" dirty="0" smtClean="0">
                <a:latin typeface="+mn-lt"/>
                <a:ea typeface="+mj-ea"/>
              </a:rPr>
              <a:t>5</a:t>
            </a:r>
            <a:r>
              <a:rPr lang="zh-TW" altLang="en-US" dirty="0" smtClean="0">
                <a:latin typeface="+mn-lt"/>
                <a:ea typeface="+mj-ea"/>
              </a:rPr>
              <a:t>的倍數</a:t>
            </a:r>
            <a:endParaRPr lang="en-US" altLang="zh-TW" dirty="0" smtClean="0">
              <a:latin typeface="+mn-lt"/>
              <a:ea typeface="+mj-ea"/>
            </a:endParaRPr>
          </a:p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  30: 		2</a:t>
            </a:r>
            <a:r>
              <a:rPr lang="zh-TW" altLang="en-US" dirty="0" smtClean="0">
                <a:latin typeface="+mn-lt"/>
                <a:ea typeface="+mj-ea"/>
              </a:rPr>
              <a:t>、</a:t>
            </a:r>
            <a:r>
              <a:rPr lang="en-US" altLang="zh-TW" dirty="0" smtClean="0">
                <a:latin typeface="+mn-lt"/>
                <a:ea typeface="+mj-ea"/>
              </a:rPr>
              <a:t>3</a:t>
            </a:r>
            <a:r>
              <a:rPr lang="zh-TW" altLang="en-US" dirty="0" smtClean="0">
                <a:latin typeface="+mn-lt"/>
                <a:ea typeface="+mj-ea"/>
              </a:rPr>
              <a:t>以及</a:t>
            </a:r>
            <a:r>
              <a:rPr lang="en-US" altLang="zh-TW" dirty="0" smtClean="0">
                <a:latin typeface="+mn-lt"/>
                <a:ea typeface="+mj-ea"/>
              </a:rPr>
              <a:t>5</a:t>
            </a:r>
            <a:r>
              <a:rPr lang="zh-TW" altLang="en-US" dirty="0" smtClean="0">
                <a:latin typeface="+mn-lt"/>
                <a:ea typeface="+mj-ea"/>
              </a:rPr>
              <a:t>的倍數</a:t>
            </a:r>
            <a:endParaRPr lang="en-US" altLang="zh-TW" dirty="0" smtClean="0">
              <a:latin typeface="+mn-lt"/>
              <a:ea typeface="+mj-ea"/>
            </a:endParaRPr>
          </a:p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210:              2</a:t>
            </a:r>
            <a:r>
              <a:rPr lang="zh-TW" altLang="en-US" dirty="0" smtClean="0">
                <a:latin typeface="+mn-lt"/>
                <a:ea typeface="+mj-ea"/>
              </a:rPr>
              <a:t>、</a:t>
            </a:r>
            <a:r>
              <a:rPr lang="en-US" altLang="zh-TW" dirty="0" smtClean="0">
                <a:latin typeface="+mn-lt"/>
                <a:ea typeface="+mj-ea"/>
              </a:rPr>
              <a:t>3</a:t>
            </a:r>
            <a:r>
              <a:rPr lang="zh-TW" altLang="en-US" dirty="0" smtClean="0">
                <a:latin typeface="+mn-lt"/>
                <a:ea typeface="+mj-ea"/>
              </a:rPr>
              <a:t>、</a:t>
            </a:r>
            <a:r>
              <a:rPr lang="en-US" altLang="zh-TW" dirty="0" smtClean="0">
                <a:latin typeface="+mn-lt"/>
                <a:ea typeface="+mj-ea"/>
              </a:rPr>
              <a:t>5</a:t>
            </a:r>
            <a:r>
              <a:rPr lang="zh-TW" altLang="en-US" dirty="0" smtClean="0">
                <a:latin typeface="+mn-lt"/>
                <a:ea typeface="+mj-ea"/>
              </a:rPr>
              <a:t>或</a:t>
            </a:r>
            <a:r>
              <a:rPr lang="en-US" altLang="zh-TW" dirty="0" smtClean="0">
                <a:latin typeface="+mn-lt"/>
                <a:ea typeface="+mj-ea"/>
              </a:rPr>
              <a:t>7</a:t>
            </a:r>
            <a:r>
              <a:rPr lang="zh-TW" altLang="en-US" dirty="0" smtClean="0">
                <a:latin typeface="+mn-lt"/>
                <a:ea typeface="+mj-ea"/>
              </a:rPr>
              <a:t>的倍數</a:t>
            </a:r>
            <a:endParaRPr lang="en-US" altLang="zh-TW" dirty="0" smtClean="0">
              <a:latin typeface="+mn-lt"/>
              <a:ea typeface="+mj-ea"/>
            </a:endParaRPr>
          </a:p>
          <a:p>
            <a:r>
              <a:rPr lang="en-US" altLang="zh-TW" dirty="0">
                <a:latin typeface="+mn-lt"/>
                <a:ea typeface="+mj-ea"/>
              </a:rPr>
              <a:t> </a:t>
            </a:r>
            <a:r>
              <a:rPr lang="en-US" altLang="zh-TW" dirty="0" smtClean="0">
                <a:latin typeface="+mn-lt"/>
                <a:ea typeface="+mj-ea"/>
              </a:rPr>
              <a:t>    17:              </a:t>
            </a:r>
            <a:r>
              <a:rPr lang="zh-TW" altLang="en-US" dirty="0" smtClean="0">
                <a:latin typeface="+mn-lt"/>
                <a:ea typeface="+mj-ea"/>
              </a:rPr>
              <a:t>質數</a:t>
            </a:r>
            <a:endParaRPr lang="zh-TW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多重</a:t>
            </a:r>
            <a:r>
              <a:rPr lang="en-US" altLang="zh-TW" dirty="0" smtClean="0">
                <a:solidFill>
                  <a:srgbClr val="0070C0"/>
                </a:solidFill>
              </a:rPr>
              <a:t>if </a:t>
            </a:r>
            <a:r>
              <a:rPr lang="zh-TW" altLang="en-US" dirty="0" smtClean="0">
                <a:solidFill>
                  <a:srgbClr val="0070C0"/>
                </a:solidFill>
              </a:rPr>
              <a:t>判斷句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下列範例的問題是它只會執行其中一個判斷式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無法同時輸出多個判斷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0F6-04E8-4F6C-A6D6-A00C17E00DE0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52" y="3347545"/>
            <a:ext cx="5305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多重</a:t>
            </a:r>
            <a:r>
              <a:rPr lang="en-US" altLang="zh-TW" dirty="0" smtClean="0">
                <a:solidFill>
                  <a:srgbClr val="0070C0"/>
                </a:solidFill>
              </a:rPr>
              <a:t>if </a:t>
            </a:r>
            <a:r>
              <a:rPr lang="zh-TW" altLang="en-US" dirty="0" smtClean="0">
                <a:solidFill>
                  <a:srgbClr val="0070C0"/>
                </a:solidFill>
              </a:rPr>
              <a:t>判斷句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所以我們可以用 </a:t>
            </a:r>
            <a:r>
              <a:rPr lang="en-US" altLang="zh-TW" dirty="0" smtClean="0">
                <a:solidFill>
                  <a:srgbClr val="00B050"/>
                </a:solidFill>
              </a:rPr>
              <a:t>and / or </a:t>
            </a:r>
            <a:r>
              <a:rPr lang="zh-TW" altLang="en-US" dirty="0" smtClean="0">
                <a:solidFill>
                  <a:srgbClr val="00B050"/>
                </a:solidFill>
              </a:rPr>
              <a:t>來將多項條件彙整成單一條件</a:t>
            </a:r>
            <a:r>
              <a:rPr lang="en-US" altLang="zh-TW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0F6-04E8-4F6C-A6D6-A00C17E00DE0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30" y="3272330"/>
            <a:ext cx="6962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4462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縮排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因為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是直譯的程式</a:t>
            </a:r>
            <a:r>
              <a:rPr lang="en-US" altLang="zh-TW" b="1" dirty="0" smtClean="0">
                <a:solidFill>
                  <a:srgbClr val="FF0000"/>
                </a:solidFill>
              </a:rPr>
              <a:t>, </a:t>
            </a:r>
            <a:r>
              <a:rPr lang="zh-TW" altLang="en-US" b="1" dirty="0" smtClean="0">
                <a:solidFill>
                  <a:srgbClr val="FF0000"/>
                </a:solidFill>
              </a:rPr>
              <a:t>所以要開始學習縮排</a:t>
            </a:r>
            <a:r>
              <a:rPr lang="en-US" altLang="zh-TW" b="1" dirty="0" smtClean="0">
                <a:solidFill>
                  <a:srgbClr val="FF0000"/>
                </a:solidFill>
              </a:rPr>
              <a:t>, </a:t>
            </a:r>
            <a:r>
              <a:rPr lang="zh-TW" altLang="en-US" b="1" dirty="0" smtClean="0">
                <a:solidFill>
                  <a:srgbClr val="FF0000"/>
                </a:solidFill>
              </a:rPr>
              <a:t>否則程式有可能不會動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如何縮排 很簡單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 </a:t>
            </a:r>
            <a:r>
              <a:rPr lang="zh-TW" altLang="en-US" dirty="0" smtClean="0"/>
              <a:t>按下鍵盤的  </a:t>
            </a:r>
            <a:r>
              <a:rPr lang="en-US" altLang="zh-TW" dirty="0" smtClean="0"/>
              <a:t>Tab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 </a:t>
            </a:r>
            <a:r>
              <a:rPr lang="zh-TW" altLang="en-US" dirty="0" smtClean="0"/>
              <a:t>按下鍵盤的 空白鍵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FA07-4BD5-4CF6-9F7B-81E1DFA0E3A5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515709" y="3400294"/>
            <a:ext cx="1363717" cy="6888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TAB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|</a:t>
            </a:r>
            <a:r>
              <a:rPr lang="en-US" altLang="zh-TW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-&gt;|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條件分支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程式會按照當時</a:t>
            </a:r>
            <a:r>
              <a:rPr lang="zh-TW" altLang="en-US" dirty="0" smtClean="0">
                <a:solidFill>
                  <a:srgbClr val="00B050"/>
                </a:solidFill>
              </a:rPr>
              <a:t>判斷式的答案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來分別執行不同的動作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舉例來說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zh-TW" altLang="en-US" dirty="0" smtClean="0">
                <a:solidFill>
                  <a:schemeClr val="tx1"/>
                </a:solidFill>
              </a:rPr>
              <a:t>當你去</a:t>
            </a:r>
            <a:r>
              <a:rPr lang="en-US" altLang="zh-TW" dirty="0" smtClean="0">
                <a:solidFill>
                  <a:schemeClr val="tx1"/>
                </a:solidFill>
              </a:rPr>
              <a:t>7-11</a:t>
            </a:r>
            <a:r>
              <a:rPr lang="zh-TW" altLang="en-US" dirty="0" smtClean="0">
                <a:solidFill>
                  <a:schemeClr val="tx1"/>
                </a:solidFill>
              </a:rPr>
              <a:t>要買花雕雞麵或是阿</a:t>
            </a:r>
            <a:r>
              <a:rPr lang="en-US" altLang="zh-TW" dirty="0" smtClean="0">
                <a:solidFill>
                  <a:schemeClr val="tx1"/>
                </a:solidFill>
              </a:rPr>
              <a:t>Q</a:t>
            </a:r>
            <a:r>
              <a:rPr lang="zh-TW" altLang="en-US" dirty="0" smtClean="0">
                <a:solidFill>
                  <a:schemeClr val="tx1"/>
                </a:solidFill>
              </a:rPr>
              <a:t>桶麵時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發現你身上只有</a:t>
            </a:r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r>
              <a:rPr lang="zh-TW" altLang="en-US" dirty="0" smtClean="0">
                <a:solidFill>
                  <a:schemeClr val="tx1"/>
                </a:solidFill>
              </a:rPr>
              <a:t>元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所以在買不起花雕雞麵的情況下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只能選擇阿</a:t>
            </a:r>
            <a:r>
              <a:rPr lang="en-US" altLang="zh-TW" dirty="0" smtClean="0">
                <a:solidFill>
                  <a:srgbClr val="FF0000"/>
                </a:solidFill>
              </a:rPr>
              <a:t>Q</a:t>
            </a:r>
            <a:r>
              <a:rPr lang="zh-TW" altLang="en-US" dirty="0" smtClean="0">
                <a:solidFill>
                  <a:srgbClr val="FF0000"/>
                </a:solidFill>
              </a:rPr>
              <a:t>桶麵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983-1BF7-407E-97CD-3FFCA84DEF7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單向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</a:p>
          <a:p>
            <a:r>
              <a:rPr lang="en-US" altLang="zh-TW" dirty="0" smtClean="0"/>
              <a:t>if </a:t>
            </a:r>
            <a:r>
              <a:rPr lang="zh-TW" altLang="en-US" dirty="0" smtClean="0"/>
              <a:t>是程式</a:t>
            </a:r>
            <a:r>
              <a:rPr lang="zh-TW" altLang="en-US" dirty="0"/>
              <a:t>語言中</a:t>
            </a:r>
            <a:r>
              <a:rPr lang="zh-TW" altLang="en-US" dirty="0" smtClean="0"/>
              <a:t>最簡單的</a:t>
            </a:r>
            <a:r>
              <a:rPr lang="zh-TW" altLang="en-US" dirty="0"/>
              <a:t>判斷</a:t>
            </a:r>
            <a:r>
              <a:rPr lang="zh-TW" altLang="en-US" dirty="0" smtClean="0"/>
              <a:t>式</a:t>
            </a:r>
            <a:endParaRPr lang="en-US" altLang="zh-TW" dirty="0"/>
          </a:p>
          <a:p>
            <a:r>
              <a:rPr lang="zh-TW" altLang="en-US" dirty="0" smtClean="0"/>
              <a:t>先</a:t>
            </a:r>
            <a:r>
              <a:rPr lang="zh-TW" altLang="en-US" dirty="0"/>
              <a:t>以</a:t>
            </a:r>
            <a:r>
              <a:rPr lang="zh-TW" altLang="en-US" dirty="0" smtClean="0"/>
              <a:t>單向判斷來當成第一個例子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記得縮排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983-1BF7-407E-97CD-3FFCA84DEF7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93945" y="4089146"/>
            <a:ext cx="247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 &lt;condition&gt;</a:t>
            </a:r>
            <a:r>
              <a:rPr lang="en-US" altLang="zh-TW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&lt;statement&gt;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單向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CDC8-998D-4CD4-8A83-392FB6F1DA56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9901" y="3941728"/>
            <a:ext cx="247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 &lt;condition&gt;</a:t>
            </a:r>
            <a:r>
              <a:rPr lang="en-US" altLang="zh-TW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&lt;statement&gt;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3972318" y="2490952"/>
            <a:ext cx="4556397" cy="3346563"/>
            <a:chOff x="2900263" y="2924503"/>
            <a:chExt cx="4556397" cy="3346563"/>
          </a:xfrm>
        </p:grpSpPr>
        <p:sp>
          <p:nvSpPr>
            <p:cNvPr id="15" name="橢圓 14"/>
            <p:cNvSpPr/>
            <p:nvPr/>
          </p:nvSpPr>
          <p:spPr>
            <a:xfrm>
              <a:off x="5114830" y="5946571"/>
              <a:ext cx="324495" cy="3244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2900263" y="2924503"/>
              <a:ext cx="4556397" cy="3184316"/>
              <a:chOff x="2900263" y="2924503"/>
              <a:chExt cx="4556397" cy="3184316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5100145" y="2924503"/>
                <a:ext cx="324495" cy="3244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單箭頭接點 8"/>
              <p:cNvCxnSpPr>
                <a:stCxn id="7" idx="4"/>
              </p:cNvCxnSpPr>
              <p:nvPr/>
            </p:nvCxnSpPr>
            <p:spPr>
              <a:xfrm>
                <a:off x="5262393" y="3248998"/>
                <a:ext cx="0" cy="290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流程圖: 決策 10"/>
              <p:cNvSpPr/>
              <p:nvPr/>
            </p:nvSpPr>
            <p:spPr>
              <a:xfrm>
                <a:off x="4268410" y="3435077"/>
                <a:ext cx="2017336" cy="135570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p:sp>
            <p:nvSpPr>
              <p:cNvPr id="13" name="流程圖: 程序 12"/>
              <p:cNvSpPr/>
              <p:nvPr/>
            </p:nvSpPr>
            <p:spPr>
              <a:xfrm>
                <a:off x="2900263" y="5127735"/>
                <a:ext cx="1368148" cy="528144"/>
              </a:xfrm>
              <a:prstGeom prst="flowChartProces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 smtClean="0"/>
                  <a:t>statement</a:t>
                </a:r>
                <a:endParaRPr lang="zh-TW" altLang="en-US" sz="1800" dirty="0"/>
              </a:p>
            </p:txBody>
          </p:sp>
          <p:cxnSp>
            <p:nvCxnSpPr>
              <p:cNvPr id="17" name="肘形接點 16"/>
              <p:cNvCxnSpPr>
                <a:stCxn id="11" idx="1"/>
                <a:endCxn id="13" idx="0"/>
              </p:cNvCxnSpPr>
              <p:nvPr/>
            </p:nvCxnSpPr>
            <p:spPr>
              <a:xfrm rot="10800000" flipV="1">
                <a:off x="3584338" y="4112927"/>
                <a:ext cx="684073" cy="101480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接點 18"/>
              <p:cNvCxnSpPr>
                <a:stCxn id="11" idx="3"/>
                <a:endCxn id="15" idx="6"/>
              </p:cNvCxnSpPr>
              <p:nvPr/>
            </p:nvCxnSpPr>
            <p:spPr>
              <a:xfrm flipH="1">
                <a:off x="5439325" y="4112928"/>
                <a:ext cx="846421" cy="1995891"/>
              </a:xfrm>
              <a:prstGeom prst="bentConnector3">
                <a:avLst>
                  <a:gd name="adj1" fmla="val -8009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>
                <a:stCxn id="13" idx="2"/>
                <a:endCxn id="15" idx="2"/>
              </p:cNvCxnSpPr>
              <p:nvPr/>
            </p:nvCxnSpPr>
            <p:spPr>
              <a:xfrm rot="16200000" flipH="1">
                <a:off x="4123113" y="5117102"/>
                <a:ext cx="452940" cy="153049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3242070" y="4538843"/>
                <a:ext cx="754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True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622777" y="4666069"/>
                <a:ext cx="83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False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4540634" y="3906720"/>
                <a:ext cx="151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 smtClean="0">
                    <a:solidFill>
                      <a:schemeClr val="bg1"/>
                    </a:solidFill>
                  </a:rPr>
                  <a:t>if &lt;condition&gt;</a:t>
                </a:r>
                <a:endParaRPr lang="zh-TW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0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單向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</a:p>
          <a:p>
            <a:r>
              <a:rPr lang="en-US" altLang="zh-TW" dirty="0" smtClean="0"/>
              <a:t>if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&lt;condition&gt; </a:t>
            </a:r>
            <a:r>
              <a:rPr lang="zh-TW" altLang="en-US" dirty="0" smtClean="0"/>
              <a:t>後面別忘了一定要加上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  <a:endParaRPr lang="en-US" altLang="zh-TW" dirty="0"/>
          </a:p>
          <a:p>
            <a:r>
              <a:rPr lang="zh-TW" altLang="en-US" dirty="0" smtClean="0"/>
              <a:t>下一行的</a:t>
            </a:r>
            <a:r>
              <a:rPr lang="en-US" altLang="zh-TW" dirty="0" smtClean="0"/>
              <a:t>&lt;statement&gt; </a:t>
            </a:r>
            <a:r>
              <a:rPr lang="zh-TW" altLang="en-US" dirty="0" smtClean="0"/>
              <a:t>一定要</a:t>
            </a:r>
            <a:r>
              <a:rPr lang="zh-TW" altLang="en-US" b="1" dirty="0" smtClean="0">
                <a:solidFill>
                  <a:srgbClr val="FF0000"/>
                </a:solidFill>
              </a:rPr>
              <a:t>記得縮排</a:t>
            </a:r>
            <a:r>
              <a:rPr lang="zh-TW" altLang="en-US" dirty="0" smtClean="0"/>
              <a:t>，不然會沒辦法跑哦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49C8-6C1D-4E7D-8DC5-4536DD6C45A5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3817431"/>
            <a:ext cx="4449620" cy="21797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60" y="4044579"/>
            <a:ext cx="3467100" cy="19526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04697" y="5265683"/>
            <a:ext cx="2002220" cy="283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單向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</a:p>
          <a:p>
            <a:r>
              <a:rPr lang="en-US" altLang="zh-TW" dirty="0" smtClean="0"/>
              <a:t>if &lt;condition =True&gt;: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&lt;statement&gt; </a:t>
            </a:r>
            <a:r>
              <a:rPr lang="zh-TW" altLang="en-US" dirty="0" smtClean="0"/>
              <a:t>一定會執行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A87-C358-464E-84FF-4452F9505F65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97" y="3704239"/>
            <a:ext cx="4572782" cy="20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肘形接點 13"/>
          <p:cNvCxnSpPr>
            <a:stCxn id="11" idx="3"/>
            <a:endCxn id="25" idx="0"/>
          </p:cNvCxnSpPr>
          <p:nvPr/>
        </p:nvCxnSpPr>
        <p:spPr>
          <a:xfrm>
            <a:off x="7357801" y="3679377"/>
            <a:ext cx="684074" cy="101702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 … else …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30A-C581-46F0-B450-18C1C709CFE3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3972318" y="2490952"/>
            <a:ext cx="4556397" cy="3346563"/>
            <a:chOff x="2900263" y="2924503"/>
            <a:chExt cx="4556397" cy="3346563"/>
          </a:xfrm>
        </p:grpSpPr>
        <p:sp>
          <p:nvSpPr>
            <p:cNvPr id="15" name="橢圓 14"/>
            <p:cNvSpPr/>
            <p:nvPr/>
          </p:nvSpPr>
          <p:spPr>
            <a:xfrm>
              <a:off x="5114830" y="5946571"/>
              <a:ext cx="324495" cy="3244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2900263" y="2924503"/>
              <a:ext cx="4556397" cy="3184316"/>
              <a:chOff x="2900263" y="2924503"/>
              <a:chExt cx="4556397" cy="3184316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5100145" y="2924503"/>
                <a:ext cx="324495" cy="3244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單箭頭接點 8"/>
              <p:cNvCxnSpPr>
                <a:stCxn id="7" idx="4"/>
              </p:cNvCxnSpPr>
              <p:nvPr/>
            </p:nvCxnSpPr>
            <p:spPr>
              <a:xfrm>
                <a:off x="5262393" y="3248998"/>
                <a:ext cx="0" cy="290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流程圖: 決策 10"/>
              <p:cNvSpPr/>
              <p:nvPr/>
            </p:nvSpPr>
            <p:spPr>
              <a:xfrm>
                <a:off x="4268410" y="3435077"/>
                <a:ext cx="2017336" cy="135570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/>
              </a:p>
            </p:txBody>
          </p:sp>
          <p:sp>
            <p:nvSpPr>
              <p:cNvPr id="13" name="流程圖: 程序 12"/>
              <p:cNvSpPr/>
              <p:nvPr/>
            </p:nvSpPr>
            <p:spPr>
              <a:xfrm>
                <a:off x="2900263" y="5127735"/>
                <a:ext cx="1368148" cy="528144"/>
              </a:xfrm>
              <a:prstGeom prst="flowChartProces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dirty="0" smtClean="0"/>
                  <a:t>statement1</a:t>
                </a:r>
                <a:endParaRPr lang="zh-TW" altLang="en-US" sz="1800" dirty="0"/>
              </a:p>
            </p:txBody>
          </p:sp>
          <p:cxnSp>
            <p:nvCxnSpPr>
              <p:cNvPr id="17" name="肘形接點 16"/>
              <p:cNvCxnSpPr>
                <a:stCxn id="11" idx="1"/>
                <a:endCxn id="13" idx="0"/>
              </p:cNvCxnSpPr>
              <p:nvPr/>
            </p:nvCxnSpPr>
            <p:spPr>
              <a:xfrm rot="10800000" flipV="1">
                <a:off x="3584338" y="4112927"/>
                <a:ext cx="684073" cy="101480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>
                <a:stCxn id="13" idx="2"/>
                <a:endCxn id="15" idx="2"/>
              </p:cNvCxnSpPr>
              <p:nvPr/>
            </p:nvCxnSpPr>
            <p:spPr>
              <a:xfrm rot="16200000" flipH="1">
                <a:off x="4123113" y="5117102"/>
                <a:ext cx="452940" cy="153049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3242070" y="4538843"/>
                <a:ext cx="754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True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4540634" y="3906720"/>
                <a:ext cx="151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 smtClean="0">
                    <a:solidFill>
                      <a:schemeClr val="bg1"/>
                    </a:solidFill>
                  </a:rPr>
                  <a:t>if &lt;condition&gt;</a:t>
                </a:r>
                <a:endParaRPr lang="zh-TW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6622777" y="4666069"/>
                <a:ext cx="83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False</a:t>
                </a:r>
                <a:endParaRPr lang="zh-TW" altLang="en-US" dirty="0"/>
              </a:p>
            </p:txBody>
          </p:sp>
        </p:grpSp>
      </p:grpSp>
      <p:sp>
        <p:nvSpPr>
          <p:cNvPr id="20" name="文字方塊 19"/>
          <p:cNvSpPr txBox="1"/>
          <p:nvPr/>
        </p:nvSpPr>
        <p:spPr>
          <a:xfrm>
            <a:off x="865987" y="2391870"/>
            <a:ext cx="2286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</a:t>
            </a:r>
            <a:r>
              <a:rPr lang="en-US" altLang="zh-TW" sz="2000" dirty="0" smtClean="0"/>
              <a:t>f   &lt;condition&gt;</a:t>
            </a:r>
            <a:r>
              <a:rPr lang="en-US" altLang="zh-TW" sz="20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&lt;statement1&gt;</a:t>
            </a:r>
          </a:p>
          <a:p>
            <a:r>
              <a:rPr lang="en-US" altLang="zh-TW" sz="2000" dirty="0"/>
              <a:t>e</a:t>
            </a:r>
            <a:r>
              <a:rPr lang="en-US" altLang="zh-TW" sz="2000" dirty="0" smtClean="0"/>
              <a:t>lse </a:t>
            </a:r>
            <a:r>
              <a:rPr lang="en-US" altLang="zh-TW" sz="2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   &lt;statement2&gt;</a:t>
            </a:r>
            <a:endParaRPr lang="zh-TW" altLang="en-US" sz="2000" dirty="0"/>
          </a:p>
        </p:txBody>
      </p:sp>
      <p:sp>
        <p:nvSpPr>
          <p:cNvPr id="25" name="流程圖: 程序 24"/>
          <p:cNvSpPr/>
          <p:nvPr/>
        </p:nvSpPr>
        <p:spPr>
          <a:xfrm>
            <a:off x="7357801" y="4696405"/>
            <a:ext cx="1368148" cy="528144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/>
              <a:t>statement2</a:t>
            </a:r>
            <a:endParaRPr lang="zh-TW" altLang="en-US" sz="1800" dirty="0"/>
          </a:p>
        </p:txBody>
      </p:sp>
      <p:cxnSp>
        <p:nvCxnSpPr>
          <p:cNvPr id="18" name="肘形接點 17"/>
          <p:cNvCxnSpPr>
            <a:stCxn id="25" idx="2"/>
            <a:endCxn id="15" idx="6"/>
          </p:cNvCxnSpPr>
          <p:nvPr/>
        </p:nvCxnSpPr>
        <p:spPr>
          <a:xfrm rot="5400000">
            <a:off x="7051269" y="4684661"/>
            <a:ext cx="450719" cy="153049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56433" y="4664571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</a:rPr>
              <a:t>if </a:t>
            </a:r>
            <a:r>
              <a:rPr lang="zh-TW" altLang="en-US" sz="1800" dirty="0">
                <a:latin typeface="+mj-lt"/>
                <a:ea typeface="+mj-ea"/>
              </a:rPr>
              <a:t>判斷</a:t>
            </a:r>
            <a:r>
              <a:rPr lang="zh-TW" altLang="en-US" sz="1800" dirty="0" smtClean="0">
                <a:latin typeface="+mj-lt"/>
                <a:ea typeface="+mj-ea"/>
              </a:rPr>
              <a:t>式的結果如是</a:t>
            </a:r>
            <a:r>
              <a:rPr lang="en-US" altLang="zh-TW" sz="1800" dirty="0" smtClean="0">
                <a:latin typeface="+mj-lt"/>
                <a:ea typeface="+mj-ea"/>
              </a:rPr>
              <a:t>false</a:t>
            </a:r>
          </a:p>
          <a:p>
            <a:r>
              <a:rPr lang="zh-TW" altLang="en-US" sz="1800" dirty="0" smtClean="0">
                <a:latin typeface="+mj-lt"/>
                <a:ea typeface="+mj-ea"/>
              </a:rPr>
              <a:t>程式</a:t>
            </a:r>
            <a:r>
              <a:rPr lang="zh-TW" altLang="en-US" sz="1800" dirty="0">
                <a:latin typeface="+mj-lt"/>
                <a:ea typeface="+mj-ea"/>
              </a:rPr>
              <a:t>就</a:t>
            </a:r>
            <a:r>
              <a:rPr lang="zh-TW" altLang="en-US" sz="1800" dirty="0" smtClean="0">
                <a:latin typeface="+mj-lt"/>
                <a:ea typeface="+mj-ea"/>
              </a:rPr>
              <a:t>會執行</a:t>
            </a:r>
            <a:r>
              <a:rPr lang="en-US" altLang="zh-TW" sz="1800" dirty="0">
                <a:latin typeface="+mj-lt"/>
                <a:ea typeface="+mj-ea"/>
              </a:rPr>
              <a:t>else </a:t>
            </a:r>
            <a:r>
              <a:rPr lang="zh-TW" altLang="en-US" sz="1800" dirty="0">
                <a:latin typeface="+mj-lt"/>
                <a:ea typeface="+mj-ea"/>
              </a:rPr>
              <a:t>後面</a:t>
            </a:r>
            <a:r>
              <a:rPr lang="zh-TW" altLang="en-US" sz="1800" dirty="0" smtClean="0">
                <a:latin typeface="+mj-lt"/>
                <a:ea typeface="+mj-ea"/>
              </a:rPr>
              <a:t>的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 smtClean="0">
                <a:latin typeface="+mj-lt"/>
                <a:ea typeface="+mj-ea"/>
              </a:rPr>
              <a:t>Statement2</a:t>
            </a:r>
            <a:endParaRPr lang="zh-TW" altLang="en-US" sz="1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判斷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 … else …</a:t>
            </a:r>
          </a:p>
          <a:p>
            <a:r>
              <a:rPr lang="en-US" altLang="zh-TW" dirty="0" smtClean="0"/>
              <a:t>else </a:t>
            </a:r>
            <a:r>
              <a:rPr lang="zh-TW" altLang="en-US" dirty="0" smtClean="0"/>
              <a:t>後面別忘了一定要加上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&lt;statement&gt; </a:t>
            </a:r>
            <a:r>
              <a:rPr lang="zh-TW" altLang="en-US" dirty="0" smtClean="0">
                <a:solidFill>
                  <a:srgbClr val="FF0000"/>
                </a:solidFill>
              </a:rPr>
              <a:t>一定要</a:t>
            </a:r>
            <a:r>
              <a:rPr lang="zh-TW" altLang="en-US" b="1" dirty="0" smtClean="0">
                <a:solidFill>
                  <a:srgbClr val="FF0000"/>
                </a:solidFill>
              </a:rPr>
              <a:t>記得縮排</a:t>
            </a:r>
            <a:r>
              <a:rPr lang="zh-TW" altLang="en-US" dirty="0" smtClean="0">
                <a:solidFill>
                  <a:srgbClr val="FF0000"/>
                </a:solidFill>
              </a:rPr>
              <a:t>，不然會沒辦法跑哦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0F6-04E8-4F6C-A6D6-A00C17E00DE0}" type="datetime1">
              <a:rPr lang="zh-TW" altLang="en-US" smtClean="0"/>
              <a:t>2018/2/26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66" y="3734457"/>
            <a:ext cx="44767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13165</TotalTime>
  <Words>724</Words>
  <Application>Microsoft Office PowerPoint</Application>
  <PresentationFormat>A4 紙張 (210x297 公釐)</PresentationFormat>
  <Paragraphs>222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Calibri</vt:lpstr>
      <vt:lpstr>Times New Roman</vt:lpstr>
      <vt:lpstr>Wingdings</vt:lpstr>
      <vt:lpstr>回顧</vt:lpstr>
      <vt:lpstr>Chapter 5</vt:lpstr>
      <vt:lpstr>縮排</vt:lpstr>
      <vt:lpstr>條件分支</vt:lpstr>
      <vt:lpstr>判斷</vt:lpstr>
      <vt:lpstr>判斷</vt:lpstr>
      <vt:lpstr>判斷</vt:lpstr>
      <vt:lpstr>判斷</vt:lpstr>
      <vt:lpstr>判斷</vt:lpstr>
      <vt:lpstr>判斷</vt:lpstr>
      <vt:lpstr>判斷</vt:lpstr>
      <vt:lpstr>判斷</vt:lpstr>
      <vt:lpstr>判斷</vt:lpstr>
      <vt:lpstr>判斷</vt:lpstr>
      <vt:lpstr>判斷</vt:lpstr>
      <vt:lpstr>判斷</vt:lpstr>
      <vt:lpstr>隨堂練習</vt:lpstr>
      <vt:lpstr>判斷</vt:lpstr>
      <vt:lpstr>判斷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1203</cp:revision>
  <cp:lastPrinted>1999-12-27T05:13:43Z</cp:lastPrinted>
  <dcterms:created xsi:type="dcterms:W3CDTF">1995-06-17T23:31:02Z</dcterms:created>
  <dcterms:modified xsi:type="dcterms:W3CDTF">2018-02-26T04:15:54Z</dcterms:modified>
</cp:coreProperties>
</file>