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2"/>
  </p:notesMasterIdLst>
  <p:handoutMasterIdLst>
    <p:handoutMasterId r:id="rId33"/>
  </p:handoutMasterIdLst>
  <p:sldIdLst>
    <p:sldId id="478" r:id="rId2"/>
    <p:sldId id="526" r:id="rId3"/>
    <p:sldId id="563" r:id="rId4"/>
    <p:sldId id="562" r:id="rId5"/>
    <p:sldId id="524" r:id="rId6"/>
    <p:sldId id="544" r:id="rId7"/>
    <p:sldId id="543" r:id="rId8"/>
    <p:sldId id="545" r:id="rId9"/>
    <p:sldId id="541" r:id="rId10"/>
    <p:sldId id="527" r:id="rId11"/>
    <p:sldId id="564" r:id="rId12"/>
    <p:sldId id="546" r:id="rId13"/>
    <p:sldId id="548" r:id="rId14"/>
    <p:sldId id="549" r:id="rId15"/>
    <p:sldId id="565" r:id="rId16"/>
    <p:sldId id="547" r:id="rId17"/>
    <p:sldId id="552" r:id="rId18"/>
    <p:sldId id="553" r:id="rId19"/>
    <p:sldId id="550" r:id="rId20"/>
    <p:sldId id="551" r:id="rId21"/>
    <p:sldId id="554" r:id="rId22"/>
    <p:sldId id="555" r:id="rId23"/>
    <p:sldId id="556" r:id="rId24"/>
    <p:sldId id="557" r:id="rId25"/>
    <p:sldId id="566" r:id="rId26"/>
    <p:sldId id="559" r:id="rId27"/>
    <p:sldId id="560" r:id="rId28"/>
    <p:sldId id="567" r:id="rId29"/>
    <p:sldId id="568" r:id="rId30"/>
    <p:sldId id="539" r:id="rId31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48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625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83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225E-5CCE-46DC-B3CF-BEAF34261526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C2BA-B6A4-4F70-9C44-BE2144D199F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04C-E2A6-48EA-8C91-8B0F06D41227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223-B780-4269-8150-4AFA9D0D5BB6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86F5-6B0B-43C6-8030-7D2AFD121B41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A74-EA82-473B-8B11-70CC4C3F6C80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FCE-1025-4B09-820C-1E8B881E991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3E50-BBB7-43F5-BDC5-57F1C074E79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BA3D-89A8-4ABA-B271-83534F6E7703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71408C66-BF31-4CD0-A5F8-687D3309536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D29A-C14D-48B6-B280-571565C5BB97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B90D62-C5AA-4907-AB8B-0B271C82D7A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[Loop </a:t>
            </a:r>
            <a:r>
              <a:rPr lang="zh-TW" altLang="en-US" dirty="0" smtClean="0">
                <a:solidFill>
                  <a:srgbClr val="FF0000"/>
                </a:solidFill>
              </a:rPr>
              <a:t>迴圈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14EF-8CC2-4565-A2A5-396E425E4241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ADDE-C01D-4053-AB86-882FE931D403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7585" y="57950"/>
            <a:ext cx="8172450" cy="92321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迴圈</a:t>
            </a:r>
          </a:p>
        </p:txBody>
      </p:sp>
      <p:sp>
        <p:nvSpPr>
          <p:cNvPr id="15" name="橢圓 14"/>
          <p:cNvSpPr/>
          <p:nvPr/>
        </p:nvSpPr>
        <p:spPr>
          <a:xfrm>
            <a:off x="5945008" y="5888647"/>
            <a:ext cx="324495" cy="324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774878" y="319319"/>
            <a:ext cx="324495" cy="32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5258635" y="3537170"/>
            <a:ext cx="1368148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Statement 1</a:t>
            </a:r>
            <a:endParaRPr lang="zh-TW" altLang="en-US" sz="1800" dirty="0"/>
          </a:p>
        </p:txBody>
      </p:sp>
      <p:cxnSp>
        <p:nvCxnSpPr>
          <p:cNvPr id="17" name="肘形接點 16"/>
          <p:cNvCxnSpPr>
            <a:stCxn id="11" idx="3"/>
            <a:endCxn id="34" idx="0"/>
          </p:cNvCxnSpPr>
          <p:nvPr/>
        </p:nvCxnSpPr>
        <p:spPr>
          <a:xfrm>
            <a:off x="6948819" y="2523972"/>
            <a:ext cx="1193729" cy="132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32" idx="2"/>
            <a:endCxn id="11" idx="1"/>
          </p:cNvCxnSpPr>
          <p:nvPr/>
        </p:nvCxnSpPr>
        <p:spPr>
          <a:xfrm rot="5400000" flipH="1">
            <a:off x="4108997" y="3346459"/>
            <a:ext cx="2661523" cy="1016551"/>
          </a:xfrm>
          <a:prstGeom prst="bentConnector4">
            <a:avLst>
              <a:gd name="adj1" fmla="val -8589"/>
              <a:gd name="adj2" fmla="val 200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252133" y="3091816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48675" y="20623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4931483" y="1846121"/>
            <a:ext cx="2017336" cy="1355701"/>
            <a:chOff x="47256" y="4968151"/>
            <a:chExt cx="2017336" cy="1355701"/>
          </a:xfrm>
        </p:grpSpPr>
        <p:sp>
          <p:nvSpPr>
            <p:cNvPr id="11" name="流程圖: 決策 10"/>
            <p:cNvSpPr/>
            <p:nvPr/>
          </p:nvSpPr>
          <p:spPr>
            <a:xfrm>
              <a:off x="47256" y="4968151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69887" y="5461747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  <a:latin typeface="+mj-lt"/>
                  <a:ea typeface="+mj-ea"/>
                </a:rPr>
                <a:t>Condition ? </a:t>
              </a:r>
              <a:endParaRPr lang="zh-TW" altLang="en-US" sz="16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17585" y="1083539"/>
            <a:ext cx="39036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+mj-lt"/>
                <a:ea typeface="+mj-ea"/>
              </a:rPr>
              <a:t>for  &lt;</a:t>
            </a:r>
            <a:r>
              <a:rPr lang="zh-TW" altLang="en-US" sz="2000" dirty="0" smtClean="0">
                <a:latin typeface="+mj-lt"/>
                <a:ea typeface="+mj-ea"/>
              </a:rPr>
              <a:t>變數</a:t>
            </a:r>
            <a:r>
              <a:rPr lang="en-US" altLang="zh-TW" sz="2000" dirty="0" smtClean="0">
                <a:latin typeface="+mj-lt"/>
                <a:ea typeface="+mj-ea"/>
              </a:rPr>
              <a:t>&gt; in &lt;</a:t>
            </a:r>
            <a:r>
              <a:rPr lang="zh-TW" altLang="en-US" sz="2000" dirty="0">
                <a:latin typeface="+mj-lt"/>
                <a:ea typeface="+mj-ea"/>
              </a:rPr>
              <a:t>物件</a:t>
            </a:r>
            <a:r>
              <a:rPr lang="en-US" altLang="zh-TW" sz="2000" dirty="0">
                <a:latin typeface="+mj-lt"/>
                <a:ea typeface="+mj-ea"/>
              </a:rPr>
              <a:t>(</a:t>
            </a:r>
            <a:r>
              <a:rPr lang="zh-TW" altLang="en-US" sz="2000" dirty="0">
                <a:latin typeface="+mj-lt"/>
                <a:ea typeface="+mj-ea"/>
              </a:rPr>
              <a:t>資料</a:t>
            </a:r>
            <a:r>
              <a:rPr lang="en-US" altLang="zh-TW" sz="2000" dirty="0">
                <a:latin typeface="+mj-lt"/>
                <a:ea typeface="+mj-ea"/>
              </a:rPr>
              <a:t>)</a:t>
            </a:r>
            <a:r>
              <a:rPr lang="zh-TW" altLang="en-US" sz="2000" dirty="0">
                <a:latin typeface="+mj-lt"/>
                <a:ea typeface="+mj-ea"/>
              </a:rPr>
              <a:t>集合</a:t>
            </a:r>
            <a:r>
              <a:rPr lang="en-US" altLang="zh-TW" sz="2000" dirty="0" smtClean="0">
                <a:latin typeface="+mj-lt"/>
                <a:ea typeface="+mj-ea"/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:</a:t>
            </a:r>
            <a:endParaRPr lang="en-US" altLang="zh-TW" sz="2000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 </a:t>
            </a:r>
            <a:r>
              <a:rPr lang="en-US" altLang="zh-TW" sz="2000" dirty="0" smtClean="0">
                <a:latin typeface="+mj-lt"/>
                <a:ea typeface="+mj-ea"/>
              </a:rPr>
              <a:t>         &lt;statement 1&gt;</a:t>
            </a:r>
          </a:p>
          <a:p>
            <a:r>
              <a:rPr lang="en-US" altLang="zh-TW" sz="2000" dirty="0">
                <a:latin typeface="+mj-lt"/>
                <a:ea typeface="+mj-ea"/>
              </a:rPr>
              <a:t>e</a:t>
            </a:r>
            <a:r>
              <a:rPr lang="en-US" altLang="zh-TW" sz="2000" dirty="0" smtClean="0">
                <a:latin typeface="+mj-lt"/>
                <a:ea typeface="+mj-ea"/>
              </a:rPr>
              <a:t>lse </a:t>
            </a:r>
            <a:r>
              <a:rPr lang="en-US" altLang="zh-TW" b="1" dirty="0" smtClean="0">
                <a:solidFill>
                  <a:srgbClr val="00B050"/>
                </a:solidFill>
                <a:latin typeface="+mj-lt"/>
                <a:ea typeface="+mj-ea"/>
              </a:rPr>
              <a:t>:</a:t>
            </a:r>
            <a:endParaRPr lang="en-US" altLang="zh-TW" sz="2000" b="1" dirty="0" smtClean="0">
              <a:solidFill>
                <a:srgbClr val="00B050"/>
              </a:solidFill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 </a:t>
            </a:r>
            <a:r>
              <a:rPr lang="en-US" altLang="zh-TW" sz="2000" dirty="0" smtClean="0">
                <a:latin typeface="+mj-lt"/>
                <a:ea typeface="+mj-ea"/>
              </a:rPr>
              <a:t>         &lt;statement 2&gt;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031773" y="935793"/>
            <a:ext cx="1819450" cy="523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>
            <a:stCxn id="7" idx="4"/>
            <a:endCxn id="12" idx="0"/>
          </p:cNvCxnSpPr>
          <p:nvPr/>
        </p:nvCxnSpPr>
        <p:spPr>
          <a:xfrm rot="16200000" flipH="1">
            <a:off x="5793966" y="788260"/>
            <a:ext cx="290693" cy="4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27674" y="98644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</a:rPr>
              <a:t>for loop </a:t>
            </a:r>
            <a:r>
              <a:rPr lang="zh-TW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初始化</a:t>
            </a:r>
            <a:endParaRPr lang="zh-TW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038309" y="4661942"/>
            <a:ext cx="1819450" cy="523553"/>
            <a:chOff x="5738667" y="4229952"/>
            <a:chExt cx="1819450" cy="523553"/>
          </a:xfrm>
        </p:grpSpPr>
        <p:sp>
          <p:nvSpPr>
            <p:cNvPr id="32" name="圓角矩形 31"/>
            <p:cNvSpPr/>
            <p:nvPr/>
          </p:nvSpPr>
          <p:spPr>
            <a:xfrm>
              <a:off x="5738667" y="4229952"/>
              <a:ext cx="1819450" cy="5235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026476" y="43070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 smtClean="0">
                  <a:solidFill>
                    <a:schemeClr val="bg1"/>
                  </a:solidFill>
                  <a:latin typeface="+mj-ea"/>
                  <a:ea typeface="+mj-ea"/>
                </a:rPr>
                <a:t>計數器執行</a:t>
              </a:r>
              <a:endParaRPr lang="zh-TW" altLang="en-US" sz="1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5" name="肘形接點 34"/>
          <p:cNvCxnSpPr>
            <a:stCxn id="12" idx="2"/>
            <a:endCxn id="11" idx="0"/>
          </p:cNvCxnSpPr>
          <p:nvPr/>
        </p:nvCxnSpPr>
        <p:spPr>
          <a:xfrm rot="5400000">
            <a:off x="5747438" y="1652060"/>
            <a:ext cx="386775" cy="1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13" idx="0"/>
          </p:cNvCxnSpPr>
          <p:nvPr/>
        </p:nvCxnSpPr>
        <p:spPr>
          <a:xfrm rot="16200000" flipH="1">
            <a:off x="5773756" y="3368217"/>
            <a:ext cx="335348" cy="2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3" idx="2"/>
            <a:endCxn id="32" idx="0"/>
          </p:cNvCxnSpPr>
          <p:nvPr/>
        </p:nvCxnSpPr>
        <p:spPr>
          <a:xfrm rot="16200000" flipH="1">
            <a:off x="5647057" y="4360965"/>
            <a:ext cx="596628" cy="5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7458474" y="3848160"/>
            <a:ext cx="1368148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Statement 2</a:t>
            </a:r>
            <a:endParaRPr lang="zh-TW" altLang="en-US" sz="1800" dirty="0"/>
          </a:p>
        </p:txBody>
      </p:sp>
      <p:cxnSp>
        <p:nvCxnSpPr>
          <p:cNvPr id="25" name="肘形接點 24"/>
          <p:cNvCxnSpPr>
            <a:stCxn id="34" idx="2"/>
            <a:endCxn id="15" idx="6"/>
          </p:cNvCxnSpPr>
          <p:nvPr/>
        </p:nvCxnSpPr>
        <p:spPr>
          <a:xfrm rot="5400000">
            <a:off x="6368731" y="4277077"/>
            <a:ext cx="1674591" cy="187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968061" y="131391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latin typeface="+mj-lt"/>
                <a:ea typeface="+mj-ea"/>
              </a:rPr>
              <a:t>當迴圈結束之後就會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執行 </a:t>
            </a:r>
            <a:r>
              <a:rPr lang="en-US" altLang="zh-TW" sz="1800" dirty="0" smtClean="0">
                <a:latin typeface="+mj-lt"/>
                <a:ea typeface="+mj-ea"/>
              </a:rPr>
              <a:t>else</a:t>
            </a:r>
            <a:r>
              <a:rPr lang="zh-TW" altLang="en-US" sz="1800" dirty="0" smtClean="0">
                <a:latin typeface="+mj-lt"/>
                <a:ea typeface="+mj-ea"/>
              </a:rPr>
              <a:t>後面的指令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48675" y="1947041"/>
            <a:ext cx="2061469" cy="279201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… in …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[Note. For </a:t>
            </a:r>
            <a:r>
              <a:rPr lang="zh-TW" altLang="en-US" dirty="0" smtClean="0">
                <a:solidFill>
                  <a:srgbClr val="00B050"/>
                </a:solidFill>
              </a:rPr>
              <a:t>指令結束後的 </a:t>
            </a:r>
            <a:r>
              <a:rPr lang="en-US" altLang="zh-TW" dirty="0" smtClean="0">
                <a:solidFill>
                  <a:srgbClr val="00B050"/>
                </a:solidFill>
              </a:rPr>
              <a:t>“:” </a:t>
            </a:r>
            <a:r>
              <a:rPr lang="zh-TW" altLang="en-US" dirty="0" smtClean="0">
                <a:solidFill>
                  <a:srgbClr val="00B050"/>
                </a:solidFill>
              </a:rPr>
              <a:t>要記得加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DB42-85E6-4EA4-B75D-0825A5ABB5CA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2993278"/>
            <a:ext cx="5734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… in </a:t>
            </a:r>
            <a:r>
              <a:rPr lang="en-US" altLang="zh-TW" dirty="0" smtClean="0">
                <a:solidFill>
                  <a:srgbClr val="0070C0"/>
                </a:solidFill>
              </a:rPr>
              <a:t>range… :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DB42-85E6-4EA4-B75D-0825A5ABB5CA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46722"/>
              </p:ext>
            </p:extLst>
          </p:nvPr>
        </p:nvGraphicFramePr>
        <p:xfrm>
          <a:off x="1895902" y="2483509"/>
          <a:ext cx="5238020" cy="7920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95074"/>
                <a:gridCol w="2042946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function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meaning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range([</a:t>
                      </a: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start</a:t>
                      </a:r>
                      <a:r>
                        <a:rPr lang="en-US" sz="1800" kern="100" smtClean="0">
                          <a:latin typeface="+mj-lt"/>
                          <a:ea typeface="微軟正黑體" pitchFamily="34" charset="-120"/>
                        </a:rPr>
                        <a:t>],  </a:t>
                      </a:r>
                      <a:r>
                        <a:rPr lang="en-US" sz="1800" kern="100" smtClean="0">
                          <a:solidFill>
                            <a:srgbClr val="0070C0"/>
                          </a:solidFill>
                          <a:latin typeface="+mj-lt"/>
                          <a:ea typeface="微軟正黑體" pitchFamily="34" charset="-120"/>
                        </a:rPr>
                        <a:t>stop </a:t>
                      </a:r>
                      <a:r>
                        <a:rPr lang="en-US" sz="1800" kern="100" smtClean="0">
                          <a:latin typeface="+mj-lt"/>
                          <a:ea typeface="微軟正黑體" pitchFamily="34" charset="-120"/>
                        </a:rPr>
                        <a:t>,[</a:t>
                      </a:r>
                      <a:r>
                        <a:rPr lang="en-US" sz="1800" kern="10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step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] 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建立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整數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列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52" y="3533817"/>
            <a:ext cx="5280792" cy="27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for</a:t>
            </a:r>
            <a:r>
              <a:rPr lang="en-US" altLang="zh-TW" dirty="0">
                <a:solidFill>
                  <a:srgbClr val="0070C0"/>
                </a:solidFill>
              </a:rPr>
              <a:t>… in range… :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[Note: </a:t>
            </a:r>
            <a:r>
              <a:rPr lang="zh-TW" altLang="en-US" dirty="0" smtClean="0">
                <a:solidFill>
                  <a:srgbClr val="00B050"/>
                </a:solidFill>
              </a:rPr>
              <a:t>注意</a:t>
            </a:r>
            <a:r>
              <a:rPr lang="en-US" altLang="zh-TW" dirty="0" smtClean="0">
                <a:solidFill>
                  <a:srgbClr val="00B050"/>
                </a:solidFill>
              </a:rPr>
              <a:t>Range</a:t>
            </a:r>
            <a:r>
              <a:rPr lang="zh-TW" altLang="en-US" dirty="0" smtClean="0">
                <a:solidFill>
                  <a:srgbClr val="00B050"/>
                </a:solidFill>
              </a:rPr>
              <a:t>的範圍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for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in range (10) , </a:t>
            </a:r>
            <a:r>
              <a:rPr lang="zh-TW" altLang="en-US" dirty="0" smtClean="0">
                <a:solidFill>
                  <a:srgbClr val="FF0000"/>
                </a:solidFill>
              </a:rPr>
              <a:t>事實上只有跑 </a:t>
            </a:r>
            <a:r>
              <a:rPr lang="en-US" altLang="zh-TW" dirty="0" smtClean="0">
                <a:solidFill>
                  <a:srgbClr val="FF0000"/>
                </a:solidFill>
              </a:rPr>
              <a:t>0 – 9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E1D9-CD8D-4DBE-AC7D-A565C267335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15" y="3834470"/>
            <a:ext cx="4457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for… in range… :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怎麼解決 </a:t>
            </a:r>
            <a:r>
              <a:rPr lang="en-US" altLang="zh-TW" dirty="0" smtClean="0">
                <a:solidFill>
                  <a:srgbClr val="FF0000"/>
                </a:solidFill>
              </a:rPr>
              <a:t>( range </a:t>
            </a:r>
            <a:r>
              <a:rPr lang="zh-TW" altLang="en-US" dirty="0" smtClean="0">
                <a:solidFill>
                  <a:srgbClr val="FF0000"/>
                </a:solidFill>
              </a:rPr>
              <a:t>的值</a:t>
            </a:r>
            <a:r>
              <a:rPr lang="en-US" altLang="zh-TW" dirty="0" smtClean="0">
                <a:solidFill>
                  <a:srgbClr val="FF0000"/>
                </a:solidFill>
              </a:rPr>
              <a:t>+1)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7CF5-792F-4B41-BBE7-A81D56987B7C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69" y="2974427"/>
            <a:ext cx="7779468" cy="30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… in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字典資料</a:t>
            </a:r>
            <a:r>
              <a:rPr lang="en-US" altLang="zh-TW" dirty="0" smtClean="0">
                <a:solidFill>
                  <a:srgbClr val="0070C0"/>
                </a:solidFill>
              </a:rPr>
              <a:t>)… :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B050"/>
                </a:solidFill>
              </a:rPr>
              <a:t>[Note. </a:t>
            </a:r>
            <a:r>
              <a:rPr lang="zh-TW" altLang="en-US" dirty="0" smtClean="0">
                <a:solidFill>
                  <a:srgbClr val="00B050"/>
                </a:solidFill>
              </a:rPr>
              <a:t>不同資料型態中間 要記得用 </a:t>
            </a:r>
            <a:r>
              <a:rPr lang="en-US" altLang="zh-TW" dirty="0" smtClean="0">
                <a:solidFill>
                  <a:srgbClr val="00B050"/>
                </a:solidFill>
              </a:rPr>
              <a:t>“,” </a:t>
            </a:r>
            <a:r>
              <a:rPr lang="zh-TW" altLang="en-US" dirty="0" smtClean="0">
                <a:solidFill>
                  <a:srgbClr val="00B050"/>
                </a:solidFill>
              </a:rPr>
              <a:t>隔開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DB42-85E6-4EA4-B75D-0825A5ABB5CA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30" y="3060117"/>
            <a:ext cx="7340325" cy="22449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00778" y="3604163"/>
            <a:ext cx="3127967" cy="26627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3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… in … 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不縮排會發生什麼事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6F5B-3427-4C38-B7C9-1F6BBD1ED3D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3037325"/>
            <a:ext cx="81629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break: </a:t>
            </a:r>
          </a:p>
          <a:p>
            <a:r>
              <a:rPr lang="zh-TW" altLang="en-US" dirty="0" smtClean="0">
                <a:solidFill>
                  <a:srgbClr val="00B050"/>
                </a:solidFill>
                <a:cs typeface="Times New Roman" pitchFamily="18" charset="0"/>
              </a:rPr>
              <a:t>如果需要跳出迴圈怎麼做？ 使用</a:t>
            </a:r>
            <a:r>
              <a:rPr lang="en-US" altLang="zh-TW" dirty="0" smtClean="0">
                <a:solidFill>
                  <a:srgbClr val="00B050"/>
                </a:solidFill>
                <a:cs typeface="Times New Roman" pitchFamily="18" charset="0"/>
              </a:rPr>
              <a:t>break </a:t>
            </a:r>
            <a:r>
              <a:rPr lang="zh-TW" altLang="en-US" dirty="0" smtClean="0">
                <a:solidFill>
                  <a:srgbClr val="00B050"/>
                </a:solidFill>
                <a:cs typeface="Times New Roman" pitchFamily="18" charset="0"/>
              </a:rPr>
              <a:t>指令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在迴圈裡加入</a:t>
            </a:r>
            <a:r>
              <a:rPr lang="en-US" altLang="zh-TW" dirty="0" smtClean="0">
                <a:solidFill>
                  <a:srgbClr val="00B050"/>
                </a:solidFill>
              </a:rPr>
              <a:t>if</a:t>
            </a:r>
            <a:r>
              <a:rPr lang="zh-TW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TW" dirty="0" smtClean="0">
                <a:solidFill>
                  <a:srgbClr val="00B050"/>
                </a:solidFill>
              </a:rPr>
              <a:t>break</a:t>
            </a:r>
            <a:r>
              <a:rPr lang="zh-TW" altLang="en-US" dirty="0" smtClean="0">
                <a:solidFill>
                  <a:srgbClr val="00B050"/>
                </a:solidFill>
              </a:rPr>
              <a:t>的組合來跳出迴圈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B685-6F79-4878-B92E-C492167E9AA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0367" y="3454088"/>
            <a:ext cx="34435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for  &lt;express&gt; in &lt;</a:t>
            </a:r>
            <a:r>
              <a:rPr lang="zh-TW" altLang="en-US" sz="2000" dirty="0" smtClean="0">
                <a:latin typeface="+mj-ea"/>
                <a:ea typeface="+mj-ea"/>
              </a:rPr>
              <a:t>物件集合</a:t>
            </a:r>
            <a:r>
              <a:rPr lang="en-US" altLang="zh-TW" sz="2000" dirty="0" smtClean="0"/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if &lt;condition&gt; :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&lt;statement 1 &gt;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else 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000" dirty="0"/>
              <a:t>&lt;statement </a:t>
            </a:r>
            <a:r>
              <a:rPr lang="en-US" altLang="zh-TW" sz="2000" dirty="0" smtClean="0"/>
              <a:t>2 &gt;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else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&lt;statement 3 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0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break: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</a:rPr>
              <a:t>&gt;9, </a:t>
            </a:r>
            <a:r>
              <a:rPr lang="zh-TW" altLang="en-US" dirty="0" smtClean="0"/>
              <a:t>使用第一個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來跳出迴圈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也不會</a:t>
            </a:r>
            <a:r>
              <a:rPr lang="zh-TW" altLang="en-US" dirty="0" smtClean="0">
                <a:solidFill>
                  <a:srgbClr val="FF0000"/>
                </a:solidFill>
              </a:rPr>
              <a:t>執行第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else: </a:t>
            </a:r>
            <a:r>
              <a:rPr lang="zh-TW" altLang="en-US" dirty="0" smtClean="0">
                <a:solidFill>
                  <a:srgbClr val="00B050"/>
                </a:solidFill>
              </a:rPr>
              <a:t>印出</a:t>
            </a:r>
            <a:r>
              <a:rPr lang="en-US" altLang="zh-TW" i="1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再修改</a:t>
            </a:r>
            <a:r>
              <a:rPr lang="en-US" altLang="zh-TW" dirty="0" smtClean="0">
                <a:solidFill>
                  <a:srgbClr val="00B050"/>
                </a:solidFill>
              </a:rPr>
              <a:t>end</a:t>
            </a:r>
            <a:r>
              <a:rPr lang="zh-TW" altLang="en-US" dirty="0" smtClean="0">
                <a:solidFill>
                  <a:srgbClr val="00B050"/>
                </a:solidFill>
              </a:rPr>
              <a:t>參數使得印完</a:t>
            </a:r>
            <a:r>
              <a:rPr lang="en-US" altLang="zh-TW" i="1" dirty="0" err="1" smtClean="0">
                <a:solidFill>
                  <a:srgbClr val="00B050"/>
                </a:solidFill>
              </a:rPr>
              <a:t>i</a:t>
            </a:r>
            <a:r>
              <a:rPr lang="zh-TW" altLang="en-US" dirty="0" smtClean="0">
                <a:solidFill>
                  <a:srgbClr val="00B050"/>
                </a:solidFill>
              </a:rPr>
              <a:t>後不會直接跳行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預設是 </a:t>
            </a:r>
            <a:r>
              <a:rPr lang="en-US" altLang="zh-TW" dirty="0" smtClean="0">
                <a:solidFill>
                  <a:srgbClr val="00B050"/>
                </a:solidFill>
              </a:rPr>
              <a:t>end=“\n”)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3C18-338A-47F7-B1B7-A901DAEC8F8B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38" y="3471607"/>
            <a:ext cx="6496085" cy="26618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8038" y="4089145"/>
            <a:ext cx="1849431" cy="553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48037" y="4706683"/>
            <a:ext cx="1849431" cy="553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continue: (</a:t>
            </a:r>
            <a:r>
              <a:rPr lang="zh-TW" altLang="en-US" dirty="0" smtClean="0">
                <a:solidFill>
                  <a:srgbClr val="0070C0"/>
                </a:solidFill>
              </a:rPr>
              <a:t>少用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00B050"/>
                </a:solidFill>
                <a:cs typeface="Times New Roman" pitchFamily="18" charset="0"/>
              </a:rPr>
              <a:t>如果需要跳過目前的迴圈，直接執行下一次迴圈怎麼做？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在迴圈裡加入判斷式，再使用</a:t>
            </a:r>
            <a:r>
              <a:rPr lang="en-US" altLang="zh-TW" dirty="0" smtClean="0">
                <a:solidFill>
                  <a:srgbClr val="00B050"/>
                </a:solidFill>
              </a:rPr>
              <a:t>continue </a:t>
            </a:r>
            <a:r>
              <a:rPr lang="zh-TW" altLang="en-US" dirty="0">
                <a:solidFill>
                  <a:srgbClr val="00B050"/>
                </a:solidFill>
              </a:rPr>
              <a:t>來</a:t>
            </a:r>
            <a:r>
              <a:rPr lang="zh-TW" altLang="en-US" dirty="0" smtClean="0">
                <a:solidFill>
                  <a:srgbClr val="00B050"/>
                </a:solidFill>
              </a:rPr>
              <a:t>跳到下一次迴圈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EBDE-9462-49EB-9649-9D5A2FDF970D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1540" y="3304316"/>
            <a:ext cx="34435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for  &lt;express&gt; in &lt;</a:t>
            </a:r>
            <a:r>
              <a:rPr lang="zh-TW" altLang="en-US" sz="2000" dirty="0" smtClean="0">
                <a:latin typeface="+mj-ea"/>
                <a:ea typeface="+mj-ea"/>
              </a:rPr>
              <a:t>物件集合</a:t>
            </a:r>
            <a:r>
              <a:rPr lang="en-US" altLang="zh-TW" sz="2000" dirty="0" smtClean="0"/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if &lt;condition&gt; :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&lt;statement 1 &gt;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continue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else 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000" dirty="0"/>
              <a:t>&lt;statement </a:t>
            </a:r>
            <a:r>
              <a:rPr lang="en-US" altLang="zh-TW" sz="2000" dirty="0" smtClean="0"/>
              <a:t>2 &gt;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else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&lt;statement 3 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6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縮排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縮排在寫程式時是一件重要的事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是直譯的程式，所以一定要有縮排的習慣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如何縮排 很簡單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 </a:t>
            </a:r>
            <a:r>
              <a:rPr lang="zh-TW" altLang="en-US" dirty="0" smtClean="0"/>
              <a:t>按下鍵盤的  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 </a:t>
            </a:r>
            <a:r>
              <a:rPr lang="zh-TW" altLang="en-US" dirty="0" smtClean="0"/>
              <a:t>按下鍵盤的 空白鍵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BF33-3DE2-4CB2-BF48-75168D76A21E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523592" y="3870433"/>
            <a:ext cx="1363717" cy="6888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|</a:t>
            </a:r>
            <a:r>
              <a:rPr lang="en-US" altLang="zh-TW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-&gt;|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continue:</a:t>
            </a:r>
          </a:p>
          <a:p>
            <a:r>
              <a:rPr lang="zh-TW" altLang="en-US" dirty="0" smtClean="0"/>
              <a:t>迴圈裡加入判斷式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&gt;10, and i%3==)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TW" i="1" dirty="0" err="1" smtClean="0">
                <a:solidFill>
                  <a:schemeClr val="tx1"/>
                </a:solidFill>
              </a:rPr>
              <a:t>i</a:t>
            </a:r>
            <a:r>
              <a:rPr lang="zh-TW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的倍數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則</a:t>
            </a:r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00B050"/>
                </a:solidFill>
              </a:rPr>
              <a:t>continue </a:t>
            </a:r>
            <a:r>
              <a:rPr lang="zh-TW" altLang="en-US" dirty="0" smtClean="0"/>
              <a:t>來跳到下一次的迴圈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B314-77A5-4B61-A164-59155A197BE2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30" y="3423822"/>
            <a:ext cx="4838700" cy="274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12340" y="4089146"/>
            <a:ext cx="2701094" cy="553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14BB-E328-4E9E-8800-A37A92E80D0E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21" y="2956959"/>
            <a:ext cx="7856687" cy="22643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6720" y="2092921"/>
            <a:ext cx="7242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+mj-lt"/>
                <a:ea typeface="+mj-ea"/>
              </a:rPr>
              <a:t>請</a:t>
            </a:r>
            <a:r>
              <a:rPr lang="zh-TW" altLang="en-US" sz="2000" dirty="0">
                <a:latin typeface="+mj-lt"/>
                <a:ea typeface="+mj-ea"/>
              </a:rPr>
              <a:t>輸出 </a:t>
            </a:r>
            <a:r>
              <a:rPr lang="zh-TW" altLang="en-US" sz="2000" dirty="0" smtClean="0">
                <a:latin typeface="+mj-lt"/>
                <a:ea typeface="+mj-ea"/>
              </a:rPr>
              <a:t> </a:t>
            </a:r>
            <a:r>
              <a:rPr lang="zh-TW" altLang="en-US" sz="2000" dirty="0">
                <a:latin typeface="+mj-lt"/>
                <a:ea typeface="+mj-ea"/>
              </a:rPr>
              <a:t>0 ~ 100 </a:t>
            </a:r>
            <a:r>
              <a:rPr lang="zh-TW" altLang="en-US" sz="2000" dirty="0" smtClean="0">
                <a:latin typeface="+mj-lt"/>
                <a:ea typeface="+mj-ea"/>
              </a:rPr>
              <a:t>間不是</a:t>
            </a:r>
            <a:r>
              <a:rPr lang="zh-TW" altLang="en-US" sz="2000" dirty="0">
                <a:latin typeface="+mj-lt"/>
                <a:ea typeface="+mj-ea"/>
              </a:rPr>
              <a:t>5倍數的數字</a:t>
            </a:r>
          </a:p>
        </p:txBody>
      </p:sp>
    </p:spTree>
    <p:extLst>
      <p:ext uri="{BB962C8B-B14F-4D97-AF65-F5344CB8AC3E}">
        <p14:creationId xmlns:p14="http://schemas.microsoft.com/office/powerpoint/2010/main" val="23996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while :</a:t>
            </a:r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迴圈是程式語言中另一種迴圈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但是較</a:t>
            </a:r>
            <a:r>
              <a:rPr lang="en-US" altLang="zh-TW" dirty="0" smtClean="0"/>
              <a:t>for loop </a:t>
            </a:r>
            <a:r>
              <a:rPr lang="zh-TW" altLang="en-US" dirty="0" smtClean="0"/>
              <a:t>困難一些</a:t>
            </a:r>
            <a:endParaRPr lang="en-US" altLang="zh-TW" dirty="0"/>
          </a:p>
          <a:p>
            <a:r>
              <a:rPr lang="zh-TW" altLang="en-US" dirty="0" smtClean="0"/>
              <a:t>使用需要</a:t>
            </a:r>
            <a:r>
              <a:rPr lang="zh-TW" altLang="en-US" dirty="0" smtClean="0">
                <a:solidFill>
                  <a:srgbClr val="FF0000"/>
                </a:solidFill>
              </a:rPr>
              <a:t>一個判斷式</a:t>
            </a:r>
            <a:r>
              <a:rPr lang="zh-TW" altLang="en-US" dirty="0" smtClean="0"/>
              <a:t>決定迴圈是否執行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B050"/>
                </a:solidFill>
              </a:rPr>
              <a:t>while</a:t>
            </a:r>
            <a:r>
              <a:rPr lang="zh-TW" altLang="en-US" dirty="0">
                <a:solidFill>
                  <a:srgbClr val="00B050"/>
                </a:solidFill>
              </a:rPr>
              <a:t>迴圈適合用在你不知道迴圈終點是什麼時候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BDF-BA69-4CF1-BAA4-63DDB58A2C9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4201" y="4411015"/>
            <a:ext cx="3318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while  </a:t>
            </a:r>
            <a:r>
              <a:rPr lang="en-US" altLang="zh-TW" sz="2000" dirty="0" smtClean="0">
                <a:solidFill>
                  <a:srgbClr val="FF0000"/>
                </a:solidFill>
              </a:rPr>
              <a:t>&lt;Boolean expression&gt;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1&gt;</a:t>
            </a:r>
          </a:p>
          <a:p>
            <a:r>
              <a:rPr lang="en-US" altLang="zh-TW" sz="2000" dirty="0"/>
              <a:t>e</a:t>
            </a:r>
            <a:r>
              <a:rPr lang="en-US" altLang="zh-TW" sz="2000" dirty="0" smtClean="0"/>
              <a:t>lse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2&gt;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12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C63-08F0-4FB9-8FF4-22365BF538C9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7585" y="57950"/>
            <a:ext cx="8172450" cy="92321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迴圈</a:t>
            </a:r>
          </a:p>
        </p:txBody>
      </p:sp>
      <p:sp>
        <p:nvSpPr>
          <p:cNvPr id="15" name="橢圓 14"/>
          <p:cNvSpPr/>
          <p:nvPr/>
        </p:nvSpPr>
        <p:spPr>
          <a:xfrm>
            <a:off x="6530657" y="5888647"/>
            <a:ext cx="324495" cy="324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362440" y="933951"/>
            <a:ext cx="324495" cy="32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5837782" y="4112232"/>
            <a:ext cx="1368148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Statement 1</a:t>
            </a:r>
            <a:endParaRPr lang="zh-TW" altLang="en-US" sz="1800" dirty="0"/>
          </a:p>
        </p:txBody>
      </p:sp>
      <p:cxnSp>
        <p:nvCxnSpPr>
          <p:cNvPr id="17" name="肘形接點 16"/>
          <p:cNvCxnSpPr>
            <a:stCxn id="11" idx="3"/>
            <a:endCxn id="34" idx="0"/>
          </p:cNvCxnSpPr>
          <p:nvPr/>
        </p:nvCxnSpPr>
        <p:spPr>
          <a:xfrm>
            <a:off x="7534468" y="2523972"/>
            <a:ext cx="1193729" cy="132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3" idx="2"/>
            <a:endCxn id="11" idx="1"/>
          </p:cNvCxnSpPr>
          <p:nvPr/>
        </p:nvCxnSpPr>
        <p:spPr>
          <a:xfrm rot="5400000" flipH="1">
            <a:off x="4961292" y="3079812"/>
            <a:ext cx="2116404" cy="1004724"/>
          </a:xfrm>
          <a:prstGeom prst="bentConnector4">
            <a:avLst>
              <a:gd name="adj1" fmla="val -10801"/>
              <a:gd name="adj2" fmla="val 18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837782" y="3290626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34324" y="20623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517132" y="1846121"/>
            <a:ext cx="2117192" cy="1355701"/>
            <a:chOff x="47256" y="4968151"/>
            <a:chExt cx="2117192" cy="1355701"/>
          </a:xfrm>
        </p:grpSpPr>
        <p:sp>
          <p:nvSpPr>
            <p:cNvPr id="11" name="流程圖: 決策 10"/>
            <p:cNvSpPr/>
            <p:nvPr/>
          </p:nvSpPr>
          <p:spPr>
            <a:xfrm>
              <a:off x="47256" y="4968151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89920" y="5449620"/>
              <a:ext cx="1974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  <a:latin typeface="+mj-lt"/>
                  <a:ea typeface="+mj-ea"/>
                </a:rPr>
                <a:t>Boolean expression</a:t>
              </a:r>
              <a:endParaRPr lang="zh-TW" altLang="en-US" sz="16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cxnSp>
        <p:nvCxnSpPr>
          <p:cNvPr id="35" name="肘形接點 34"/>
          <p:cNvCxnSpPr>
            <a:stCxn id="7" idx="4"/>
            <a:endCxn id="11" idx="0"/>
          </p:cNvCxnSpPr>
          <p:nvPr/>
        </p:nvCxnSpPr>
        <p:spPr>
          <a:xfrm rot="16200000" flipH="1">
            <a:off x="6232050" y="1552370"/>
            <a:ext cx="586389" cy="1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13" idx="0"/>
          </p:cNvCxnSpPr>
          <p:nvPr/>
        </p:nvCxnSpPr>
        <p:spPr>
          <a:xfrm rot="5400000">
            <a:off x="6068623" y="3655055"/>
            <a:ext cx="910410" cy="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程序 33"/>
          <p:cNvSpPr/>
          <p:nvPr/>
        </p:nvSpPr>
        <p:spPr>
          <a:xfrm>
            <a:off x="8044123" y="3848160"/>
            <a:ext cx="1368148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Statement 2</a:t>
            </a:r>
            <a:endParaRPr lang="zh-TW" altLang="en-US" sz="1800" dirty="0"/>
          </a:p>
        </p:txBody>
      </p:sp>
      <p:cxnSp>
        <p:nvCxnSpPr>
          <p:cNvPr id="25" name="肘形接點 24"/>
          <p:cNvCxnSpPr>
            <a:stCxn id="34" idx="2"/>
            <a:endCxn id="15" idx="6"/>
          </p:cNvCxnSpPr>
          <p:nvPr/>
        </p:nvCxnSpPr>
        <p:spPr>
          <a:xfrm rot="5400000">
            <a:off x="6954380" y="4277077"/>
            <a:ext cx="1674591" cy="187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56896" y="1508308"/>
            <a:ext cx="3318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while  &lt;Boolean expression&gt;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1&gt;</a:t>
            </a:r>
          </a:p>
          <a:p>
            <a:r>
              <a:rPr lang="en-US" altLang="zh-TW" sz="2000" dirty="0"/>
              <a:t>e</a:t>
            </a:r>
            <a:r>
              <a:rPr lang="en-US" altLang="zh-TW" sz="2000" dirty="0" smtClean="0"/>
              <a:t>lse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2&gt;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2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while 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note: </a:t>
            </a:r>
            <a:r>
              <a:rPr lang="zh-TW" altLang="en-US" dirty="0" smtClean="0">
                <a:solidFill>
                  <a:srgbClr val="00B050"/>
                </a:solidFill>
              </a:rPr>
              <a:t>如果要用計數器來設計</a:t>
            </a:r>
            <a:r>
              <a:rPr lang="en-US" altLang="zh-TW" dirty="0" smtClean="0">
                <a:solidFill>
                  <a:srgbClr val="00B050"/>
                </a:solidFill>
              </a:rPr>
              <a:t>while</a:t>
            </a:r>
            <a:r>
              <a:rPr lang="zh-TW" altLang="en-US" dirty="0" smtClean="0">
                <a:solidFill>
                  <a:srgbClr val="00B050"/>
                </a:solidFill>
              </a:rPr>
              <a:t>迴圈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記得在迴圈內讓計數器增加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減少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>
                <a:solidFill>
                  <a:srgbClr val="00B050"/>
                </a:solidFill>
              </a:rPr>
              <a:t>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ex. </a:t>
            </a:r>
            <a:r>
              <a:rPr lang="zh-TW" altLang="en-US" dirty="0" smtClean="0">
                <a:solidFill>
                  <a:srgbClr val="00B050"/>
                </a:solidFill>
              </a:rPr>
              <a:t>要計算 </a:t>
            </a:r>
            <a:r>
              <a:rPr lang="en-US" altLang="zh-TW" dirty="0" smtClean="0">
                <a:solidFill>
                  <a:srgbClr val="00B050"/>
                </a:solidFill>
              </a:rPr>
              <a:t>1+2+3+4+…+10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CE8B-D240-49D9-A7AE-1AF5A19E22C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43" y="3325539"/>
            <a:ext cx="7212110" cy="20505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81264" y="4350791"/>
            <a:ext cx="801350" cy="1975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while 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如果沒讓 </a:t>
            </a:r>
            <a:r>
              <a:rPr lang="en-US" altLang="zh-TW" i="1" dirty="0" err="1">
                <a:solidFill>
                  <a:srgbClr val="00B050"/>
                </a:solidFill>
              </a:rPr>
              <a:t>i</a:t>
            </a:r>
            <a:r>
              <a:rPr lang="en-US" altLang="zh-TW" i="1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增加會發生什麼事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程式不會停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而且需要按下 </a:t>
            </a:r>
            <a:r>
              <a:rPr lang="en-US" altLang="zh-TW" dirty="0" smtClean="0">
                <a:solidFill>
                  <a:srgbClr val="FF0000"/>
                </a:solidFill>
              </a:rPr>
              <a:t>ctrl + c</a:t>
            </a:r>
            <a:r>
              <a:rPr lang="zh-TW" altLang="en-US" dirty="0" smtClean="0">
                <a:solidFill>
                  <a:srgbClr val="FF0000"/>
                </a:solidFill>
              </a:rPr>
              <a:t>才能讓程式停下來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CE8B-D240-49D9-A7AE-1AF5A19E22C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3659571"/>
            <a:ext cx="899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巢狀</a:t>
            </a:r>
            <a:r>
              <a:rPr lang="zh-TW" altLang="en-US" smtClean="0">
                <a:solidFill>
                  <a:srgbClr val="0070C0"/>
                </a:solidFill>
              </a:rPr>
              <a:t>迴圈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有些問題不太可能只使用</a:t>
            </a:r>
            <a:r>
              <a:rPr lang="zh-TW" altLang="en-US" dirty="0"/>
              <a:t>一個迴圈</a:t>
            </a:r>
            <a:r>
              <a:rPr lang="zh-TW" altLang="en-US" dirty="0" smtClean="0"/>
              <a:t>就可以寫出程式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迴圈跟</a:t>
            </a:r>
            <a:r>
              <a:rPr lang="en-US" altLang="zh-TW" dirty="0"/>
              <a:t>if </a:t>
            </a:r>
            <a:r>
              <a:rPr lang="zh-TW" altLang="en-US" dirty="0"/>
              <a:t>判斷式一樣</a:t>
            </a:r>
            <a:r>
              <a:rPr lang="zh-TW" altLang="en-US" dirty="0" smtClean="0"/>
              <a:t>是可以一次執行很多層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00B050"/>
                </a:solidFill>
              </a:rPr>
              <a:t>要記得的是內部迴圈做完才會做外部迴圈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18B-E891-4F79-A419-F580B83B5CC7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5189" y="1798435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99</a:t>
            </a:r>
            <a:r>
              <a:rPr lang="zh-TW" altLang="en-US" dirty="0" smtClean="0">
                <a:solidFill>
                  <a:srgbClr val="0070C0"/>
                </a:solidFill>
              </a:rPr>
              <a:t>乘法表，使用巢狀迴圈</a:t>
            </a:r>
            <a:r>
              <a:rPr lang="en-US" altLang="zh-TW" sz="2400" dirty="0" smtClean="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6F2E-054F-47AD-A46C-4EF5E3B016F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14" y="2386341"/>
            <a:ext cx="6872119" cy="38185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0717" y="3064216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</a:rPr>
              <a:t>1. 2</a:t>
            </a:r>
            <a:r>
              <a:rPr lang="zh-TW" altLang="en-US" sz="1800" dirty="0" smtClean="0">
                <a:latin typeface="+mj-lt"/>
                <a:ea typeface="+mj-ea"/>
              </a:rPr>
              <a:t>個</a:t>
            </a:r>
            <a:r>
              <a:rPr lang="en-US" altLang="zh-TW" sz="1800" dirty="0" smtClean="0">
                <a:latin typeface="+mj-lt"/>
                <a:ea typeface="+mj-ea"/>
              </a:rPr>
              <a:t>for loop (1 to 9)</a:t>
            </a:r>
          </a:p>
          <a:p>
            <a:r>
              <a:rPr lang="en-US" altLang="zh-TW" sz="1800" dirty="0" smtClean="0">
                <a:latin typeface="+mj-lt"/>
                <a:ea typeface="+mj-ea"/>
              </a:rPr>
              <a:t>2. k=</a:t>
            </a:r>
            <a:r>
              <a:rPr lang="en-US" altLang="zh-TW" sz="1800" dirty="0" err="1" smtClean="0">
                <a:latin typeface="+mj-lt"/>
                <a:ea typeface="+mj-ea"/>
              </a:rPr>
              <a:t>i</a:t>
            </a:r>
            <a:r>
              <a:rPr lang="en-US" altLang="zh-TW" sz="1800" dirty="0" smtClean="0">
                <a:latin typeface="+mj-lt"/>
                <a:ea typeface="+mj-ea"/>
              </a:rPr>
              <a:t>*j</a:t>
            </a:r>
          </a:p>
          <a:p>
            <a:r>
              <a:rPr lang="en-US" altLang="zh-TW" sz="1800" dirty="0" smtClean="0">
                <a:latin typeface="+mj-lt"/>
                <a:ea typeface="+mj-ea"/>
              </a:rPr>
              <a:t>3. </a:t>
            </a:r>
            <a:r>
              <a:rPr lang="zh-TW" altLang="en-US" sz="1800" dirty="0" smtClean="0">
                <a:latin typeface="+mj-lt"/>
                <a:ea typeface="+mj-ea"/>
              </a:rPr>
              <a:t>印出</a:t>
            </a:r>
            <a:r>
              <a:rPr lang="en-US" altLang="zh-TW" sz="1800" dirty="0" err="1" smtClean="0">
                <a:latin typeface="+mj-lt"/>
                <a:ea typeface="+mj-ea"/>
              </a:rPr>
              <a:t>i</a:t>
            </a:r>
            <a:r>
              <a:rPr lang="en-US" altLang="zh-TW" sz="1800" dirty="0" smtClean="0">
                <a:latin typeface="+mj-lt"/>
                <a:ea typeface="+mj-ea"/>
              </a:rPr>
              <a:t>*j=k</a:t>
            </a:r>
          </a:p>
          <a:p>
            <a:r>
              <a:rPr lang="en-US" altLang="zh-TW" sz="1800" dirty="0">
                <a:latin typeface="+mj-lt"/>
                <a:ea typeface="+mj-ea"/>
              </a:rPr>
              <a:t>4</a:t>
            </a:r>
            <a:r>
              <a:rPr lang="en-US" altLang="zh-TW" sz="1800" dirty="0" smtClean="0">
                <a:latin typeface="+mj-lt"/>
                <a:ea typeface="+mj-ea"/>
              </a:rPr>
              <a:t>. </a:t>
            </a:r>
            <a:r>
              <a:rPr lang="zh-TW" altLang="en-US" sz="1800" dirty="0" smtClean="0">
                <a:latin typeface="+mj-lt"/>
                <a:ea typeface="+mj-ea"/>
              </a:rPr>
              <a:t>修改</a:t>
            </a:r>
            <a:r>
              <a:rPr lang="en-US" altLang="zh-TW" sz="1800" dirty="0" smtClean="0">
                <a:latin typeface="+mj-lt"/>
                <a:ea typeface="+mj-ea"/>
              </a:rPr>
              <a:t>end</a:t>
            </a:r>
          </a:p>
          <a:p>
            <a:r>
              <a:rPr lang="en-US" altLang="zh-TW" sz="1800" dirty="0" smtClean="0">
                <a:latin typeface="+mj-lt"/>
                <a:ea typeface="+mj-ea"/>
              </a:rPr>
              <a:t>5. </a:t>
            </a:r>
            <a:r>
              <a:rPr lang="zh-TW" altLang="en-US" sz="1800" dirty="0" smtClean="0">
                <a:latin typeface="+mj-lt"/>
                <a:ea typeface="+mj-ea"/>
              </a:rPr>
              <a:t>印完一行後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>
                <a:latin typeface="+mj-lt"/>
                <a:ea typeface="+mj-ea"/>
              </a:rPr>
              <a:t> </a:t>
            </a:r>
            <a:r>
              <a:rPr lang="en-US" altLang="zh-TW" sz="1800" dirty="0" smtClean="0">
                <a:latin typeface="+mj-lt"/>
                <a:ea typeface="+mj-ea"/>
              </a:rPr>
              <a:t>   </a:t>
            </a:r>
            <a:r>
              <a:rPr lang="zh-TW" altLang="en-US" sz="1800" dirty="0" smtClean="0">
                <a:latin typeface="+mj-lt"/>
                <a:ea typeface="+mj-ea"/>
              </a:rPr>
              <a:t>使用內迴圈</a:t>
            </a:r>
            <a:r>
              <a:rPr lang="en-US" altLang="zh-TW" sz="1800" dirty="0" smtClean="0">
                <a:latin typeface="+mj-lt"/>
                <a:ea typeface="+mj-ea"/>
              </a:rPr>
              <a:t>else</a:t>
            </a:r>
            <a:r>
              <a:rPr lang="zh-TW" altLang="en-US" sz="1800" dirty="0" smtClean="0">
                <a:latin typeface="+mj-lt"/>
                <a:ea typeface="+mj-ea"/>
              </a:rPr>
              <a:t>換行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2613" y="2726942"/>
            <a:ext cx="1962807" cy="4103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54113" y="3145542"/>
            <a:ext cx="892674" cy="1888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54113" y="3514856"/>
            <a:ext cx="892674" cy="3443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0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5189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99</a:t>
            </a:r>
            <a:r>
              <a:rPr lang="zh-TW" altLang="en-US" dirty="0" smtClean="0">
                <a:solidFill>
                  <a:srgbClr val="0070C0"/>
                </a:solidFill>
              </a:rPr>
              <a:t>乘法表，使用巢狀迴圈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和格式化輸出</a:t>
            </a:r>
            <a:r>
              <a:rPr lang="en-US" altLang="zh-TW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6F2E-054F-47AD-A46C-4EF5E3B016F5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2" y="2379523"/>
            <a:ext cx="5570581" cy="3953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73164" y="3396977"/>
            <a:ext cx="3523595" cy="2448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請輸入一個數字 </a:t>
            </a:r>
            <a:r>
              <a:rPr lang="en-US" altLang="zh-TW" dirty="0" smtClean="0"/>
              <a:t>(n), </a:t>
            </a:r>
            <a:r>
              <a:rPr lang="zh-TW" altLang="en-US" dirty="0" smtClean="0"/>
              <a:t>並找到最靠進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二</a:t>
            </a:r>
            <a:r>
              <a:rPr lang="zh-TW" altLang="en-US" dirty="0"/>
              <a:t>個</a:t>
            </a:r>
            <a:r>
              <a:rPr lang="zh-TW" altLang="en-US" dirty="0" smtClean="0"/>
              <a:t>質數</a:t>
            </a:r>
            <a:endParaRPr lang="en-US" altLang="zh-TW" dirty="0" smtClean="0"/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, </a:t>
            </a:r>
            <a:r>
              <a:rPr lang="zh-TW" altLang="en-US" smtClean="0"/>
              <a:t>二數字當中一個</a:t>
            </a:r>
            <a:r>
              <a:rPr lang="zh-TW" altLang="en-US" dirty="0" smtClean="0"/>
              <a:t>要比</a:t>
            </a:r>
            <a:r>
              <a:rPr lang="en-US" altLang="zh-TW" dirty="0" smtClean="0"/>
              <a:t>n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一個要比</a:t>
            </a:r>
            <a:r>
              <a:rPr lang="en-US" altLang="zh-TW" dirty="0" smtClean="0"/>
              <a:t>n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Ex a&lt;-100,  output </a:t>
            </a:r>
            <a:r>
              <a:rPr lang="en-US" altLang="zh-TW" dirty="0" smtClean="0"/>
              <a:t>: </a:t>
            </a:r>
            <a:r>
              <a:rPr lang="en-US" altLang="zh-TW" dirty="0" smtClean="0"/>
              <a:t>97, 101</a:t>
            </a:r>
            <a:endParaRPr lang="en-US" altLang="zh-TW" dirty="0"/>
          </a:p>
          <a:p>
            <a:r>
              <a:rPr lang="en-US" altLang="zh-TW" dirty="0"/>
              <a:t>      a&lt;-93,    output </a:t>
            </a:r>
            <a:r>
              <a:rPr lang="en-US" altLang="zh-TW" dirty="0" smtClean="0"/>
              <a:t>: 89</a:t>
            </a:r>
            <a:r>
              <a:rPr lang="en-US" altLang="zh-TW" dirty="0"/>
              <a:t>, </a:t>
            </a:r>
            <a:r>
              <a:rPr lang="en-US" altLang="zh-TW" dirty="0" smtClean="0"/>
              <a:t>97</a:t>
            </a:r>
          </a:p>
          <a:p>
            <a:endParaRPr lang="en-US" altLang="zh-TW" dirty="0"/>
          </a:p>
          <a:p>
            <a:r>
              <a:rPr lang="en-US" altLang="zh-TW" dirty="0" smtClean="0"/>
              <a:t>      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當我們要重複執行相同的動作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就需要使用迴圈跟電腦說它該作的事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ex. </a:t>
            </a:r>
            <a:r>
              <a:rPr lang="zh-TW" altLang="en-US" dirty="0" smtClean="0">
                <a:solidFill>
                  <a:srgbClr val="0070C0"/>
                </a:solidFill>
              </a:rPr>
              <a:t>當你去</a:t>
            </a:r>
            <a:r>
              <a:rPr lang="en-US" altLang="zh-TW" dirty="0" smtClean="0">
                <a:solidFill>
                  <a:srgbClr val="0070C0"/>
                </a:solidFill>
              </a:rPr>
              <a:t>7-11</a:t>
            </a:r>
            <a:r>
              <a:rPr lang="zh-TW" altLang="en-US" dirty="0" smtClean="0">
                <a:solidFill>
                  <a:srgbClr val="0070C0"/>
                </a:solidFill>
              </a:rPr>
              <a:t>買</a:t>
            </a:r>
            <a:r>
              <a:rPr lang="en-US" altLang="zh-TW" dirty="0" smtClean="0">
                <a:solidFill>
                  <a:srgbClr val="0070C0"/>
                </a:solidFill>
              </a:rPr>
              <a:t>Java</a:t>
            </a:r>
            <a:r>
              <a:rPr lang="zh-TW" altLang="en-US" dirty="0" smtClean="0">
                <a:solidFill>
                  <a:srgbClr val="0070C0"/>
                </a:solidFill>
              </a:rPr>
              <a:t>咖哩飯的時候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店員會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     1. </a:t>
            </a:r>
            <a:r>
              <a:rPr lang="zh-TW" altLang="en-US" dirty="0" smtClean="0">
                <a:solidFill>
                  <a:srgbClr val="0070C0"/>
                </a:solidFill>
              </a:rPr>
              <a:t>結帳並找錢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     2. </a:t>
            </a:r>
            <a:r>
              <a:rPr lang="zh-TW" altLang="en-US" dirty="0" smtClean="0">
                <a:solidFill>
                  <a:srgbClr val="0070C0"/>
                </a:solidFill>
              </a:rPr>
              <a:t>放入微波爐加熱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     3. </a:t>
            </a:r>
            <a:r>
              <a:rPr lang="zh-TW" altLang="en-US" dirty="0" smtClean="0">
                <a:solidFill>
                  <a:srgbClr val="0070C0"/>
                </a:solidFill>
              </a:rPr>
              <a:t>準備提袋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zh-TW" altLang="en-US" dirty="0" smtClean="0">
                <a:solidFill>
                  <a:srgbClr val="0070C0"/>
                </a:solidFill>
              </a:rPr>
              <a:t>並放入餐具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      4. </a:t>
            </a:r>
            <a:r>
              <a:rPr lang="zh-TW" altLang="en-US" dirty="0" smtClean="0">
                <a:solidFill>
                  <a:srgbClr val="0070C0"/>
                </a:solidFill>
              </a:rPr>
              <a:t>把咖哩飯從微波爐拿出來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       5. </a:t>
            </a:r>
            <a:r>
              <a:rPr lang="zh-TW" altLang="en-US" dirty="0" smtClean="0">
                <a:solidFill>
                  <a:srgbClr val="0070C0"/>
                </a:solidFill>
              </a:rPr>
              <a:t>打包所有的東西給客人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29E-DE0C-427D-9BAF-C400814059B3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  <a:p>
            <a:pPr algn="ctr"/>
            <a:r>
              <a:rPr lang="zh-TW" altLang="en-US" sz="2400" smtClean="0">
                <a:solidFill>
                  <a:srgbClr val="FF0000"/>
                </a:solidFill>
              </a:rPr>
              <a:t>下課囉 </a:t>
            </a:r>
            <a:r>
              <a:rPr lang="en-US" altLang="zh-TW" sz="2400" dirty="0" smtClean="0">
                <a:solidFill>
                  <a:srgbClr val="FF0000"/>
                </a:solidFill>
              </a:rPr>
              <a:t> ~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如果沒有重複的動作寫成迴圈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那會讓程式變的非常的亂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ex, </a:t>
            </a:r>
            <a:r>
              <a:rPr lang="zh-TW" altLang="en-US" dirty="0" smtClean="0">
                <a:solidFill>
                  <a:schemeClr val="tx1"/>
                </a:solidFill>
              </a:rPr>
              <a:t>有人一次買了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碗</a:t>
            </a:r>
            <a:r>
              <a:rPr lang="en-US" altLang="zh-TW" dirty="0" smtClean="0">
                <a:solidFill>
                  <a:schemeClr val="tx1"/>
                </a:solidFill>
              </a:rPr>
              <a:t>Java </a:t>
            </a:r>
            <a:r>
              <a:rPr lang="zh-TW" altLang="en-US" dirty="0" smtClean="0">
                <a:solidFill>
                  <a:schemeClr val="tx1"/>
                </a:solidFill>
              </a:rPr>
              <a:t>咖哩飯</a:t>
            </a:r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       </a:t>
            </a:r>
            <a:r>
              <a:rPr lang="en-US" altLang="zh-TW" dirty="0" smtClean="0">
                <a:solidFill>
                  <a:srgbClr val="00B050"/>
                </a:solidFill>
              </a:rPr>
              <a:t>1. </a:t>
            </a:r>
            <a:r>
              <a:rPr lang="zh-TW" altLang="en-US" dirty="0" smtClean="0">
                <a:solidFill>
                  <a:srgbClr val="00B050"/>
                </a:solidFill>
              </a:rPr>
              <a:t>結帳並找錢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2. </a:t>
            </a:r>
            <a:r>
              <a:rPr lang="zh-TW" altLang="en-US" dirty="0" smtClean="0">
                <a:solidFill>
                  <a:srgbClr val="00B050"/>
                </a:solidFill>
              </a:rPr>
              <a:t>放入微波爐加熱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3. </a:t>
            </a:r>
            <a:r>
              <a:rPr lang="zh-TW" altLang="en-US" dirty="0" smtClean="0">
                <a:solidFill>
                  <a:srgbClr val="00B050"/>
                </a:solidFill>
              </a:rPr>
              <a:t>準備提袋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並放入餐具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4. </a:t>
            </a:r>
            <a:r>
              <a:rPr lang="zh-TW" altLang="en-US" dirty="0" smtClean="0">
                <a:solidFill>
                  <a:srgbClr val="00B050"/>
                </a:solidFill>
              </a:rPr>
              <a:t>把咖哩飯從微波爐拿出來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5. </a:t>
            </a:r>
            <a:r>
              <a:rPr lang="zh-TW" altLang="en-US" dirty="0" smtClean="0">
                <a:solidFill>
                  <a:srgbClr val="00B050"/>
                </a:solidFill>
              </a:rPr>
              <a:t>打包所有的東西給客人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    …1-5</a:t>
            </a:r>
            <a:r>
              <a:rPr lang="zh-TW" altLang="en-US" dirty="0" smtClean="0">
                <a:solidFill>
                  <a:srgbClr val="00B050"/>
                </a:solidFill>
              </a:rPr>
              <a:t>的動作就要</a:t>
            </a:r>
            <a:r>
              <a:rPr lang="en-US" altLang="zh-TW" dirty="0" smtClean="0">
                <a:solidFill>
                  <a:srgbClr val="00B050"/>
                </a:solidFill>
              </a:rPr>
              <a:t>copy and paste </a:t>
            </a:r>
            <a:r>
              <a:rPr lang="zh-TW" altLang="en-US" dirty="0" smtClean="0">
                <a:solidFill>
                  <a:srgbClr val="00B050"/>
                </a:solidFill>
              </a:rPr>
              <a:t>一樣的程式碼</a:t>
            </a:r>
            <a:r>
              <a:rPr lang="en-US" altLang="zh-TW" dirty="0" smtClean="0">
                <a:solidFill>
                  <a:srgbClr val="00B050"/>
                </a:solidFill>
              </a:rPr>
              <a:t>10</a:t>
            </a:r>
            <a:r>
              <a:rPr lang="zh-TW" altLang="en-US" dirty="0" smtClean="0">
                <a:solidFill>
                  <a:srgbClr val="00B050"/>
                </a:solidFill>
              </a:rPr>
              <a:t>次</a:t>
            </a:r>
            <a:r>
              <a:rPr lang="en-US" altLang="zh-TW" dirty="0" smtClean="0">
                <a:solidFill>
                  <a:srgbClr val="00B050"/>
                </a:solidFill>
              </a:rPr>
              <a:t>…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(</a:t>
            </a:r>
            <a:r>
              <a:rPr lang="zh-TW" altLang="en-US" dirty="0" smtClean="0"/>
              <a:t>前置作業</a:t>
            </a:r>
            <a:r>
              <a:rPr lang="en-US" altLang="zh-TW" dirty="0" smtClean="0"/>
              <a:t>) </a:t>
            </a:r>
            <a:r>
              <a:rPr lang="zh-TW" altLang="en-US" dirty="0" smtClean="0"/>
              <a:t>比較運算子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FE47-C264-4497-86D9-755DF9B0996B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2415"/>
              </p:ext>
            </p:extLst>
          </p:nvPr>
        </p:nvGraphicFramePr>
        <p:xfrm>
          <a:off x="2080456" y="2768016"/>
          <a:ext cx="6021286" cy="22402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59645"/>
                <a:gridCol w="4661641"/>
              </a:tblGrid>
              <a:tr h="160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sz="14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==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二個運算元是否相等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j-lt"/>
                          <a:ea typeface="微軟正黑體" pitchFamily="34" charset="-120"/>
                        </a:rPr>
                        <a:t>&lt;(=)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二個運算元是否</a:t>
                      </a: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小於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等於</a:t>
                      </a: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&gt;(=)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二個運算元是否大於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(</a:t>
                      </a: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等於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)</a:t>
                      </a:r>
                      <a:endParaRPr lang="zh-TW" altLang="zh-TW" sz="1400" kern="1200" dirty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!=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二個運算元是否不相等</a:t>
                      </a:r>
                      <a:endParaRPr lang="zh-TW" altLang="zh-TW" sz="1400" kern="1200" dirty="0" smtClean="0">
                        <a:solidFill>
                          <a:schemeClr val="tx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is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可判斷兩個元素是否為相同物件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in</a:t>
                      </a:r>
                      <a:endParaRPr lang="zh-TW" sz="14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判斷一個元素是否為一集合的元素</a:t>
                      </a:r>
                      <a:endParaRPr lang="zh-TW" sz="14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(</a:t>
            </a:r>
            <a:r>
              <a:rPr lang="zh-TW" altLang="en-US" dirty="0" smtClean="0"/>
              <a:t>前置作業</a:t>
            </a:r>
            <a:r>
              <a:rPr lang="en-US" altLang="zh-TW" dirty="0" smtClean="0"/>
              <a:t>) in</a:t>
            </a:r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6A95-97B4-4446-86AC-8F808B69B03F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04067"/>
              </p:ext>
            </p:extLst>
          </p:nvPr>
        </p:nvGraphicFramePr>
        <p:xfrm>
          <a:off x="2088339" y="2429057"/>
          <a:ext cx="6021286" cy="6400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59645"/>
                <a:gridCol w="4661641"/>
              </a:tblGrid>
              <a:tr h="160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400" dirty="0">
                          <a:latin typeface="微軟正黑體" pitchFamily="34" charset="-120"/>
                          <a:ea typeface="微軟正黑體" pitchFamily="34" charset="-120"/>
                        </a:rPr>
                        <a:t>運算子</a:t>
                      </a:r>
                      <a:endParaRPr lang="zh-TW" sz="1400" dirty="0"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4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2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in</a:t>
                      </a:r>
                      <a:endParaRPr lang="zh-TW" sz="14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判斷一個元素是否為一集合的元素</a:t>
                      </a:r>
                      <a:endParaRPr lang="zh-TW" sz="1400" dirty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08" y="3562185"/>
            <a:ext cx="5424817" cy="21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前置作業</a:t>
            </a:r>
            <a:r>
              <a:rPr lang="en-US" altLang="zh-TW" dirty="0"/>
              <a:t>) range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在介紹迴圈之前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先介紹一個很好用的 </a:t>
            </a:r>
            <a:r>
              <a:rPr lang="en-US" altLang="zh-TW" dirty="0" smtClean="0"/>
              <a:t>function, range()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start</a:t>
            </a:r>
            <a:r>
              <a:rPr lang="en-US" altLang="zh-TW" dirty="0" smtClean="0"/>
              <a:t>: </a:t>
            </a:r>
            <a:r>
              <a:rPr lang="zh-TW" altLang="en-US" dirty="0" smtClean="0"/>
              <a:t>起始值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預設是</a:t>
            </a:r>
            <a:r>
              <a:rPr lang="en-US" altLang="zh-TW" dirty="0"/>
              <a:t>0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step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計數器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預設是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，可以自行設定疊代數字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stop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結束值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range()</a:t>
            </a:r>
            <a:r>
              <a:rPr lang="zh-TW" altLang="en-US" dirty="0" smtClean="0"/>
              <a:t>結束的條件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4B58-14AA-4D4A-A6E5-9586AF41D331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32915"/>
              </p:ext>
            </p:extLst>
          </p:nvPr>
        </p:nvGraphicFramePr>
        <p:xfrm>
          <a:off x="2244653" y="2948592"/>
          <a:ext cx="5238020" cy="7920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95074"/>
                <a:gridCol w="2042946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function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meaning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range([</a:t>
                      </a: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start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],  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latin typeface="+mj-lt"/>
                          <a:ea typeface="微軟正黑體" pitchFamily="34" charset="-120"/>
                        </a:rPr>
                        <a:t>stop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, [</a:t>
                      </a:r>
                      <a:r>
                        <a:rPr lang="en-US" sz="1800" kern="10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step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] 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建立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整數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列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range() 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 通常</a:t>
            </a:r>
            <a:r>
              <a:rPr lang="en-US" altLang="zh-TW" dirty="0" smtClean="0"/>
              <a:t>range()</a:t>
            </a:r>
            <a:r>
              <a:rPr lang="zh-TW" altLang="en-US" dirty="0" smtClean="0"/>
              <a:t>可以轉型</a:t>
            </a:r>
            <a:r>
              <a:rPr lang="zh-TW" altLang="en-US" dirty="0"/>
              <a:t>成其他</a:t>
            </a:r>
            <a:r>
              <a:rPr lang="zh-TW" altLang="en-US" dirty="0" smtClean="0"/>
              <a:t>容器的資料型態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</a:t>
            </a:r>
            <a:r>
              <a:rPr lang="en-US" altLang="zh-TW" dirty="0"/>
              <a:t>list</a:t>
            </a:r>
            <a:r>
              <a:rPr lang="zh-TW" altLang="en-US" dirty="0"/>
              <a:t>、</a:t>
            </a:r>
            <a:r>
              <a:rPr lang="en-US" altLang="zh-TW" dirty="0"/>
              <a:t>tuple </a:t>
            </a:r>
            <a:r>
              <a:rPr lang="zh-TW" altLang="en-US" dirty="0"/>
              <a:t>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BA82-429B-4D6B-BADA-BD3EF7018650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8" y="2941090"/>
            <a:ext cx="7591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for… in …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迴圈是程式語言中最常用也最直觀的迴圈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使用 </a:t>
            </a:r>
            <a:r>
              <a:rPr lang="en-US" altLang="zh-TW" dirty="0" smtClean="0">
                <a:solidFill>
                  <a:srgbClr val="00B050"/>
                </a:solidFill>
              </a:rPr>
              <a:t>for loop </a:t>
            </a:r>
            <a:r>
              <a:rPr lang="zh-TW" altLang="en-US" dirty="0" smtClean="0">
                <a:solidFill>
                  <a:srgbClr val="00B050"/>
                </a:solidFill>
              </a:rPr>
              <a:t>可能會需要控制變數起點、終點以及疊代計數器的值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就先從最簡單的</a:t>
            </a:r>
            <a:r>
              <a:rPr lang="en-US" altLang="zh-TW" dirty="0" smtClean="0"/>
              <a:t>for loop </a:t>
            </a:r>
            <a:r>
              <a:rPr lang="zh-TW" altLang="en-US" dirty="0" smtClean="0"/>
              <a:t>開始吧 </a:t>
            </a:r>
            <a:r>
              <a:rPr lang="en-US" altLang="zh-TW" dirty="0" smtClean="0"/>
              <a:t>~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E4EE-8445-4D77-A226-A2F4D8AF1150}" type="datetime1">
              <a:rPr lang="zh-TW" altLang="en-US" smtClean="0"/>
              <a:t>2018/3/26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8788" y="4499049"/>
            <a:ext cx="3897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for  &lt;</a:t>
            </a:r>
            <a:r>
              <a:rPr lang="zh-TW" altLang="en-US" sz="2000" dirty="0" smtClean="0">
                <a:latin typeface="+mj-ea"/>
                <a:ea typeface="+mj-ea"/>
              </a:rPr>
              <a:t>變數</a:t>
            </a:r>
            <a:r>
              <a:rPr lang="en-US" altLang="zh-TW" sz="2000" dirty="0" smtClean="0"/>
              <a:t>&gt; in &lt;</a:t>
            </a:r>
            <a:r>
              <a:rPr lang="zh-TW" altLang="en-US" sz="2000" dirty="0" smtClean="0">
                <a:latin typeface="+mj-ea"/>
                <a:ea typeface="+mj-ea"/>
              </a:rPr>
              <a:t>物件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資料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r>
              <a:rPr lang="zh-TW" altLang="en-US" sz="2000" dirty="0" smtClean="0">
                <a:latin typeface="+mj-ea"/>
                <a:ea typeface="+mj-ea"/>
              </a:rPr>
              <a:t>集合</a:t>
            </a:r>
            <a:r>
              <a:rPr lang="en-US" altLang="zh-TW" sz="2000" dirty="0" smtClean="0"/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1&gt;</a:t>
            </a:r>
          </a:p>
          <a:p>
            <a:r>
              <a:rPr lang="en-US" altLang="zh-TW" sz="2000" dirty="0"/>
              <a:t>e</a:t>
            </a:r>
            <a:r>
              <a:rPr lang="en-US" altLang="zh-TW" sz="2000" dirty="0" smtClean="0"/>
              <a:t>lse </a:t>
            </a:r>
            <a:r>
              <a:rPr lang="en-US" altLang="zh-TW" b="1" dirty="0" smtClean="0">
                <a:solidFill>
                  <a:srgbClr val="00B050"/>
                </a:solidFill>
              </a:rPr>
              <a:t>:</a:t>
            </a:r>
            <a:endParaRPr lang="en-US" altLang="zh-TW" sz="2000" b="1" dirty="0" smtClean="0">
              <a:solidFill>
                <a:srgbClr val="00B050"/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&lt;statement 2&gt;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73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31004</TotalTime>
  <Words>1378</Words>
  <Application>Microsoft Office PowerPoint</Application>
  <PresentationFormat>A4 紙張 (210x297 公釐)</PresentationFormat>
  <Paragraphs>328</Paragraphs>
  <Slides>30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Calibri</vt:lpstr>
      <vt:lpstr>Times New Roman</vt:lpstr>
      <vt:lpstr>Wingdings</vt:lpstr>
      <vt:lpstr>回顧</vt:lpstr>
      <vt:lpstr>Chapter 6</vt:lpstr>
      <vt:lpstr>縮排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迴圈</vt:lpstr>
      <vt:lpstr>隨堂練習</vt:lpstr>
      <vt:lpstr>迴圈</vt:lpstr>
      <vt:lpstr>迴圈</vt:lpstr>
      <vt:lpstr>迴圈</vt:lpstr>
      <vt:lpstr>迴圈</vt:lpstr>
      <vt:lpstr>迴圈</vt:lpstr>
      <vt:lpstr>迴圈</vt:lpstr>
      <vt:lpstr>迴圈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1377</cp:revision>
  <cp:lastPrinted>1999-12-27T05:13:43Z</cp:lastPrinted>
  <dcterms:created xsi:type="dcterms:W3CDTF">1995-06-17T23:31:02Z</dcterms:created>
  <dcterms:modified xsi:type="dcterms:W3CDTF">2018-03-26T02:06:47Z</dcterms:modified>
</cp:coreProperties>
</file>