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5"/>
  </p:notesMasterIdLst>
  <p:handoutMasterIdLst>
    <p:handoutMasterId r:id="rId56"/>
  </p:handoutMasterIdLst>
  <p:sldIdLst>
    <p:sldId id="478" r:id="rId2"/>
    <p:sldId id="515" r:id="rId3"/>
    <p:sldId id="560" r:id="rId4"/>
    <p:sldId id="561" r:id="rId5"/>
    <p:sldId id="569" r:id="rId6"/>
    <p:sldId id="562" r:id="rId7"/>
    <p:sldId id="563" r:id="rId8"/>
    <p:sldId id="565" r:id="rId9"/>
    <p:sldId id="564" r:id="rId10"/>
    <p:sldId id="559" r:id="rId11"/>
    <p:sldId id="566" r:id="rId12"/>
    <p:sldId id="567" r:id="rId13"/>
    <p:sldId id="622" r:id="rId14"/>
    <p:sldId id="580" r:id="rId15"/>
    <p:sldId id="568" r:id="rId16"/>
    <p:sldId id="570" r:id="rId17"/>
    <p:sldId id="571" r:id="rId18"/>
    <p:sldId id="572" r:id="rId19"/>
    <p:sldId id="620" r:id="rId20"/>
    <p:sldId id="576" r:id="rId21"/>
    <p:sldId id="577" r:id="rId22"/>
    <p:sldId id="583" r:id="rId23"/>
    <p:sldId id="584" r:id="rId24"/>
    <p:sldId id="585" r:id="rId25"/>
    <p:sldId id="588" r:id="rId26"/>
    <p:sldId id="586" r:id="rId27"/>
    <p:sldId id="587" r:id="rId28"/>
    <p:sldId id="590" r:id="rId29"/>
    <p:sldId id="582" r:id="rId30"/>
    <p:sldId id="591" r:id="rId31"/>
    <p:sldId id="592" r:id="rId32"/>
    <p:sldId id="595" r:id="rId33"/>
    <p:sldId id="597" r:id="rId34"/>
    <p:sldId id="598" r:id="rId35"/>
    <p:sldId id="599" r:id="rId36"/>
    <p:sldId id="596" r:id="rId37"/>
    <p:sldId id="600" r:id="rId38"/>
    <p:sldId id="601" r:id="rId39"/>
    <p:sldId id="602" r:id="rId40"/>
    <p:sldId id="618" r:id="rId41"/>
    <p:sldId id="605" r:id="rId42"/>
    <p:sldId id="603" r:id="rId43"/>
    <p:sldId id="606" r:id="rId44"/>
    <p:sldId id="604" r:id="rId45"/>
    <p:sldId id="607" r:id="rId46"/>
    <p:sldId id="608" r:id="rId47"/>
    <p:sldId id="619" r:id="rId48"/>
    <p:sldId id="611" r:id="rId49"/>
    <p:sldId id="615" r:id="rId50"/>
    <p:sldId id="612" r:id="rId51"/>
    <p:sldId id="614" r:id="rId52"/>
    <p:sldId id="616" r:id="rId53"/>
    <p:sldId id="621" r:id="rId54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77CEC0-9679-4562-AEA2-883A055C55CA}">
          <p14:sldIdLst>
            <p14:sldId id="478"/>
            <p14:sldId id="515"/>
            <p14:sldId id="560"/>
            <p14:sldId id="561"/>
            <p14:sldId id="569"/>
            <p14:sldId id="562"/>
            <p14:sldId id="563"/>
            <p14:sldId id="565"/>
            <p14:sldId id="564"/>
            <p14:sldId id="559"/>
            <p14:sldId id="566"/>
            <p14:sldId id="567"/>
            <p14:sldId id="622"/>
            <p14:sldId id="580"/>
            <p14:sldId id="568"/>
            <p14:sldId id="570"/>
            <p14:sldId id="571"/>
            <p14:sldId id="572"/>
            <p14:sldId id="620"/>
            <p14:sldId id="576"/>
            <p14:sldId id="577"/>
            <p14:sldId id="583"/>
            <p14:sldId id="584"/>
            <p14:sldId id="585"/>
            <p14:sldId id="588"/>
            <p14:sldId id="586"/>
            <p14:sldId id="587"/>
            <p14:sldId id="590"/>
            <p14:sldId id="582"/>
          </p14:sldIdLst>
        </p14:section>
        <p14:section name="未命名的章節" id="{A316FEE2-5183-4585-89D7-CFF402F132BB}">
          <p14:sldIdLst>
            <p14:sldId id="591"/>
            <p14:sldId id="592"/>
            <p14:sldId id="595"/>
            <p14:sldId id="597"/>
            <p14:sldId id="598"/>
            <p14:sldId id="599"/>
            <p14:sldId id="596"/>
            <p14:sldId id="600"/>
            <p14:sldId id="601"/>
            <p14:sldId id="602"/>
            <p14:sldId id="618"/>
            <p14:sldId id="605"/>
            <p14:sldId id="603"/>
            <p14:sldId id="606"/>
            <p14:sldId id="604"/>
            <p14:sldId id="607"/>
            <p14:sldId id="608"/>
            <p14:sldId id="619"/>
            <p14:sldId id="611"/>
            <p14:sldId id="615"/>
            <p14:sldId id="612"/>
            <p14:sldId id="614"/>
            <p14:sldId id="616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8203" autoAdjust="0"/>
  </p:normalViewPr>
  <p:slideViewPr>
    <p:cSldViewPr snapToGrid="0">
      <p:cViewPr varScale="1">
        <p:scale>
          <a:sx n="107" d="100"/>
          <a:sy n="107" d="100"/>
        </p:scale>
        <p:origin x="1788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139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177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321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521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0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59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2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2879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21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034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5788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572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7846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7955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4953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957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516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1037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3144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437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661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170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0113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419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645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007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9475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0602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18665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2253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9519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41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2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79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454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628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53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733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4D54-9FFF-4551-A0D5-B0228B23359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0BC-EBE8-483F-A883-D5E63A21CAB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D783-7E67-4A7A-AFBF-EDE1B391CF3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114B-F904-412C-9371-DEA602B3168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E8C-926E-4F75-ABA0-7A7D43F9BC2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3E7F-5B84-4D42-9B87-FDC2A6A5B70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528F-1DEF-44CD-B71A-4713217B9917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9ED5-F51C-4A24-8F5E-48CEDDB5FA9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B1E1-AD39-4108-BD61-54E10E2C721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BC8DE495-7FBA-4B2B-94B6-1F373538E8A3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FD2D-C4E8-46ED-870C-17A65145CCE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8193A9-DBA0-48ED-8ABD-ADE772E16B6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Tuple, List, Set, and Dictionary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F6B1-2E61-479A-BEFB-08C232BB374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tuple</a:t>
            </a:r>
            <a:r>
              <a:rPr lang="zh-TW" altLang="en-US" dirty="0" smtClean="0"/>
              <a:t>是一個很簡單的資料型態，由於不能修改資料及順序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基本上的用法單純的用來搜尋，所以適合</a:t>
            </a:r>
            <a:r>
              <a:rPr lang="zh-TW" altLang="en-US" dirty="0"/>
              <a:t>用來儲存不太會變動的資料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可以使用的函數就少少的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 </a:t>
            </a:r>
            <a:r>
              <a:rPr lang="en-US" altLang="zh-TW" dirty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index</a:t>
            </a:r>
            <a:r>
              <a:rPr lang="en-US" altLang="zh-TW" dirty="0"/>
              <a:t> 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count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5C9E-2237-4D57-A11F-C2825493B27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04246"/>
              </p:ext>
            </p:extLst>
          </p:nvPr>
        </p:nvGraphicFramePr>
        <p:xfrm>
          <a:off x="662428" y="4742979"/>
          <a:ext cx="8568952" cy="117191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456384"/>
                <a:gridCol w="5112568"/>
              </a:tblGrid>
              <a:tr h="610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latin typeface="+mj-lt"/>
                          <a:ea typeface="微軟正黑體" pitchFamily="34" charset="-120"/>
                        </a:rPr>
                        <a:t>index(element, start, end</a:t>
                      </a:r>
                      <a:r>
                        <a:rPr lang="en-US" sz="1600" kern="100" baseline="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600" kern="100" dirty="0" smtClean="0">
                          <a:latin typeface="+mj-lt"/>
                          <a:ea typeface="微軟正黑體" pitchFamily="34" charset="-120"/>
                        </a:rPr>
                        <a:t>) 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回傳</a:t>
                      </a: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元素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第一次出現的索引值</a:t>
                      </a:r>
                      <a:endParaRPr lang="en-US" altLang="zh-TW" sz="1800" kern="100" dirty="0" smtClean="0">
                        <a:solidFill>
                          <a:schemeClr val="dk1"/>
                        </a:solidFill>
                        <a:latin typeface="+mn-lt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start, end 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是尋找的起點跟終點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  <a:tr h="512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chemeClr val="lt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count(element) </a:t>
                      </a:r>
                      <a:endParaRPr lang="zh-TW" altLang="zh-TW" sz="1600" b="1" kern="100" dirty="0">
                        <a:solidFill>
                          <a:srgbClr val="000000"/>
                        </a:solidFill>
                        <a:latin typeface="+mn-lt"/>
                        <a:ea typeface="微軟正黑體" pitchFamily="34" charset="-120"/>
                        <a:cs typeface="+mn-cs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計算元素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出現的次數</a:t>
                      </a:r>
                      <a:endParaRPr lang="zh-TW" altLang="zh-TW" sz="1800" kern="100" dirty="0">
                        <a:solidFill>
                          <a:srgbClr val="000000"/>
                        </a:solidFill>
                        <a:latin typeface="+mn-lt"/>
                        <a:ea typeface="微軟正黑體" pitchFamily="34" charset="-120"/>
                        <a:cs typeface="+mn-cs"/>
                      </a:endParaRPr>
                    </a:p>
                  </a:txBody>
                  <a:tcPr marL="65589" marR="65589" marT="911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7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來看看</a:t>
            </a:r>
            <a:r>
              <a:rPr lang="en-US" altLang="zh-TW" dirty="0" smtClean="0"/>
              <a:t>index, count </a:t>
            </a:r>
            <a:r>
              <a:rPr lang="zh-TW" altLang="en-US" dirty="0" smtClean="0"/>
              <a:t>要怎麼使用囉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099C-B805-4A9B-9A1E-F5B3DC62516F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47" y="3325091"/>
            <a:ext cx="6464181" cy="26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序對的 </a:t>
            </a:r>
            <a:r>
              <a:rPr lang="en-US" altLang="zh-TW" dirty="0" smtClean="0"/>
              <a:t>count </a:t>
            </a:r>
            <a:r>
              <a:rPr lang="zh-TW" altLang="en-US" dirty="0" smtClean="0">
                <a:solidFill>
                  <a:srgbClr val="FF0000"/>
                </a:solidFill>
              </a:rPr>
              <a:t>不能設起點跟終點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B677-1F47-41F0-B0B1-54353E2C56D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" y="3449089"/>
            <a:ext cx="8458200" cy="1905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5618" y="3782291"/>
            <a:ext cx="2234644" cy="399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Unpacking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把</a:t>
            </a:r>
            <a:r>
              <a:rPr lang="en-US" altLang="zh-TW" dirty="0" smtClean="0">
                <a:solidFill>
                  <a:srgbClr val="FF0000"/>
                </a:solidFill>
              </a:rPr>
              <a:t>tuple</a:t>
            </a:r>
            <a:r>
              <a:rPr lang="zh-TW" altLang="en-US" dirty="0" smtClean="0">
                <a:solidFill>
                  <a:srgbClr val="FF0000"/>
                </a:solidFill>
              </a:rPr>
              <a:t>轉字串 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B677-1F47-41F0-B0B1-54353E2C56D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23" y="3150813"/>
            <a:ext cx="5739958" cy="22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820-0F66-4226-B53B-EE7CD4B8F2D3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91540" y="2036211"/>
            <a:ext cx="72429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+mj-lt"/>
                <a:ea typeface="+mj-ea"/>
              </a:rPr>
              <a:t>1. </a:t>
            </a:r>
            <a:r>
              <a:rPr lang="zh-TW" altLang="en-US" sz="2000" dirty="0" smtClean="0">
                <a:latin typeface="+mj-lt"/>
                <a:ea typeface="+mj-ea"/>
              </a:rPr>
              <a:t>宣告一個 </a:t>
            </a:r>
            <a:r>
              <a:rPr lang="en-US" altLang="zh-TW" sz="2000" dirty="0" smtClean="0">
                <a:latin typeface="+mj-lt"/>
                <a:ea typeface="+mj-ea"/>
              </a:rPr>
              <a:t>tuple   </a:t>
            </a:r>
            <a:r>
              <a:rPr lang="en-US" altLang="zh-TW" sz="2000" dirty="0" smtClean="0">
                <a:latin typeface="+mj-lt"/>
                <a:ea typeface="+mj-ea"/>
                <a:sym typeface="Wingdings" panose="05000000000000000000" pitchFamily="2" charset="2"/>
              </a:rPr>
              <a:t> ex.</a:t>
            </a:r>
            <a:r>
              <a:rPr lang="en-US" altLang="zh-TW" sz="2000" dirty="0" smtClean="0">
                <a:latin typeface="+mj-lt"/>
                <a:ea typeface="+mj-ea"/>
              </a:rPr>
              <a:t> (0, 1, 2, 3, 4, 5, 6, 7, 8, 9, 10 )</a:t>
            </a:r>
          </a:p>
          <a:p>
            <a:r>
              <a:rPr lang="en-US" altLang="zh-TW" sz="2000" dirty="0" smtClean="0">
                <a:latin typeface="+mj-lt"/>
                <a:ea typeface="+mj-ea"/>
              </a:rPr>
              <a:t>2. </a:t>
            </a:r>
            <a:r>
              <a:rPr lang="zh-TW" altLang="en-US" sz="2000" dirty="0" smtClean="0">
                <a:latin typeface="+mj-lt"/>
                <a:ea typeface="+mj-ea"/>
              </a:rPr>
              <a:t>寫一個迴圈去印出 </a:t>
            </a:r>
            <a:r>
              <a:rPr lang="en-US" altLang="zh-TW" sz="2000" dirty="0" smtClean="0">
                <a:latin typeface="+mj-lt"/>
                <a:ea typeface="+mj-ea"/>
              </a:rPr>
              <a:t>tuple</a:t>
            </a:r>
            <a:r>
              <a:rPr lang="zh-TW" altLang="en-US" sz="2000" dirty="0" smtClean="0">
                <a:latin typeface="+mj-lt"/>
                <a:ea typeface="+mj-ea"/>
              </a:rPr>
              <a:t>中 是</a:t>
            </a:r>
            <a:r>
              <a:rPr lang="en-US" altLang="zh-TW" sz="2000" dirty="0" smtClean="0">
                <a:latin typeface="+mj-lt"/>
                <a:ea typeface="+mj-ea"/>
              </a:rPr>
              <a:t>3</a:t>
            </a:r>
            <a:r>
              <a:rPr lang="zh-TW" altLang="en-US" sz="2000" dirty="0" smtClean="0">
                <a:latin typeface="+mj-lt"/>
                <a:ea typeface="+mj-ea"/>
              </a:rPr>
              <a:t>的倍數的值</a:t>
            </a:r>
            <a:endParaRPr lang="zh-TW" altLang="en-US" sz="2000" dirty="0">
              <a:latin typeface="+mj-lt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70" y="3381461"/>
            <a:ext cx="64865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串列</a:t>
            </a:r>
            <a:r>
              <a:rPr lang="en-US" altLang="zh-TW" sz="3600" dirty="0" smtClean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要怎麼宣告一個串列</a:t>
            </a:r>
            <a:r>
              <a:rPr lang="en-US" altLang="zh-TW" dirty="0" smtClean="0"/>
              <a:t>(list) 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 </a:t>
            </a:r>
            <a:r>
              <a:rPr lang="en-US" altLang="zh-TW" dirty="0" smtClean="0">
                <a:solidFill>
                  <a:srgbClr val="0070C0"/>
                </a:solidFill>
              </a:rPr>
              <a:t>”[ ]” (</a:t>
            </a:r>
            <a:r>
              <a:rPr lang="zh-TW" altLang="en-US" dirty="0" smtClean="0">
                <a:solidFill>
                  <a:srgbClr val="0070C0"/>
                </a:solidFill>
              </a:rPr>
              <a:t>中括號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來放入</a:t>
            </a:r>
            <a:r>
              <a:rPr lang="zh-TW" altLang="en-US" dirty="0"/>
              <a:t>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List</a:t>
            </a:r>
            <a:r>
              <a:rPr lang="zh-TW" altLang="en-US" dirty="0" smtClean="0"/>
              <a:t>裡的資料</a:t>
            </a:r>
            <a:r>
              <a:rPr lang="zh-TW" altLang="en-US" b="1" dirty="0" smtClean="0">
                <a:solidFill>
                  <a:srgbClr val="FF0000"/>
                </a:solidFill>
              </a:rPr>
              <a:t>可以改變</a:t>
            </a:r>
            <a:r>
              <a:rPr lang="zh-TW" altLang="en-US" b="1" dirty="0" smtClean="0">
                <a:solidFill>
                  <a:schemeClr val="bg1"/>
                </a:solidFill>
              </a:rPr>
              <a:t>任何修改</a:t>
            </a:r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List</a:t>
            </a:r>
            <a:r>
              <a:rPr lang="zh-TW" altLang="en-US" dirty="0" smtClean="0"/>
              <a:t>是</a:t>
            </a:r>
            <a:r>
              <a:rPr lang="zh-TW" altLang="en-US" dirty="0"/>
              <a:t>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開始索引，可用 </a:t>
            </a:r>
            <a:r>
              <a:rPr lang="en-US" altLang="zh-TW" dirty="0" smtClean="0"/>
              <a:t>“[ ]” (</a:t>
            </a:r>
            <a:r>
              <a:rPr lang="zh-TW" altLang="en-US" dirty="0" smtClean="0"/>
              <a:t>中括號</a:t>
            </a:r>
            <a:r>
              <a:rPr lang="en-US" altLang="zh-TW" dirty="0"/>
              <a:t>)</a:t>
            </a:r>
            <a:r>
              <a:rPr lang="en-US" altLang="zh-TW" dirty="0" smtClean="0"/>
              <a:t> </a:t>
            </a:r>
            <a:r>
              <a:rPr lang="zh-TW" altLang="en-US" dirty="0"/>
              <a:t>來取出</a:t>
            </a:r>
            <a:r>
              <a:rPr lang="zh-TW" altLang="en-US" dirty="0" smtClean="0"/>
              <a:t>特定 </a:t>
            </a:r>
            <a:r>
              <a:rPr lang="en-US" altLang="zh-TW" dirty="0" smtClean="0"/>
              <a:t>index </a:t>
            </a:r>
            <a:r>
              <a:rPr lang="zh-TW" altLang="en-US" dirty="0" smtClean="0"/>
              <a:t>值的資料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如果一個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不為空，</a:t>
            </a:r>
            <a:r>
              <a:rPr lang="zh-TW" altLang="en-US" dirty="0"/>
              <a:t>那第一個元素</a:t>
            </a:r>
            <a:r>
              <a:rPr lang="zh-TW" altLang="en-US" dirty="0" smtClean="0"/>
              <a:t>必定為 </a:t>
            </a:r>
            <a:r>
              <a:rPr lang="en-US" altLang="zh-TW" dirty="0" err="1" smtClean="0">
                <a:solidFill>
                  <a:srgbClr val="FF0000"/>
                </a:solidFill>
              </a:rPr>
              <a:t>List_name</a:t>
            </a:r>
            <a:r>
              <a:rPr lang="en-US" altLang="zh-TW" dirty="0" smtClean="0">
                <a:solidFill>
                  <a:srgbClr val="FF0000"/>
                </a:solidFill>
              </a:rPr>
              <a:t> [0]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當然了，我們也可以用負數索引，則最後</a:t>
            </a:r>
            <a:r>
              <a:rPr lang="zh-TW" altLang="en-US" dirty="0"/>
              <a:t>一個</a:t>
            </a:r>
            <a:r>
              <a:rPr lang="zh-TW" altLang="en-US" dirty="0" smtClean="0"/>
              <a:t>元素可以是 </a:t>
            </a:r>
            <a:r>
              <a:rPr lang="en-US" altLang="zh-TW" dirty="0" err="1" smtClean="0">
                <a:solidFill>
                  <a:srgbClr val="FF0000"/>
                </a:solidFill>
              </a:rPr>
              <a:t>List_name</a:t>
            </a:r>
            <a:r>
              <a:rPr lang="en-US" altLang="zh-TW" dirty="0" smtClean="0">
                <a:solidFill>
                  <a:srgbClr val="FF0000"/>
                </a:solidFill>
              </a:rPr>
              <a:t> [-1]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2271-BA76-4600-9863-F74C9F66ACB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List</a:t>
            </a:r>
            <a:r>
              <a:rPr lang="zh-TW" altLang="en-US" dirty="0" smtClean="0"/>
              <a:t>裡的資料可以是任何資料型態，沒有規定一定要統一格式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Note : list </a:t>
            </a:r>
            <a:r>
              <a:rPr lang="zh-TW" altLang="en-US" dirty="0" smtClean="0">
                <a:solidFill>
                  <a:srgbClr val="00B050"/>
                </a:solidFill>
              </a:rPr>
              <a:t>裡面可以有 </a:t>
            </a:r>
            <a:r>
              <a:rPr lang="en-US" altLang="zh-TW" dirty="0" smtClean="0">
                <a:solidFill>
                  <a:srgbClr val="00B050"/>
                </a:solidFill>
              </a:rPr>
              <a:t>tuple</a:t>
            </a:r>
            <a:r>
              <a:rPr lang="zh-TW" altLang="en-US" dirty="0" smtClean="0">
                <a:solidFill>
                  <a:srgbClr val="00B050"/>
                </a:solidFill>
              </a:rPr>
              <a:t>資料，也可以有</a:t>
            </a:r>
            <a:r>
              <a:rPr lang="en-US" altLang="zh-TW" dirty="0" smtClean="0">
                <a:solidFill>
                  <a:srgbClr val="00B050"/>
                </a:solidFill>
              </a:rPr>
              <a:t>list or tuple</a:t>
            </a:r>
            <a:r>
              <a:rPr lang="zh-TW" altLang="en-US" dirty="0" smtClean="0">
                <a:solidFill>
                  <a:srgbClr val="00B050"/>
                </a:solidFill>
              </a:rPr>
              <a:t>的資料哦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5B33-2B41-48F6-A7AF-8D72A712774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77" y="3542781"/>
            <a:ext cx="5520043" cy="25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List</a:t>
            </a:r>
            <a:r>
              <a:rPr lang="zh-TW" altLang="en-US" dirty="0" smtClean="0"/>
              <a:t>裡的資料也可以用索引來找值或是使用</a:t>
            </a:r>
            <a:r>
              <a:rPr lang="en-US" altLang="zh-TW" b="1" dirty="0" err="1" smtClean="0">
                <a:solidFill>
                  <a:srgbClr val="FF0000"/>
                </a:solidFill>
              </a:rPr>
              <a:t>len</a:t>
            </a:r>
            <a:r>
              <a:rPr lang="zh-TW" altLang="en-US" dirty="0" smtClean="0"/>
              <a:t>函數來計算有多少元素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A66F-46E7-42F0-9734-BFA1979993A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28" y="3305517"/>
            <a:ext cx="6230163" cy="2355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13623" y="4330930"/>
            <a:ext cx="1528341" cy="324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3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List</a:t>
            </a:r>
            <a:r>
              <a:rPr lang="zh-TW" altLang="en-US" dirty="0" smtClean="0"/>
              <a:t>裡的索引也可以使用負數索引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B03-4F80-4770-A8FB-1050860DA37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82" y="3172171"/>
            <a:ext cx="6622676" cy="25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10C7-CF5F-4A65-9D11-250DEF4CD71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91540" y="2036211"/>
            <a:ext cx="7242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如果</a:t>
            </a:r>
            <a:r>
              <a:rPr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List </a:t>
            </a:r>
            <a:r>
              <a:rPr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不要重頭開始輸出要怎麼處理</a:t>
            </a:r>
            <a:endParaRPr lang="en-US" altLang="zh-TW" sz="20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endParaRPr lang="en-US" altLang="zh-TW" sz="2000" dirty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endParaRPr lang="en-US" altLang="zh-TW" sz="2000" dirty="0" smtClean="0">
              <a:latin typeface="+mj-lt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73" y="3051874"/>
            <a:ext cx="6010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要怎麼宣告一個序對</a:t>
            </a:r>
            <a:r>
              <a:rPr lang="en-US" altLang="zh-TW" dirty="0" smtClean="0"/>
              <a:t>(tuple) 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 </a:t>
            </a:r>
            <a:r>
              <a:rPr lang="en-US" altLang="zh-TW" dirty="0" smtClean="0">
                <a:solidFill>
                  <a:srgbClr val="0070C0"/>
                </a:solidFill>
              </a:rPr>
              <a:t>”( )” (</a:t>
            </a:r>
            <a:r>
              <a:rPr lang="zh-TW" altLang="en-US" dirty="0" smtClean="0">
                <a:solidFill>
                  <a:srgbClr val="0070C0"/>
                </a:solidFill>
              </a:rPr>
              <a:t>小括號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來放入</a:t>
            </a:r>
            <a:r>
              <a:rPr lang="zh-TW" altLang="en-US" dirty="0"/>
              <a:t>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tuple</a:t>
            </a:r>
            <a:r>
              <a:rPr lang="zh-TW" altLang="en-US" dirty="0" smtClean="0"/>
              <a:t>裡的資料不能</a:t>
            </a:r>
            <a:r>
              <a:rPr lang="zh-TW" altLang="en-US" b="1" dirty="0" smtClean="0">
                <a:solidFill>
                  <a:srgbClr val="FF0000"/>
                </a:solidFill>
              </a:rPr>
              <a:t>做任何修改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tuple</a:t>
            </a:r>
            <a:r>
              <a:rPr lang="zh-TW" altLang="en-US" dirty="0" smtClean="0"/>
              <a:t>是</a:t>
            </a:r>
            <a:r>
              <a:rPr lang="zh-TW" altLang="en-US" dirty="0"/>
              <a:t>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開始索引，可用 </a:t>
            </a:r>
            <a:r>
              <a:rPr lang="en-US" altLang="zh-TW" dirty="0" smtClean="0"/>
              <a:t>“[ ]” (</a:t>
            </a:r>
            <a:r>
              <a:rPr lang="zh-TW" altLang="en-US" dirty="0" smtClean="0"/>
              <a:t>中括號</a:t>
            </a:r>
            <a:r>
              <a:rPr lang="en-US" altLang="zh-TW" dirty="0"/>
              <a:t>)</a:t>
            </a:r>
            <a:r>
              <a:rPr lang="en-US" altLang="zh-TW" dirty="0" smtClean="0"/>
              <a:t> </a:t>
            </a:r>
            <a:r>
              <a:rPr lang="zh-TW" altLang="en-US" dirty="0"/>
              <a:t>來取出</a:t>
            </a:r>
            <a:r>
              <a:rPr lang="zh-TW" altLang="en-US" dirty="0" smtClean="0"/>
              <a:t>特定 </a:t>
            </a:r>
            <a:r>
              <a:rPr lang="en-US" altLang="zh-TW" dirty="0" smtClean="0"/>
              <a:t>index </a:t>
            </a:r>
            <a:r>
              <a:rPr lang="zh-TW" altLang="en-US" dirty="0" smtClean="0"/>
              <a:t>值的資料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如果一個</a:t>
            </a:r>
            <a:r>
              <a:rPr lang="en-US" altLang="zh-TW" dirty="0" smtClean="0"/>
              <a:t>tuple </a:t>
            </a:r>
            <a:r>
              <a:rPr lang="zh-TW" altLang="en-US" dirty="0" smtClean="0"/>
              <a:t>不為空，</a:t>
            </a:r>
            <a:r>
              <a:rPr lang="zh-TW" altLang="en-US" dirty="0"/>
              <a:t>那第一個元素</a:t>
            </a:r>
            <a:r>
              <a:rPr lang="zh-TW" altLang="en-US" dirty="0" smtClean="0"/>
              <a:t>必定為 </a:t>
            </a:r>
            <a:r>
              <a:rPr lang="en-US" altLang="zh-TW" dirty="0" err="1" smtClean="0">
                <a:solidFill>
                  <a:srgbClr val="FF0000"/>
                </a:solidFill>
              </a:rPr>
              <a:t>tuple_name</a:t>
            </a:r>
            <a:r>
              <a:rPr lang="en-US" altLang="zh-TW" dirty="0" smtClean="0">
                <a:solidFill>
                  <a:srgbClr val="FF0000"/>
                </a:solidFill>
              </a:rPr>
              <a:t> [0]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當然了，我們也可以用負數索引，則最後</a:t>
            </a:r>
            <a:r>
              <a:rPr lang="zh-TW" altLang="en-US" dirty="0"/>
              <a:t>一個</a:t>
            </a:r>
            <a:r>
              <a:rPr lang="zh-TW" altLang="en-US" dirty="0" smtClean="0"/>
              <a:t>元素可以是 </a:t>
            </a:r>
            <a:r>
              <a:rPr lang="en-US" altLang="zh-TW" dirty="0" err="1">
                <a:solidFill>
                  <a:srgbClr val="FF0000"/>
                </a:solidFill>
              </a:rPr>
              <a:t>tuple_name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[-1]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0348-8A77-40E9-AB52-9222B464E937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和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資料型態不同的是，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裡的資料 </a:t>
            </a:r>
            <a:r>
              <a:rPr lang="en-US" altLang="zh-TW" b="1" dirty="0" smtClean="0">
                <a:solidFill>
                  <a:srgbClr val="FF0000"/>
                </a:solidFill>
              </a:rPr>
              <a:t>*** ”</a:t>
            </a:r>
            <a:r>
              <a:rPr lang="zh-TW" altLang="en-US" b="1" dirty="0" smtClean="0">
                <a:solidFill>
                  <a:srgbClr val="FF0000"/>
                </a:solidFill>
              </a:rPr>
              <a:t>是可以改變的</a:t>
            </a:r>
            <a:r>
              <a:rPr lang="en-US" altLang="zh-TW" b="1" dirty="0" smtClean="0">
                <a:solidFill>
                  <a:srgbClr val="FF0000"/>
                </a:solidFill>
              </a:rPr>
              <a:t>” ***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462-08B2-4F89-BA42-5042DD3A59D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17" y="3333404"/>
            <a:ext cx="7086600" cy="2324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9217" y="3980722"/>
            <a:ext cx="1834558" cy="1331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0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List </a:t>
            </a:r>
            <a:r>
              <a:rPr lang="zh-TW" altLang="en-US" dirty="0" smtClean="0"/>
              <a:t>可以修改元素資料、改變元素順序及新增刪除的資料型態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所以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可使用的函數就比</a:t>
            </a:r>
            <a:r>
              <a:rPr lang="en-US" altLang="zh-TW" dirty="0" smtClean="0"/>
              <a:t>tuple </a:t>
            </a:r>
            <a:r>
              <a:rPr lang="zh-TW" altLang="en-US" dirty="0" smtClean="0"/>
              <a:t>多了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BFE2-F488-4FEC-A8D2-F59D1B5FA893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21448"/>
              </p:ext>
            </p:extLst>
          </p:nvPr>
        </p:nvGraphicFramePr>
        <p:xfrm>
          <a:off x="1485992" y="3306019"/>
          <a:ext cx="6558131" cy="26913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61730"/>
                <a:gridCol w="3696401"/>
              </a:tblGrid>
              <a:tr h="405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函數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描述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405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List.append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在List的最後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面</a:t>
                      </a: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加入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物件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5342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L</a:t>
                      </a: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ist.extend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在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L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ist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的最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後面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加入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List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405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List.insert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元素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插入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List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405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List.remove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(X)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刪除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L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ist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裡第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一個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符合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的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元素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5342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L</a:t>
                      </a: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ist.pop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刪除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並回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傳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List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裡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最後一個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元素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0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List.append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2400" kern="100" dirty="0" smtClean="0">
                <a:ea typeface="微軟正黑體" pitchFamily="34" charset="-120"/>
              </a:rPr>
              <a:t> </a:t>
            </a:r>
            <a:r>
              <a:rPr lang="zh-TW" altLang="en-US" kern="100" dirty="0" smtClean="0">
                <a:ea typeface="微軟正黑體" pitchFamily="34" charset="-120"/>
              </a:rPr>
              <a:t>將物件</a:t>
            </a:r>
            <a:r>
              <a:rPr lang="en-US" altLang="zh-TW" kern="100" dirty="0" smtClean="0">
                <a:ea typeface="微軟正黑體" pitchFamily="34" charset="-120"/>
              </a:rPr>
              <a:t>(</a:t>
            </a:r>
            <a:r>
              <a:rPr lang="zh-TW" altLang="en-US" kern="100" dirty="0" smtClean="0">
                <a:ea typeface="微軟正黑體" pitchFamily="34" charset="-120"/>
              </a:rPr>
              <a:t>如，整數、浮點數、小數</a:t>
            </a:r>
            <a:r>
              <a:rPr lang="en-US" altLang="zh-TW" kern="100" dirty="0" smtClean="0">
                <a:ea typeface="微軟正黑體" pitchFamily="34" charset="-120"/>
              </a:rPr>
              <a:t>…</a:t>
            </a:r>
            <a:r>
              <a:rPr lang="zh-TW" altLang="en-US" kern="100" dirty="0" smtClean="0">
                <a:ea typeface="微軟正黑體" pitchFamily="34" charset="-120"/>
              </a:rPr>
              <a:t>等</a:t>
            </a:r>
            <a:r>
              <a:rPr lang="en-US" altLang="zh-TW" kern="100" dirty="0" smtClean="0">
                <a:ea typeface="微軟正黑體" pitchFamily="34" charset="-120"/>
              </a:rPr>
              <a:t>)</a:t>
            </a:r>
            <a:r>
              <a:rPr lang="zh-TW" altLang="en-US" kern="100" dirty="0" smtClean="0">
                <a:ea typeface="微軟正黑體" pitchFamily="34" charset="-120"/>
              </a:rPr>
              <a:t>插入在整個</a:t>
            </a:r>
            <a:r>
              <a:rPr lang="en-US" altLang="zh-TW" kern="100" dirty="0" smtClean="0">
                <a:ea typeface="微軟正黑體" pitchFamily="34" charset="-120"/>
              </a:rPr>
              <a:t>List</a:t>
            </a:r>
            <a:r>
              <a:rPr lang="zh-TW" altLang="en-US" kern="100" dirty="0" smtClean="0">
                <a:ea typeface="微軟正黑體" pitchFamily="34" charset="-120"/>
              </a:rPr>
              <a:t>的最後面</a:t>
            </a:r>
            <a:endParaRPr lang="en-US" altLang="zh-TW" sz="2400" kern="100" dirty="0" smtClean="0">
              <a:ea typeface="微軟正黑體" pitchFamily="34" charset="-12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7AC7-8FEE-4FFB-AA94-89E6D7B2A20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5" y="3551439"/>
            <a:ext cx="7505700" cy="17335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24915" y="4630189"/>
            <a:ext cx="1426845" cy="307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63655" y="4297679"/>
            <a:ext cx="4081581" cy="232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List.extend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  <a:endParaRPr lang="en-US" altLang="zh-TW" sz="2400" kern="100" dirty="0" smtClean="0">
              <a:solidFill>
                <a:srgbClr val="0070C0"/>
              </a:solidFill>
              <a:ea typeface="微軟正黑體" pitchFamily="34" charset="-12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2400" kern="100" dirty="0" smtClean="0">
                <a:ea typeface="微軟正黑體" pitchFamily="34" charset="-120"/>
              </a:rPr>
              <a:t> </a:t>
            </a:r>
            <a:r>
              <a:rPr lang="zh-TW" altLang="en-US" kern="100" dirty="0" smtClean="0">
                <a:ea typeface="微軟正黑體" pitchFamily="34" charset="-120"/>
              </a:rPr>
              <a:t>跟</a:t>
            </a:r>
            <a:r>
              <a:rPr lang="en-US" altLang="zh-TW" kern="100" dirty="0" smtClean="0">
                <a:ea typeface="微軟正黑體" pitchFamily="34" charset="-120"/>
              </a:rPr>
              <a:t>append()</a:t>
            </a:r>
            <a:r>
              <a:rPr lang="zh-TW" altLang="en-US" kern="100" dirty="0" smtClean="0">
                <a:ea typeface="微軟正黑體" pitchFamily="34" charset="-120"/>
              </a:rPr>
              <a:t>很像</a:t>
            </a:r>
            <a:r>
              <a:rPr lang="en-US" altLang="zh-TW" kern="100" dirty="0" smtClean="0">
                <a:ea typeface="微軟正黑體" pitchFamily="34" charset="-120"/>
              </a:rPr>
              <a:t>,</a:t>
            </a:r>
            <a:r>
              <a:rPr lang="zh-TW" altLang="en-US" kern="100" dirty="0" smtClean="0">
                <a:ea typeface="微軟正黑體" pitchFamily="34" charset="-120"/>
              </a:rPr>
              <a:t>但是只能插入有順序的物件</a:t>
            </a:r>
            <a:r>
              <a:rPr lang="en-US" altLang="zh-TW" kern="100" dirty="0" smtClean="0">
                <a:ea typeface="微軟正黑體" pitchFamily="34" charset="-120"/>
              </a:rPr>
              <a:t>(</a:t>
            </a:r>
            <a:r>
              <a:rPr lang="zh-TW" altLang="en-US" kern="100" dirty="0" smtClean="0">
                <a:ea typeface="微軟正黑體" pitchFamily="34" charset="-120"/>
              </a:rPr>
              <a:t>如 </a:t>
            </a:r>
            <a:r>
              <a:rPr lang="en-US" altLang="zh-TW" kern="100" dirty="0" smtClean="0">
                <a:ea typeface="微軟正黑體" pitchFamily="34" charset="-120"/>
              </a:rPr>
              <a:t>tuple, string, or list)</a:t>
            </a: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1CB5-3D56-43ED-AE3D-53190E858BB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646" y="3326909"/>
            <a:ext cx="6267450" cy="27146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69646" y="4971011"/>
            <a:ext cx="1426845" cy="947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645901" y="4765571"/>
            <a:ext cx="1877117" cy="147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4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List.insert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  <a:endParaRPr lang="en-US" altLang="zh-TW" sz="2400" kern="100" dirty="0" smtClean="0">
              <a:solidFill>
                <a:srgbClr val="0070C0"/>
              </a:solidFill>
              <a:ea typeface="微軟正黑體" pitchFamily="34" charset="-12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2400" kern="100" dirty="0" smtClean="0">
                <a:ea typeface="微軟正黑體" pitchFamily="34" charset="-120"/>
              </a:rPr>
              <a:t> </a:t>
            </a:r>
            <a:r>
              <a:rPr lang="en-US" altLang="zh-TW" kern="100" dirty="0" smtClean="0">
                <a:ea typeface="微軟正黑體" pitchFamily="34" charset="-120"/>
              </a:rPr>
              <a:t>insert</a:t>
            </a:r>
            <a:r>
              <a:rPr lang="en-US" altLang="zh-TW" kern="100" dirty="0">
                <a:ea typeface="微軟正黑體" pitchFamily="34" charset="-120"/>
              </a:rPr>
              <a:t>() </a:t>
            </a:r>
            <a:r>
              <a:rPr lang="zh-TW" altLang="en-US" kern="100" dirty="0">
                <a:ea typeface="微軟正黑體" pitchFamily="34" charset="-120"/>
              </a:rPr>
              <a:t>需要兩</a:t>
            </a:r>
            <a:r>
              <a:rPr lang="zh-TW" altLang="en-US" kern="100" dirty="0" smtClean="0">
                <a:ea typeface="微軟正黑體" pitchFamily="34" charset="-120"/>
              </a:rPr>
              <a:t>個參數</a:t>
            </a:r>
            <a:r>
              <a:rPr lang="zh-TW" altLang="en-US" kern="100" dirty="0">
                <a:ea typeface="微軟正黑體" pitchFamily="34" charset="-120"/>
              </a:rPr>
              <a:t>，</a:t>
            </a:r>
            <a:r>
              <a:rPr lang="zh-TW" altLang="en-US" kern="100" dirty="0" smtClean="0">
                <a:ea typeface="微軟正黑體" pitchFamily="34" charset="-120"/>
              </a:rPr>
              <a:t>分別是</a:t>
            </a:r>
            <a:r>
              <a:rPr lang="en-US" altLang="zh-TW" kern="100" dirty="0" smtClean="0">
                <a:solidFill>
                  <a:srgbClr val="FF0000"/>
                </a:solidFill>
                <a:ea typeface="微軟正黑體" pitchFamily="34" charset="-120"/>
              </a:rPr>
              <a:t>index(</a:t>
            </a:r>
            <a:r>
              <a:rPr lang="zh-TW" altLang="en-US" kern="100" dirty="0" smtClean="0">
                <a:solidFill>
                  <a:srgbClr val="FF0000"/>
                </a:solidFill>
                <a:ea typeface="微軟正黑體" pitchFamily="34" charset="-120"/>
              </a:rPr>
              <a:t>索引位置</a:t>
            </a:r>
            <a:r>
              <a:rPr lang="en-US" altLang="zh-TW" kern="100" dirty="0" smtClean="0">
                <a:solidFill>
                  <a:srgbClr val="FF0000"/>
                </a:solidFill>
                <a:ea typeface="微軟正黑體" pitchFamily="34" charset="-120"/>
              </a:rPr>
              <a:t>) </a:t>
            </a:r>
            <a:r>
              <a:rPr lang="zh-TW" altLang="en-US" kern="100" dirty="0" smtClean="0">
                <a:ea typeface="微軟正黑體" pitchFamily="34" charset="-120"/>
              </a:rPr>
              <a:t>跟物件資料</a:t>
            </a:r>
            <a:r>
              <a:rPr lang="en-US" altLang="zh-TW" kern="100" dirty="0" smtClean="0">
                <a:solidFill>
                  <a:srgbClr val="FF0000"/>
                </a:solidFill>
                <a:ea typeface="微軟正黑體" pitchFamily="34" charset="-120"/>
              </a:rPr>
              <a:t>(</a:t>
            </a:r>
            <a:r>
              <a:rPr lang="zh-TW" altLang="en-US" kern="100" dirty="0" smtClean="0">
                <a:solidFill>
                  <a:srgbClr val="FF0000"/>
                </a:solidFill>
                <a:ea typeface="微軟正黑體" pitchFamily="34" charset="-120"/>
              </a:rPr>
              <a:t>任意資料型態皆可</a:t>
            </a:r>
            <a:r>
              <a:rPr lang="en-US" altLang="zh-TW" kern="100" dirty="0" smtClean="0">
                <a:solidFill>
                  <a:srgbClr val="FF0000"/>
                </a:solidFill>
                <a:ea typeface="微軟正黑體" pitchFamily="34" charset="-120"/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1E7A-43A8-4859-9C72-BE740B4ABCB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98" y="3398086"/>
            <a:ext cx="6486525" cy="27717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453558" y="5029200"/>
            <a:ext cx="881149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585258" y="3000895"/>
            <a:ext cx="2277687" cy="210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2900262" y="3059084"/>
            <a:ext cx="5293491" cy="204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462522" y="5419029"/>
            <a:ext cx="881149" cy="248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911396" y="5269400"/>
            <a:ext cx="3046357" cy="149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List.insert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2400" kern="100" dirty="0" smtClean="0">
                <a:ea typeface="微軟正黑體" pitchFamily="34" charset="-120"/>
              </a:rPr>
              <a:t> </a:t>
            </a:r>
            <a:r>
              <a:rPr lang="en-US" altLang="zh-TW" kern="100" dirty="0" smtClean="0">
                <a:solidFill>
                  <a:srgbClr val="00B050"/>
                </a:solidFill>
                <a:ea typeface="微軟正黑體" pitchFamily="34" charset="-120"/>
              </a:rPr>
              <a:t>index(</a:t>
            </a:r>
            <a:r>
              <a:rPr lang="zh-TW" altLang="en-US" kern="100" dirty="0" smtClean="0">
                <a:solidFill>
                  <a:srgbClr val="00B050"/>
                </a:solidFill>
                <a:ea typeface="微軟正黑體" pitchFamily="34" charset="-120"/>
              </a:rPr>
              <a:t>索引位置</a:t>
            </a:r>
            <a:r>
              <a:rPr lang="en-US" altLang="zh-TW" kern="100" dirty="0" smtClean="0">
                <a:solidFill>
                  <a:srgbClr val="00B050"/>
                </a:solidFill>
                <a:ea typeface="微軟正黑體" pitchFamily="34" charset="-120"/>
              </a:rPr>
              <a:t>): </a:t>
            </a:r>
            <a:r>
              <a:rPr lang="zh-TW" altLang="en-US" kern="100" dirty="0" smtClean="0">
                <a:solidFill>
                  <a:schemeClr val="tx1"/>
                </a:solidFill>
                <a:ea typeface="微軟正黑體" pitchFamily="34" charset="-120"/>
              </a:rPr>
              <a:t>如果</a:t>
            </a:r>
            <a:r>
              <a:rPr lang="en-US" altLang="zh-TW" kern="100" dirty="0" smtClean="0">
                <a:solidFill>
                  <a:schemeClr val="tx1"/>
                </a:solidFill>
                <a:ea typeface="微軟正黑體" pitchFamily="34" charset="-120"/>
              </a:rPr>
              <a:t>index</a:t>
            </a:r>
            <a:r>
              <a:rPr lang="zh-TW" altLang="en-US" kern="100" dirty="0" smtClean="0">
                <a:solidFill>
                  <a:schemeClr val="tx1"/>
                </a:solidFill>
                <a:ea typeface="微軟正黑體" pitchFamily="34" charset="-120"/>
              </a:rPr>
              <a:t>值超過</a:t>
            </a:r>
            <a:r>
              <a:rPr lang="zh-TW" altLang="en-US" kern="100" dirty="0">
                <a:solidFill>
                  <a:schemeClr val="tx1"/>
                </a:solidFill>
                <a:ea typeface="微軟正黑體" pitchFamily="34" charset="-120"/>
              </a:rPr>
              <a:t>現有範圍的</a:t>
            </a:r>
            <a:r>
              <a:rPr lang="zh-TW" altLang="en-US" kern="100" dirty="0" smtClean="0">
                <a:solidFill>
                  <a:schemeClr val="tx1"/>
                </a:solidFill>
                <a:ea typeface="微軟正黑體" pitchFamily="34" charset="-120"/>
              </a:rPr>
              <a:t>時</a:t>
            </a:r>
            <a:r>
              <a:rPr lang="zh-TW" altLang="en-US" kern="100" dirty="0">
                <a:solidFill>
                  <a:schemeClr val="tx1"/>
                </a:solidFill>
                <a:ea typeface="微軟正黑體" pitchFamily="34" charset="-120"/>
              </a:rPr>
              <a:t>，只會將</a:t>
            </a:r>
            <a:r>
              <a:rPr lang="zh-TW" altLang="en-US" kern="100" dirty="0" smtClean="0">
                <a:solidFill>
                  <a:schemeClr val="tx1"/>
                </a:solidFill>
                <a:ea typeface="微軟正黑體" pitchFamily="34" charset="-120"/>
              </a:rPr>
              <a:t>物件放在最後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4AA7-5F62-4F7D-ACDE-D46657B8F507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80" y="3715579"/>
            <a:ext cx="6337200" cy="178706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20981" y="3715578"/>
            <a:ext cx="2394066" cy="582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620981" y="4480051"/>
            <a:ext cx="2459967" cy="280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73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List.remove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kern="100" dirty="0" smtClean="0">
                <a:ea typeface="微軟正黑體" pitchFamily="34" charset="-120"/>
              </a:rPr>
              <a:t>  </a:t>
            </a:r>
            <a:r>
              <a:rPr lang="zh-TW" altLang="en-US" kern="100" dirty="0" smtClean="0">
                <a:solidFill>
                  <a:srgbClr val="00B050"/>
                </a:solidFill>
                <a:ea typeface="微軟正黑體" pitchFamily="34" charset="-120"/>
              </a:rPr>
              <a:t>可使用 </a:t>
            </a:r>
            <a:r>
              <a:rPr lang="en-US" altLang="zh-TW" kern="100" dirty="0" smtClean="0">
                <a:solidFill>
                  <a:srgbClr val="00B050"/>
                </a:solidFill>
                <a:ea typeface="微軟正黑體" pitchFamily="34" charset="-120"/>
              </a:rPr>
              <a:t>index </a:t>
            </a:r>
            <a:r>
              <a:rPr lang="zh-TW" altLang="en-US" kern="100" dirty="0" smtClean="0">
                <a:solidFill>
                  <a:srgbClr val="00B050"/>
                </a:solidFill>
                <a:ea typeface="微軟正黑體" pitchFamily="34" charset="-120"/>
              </a:rPr>
              <a:t>或物件資料來刪除資料</a:t>
            </a:r>
            <a:endParaRPr lang="zh-TW" altLang="en-US" dirty="0">
              <a:solidFill>
                <a:srgbClr val="00B050"/>
              </a:solidFill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altLang="zh-TW" sz="2400" kern="100" dirty="0" smtClean="0">
              <a:ea typeface="微軟正黑體" pitchFamily="34" charset="-12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B08-B3BD-43B8-8BF0-BBB9CA29ED6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98" y="3467186"/>
            <a:ext cx="6296025" cy="26003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03229" y="4089146"/>
            <a:ext cx="1580298" cy="424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03229" y="4641038"/>
            <a:ext cx="1580298" cy="424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1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List.pop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kern="100" dirty="0" smtClean="0">
                <a:ea typeface="微軟正黑體" pitchFamily="34" charset="-120"/>
              </a:rPr>
              <a:t>  pop</a:t>
            </a:r>
            <a:r>
              <a:rPr lang="zh-TW" altLang="en-US" kern="100" dirty="0" smtClean="0">
                <a:ea typeface="微軟正黑體" pitchFamily="34" charset="-120"/>
              </a:rPr>
              <a:t>是拿掉最後一個元素</a:t>
            </a:r>
            <a:endParaRPr lang="en-US" altLang="zh-TW" sz="2400" kern="100" dirty="0" smtClean="0">
              <a:ea typeface="微軟正黑體" pitchFamily="34" charset="-12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4E23-9B7E-4552-B86B-3E8BE22A756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81" y="3816062"/>
            <a:ext cx="4600575" cy="971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84037" y="4471319"/>
            <a:ext cx="857090" cy="316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8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List.pop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kern="100" dirty="0" smtClean="0">
                <a:ea typeface="微軟正黑體" pitchFamily="34" charset="-120"/>
              </a:rPr>
              <a:t>  pop</a:t>
            </a:r>
            <a:r>
              <a:rPr lang="zh-TW" altLang="en-US" kern="100" dirty="0" smtClean="0">
                <a:ea typeface="微軟正黑體" pitchFamily="34" charset="-120"/>
              </a:rPr>
              <a:t>也可以指定 </a:t>
            </a:r>
            <a:r>
              <a:rPr lang="en-US" altLang="zh-TW" kern="100" dirty="0" smtClean="0">
                <a:solidFill>
                  <a:srgbClr val="00B050"/>
                </a:solidFill>
                <a:ea typeface="微軟正黑體" pitchFamily="34" charset="-120"/>
              </a:rPr>
              <a:t>index</a:t>
            </a:r>
            <a:r>
              <a:rPr lang="zh-TW" altLang="en-US" kern="100" dirty="0" smtClean="0">
                <a:solidFill>
                  <a:srgbClr val="00B050"/>
                </a:solidFill>
                <a:ea typeface="微軟正黑體" pitchFamily="34" charset="-120"/>
              </a:rPr>
              <a:t>位置來拿</a:t>
            </a:r>
            <a:r>
              <a:rPr lang="zh-TW" altLang="en-US" kern="100" dirty="0" smtClean="0">
                <a:ea typeface="微軟正黑體" pitchFamily="34" charset="-120"/>
              </a:rPr>
              <a:t>元素</a:t>
            </a:r>
            <a:endParaRPr lang="en-US" altLang="zh-TW" sz="2400" kern="100" dirty="0" smtClean="0">
              <a:ea typeface="微軟正黑體" pitchFamily="34" charset="-12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1583-CB03-44F4-A1A7-90EF137C51B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08" y="3457575"/>
            <a:ext cx="5937190" cy="21867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107" y="4654199"/>
            <a:ext cx="1068099" cy="541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3F9-7F13-4F8F-8BDB-F82950BCA4F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99693"/>
              </p:ext>
            </p:extLst>
          </p:nvPr>
        </p:nvGraphicFramePr>
        <p:xfrm>
          <a:off x="1017325" y="2583772"/>
          <a:ext cx="7920879" cy="30107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56384"/>
                <a:gridCol w="4464495"/>
              </a:tblGrid>
              <a:tr h="270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函數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描述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270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List.clear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清空</a:t>
                      </a: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l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ist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541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List.index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(x)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回傳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list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元素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的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index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值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270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List.count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(x)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計算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l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ist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出現次數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270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List.sort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l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ist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的元素做排序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270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List.reverse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l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ist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的元素順序顛倒</a:t>
                      </a:r>
                      <a:r>
                        <a:rPr lang="en-US" altLang="zh-TW" sz="1800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800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反轉</a:t>
                      </a:r>
                      <a:r>
                        <a:rPr lang="en-US" altLang="zh-TW" sz="1800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rgbClr val="FF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  <a:tr h="270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List.copy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複製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list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的所有元素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7733" marR="67733" marT="0" marB="0"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17325" y="19839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  <a:latin typeface="+mj-ea"/>
                <a:ea typeface="+mj-ea"/>
              </a:rPr>
              <a:t>其他方法</a:t>
            </a:r>
            <a:endParaRPr lang="zh-TW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44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tuple</a:t>
            </a:r>
            <a:r>
              <a:rPr lang="zh-TW" altLang="en-US" dirty="0" smtClean="0"/>
              <a:t>裡的資料可以是任何資料型態，沒有規定一定要統一格式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E487-0667-48E9-AE28-1D55991DBE5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48" y="3307577"/>
            <a:ext cx="6619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List.clear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kern="100" dirty="0" smtClean="0">
                <a:ea typeface="微軟正黑體" pitchFamily="34" charset="-120"/>
              </a:rPr>
              <a:t>  清空</a:t>
            </a:r>
            <a:r>
              <a:rPr lang="en-US" altLang="zh-TW" kern="100" dirty="0" smtClean="0">
                <a:ea typeface="微軟正黑體" pitchFamily="34" charset="-120"/>
              </a:rPr>
              <a:t>list</a:t>
            </a:r>
            <a:r>
              <a:rPr lang="zh-TW" altLang="en-US" kern="100" dirty="0" smtClean="0">
                <a:ea typeface="微軟正黑體" pitchFamily="34" charset="-120"/>
              </a:rPr>
              <a:t>的所有資料</a:t>
            </a: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0C3-2306-4B4B-BAC9-0648CE8786AF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56" y="3520614"/>
            <a:ext cx="50292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List.index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(X) </a:t>
            </a:r>
            <a:endParaRPr lang="en-US" altLang="zh-TW" kern="100" dirty="0" smtClean="0"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kern="100" dirty="0" smtClean="0">
                <a:ea typeface="微軟正黑體" pitchFamily="34" charset="-120"/>
              </a:rPr>
              <a:t>  index</a:t>
            </a:r>
            <a:r>
              <a:rPr lang="en-US" altLang="zh-TW" kern="100" dirty="0">
                <a:ea typeface="微軟正黑體" pitchFamily="34" charset="-120"/>
              </a:rPr>
              <a:t>()</a:t>
            </a:r>
            <a:r>
              <a:rPr lang="zh-TW" altLang="en-US" kern="100" dirty="0">
                <a:ea typeface="微軟正黑體" pitchFamily="34" charset="-120"/>
              </a:rPr>
              <a:t>會</a:t>
            </a:r>
            <a:r>
              <a:rPr lang="zh-TW" altLang="en-US" kern="100" dirty="0" smtClean="0">
                <a:ea typeface="微軟正黑體" pitchFamily="34" charset="-120"/>
              </a:rPr>
              <a:t>將</a:t>
            </a:r>
            <a:r>
              <a:rPr lang="en-US" altLang="zh-TW" kern="100" dirty="0">
                <a:ea typeface="微軟正黑體" pitchFamily="34" charset="-120"/>
              </a:rPr>
              <a:t>l</a:t>
            </a:r>
            <a:r>
              <a:rPr lang="en-US" altLang="zh-TW" kern="100" dirty="0" smtClean="0">
                <a:ea typeface="微軟正黑體" pitchFamily="34" charset="-120"/>
              </a:rPr>
              <a:t>ist</a:t>
            </a:r>
            <a:r>
              <a:rPr lang="zh-TW" altLang="en-US" kern="100" dirty="0">
                <a:ea typeface="微軟正黑體" pitchFamily="34" charset="-120"/>
              </a:rPr>
              <a:t>中</a:t>
            </a:r>
            <a:r>
              <a:rPr lang="zh-TW" altLang="en-US" kern="100" dirty="0" smtClean="0">
                <a:ea typeface="微軟正黑體" pitchFamily="34" charset="-120"/>
              </a:rPr>
              <a:t>符合</a:t>
            </a:r>
            <a:r>
              <a:rPr lang="en-US" altLang="zh-TW" kern="100" dirty="0" smtClean="0">
                <a:ea typeface="微軟正黑體" pitchFamily="34" charset="-120"/>
              </a:rPr>
              <a:t>x</a:t>
            </a:r>
            <a:r>
              <a:rPr lang="zh-TW" altLang="en-US" kern="100" dirty="0" smtClean="0">
                <a:ea typeface="微軟正黑體" pitchFamily="34" charset="-120"/>
              </a:rPr>
              <a:t>的</a:t>
            </a:r>
            <a:r>
              <a:rPr lang="zh-TW" altLang="en-US" kern="100" dirty="0">
                <a:ea typeface="微軟正黑體" pitchFamily="34" charset="-120"/>
              </a:rPr>
              <a:t>第一個</a:t>
            </a:r>
            <a:r>
              <a:rPr lang="zh-TW" altLang="en-US" kern="100" dirty="0" smtClean="0">
                <a:ea typeface="微軟正黑體" pitchFamily="34" charset="-120"/>
              </a:rPr>
              <a:t>元素的索引值回傳</a:t>
            </a:r>
            <a:endParaRPr lang="en-US" altLang="zh-TW" kern="100" dirty="0" smtClean="0"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kern="100" dirty="0">
                <a:ea typeface="微軟正黑體" pitchFamily="34" charset="-120"/>
              </a:rPr>
              <a:t> </a:t>
            </a:r>
            <a:r>
              <a:rPr lang="en-US" altLang="zh-TW" kern="100" dirty="0" smtClean="0">
                <a:ea typeface="微軟正黑體" pitchFamily="34" charset="-120"/>
              </a:rPr>
              <a:t> </a:t>
            </a:r>
            <a:r>
              <a:rPr lang="en-US" altLang="zh-TW" kern="100" dirty="0" smtClean="0">
                <a:solidFill>
                  <a:srgbClr val="00B050"/>
                </a:solidFill>
                <a:ea typeface="微軟正黑體" pitchFamily="34" charset="-120"/>
              </a:rPr>
              <a:t>index</a:t>
            </a:r>
            <a:r>
              <a:rPr lang="en-US" altLang="zh-TW" kern="100" dirty="0">
                <a:solidFill>
                  <a:srgbClr val="00B050"/>
                </a:solidFill>
                <a:ea typeface="微軟正黑體" pitchFamily="34" charset="-120"/>
              </a:rPr>
              <a:t>() </a:t>
            </a:r>
            <a:r>
              <a:rPr lang="zh-TW" altLang="en-US" kern="100" dirty="0">
                <a:solidFill>
                  <a:srgbClr val="00B050"/>
                </a:solidFill>
                <a:ea typeface="微軟正黑體" pitchFamily="34" charset="-120"/>
              </a:rPr>
              <a:t>另外有二個選擇參數，分別是</a:t>
            </a:r>
            <a:r>
              <a:rPr lang="en-US" altLang="zh-TW" kern="100" dirty="0">
                <a:solidFill>
                  <a:srgbClr val="00B050"/>
                </a:solidFill>
                <a:ea typeface="微軟正黑體" pitchFamily="34" charset="-120"/>
              </a:rPr>
              <a:t>start(</a:t>
            </a:r>
            <a:r>
              <a:rPr lang="zh-TW" altLang="en-US" kern="100" dirty="0">
                <a:solidFill>
                  <a:srgbClr val="00B050"/>
                </a:solidFill>
                <a:ea typeface="微軟正黑體" pitchFamily="34" charset="-120"/>
              </a:rPr>
              <a:t>索引起點</a:t>
            </a:r>
            <a:r>
              <a:rPr lang="en-US" altLang="zh-TW" kern="100" dirty="0">
                <a:solidFill>
                  <a:srgbClr val="00B050"/>
                </a:solidFill>
                <a:ea typeface="微軟正黑體" pitchFamily="34" charset="-120"/>
              </a:rPr>
              <a:t>) </a:t>
            </a:r>
            <a:r>
              <a:rPr lang="zh-TW" altLang="en-US" kern="100" dirty="0">
                <a:solidFill>
                  <a:srgbClr val="00B050"/>
                </a:solidFill>
                <a:ea typeface="微軟正黑體" pitchFamily="34" charset="-120"/>
              </a:rPr>
              <a:t>跟</a:t>
            </a:r>
            <a:r>
              <a:rPr lang="en-US" altLang="zh-TW" kern="100" dirty="0">
                <a:solidFill>
                  <a:srgbClr val="00B050"/>
                </a:solidFill>
                <a:ea typeface="微軟正黑體" pitchFamily="34" charset="-120"/>
              </a:rPr>
              <a:t>end(</a:t>
            </a:r>
            <a:r>
              <a:rPr lang="zh-TW" altLang="en-US" kern="100" dirty="0">
                <a:solidFill>
                  <a:srgbClr val="00B050"/>
                </a:solidFill>
                <a:ea typeface="微軟正黑體" pitchFamily="34" charset="-120"/>
              </a:rPr>
              <a:t>索引終點</a:t>
            </a:r>
            <a:r>
              <a:rPr lang="en-US" altLang="zh-TW" kern="100" dirty="0">
                <a:solidFill>
                  <a:srgbClr val="00B050"/>
                </a:solidFill>
                <a:ea typeface="微軟正黑體" pitchFamily="34" charset="-120"/>
              </a:rPr>
              <a:t>)</a:t>
            </a:r>
            <a:endParaRPr lang="zh-TW" altLang="en-US" dirty="0">
              <a:solidFill>
                <a:srgbClr val="00B050"/>
              </a:solidFill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zh-TW" altLang="en-US" kern="100" dirty="0" smtClean="0">
              <a:ea typeface="微軟正黑體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4227-B74F-4E33-BA86-9DF9E2023E3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1" y="4023681"/>
            <a:ext cx="9214138" cy="14822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34105" y="5149459"/>
            <a:ext cx="2459967" cy="280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34104" y="4792963"/>
            <a:ext cx="2459967" cy="280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List.count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(x)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2400" kern="100" dirty="0" smtClean="0">
                <a:ea typeface="微軟正黑體" pitchFamily="34" charset="-120"/>
              </a:rPr>
              <a:t>  </a:t>
            </a:r>
            <a:r>
              <a:rPr lang="en-US" altLang="zh-TW" kern="100" dirty="0" smtClean="0">
                <a:ea typeface="微軟正黑體" pitchFamily="34" charset="-120"/>
              </a:rPr>
              <a:t>count </a:t>
            </a:r>
            <a:r>
              <a:rPr lang="zh-TW" altLang="en-US" kern="100" dirty="0" smtClean="0">
                <a:ea typeface="微軟正黑體" pitchFamily="34" charset="-120"/>
              </a:rPr>
              <a:t>資料用 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index </a:t>
            </a:r>
            <a:r>
              <a:rPr lang="zh-TW" altLang="en-US" kern="100" dirty="0" smtClean="0">
                <a:ea typeface="微軟正黑體" pitchFamily="34" charset="-120"/>
              </a:rPr>
              <a:t>或物件資料，來計算某資料出現了幾次</a:t>
            </a:r>
            <a:endParaRPr lang="zh-TW" altLang="en-US" dirty="0">
              <a:solidFill>
                <a:srgbClr val="0070C0"/>
              </a:solidFill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altLang="zh-TW" sz="2400" kern="100" dirty="0" smtClean="0">
              <a:ea typeface="微軟正黑體" pitchFamily="34" charset="-12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CCB9-C030-456C-BBE2-CD10A47AF08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43" y="3722629"/>
            <a:ext cx="6972300" cy="15906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0843" y="4593647"/>
            <a:ext cx="1699419" cy="42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00843" y="4089146"/>
            <a:ext cx="1492481" cy="377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63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List.sort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2400" kern="100" dirty="0" smtClean="0">
                <a:ea typeface="微軟正黑體" pitchFamily="34" charset="-120"/>
              </a:rPr>
              <a:t>  </a:t>
            </a:r>
            <a:r>
              <a:rPr lang="zh-TW" altLang="en-US" kern="100" dirty="0" smtClean="0">
                <a:ea typeface="微軟正黑體" pitchFamily="34" charset="-120"/>
              </a:rPr>
              <a:t>將</a:t>
            </a:r>
            <a:r>
              <a:rPr lang="en-US" altLang="zh-TW" kern="100" dirty="0" smtClean="0">
                <a:ea typeface="微軟正黑體" pitchFamily="34" charset="-120"/>
              </a:rPr>
              <a:t>list</a:t>
            </a:r>
            <a:r>
              <a:rPr lang="zh-TW" altLang="en-US" kern="100" dirty="0" smtClean="0">
                <a:ea typeface="微軟正黑體" pitchFamily="34" charset="-120"/>
              </a:rPr>
              <a:t>所有資料排序</a:t>
            </a:r>
            <a:endParaRPr lang="en-US" altLang="zh-TW" kern="100" dirty="0" smtClean="0">
              <a:ea typeface="微軟正黑體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kern="100" dirty="0" smtClean="0">
                <a:ea typeface="微軟正黑體" pitchFamily="34" charset="-120"/>
              </a:rPr>
              <a:t>   </a:t>
            </a:r>
            <a:r>
              <a:rPr lang="en-US" altLang="zh-TW" kern="100" dirty="0" smtClean="0">
                <a:solidFill>
                  <a:srgbClr val="00B050"/>
                </a:solidFill>
                <a:ea typeface="微軟正黑體" pitchFamily="34" charset="-120"/>
              </a:rPr>
              <a:t>note. </a:t>
            </a:r>
            <a:r>
              <a:rPr lang="zh-TW" altLang="en-US" kern="100" dirty="0" smtClean="0">
                <a:solidFill>
                  <a:srgbClr val="00B050"/>
                </a:solidFill>
                <a:ea typeface="微軟正黑體" pitchFamily="34" charset="-120"/>
              </a:rPr>
              <a:t>如果使用字串</a:t>
            </a:r>
            <a:r>
              <a:rPr lang="en-US" altLang="zh-TW" kern="100" dirty="0" smtClean="0">
                <a:solidFill>
                  <a:srgbClr val="00B050"/>
                </a:solidFill>
                <a:ea typeface="微軟正黑體" pitchFamily="34" charset="-120"/>
              </a:rPr>
              <a:t>, </a:t>
            </a:r>
            <a:r>
              <a:rPr lang="zh-TW" altLang="en-US" kern="100" dirty="0" smtClean="0">
                <a:solidFill>
                  <a:srgbClr val="00B050"/>
                </a:solidFill>
                <a:ea typeface="微軟正黑體" pitchFamily="34" charset="-120"/>
              </a:rPr>
              <a:t>則會比較第一個字母的值</a:t>
            </a:r>
            <a:endParaRPr lang="zh-TW" altLang="en-US" dirty="0">
              <a:solidFill>
                <a:srgbClr val="00B050"/>
              </a:solidFill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altLang="zh-TW" sz="2400" kern="100" dirty="0" smtClean="0">
              <a:ea typeface="微軟正黑體" pitchFamily="34" charset="-12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05CD-8906-473B-A39A-A2B37C38D1F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5" y="3761628"/>
            <a:ext cx="6435957" cy="25709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21475" y="5433233"/>
            <a:ext cx="1022467" cy="42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21475" y="4188899"/>
            <a:ext cx="1022467" cy="377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4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List.reverse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2400" kern="100" dirty="0" smtClean="0">
                <a:ea typeface="微軟正黑體" pitchFamily="34" charset="-120"/>
              </a:rPr>
              <a:t> </a:t>
            </a:r>
            <a:r>
              <a:rPr lang="zh-TW" altLang="en-US" kern="100" dirty="0" smtClean="0">
                <a:ea typeface="微軟正黑體" pitchFamily="34" charset="-120"/>
              </a:rPr>
              <a:t>將</a:t>
            </a:r>
            <a:r>
              <a:rPr lang="en-US" altLang="zh-TW" kern="100" dirty="0" smtClean="0">
                <a:ea typeface="微軟正黑體" pitchFamily="34" charset="-120"/>
              </a:rPr>
              <a:t>list</a:t>
            </a:r>
            <a:r>
              <a:rPr lang="zh-TW" altLang="en-US" kern="100" dirty="0" smtClean="0">
                <a:ea typeface="微軟正黑體" pitchFamily="34" charset="-120"/>
              </a:rPr>
              <a:t>內的所有資料反轉</a:t>
            </a:r>
            <a:endParaRPr lang="zh-TW" altLang="en-US" dirty="0">
              <a:solidFill>
                <a:srgbClr val="0070C0"/>
              </a:solidFill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altLang="zh-TW" sz="2400" kern="100" dirty="0" smtClean="0">
              <a:ea typeface="微軟正黑體" pitchFamily="34" charset="-12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DE31-5F99-4B53-850C-FB86E185741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85" y="3504854"/>
            <a:ext cx="5709789" cy="2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串列</a:t>
            </a:r>
            <a:r>
              <a:rPr lang="en-US" altLang="zh-TW" sz="3600" dirty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List.copy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2400" kern="100" dirty="0" smtClean="0">
                <a:ea typeface="微軟正黑體" pitchFamily="34" charset="-120"/>
              </a:rPr>
              <a:t> </a:t>
            </a:r>
            <a:r>
              <a:rPr lang="zh-TW" altLang="en-US" kern="100" dirty="0" smtClean="0">
                <a:ea typeface="微軟正黑體" pitchFamily="34" charset="-120"/>
              </a:rPr>
              <a:t>將</a:t>
            </a:r>
            <a:r>
              <a:rPr lang="en-US" altLang="zh-TW" kern="100" dirty="0" smtClean="0">
                <a:ea typeface="微軟正黑體" pitchFamily="34" charset="-120"/>
              </a:rPr>
              <a:t>list copy</a:t>
            </a:r>
            <a:r>
              <a:rPr lang="zh-TW" altLang="en-US" kern="100" dirty="0" smtClean="0">
                <a:ea typeface="微軟正黑體" pitchFamily="34" charset="-120"/>
              </a:rPr>
              <a:t>一份，但是所指向的物件不相同</a:t>
            </a:r>
            <a:endParaRPr lang="en-US" altLang="zh-TW" sz="2400" kern="100" dirty="0" smtClean="0">
              <a:ea typeface="微軟正黑體" pitchFamily="34" charset="-12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0DC2-0DB5-4A62-9C8F-9FC1E951CEC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77" y="3276081"/>
            <a:ext cx="5591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637-43E4-4B16-8538-A84E49C6AE83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91540" y="2036211"/>
            <a:ext cx="72429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建立一個空的</a:t>
            </a:r>
            <a:r>
              <a:rPr lang="en-US" altLang="zh-TW" sz="2000" dirty="0" smtClean="0">
                <a:latin typeface="+mj-lt"/>
                <a:ea typeface="+mj-ea"/>
              </a:rPr>
              <a:t>list[]</a:t>
            </a: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寫一個迴圈去將</a:t>
            </a:r>
            <a:r>
              <a:rPr lang="en-US" altLang="zh-TW" sz="2000" dirty="0" smtClean="0">
                <a:latin typeface="+mj-lt"/>
                <a:ea typeface="+mj-ea"/>
              </a:rPr>
              <a:t>1-500</a:t>
            </a:r>
            <a:r>
              <a:rPr lang="zh-TW" altLang="en-US" sz="2000" dirty="0" smtClean="0">
                <a:latin typeface="+mj-lt"/>
                <a:ea typeface="+mj-ea"/>
              </a:rPr>
              <a:t>中 是</a:t>
            </a:r>
            <a:r>
              <a:rPr lang="en-US" altLang="zh-TW" sz="2000" dirty="0" smtClean="0">
                <a:latin typeface="+mj-lt"/>
                <a:ea typeface="+mj-ea"/>
              </a:rPr>
              <a:t>2</a:t>
            </a:r>
            <a:r>
              <a:rPr lang="zh-TW" altLang="en-US" sz="2000" dirty="0" smtClean="0">
                <a:latin typeface="+mj-lt"/>
                <a:ea typeface="+mj-ea"/>
              </a:rPr>
              <a:t>是</a:t>
            </a:r>
            <a:r>
              <a:rPr lang="en-US" altLang="zh-TW" sz="2000" dirty="0" smtClean="0">
                <a:latin typeface="+mj-lt"/>
                <a:ea typeface="+mj-ea"/>
              </a:rPr>
              <a:t>3</a:t>
            </a:r>
            <a:r>
              <a:rPr lang="zh-TW" altLang="en-US" sz="2000" dirty="0" smtClean="0">
                <a:latin typeface="+mj-lt"/>
                <a:ea typeface="+mj-ea"/>
              </a:rPr>
              <a:t>也是</a:t>
            </a:r>
            <a:r>
              <a:rPr lang="en-US" altLang="zh-TW" sz="2000" dirty="0" smtClean="0">
                <a:latin typeface="+mj-lt"/>
                <a:ea typeface="+mj-ea"/>
              </a:rPr>
              <a:t>5</a:t>
            </a:r>
            <a:r>
              <a:rPr lang="zh-TW" altLang="en-US" sz="2000" dirty="0" smtClean="0">
                <a:latin typeface="+mj-lt"/>
                <a:ea typeface="+mj-ea"/>
              </a:rPr>
              <a:t>的倍數放入</a:t>
            </a:r>
            <a:r>
              <a:rPr lang="en-US" altLang="zh-TW" sz="2000" dirty="0" smtClean="0">
                <a:latin typeface="+mj-lt"/>
                <a:ea typeface="+mj-ea"/>
              </a:rPr>
              <a:t>list</a:t>
            </a:r>
            <a:r>
              <a:rPr lang="zh-TW" altLang="en-US" sz="2000" dirty="0" smtClean="0">
                <a:latin typeface="+mj-lt"/>
                <a:ea typeface="+mj-ea"/>
              </a:rPr>
              <a:t>中 </a:t>
            </a:r>
            <a:endParaRPr lang="en-US" altLang="zh-TW" sz="2000" dirty="0" smtClean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印出此</a:t>
            </a:r>
            <a:r>
              <a:rPr lang="en-US" altLang="zh-TW" sz="2000" dirty="0" smtClean="0">
                <a:latin typeface="+mj-lt"/>
                <a:ea typeface="+mj-ea"/>
              </a:rPr>
              <a:t>list</a:t>
            </a:r>
            <a:r>
              <a:rPr lang="zh-TW" altLang="en-US" sz="2000" dirty="0" smtClean="0">
                <a:latin typeface="+mj-lt"/>
                <a:ea typeface="+mj-ea"/>
              </a:rPr>
              <a:t>的目前所有元素</a:t>
            </a:r>
            <a:endParaRPr lang="en-US" altLang="zh-TW" sz="2000" dirty="0" smtClean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再將此</a:t>
            </a:r>
            <a:r>
              <a:rPr lang="en-US" altLang="zh-TW" sz="2000" dirty="0" smtClean="0">
                <a:latin typeface="+mj-lt"/>
                <a:ea typeface="+mj-ea"/>
              </a:rPr>
              <a:t>list</a:t>
            </a:r>
            <a:r>
              <a:rPr lang="zh-TW" altLang="en-US" sz="2000" dirty="0" smtClean="0">
                <a:latin typeface="+mj-lt"/>
                <a:ea typeface="+mj-ea"/>
              </a:rPr>
              <a:t>是</a:t>
            </a:r>
            <a:r>
              <a:rPr lang="en-US" altLang="zh-TW" sz="2000" dirty="0" smtClean="0">
                <a:latin typeface="+mj-lt"/>
                <a:ea typeface="+mj-ea"/>
              </a:rPr>
              <a:t>8</a:t>
            </a:r>
            <a:r>
              <a:rPr lang="zh-TW" altLang="en-US" sz="2000" dirty="0" smtClean="0">
                <a:latin typeface="+mj-lt"/>
                <a:ea typeface="+mj-ea"/>
              </a:rPr>
              <a:t>的倍數拿掉</a:t>
            </a:r>
            <a:endParaRPr lang="en-US" altLang="zh-TW" sz="2000" dirty="0" smtClean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最後再印出此</a:t>
            </a:r>
            <a:r>
              <a:rPr lang="en-US" altLang="zh-TW" sz="2000" dirty="0" smtClean="0">
                <a:latin typeface="+mj-lt"/>
                <a:ea typeface="+mj-ea"/>
              </a:rPr>
              <a:t>list</a:t>
            </a:r>
            <a:r>
              <a:rPr lang="zh-TW" altLang="en-US" sz="2000" dirty="0" smtClean="0">
                <a:latin typeface="+mj-lt"/>
                <a:ea typeface="+mj-ea"/>
              </a:rPr>
              <a:t>所有元素</a:t>
            </a:r>
            <a:endParaRPr lang="zh-TW" altLang="en-US" sz="2000" dirty="0">
              <a:latin typeface="+mj-lt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5" y="3885568"/>
            <a:ext cx="6191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集合</a:t>
            </a:r>
            <a:r>
              <a:rPr lang="en-US" altLang="zh-TW" sz="3600" dirty="0"/>
              <a:t>(Set)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要怎麼宣告一個集合</a:t>
            </a:r>
            <a:r>
              <a:rPr lang="en-US" altLang="zh-TW" dirty="0" smtClean="0"/>
              <a:t>(set) 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 </a:t>
            </a:r>
            <a:r>
              <a:rPr lang="en-US" altLang="zh-TW" dirty="0" smtClean="0">
                <a:solidFill>
                  <a:srgbClr val="0070C0"/>
                </a:solidFill>
              </a:rPr>
              <a:t>”{}” (</a:t>
            </a:r>
            <a:r>
              <a:rPr lang="zh-TW" altLang="en-US" dirty="0" smtClean="0">
                <a:solidFill>
                  <a:srgbClr val="0070C0"/>
                </a:solidFill>
              </a:rPr>
              <a:t>大括號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來放入</a:t>
            </a:r>
            <a:r>
              <a:rPr lang="zh-TW" altLang="en-US" dirty="0"/>
              <a:t>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裡的資料</a:t>
            </a:r>
            <a:r>
              <a:rPr lang="zh-TW" altLang="en-US" b="1" dirty="0" smtClean="0">
                <a:solidFill>
                  <a:srgbClr val="FF0000"/>
                </a:solidFill>
              </a:rPr>
              <a:t>可以改變</a:t>
            </a:r>
            <a:r>
              <a:rPr lang="zh-TW" altLang="en-US" b="1" dirty="0" smtClean="0">
                <a:solidFill>
                  <a:schemeClr val="bg1"/>
                </a:solidFill>
              </a:rPr>
              <a:t>做任何修改</a:t>
            </a:r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變數就把他當成 高中的時候在學的集合的概念就對了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696C-61CA-42D0-8D5F-2BD7B894F00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集合</a:t>
            </a:r>
            <a:r>
              <a:rPr lang="en-US" altLang="zh-TW" sz="3600" dirty="0"/>
              <a:t>(Set)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14A-E379-4389-ACDD-D3014A934CA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8132"/>
              </p:ext>
            </p:extLst>
          </p:nvPr>
        </p:nvGraphicFramePr>
        <p:xfrm>
          <a:off x="1071102" y="2311248"/>
          <a:ext cx="7992888" cy="31536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20380"/>
                <a:gridCol w="4572508"/>
              </a:tblGrid>
              <a:tr h="496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函數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功能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44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set.add</a:t>
                      </a:r>
                      <a:r>
                        <a:rPr lang="en-US" sz="1800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(x)</a:t>
                      </a:r>
                      <a:endParaRPr lang="zh-TW" sz="1800" kern="100" dirty="0">
                        <a:solidFill>
                          <a:srgbClr val="FF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元素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加入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set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44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set.remove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(x)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元素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從移除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44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set.clear() </a:t>
                      </a:r>
                      <a:endParaRPr lang="zh-TW" sz="1800" kern="1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清空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set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所有元素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44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set.copy() </a:t>
                      </a:r>
                      <a:endParaRPr lang="zh-TW" sz="1800" kern="1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latin typeface="+mj-lt"/>
                          <a:ea typeface="微軟正黑體" pitchFamily="34" charset="-120"/>
                        </a:rPr>
                        <a:t>複製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一份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set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44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set.discard(e) </a:t>
                      </a:r>
                      <a:endParaRPr lang="zh-TW" sz="1800" kern="1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e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從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set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捨棄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44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a.issubset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(b)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判斷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set a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是否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set</a:t>
                      </a:r>
                      <a:r>
                        <a:rPr lang="en-US" sz="1800" kern="100" baseline="0" dirty="0" smtClean="0">
                          <a:latin typeface="+mj-lt"/>
                          <a:ea typeface="微軟正黑體" pitchFamily="34" charset="-120"/>
                        </a:rPr>
                        <a:t> b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的子集合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8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集合</a:t>
            </a:r>
            <a:r>
              <a:rPr lang="en-US" altLang="zh-TW" sz="3600" dirty="0"/>
              <a:t>(Set)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FD0D-417A-459E-B559-0CBEDD54740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426" y="2351549"/>
            <a:ext cx="5395550" cy="35338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83426" y="4679349"/>
            <a:ext cx="1383723" cy="565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1" idx="3"/>
          </p:cNvCxnSpPr>
          <p:nvPr/>
        </p:nvCxnSpPr>
        <p:spPr>
          <a:xfrm flipV="1">
            <a:off x="3167149" y="4447309"/>
            <a:ext cx="1105593" cy="5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tuple</a:t>
            </a:r>
            <a:r>
              <a:rPr lang="zh-TW" altLang="en-US" dirty="0" smtClean="0"/>
              <a:t>裡的資料也可以用索引來找值或是使用</a:t>
            </a:r>
            <a:r>
              <a:rPr lang="en-US" altLang="zh-TW" b="1" dirty="0" err="1" smtClean="0">
                <a:solidFill>
                  <a:srgbClr val="FF0000"/>
                </a:solidFill>
              </a:rPr>
              <a:t>len</a:t>
            </a:r>
            <a:r>
              <a:rPr lang="zh-TW" altLang="en-US" dirty="0" smtClean="0"/>
              <a:t>函數來計算有多少元素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4B07-A8D4-4015-8FD9-A7B6110C6B8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376" y="3140110"/>
            <a:ext cx="6538926" cy="26206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95902" y="5336771"/>
            <a:ext cx="1728447" cy="423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集合</a:t>
            </a:r>
            <a:r>
              <a:rPr lang="en-US" altLang="zh-TW" sz="3600" dirty="0"/>
              <a:t>(Set)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A99C-527A-4EB6-9460-5C03E9551D5F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46" y="3259751"/>
            <a:ext cx="7591425" cy="17049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28009" y="3714584"/>
            <a:ext cx="1446747" cy="1018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3990" y="2190446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Remove vs discard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15" y="2525770"/>
            <a:ext cx="7658100" cy="32861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集合</a:t>
            </a:r>
            <a:r>
              <a:rPr lang="en-US" altLang="zh-TW" sz="3600" dirty="0"/>
              <a:t>(Set)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4F25-50DC-40F4-BAE1-3DDEF44DE10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1148715" y="4978607"/>
            <a:ext cx="1602798" cy="324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626822" y="4572000"/>
            <a:ext cx="656705" cy="40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3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集合</a:t>
            </a:r>
            <a:r>
              <a:rPr lang="en-US" altLang="zh-TW" sz="3600" dirty="0"/>
              <a:t>(Set)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984F-4884-4EF2-B5B4-07AE1E604B8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57344"/>
              </p:ext>
            </p:extLst>
          </p:nvPr>
        </p:nvGraphicFramePr>
        <p:xfrm>
          <a:off x="891540" y="2098975"/>
          <a:ext cx="7992888" cy="365101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20380"/>
                <a:gridCol w="4572508"/>
              </a:tblGrid>
              <a:tr h="52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函數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功能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52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set.difference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(set2)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作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差集運算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結果需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回傳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至另一個</a:t>
                      </a: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set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52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set.difference_update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(set2)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作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差集運算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結果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直接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更新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52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set.intersection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(set2)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作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交集運算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結果需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回傳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至另一個</a:t>
                      </a: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set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52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set.intersection_update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(set2)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作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交集運算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結果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直接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更新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52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set.union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(set2)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作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聯集運算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結果需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回傳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至另一個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set 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  <a:tr h="52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set.update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(set2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)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作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聯集運算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，結果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直接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更新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85689" marR="85689" marT="42845" marB="428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478" y="813663"/>
            <a:ext cx="6115050" cy="531495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F98C-8789-4770-9FB8-F921C590AF3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62445" y="22071"/>
            <a:ext cx="8172450" cy="66434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集合</a:t>
            </a:r>
            <a:r>
              <a:rPr lang="en-US" altLang="zh-TW" sz="3600" dirty="0"/>
              <a:t>(Set)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135063" y="1846263"/>
            <a:ext cx="8770937" cy="4486275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59478" y="763982"/>
            <a:ext cx="2343547" cy="955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59477" y="1796582"/>
            <a:ext cx="2343548" cy="1470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253688" y="3947753"/>
            <a:ext cx="2249337" cy="4789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253687" y="4559184"/>
            <a:ext cx="2249338" cy="14342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700575" y="2837940"/>
            <a:ext cx="2283492" cy="56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34729" y="4079139"/>
            <a:ext cx="2309394" cy="5436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4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集合</a:t>
            </a:r>
            <a:r>
              <a:rPr lang="en-US" altLang="zh-TW" sz="3600" dirty="0"/>
              <a:t>(Set)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frozenset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kern="100" dirty="0" smtClean="0">
                <a:ea typeface="微軟正黑體" pitchFamily="34" charset="-120"/>
              </a:rPr>
              <a:t>  使用</a:t>
            </a:r>
            <a:r>
              <a:rPr lang="en-US" altLang="zh-TW" kern="100" dirty="0" err="1" smtClean="0">
                <a:ea typeface="微軟正黑體" pitchFamily="34" charset="-120"/>
              </a:rPr>
              <a:t>frozenset</a:t>
            </a:r>
            <a:r>
              <a:rPr lang="en-US" altLang="zh-TW" kern="100" dirty="0" smtClean="0">
                <a:ea typeface="微軟正黑體" pitchFamily="34" charset="-120"/>
              </a:rPr>
              <a:t>() </a:t>
            </a:r>
            <a:r>
              <a:rPr lang="zh-TW" altLang="en-US" kern="100" dirty="0" smtClean="0">
                <a:ea typeface="微軟正黑體" pitchFamily="34" charset="-120"/>
              </a:rPr>
              <a:t>函數建立</a:t>
            </a:r>
            <a:r>
              <a:rPr lang="zh-TW" altLang="en-US" kern="100" dirty="0">
                <a:ea typeface="微軟正黑體" pitchFamily="34" charset="-120"/>
              </a:rPr>
              <a:t>不可變的集合</a:t>
            </a: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1A97-3B88-4E06-9D90-BB76A82C217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20" y="3022282"/>
            <a:ext cx="5972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集合</a:t>
            </a:r>
            <a:r>
              <a:rPr lang="en-US" altLang="zh-TW" sz="3600" dirty="0"/>
              <a:t>(Set)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kern="100" dirty="0" err="1" smtClean="0">
                <a:solidFill>
                  <a:srgbClr val="0070C0"/>
                </a:solidFill>
                <a:ea typeface="微軟正黑體" pitchFamily="34" charset="-120"/>
              </a:rPr>
              <a:t>frozenset</a:t>
            </a:r>
            <a:r>
              <a:rPr lang="en-US" altLang="zh-TW" kern="100" dirty="0" smtClean="0">
                <a:solidFill>
                  <a:srgbClr val="0070C0"/>
                </a:solidFill>
                <a:ea typeface="微軟正黑體" pitchFamily="34" charset="-120"/>
              </a:rPr>
              <a:t>()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kern="100" dirty="0" smtClean="0">
                <a:ea typeface="微軟正黑體" pitchFamily="34" charset="-120"/>
              </a:rPr>
              <a:t>  使用</a:t>
            </a:r>
            <a:r>
              <a:rPr lang="en-US" altLang="zh-TW" kern="100" dirty="0" err="1">
                <a:ea typeface="微軟正黑體" pitchFamily="34" charset="-120"/>
              </a:rPr>
              <a:t>frozenset</a:t>
            </a:r>
            <a:r>
              <a:rPr lang="en-US" altLang="zh-TW" kern="100" dirty="0">
                <a:ea typeface="微軟正黑體" pitchFamily="34" charset="-120"/>
              </a:rPr>
              <a:t>() </a:t>
            </a:r>
            <a:r>
              <a:rPr lang="zh-TW" altLang="en-US" kern="100" dirty="0">
                <a:ea typeface="微軟正黑體" pitchFamily="34" charset="-120"/>
              </a:rPr>
              <a:t>函數建立不可變的</a:t>
            </a:r>
            <a:r>
              <a:rPr lang="zh-TW" altLang="en-US" kern="100" dirty="0" smtClean="0">
                <a:ea typeface="微軟正黑體" pitchFamily="34" charset="-120"/>
              </a:rPr>
              <a:t>集合</a:t>
            </a:r>
            <a:r>
              <a:rPr lang="en-US" altLang="zh-TW" kern="100" dirty="0" smtClean="0">
                <a:ea typeface="微軟正黑體" pitchFamily="34" charset="-120"/>
              </a:rPr>
              <a:t>, </a:t>
            </a:r>
            <a:r>
              <a:rPr lang="zh-TW" altLang="en-US" kern="100" dirty="0" smtClean="0">
                <a:ea typeface="微軟正黑體" pitchFamily="34" charset="-120"/>
              </a:rPr>
              <a:t>無法修改資料</a:t>
            </a: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ED93-42E3-4DE3-9C0F-1788623D93E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82" y="3641407"/>
            <a:ext cx="6848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字典</a:t>
            </a:r>
            <a:r>
              <a:rPr lang="en-US" altLang="zh-TW" sz="3600" dirty="0"/>
              <a:t>(Dictionary)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宣告一個字典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) 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”{}” (</a:t>
            </a:r>
            <a:r>
              <a:rPr lang="zh-TW" altLang="en-US" dirty="0" smtClean="0">
                <a:solidFill>
                  <a:srgbClr val="00B050"/>
                </a:solidFill>
              </a:rPr>
              <a:t>大括號</a:t>
            </a:r>
            <a:r>
              <a:rPr lang="en-US" altLang="zh-TW" dirty="0" smtClean="0">
                <a:solidFill>
                  <a:srgbClr val="00B050"/>
                </a:solidFill>
              </a:rPr>
              <a:t>) </a:t>
            </a:r>
            <a:r>
              <a:rPr lang="zh-TW" altLang="en-US" dirty="0" smtClean="0"/>
              <a:t>來放入資料</a:t>
            </a:r>
            <a:endParaRPr lang="en-US" altLang="zh-TW" dirty="0" smtClean="0"/>
          </a:p>
          <a:p>
            <a:r>
              <a:rPr lang="en-US" altLang="zh-TW" dirty="0" err="1" smtClean="0"/>
              <a:t>dict</a:t>
            </a:r>
            <a:r>
              <a:rPr lang="zh-TW" altLang="en-US" dirty="0" smtClean="0"/>
              <a:t>裡的資料是一種</a:t>
            </a:r>
            <a:r>
              <a:rPr lang="en-US" altLang="zh-TW" b="1" dirty="0" smtClean="0">
                <a:solidFill>
                  <a:srgbClr val="FF0000"/>
                </a:solidFill>
              </a:rPr>
              <a:t>Key-Value </a:t>
            </a:r>
            <a:r>
              <a:rPr lang="zh-TW" altLang="en-US" b="1" dirty="0">
                <a:solidFill>
                  <a:srgbClr val="FF0000"/>
                </a:solidFill>
              </a:rPr>
              <a:t>對應的</a:t>
            </a:r>
            <a:r>
              <a:rPr lang="zh-TW" altLang="en-US" b="1" dirty="0" smtClean="0">
                <a:solidFill>
                  <a:srgbClr val="FF0000"/>
                </a:solidFill>
              </a:rPr>
              <a:t>型態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key </a:t>
            </a:r>
            <a:r>
              <a:rPr lang="zh-TW" altLang="en-US" dirty="0">
                <a:solidFill>
                  <a:srgbClr val="00B050"/>
                </a:solidFill>
              </a:rPr>
              <a:t>就是存取該筆</a:t>
            </a:r>
            <a:r>
              <a:rPr lang="en-US" altLang="zh-TW" dirty="0">
                <a:solidFill>
                  <a:srgbClr val="00B050"/>
                </a:solidFill>
              </a:rPr>
              <a:t>value </a:t>
            </a:r>
            <a:r>
              <a:rPr lang="zh-TW" altLang="en-US" dirty="0">
                <a:solidFill>
                  <a:srgbClr val="00B050"/>
                </a:solidFill>
              </a:rPr>
              <a:t>的索引</a:t>
            </a:r>
            <a:r>
              <a:rPr lang="zh-TW" altLang="en-US" dirty="0" smtClean="0">
                <a:solidFill>
                  <a:srgbClr val="00B050"/>
                </a:solidFill>
              </a:rPr>
              <a:t>值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1471-8000-4F3E-A7F1-2541797F6EB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66" y="3818910"/>
            <a:ext cx="6726441" cy="22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字典</a:t>
            </a:r>
            <a:r>
              <a:rPr lang="en-US" altLang="zh-TW" sz="3600" dirty="0"/>
              <a:t>(Dictionary)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也可以這樣宣告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1471-8000-4F3E-A7F1-2541797F6EB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23" y="3093460"/>
            <a:ext cx="6172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字典</a:t>
            </a:r>
            <a:r>
              <a:rPr lang="en-US" altLang="zh-TW" sz="3600" dirty="0"/>
              <a:t>(Dictionary)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E9CA-4ED5-B3F4-1EBA15A1BF7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45359"/>
              </p:ext>
            </p:extLst>
          </p:nvPr>
        </p:nvGraphicFramePr>
        <p:xfrm>
          <a:off x="1502290" y="2334082"/>
          <a:ext cx="7080448" cy="31507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671"/>
                <a:gridCol w="5714777"/>
              </a:tblGrid>
              <a:tr h="360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Function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</a:rPr>
                        <a:t>meaning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d[x]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從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字典</a:t>
                      </a: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</a:rPr>
                        <a:t>d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取得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所對應的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值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83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00">
                          <a:latin typeface="+mj-lt"/>
                          <a:ea typeface="微軟正黑體" pitchFamily="34" charset="-120"/>
                        </a:rPr>
                        <a:t>d[x]=y</a:t>
                      </a:r>
                      <a:endParaRPr lang="zh-TW" sz="1800" i="0" kern="1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字典</a:t>
                      </a:r>
                      <a:r>
                        <a:rPr lang="en-US" sz="1800" i="0" kern="100" dirty="0" smtClean="0">
                          <a:latin typeface="+mj-lt"/>
                          <a:ea typeface="微軟正黑體" pitchFamily="34" charset="-120"/>
                        </a:rPr>
                        <a:t>d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所對應的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值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改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en-US" sz="1800" i="0" kern="100" dirty="0" smtClean="0">
                          <a:latin typeface="+mj-lt"/>
                          <a:ea typeface="微軟正黑體" pitchFamily="34" charset="-120"/>
                        </a:rPr>
                        <a:t>y</a:t>
                      </a:r>
                      <a:endParaRPr lang="en-US" sz="1800" i="0" kern="100" dirty="0">
                        <a:latin typeface="+mj-lt"/>
                        <a:ea typeface="微軟正黑體" pitchFamily="34" charset="-12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若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字典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沒有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這個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key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則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會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新增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一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組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資料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00">
                          <a:latin typeface="+mj-lt"/>
                          <a:ea typeface="微軟正黑體" pitchFamily="34" charset="-120"/>
                        </a:rPr>
                        <a:t>del d[x]</a:t>
                      </a:r>
                      <a:endParaRPr lang="zh-TW" sz="1800" i="0" kern="1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刪除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字典</a:t>
                      </a:r>
                      <a:r>
                        <a:rPr lang="en-US" sz="1800" i="0" kern="100" dirty="0" smtClean="0">
                          <a:latin typeface="+mj-lt"/>
                          <a:ea typeface="微軟正黑體" pitchFamily="34" charset="-120"/>
                        </a:rPr>
                        <a:t>d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r>
                        <a:rPr lang="en-US" sz="1800" i="0" kern="1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的配對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00">
                          <a:latin typeface="+mj-lt"/>
                          <a:ea typeface="微軟正黑體" pitchFamily="34" charset="-120"/>
                        </a:rPr>
                        <a:t>x in d</a:t>
                      </a:r>
                      <a:endParaRPr lang="zh-TW" sz="1800" i="0" kern="1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判斷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是否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在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字典</a:t>
                      </a: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</a:rPr>
                        <a:t>d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的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key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值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00">
                          <a:latin typeface="+mj-lt"/>
                          <a:ea typeface="微軟正黑體" pitchFamily="34" charset="-120"/>
                        </a:rPr>
                        <a:t>x not in d</a:t>
                      </a:r>
                      <a:endParaRPr lang="zh-TW" sz="1800" i="0" kern="1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判斷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是否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不在</a:t>
                      </a:r>
                      <a:r>
                        <a:rPr lang="zh-TW" altLang="en-US" sz="1800" i="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字典</a:t>
                      </a:r>
                      <a:r>
                        <a:rPr lang="en-US" altLang="zh-TW" sz="1800" i="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d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的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key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值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00" dirty="0" err="1">
                          <a:latin typeface="+mj-lt"/>
                          <a:ea typeface="微軟正黑體" pitchFamily="34" charset="-120"/>
                        </a:rPr>
                        <a:t>len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(d)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回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傳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字典</a:t>
                      </a:r>
                      <a:r>
                        <a:rPr lang="en-US" sz="1800" i="0" kern="100" dirty="0" smtClean="0">
                          <a:latin typeface="+mj-lt"/>
                          <a:ea typeface="微軟正黑體" pitchFamily="34" charset="-120"/>
                        </a:rPr>
                        <a:t>d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共有多少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資料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組數。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字典</a:t>
            </a:r>
            <a:r>
              <a:rPr lang="en-US" altLang="zh-TW" sz="3600" dirty="0"/>
              <a:t>(Dictionary)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569-4A68-4119-93C8-67AF580535F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21" y="2633385"/>
            <a:ext cx="6315344" cy="31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tuple</a:t>
            </a:r>
            <a:r>
              <a:rPr lang="zh-TW" altLang="en-US" dirty="0" smtClean="0"/>
              <a:t>裡的索引也可以使用負數索引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9FC2-FDBD-4424-943C-9B526DA80C77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29" y="3439910"/>
            <a:ext cx="6746623" cy="20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字典</a:t>
            </a:r>
            <a:r>
              <a:rPr lang="en-US" altLang="zh-TW" sz="3600" dirty="0"/>
              <a:t>(Dictionary)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63AF-22B2-4022-AB9D-457C7BB98A3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75838"/>
              </p:ext>
            </p:extLst>
          </p:nvPr>
        </p:nvGraphicFramePr>
        <p:xfrm>
          <a:off x="1511167" y="2627046"/>
          <a:ext cx="7080448" cy="2173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671"/>
                <a:gridCol w="5714777"/>
              </a:tblGrid>
              <a:tr h="360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Function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</a:rPr>
                        <a:t>meaning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2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i="0" kern="100" dirty="0" err="1" smtClean="0">
                          <a:latin typeface="+mj-lt"/>
                          <a:ea typeface="微軟正黑體" pitchFamily="34" charset="-120"/>
                          <a:cs typeface="+mn-cs"/>
                        </a:rPr>
                        <a:t>d.update</a:t>
                      </a: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()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更新字典</a:t>
                      </a: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d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的內容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00" dirty="0" err="1" smtClean="0">
                          <a:latin typeface="+mj-lt"/>
                          <a:ea typeface="微軟正黑體" pitchFamily="34" charset="-120"/>
                        </a:rPr>
                        <a:t>d.clear</a:t>
                      </a:r>
                      <a:r>
                        <a:rPr lang="en-US" sz="1800" i="0" kern="100" dirty="0" smtClean="0"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清空字典</a:t>
                      </a: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d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i="0" kern="100" dirty="0" err="1" smtClean="0">
                          <a:latin typeface="+mj-lt"/>
                          <a:ea typeface="微軟正黑體" pitchFamily="34" charset="-120"/>
                          <a:cs typeface="+mn-cs"/>
                        </a:rPr>
                        <a:t>dic.copy</a:t>
                      </a: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()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Copy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字典</a:t>
                      </a:r>
                      <a:r>
                        <a:rPr lang="en-US" altLang="zh-TW" sz="1800" i="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d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00" dirty="0" err="1">
                          <a:latin typeface="+mj-lt"/>
                          <a:ea typeface="微軟正黑體" pitchFamily="34" charset="-120"/>
                        </a:rPr>
                        <a:t>iter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(d)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回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傳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一組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由</a:t>
                      </a:r>
                      <a:r>
                        <a:rPr lang="zh-TW" altLang="en-US" sz="1800" i="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字典</a:t>
                      </a:r>
                      <a:r>
                        <a:rPr lang="en-US" altLang="zh-TW" sz="1800" i="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d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的</a:t>
                      </a:r>
                      <a:r>
                        <a:rPr lang="en-US" sz="1800" i="0" kern="100" dirty="0">
                          <a:latin typeface="+mj-lt"/>
                          <a:ea typeface="微軟正黑體" pitchFamily="34" charset="-120"/>
                        </a:rPr>
                        <a:t>key</a:t>
                      </a:r>
                      <a:r>
                        <a:rPr lang="zh-TW" sz="1800" i="0" kern="100" dirty="0">
                          <a:latin typeface="+mj-lt"/>
                          <a:ea typeface="微軟正黑體" pitchFamily="34" charset="-120"/>
                        </a:rPr>
                        <a:t>值所建立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的</a:t>
                      </a:r>
                      <a:r>
                        <a:rPr lang="zh-TW" altLang="en-US" sz="1800" i="0" kern="100" dirty="0" smtClean="0">
                          <a:latin typeface="+mj-lt"/>
                          <a:ea typeface="微軟正黑體" pitchFamily="34" charset="-120"/>
                        </a:rPr>
                        <a:t>疊</a:t>
                      </a:r>
                      <a:r>
                        <a:rPr lang="zh-TW" sz="1800" i="0" kern="100" dirty="0" smtClean="0">
                          <a:latin typeface="+mj-lt"/>
                          <a:ea typeface="微軟正黑體" pitchFamily="34" charset="-120"/>
                        </a:rPr>
                        <a:t>代器</a:t>
                      </a:r>
                      <a:endParaRPr lang="zh-TW" sz="1800" i="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字典</a:t>
            </a:r>
            <a:r>
              <a:rPr lang="en-US" altLang="zh-TW" sz="3600" dirty="0"/>
              <a:t>(Dictionary)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zh-TW" altLang="zh-TW" kern="100" dirty="0">
              <a:ea typeface="微軟正黑體" pitchFamily="34" charset="-120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A592-01B1-4F19-BCFE-9A74471F97E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63" y="2446676"/>
            <a:ext cx="6229660" cy="30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BA4-1C4E-47D5-A690-0BE2F21D1DA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91540" y="2036211"/>
            <a:ext cx="72429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建立一個</a:t>
            </a:r>
            <a:r>
              <a:rPr lang="en-US" altLang="zh-TW" sz="2000" dirty="0" err="1" smtClean="0">
                <a:latin typeface="+mj-lt"/>
                <a:ea typeface="+mj-ea"/>
              </a:rPr>
              <a:t>dict</a:t>
            </a:r>
            <a:r>
              <a:rPr lang="en-US" altLang="zh-TW" sz="2000" dirty="0" smtClean="0">
                <a:latin typeface="+mj-lt"/>
                <a:ea typeface="+mj-ea"/>
              </a:rPr>
              <a:t> {1: xxx , 2: xxx 3: xxx 4: xxx 5:xxx }</a:t>
            </a:r>
          </a:p>
          <a:p>
            <a:pPr marL="457200" indent="-457200" algn="just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寫一個迴圈輸此</a:t>
            </a:r>
            <a:r>
              <a:rPr lang="en-US" altLang="zh-TW" sz="2000" dirty="0" err="1" smtClean="0">
                <a:latin typeface="+mj-lt"/>
                <a:ea typeface="+mj-ea"/>
              </a:rPr>
              <a:t>dict</a:t>
            </a:r>
            <a:r>
              <a:rPr lang="zh-TW" altLang="en-US" sz="2000" dirty="0" smtClean="0">
                <a:latin typeface="+mj-lt"/>
                <a:ea typeface="+mj-ea"/>
              </a:rPr>
              <a:t>內容</a:t>
            </a:r>
            <a:endParaRPr lang="en-US" altLang="zh-TW" sz="2000" dirty="0" smtClean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修改此</a:t>
            </a:r>
            <a:r>
              <a:rPr lang="en-US" altLang="zh-TW" sz="2000" dirty="0" err="1" smtClean="0">
                <a:latin typeface="+mj-lt"/>
                <a:ea typeface="+mj-ea"/>
              </a:rPr>
              <a:t>dict</a:t>
            </a:r>
            <a:r>
              <a:rPr lang="zh-TW" altLang="en-US" sz="2000" dirty="0" smtClean="0">
                <a:latin typeface="+mj-lt"/>
                <a:ea typeface="+mj-ea"/>
              </a:rPr>
              <a:t>內容並寫一個迴圈輸出新的</a:t>
            </a:r>
            <a:r>
              <a:rPr lang="en-US" altLang="zh-TW" sz="2000" dirty="0" err="1" smtClean="0">
                <a:latin typeface="+mj-lt"/>
                <a:ea typeface="+mj-ea"/>
              </a:rPr>
              <a:t>dict</a:t>
            </a:r>
            <a:r>
              <a:rPr lang="zh-TW" altLang="en-US" sz="2000" dirty="0" smtClean="0">
                <a:latin typeface="+mj-lt"/>
                <a:ea typeface="+mj-ea"/>
              </a:rPr>
              <a:t>的內容如下</a:t>
            </a:r>
            <a:endParaRPr lang="en-US" altLang="zh-TW" sz="2000" dirty="0" smtClean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endParaRPr lang="en-US" altLang="zh-TW" sz="2000" dirty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endParaRPr lang="en-US" altLang="zh-TW" sz="2000" dirty="0" smtClean="0">
              <a:latin typeface="+mj-lt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23" y="3243129"/>
            <a:ext cx="5198505" cy="29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E19-41BA-44BE-B18C-BA532416F7C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6742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tuple</a:t>
            </a:r>
            <a:r>
              <a:rPr lang="zh-TW" altLang="en-US" dirty="0" smtClean="0"/>
              <a:t>裡的資料也可以使用迴圈印出所有元素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6E8-7AEE-4A1F-BE56-56453B6EA10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41" y="3139063"/>
            <a:ext cx="5626939" cy="25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tuple</a:t>
            </a:r>
            <a:r>
              <a:rPr lang="zh-TW" altLang="en-US" dirty="0" smtClean="0"/>
              <a:t>裡的資料也可以用類似集合的方式儲放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368B-F2EA-410D-8916-1901FF5AAF97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24" y="3185592"/>
            <a:ext cx="6186098" cy="22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tuple</a:t>
            </a:r>
            <a:r>
              <a:rPr lang="zh-TW" altLang="en-US" dirty="0" smtClean="0"/>
              <a:t>裡的成對的資料也可以逐一取出，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58CE-0904-466E-BA0D-FC182BF2E63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71" y="3095019"/>
            <a:ext cx="6076950" cy="2962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39958" y="3607726"/>
            <a:ext cx="1784638" cy="191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4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序對</a:t>
            </a:r>
            <a:r>
              <a:rPr lang="en-US" altLang="zh-TW" sz="3600" dirty="0" smtClean="0"/>
              <a:t>(Tuple)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Note. tuple</a:t>
            </a:r>
            <a:r>
              <a:rPr lang="zh-TW" altLang="en-US" dirty="0" smtClean="0"/>
              <a:t>裡的資料 </a:t>
            </a:r>
            <a:r>
              <a:rPr lang="en-US" altLang="zh-TW" b="1" dirty="0" smtClean="0">
                <a:solidFill>
                  <a:srgbClr val="FF0000"/>
                </a:solidFill>
              </a:rPr>
              <a:t>*** ”</a:t>
            </a:r>
            <a:r>
              <a:rPr lang="zh-TW" altLang="en-US" b="1" dirty="0" smtClean="0">
                <a:solidFill>
                  <a:srgbClr val="FF0000"/>
                </a:solidFill>
              </a:rPr>
              <a:t>是不能改變的</a:t>
            </a:r>
            <a:r>
              <a:rPr lang="en-US" altLang="zh-TW" b="1" dirty="0" smtClean="0">
                <a:solidFill>
                  <a:srgbClr val="FF0000"/>
                </a:solidFill>
              </a:rPr>
              <a:t>” ***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293E-68E5-4849-AFD4-3D76839F2528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52" y="3318077"/>
            <a:ext cx="6524625" cy="22002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29400" y="3665197"/>
            <a:ext cx="2426716" cy="216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14467</TotalTime>
  <Words>1773</Words>
  <Application>Microsoft Office PowerPoint</Application>
  <PresentationFormat>A4 紙張 (210x297 公釐)</PresentationFormat>
  <Paragraphs>419</Paragraphs>
  <Slides>53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新細明體</vt:lpstr>
      <vt:lpstr>Calibri</vt:lpstr>
      <vt:lpstr>Times New Roman</vt:lpstr>
      <vt:lpstr>Wingdings</vt:lpstr>
      <vt:lpstr>回顧</vt:lpstr>
      <vt:lpstr>Chapter 7</vt:lpstr>
      <vt:lpstr>序對(Tuple)</vt:lpstr>
      <vt:lpstr>序對(Tuple)</vt:lpstr>
      <vt:lpstr>序對(Tuple)</vt:lpstr>
      <vt:lpstr>序對(Tuple)</vt:lpstr>
      <vt:lpstr>序對(Tuple)</vt:lpstr>
      <vt:lpstr>序對(Tuple)</vt:lpstr>
      <vt:lpstr>序對(Tuple)</vt:lpstr>
      <vt:lpstr>序對(Tuple)</vt:lpstr>
      <vt:lpstr>序對(Tuple)</vt:lpstr>
      <vt:lpstr>序對(Tuple)</vt:lpstr>
      <vt:lpstr>序對(Tuple)</vt:lpstr>
      <vt:lpstr>序對(Tuple)</vt:lpstr>
      <vt:lpstr>隨堂練習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串列(List)</vt:lpstr>
      <vt:lpstr>隨堂練習</vt:lpstr>
      <vt:lpstr>集合(Set)</vt:lpstr>
      <vt:lpstr>集合(Set)</vt:lpstr>
      <vt:lpstr>集合(Set)</vt:lpstr>
      <vt:lpstr>集合(Set)</vt:lpstr>
      <vt:lpstr>集合(Set)</vt:lpstr>
      <vt:lpstr>集合(Set)</vt:lpstr>
      <vt:lpstr>集合(Set)</vt:lpstr>
      <vt:lpstr>集合(Set)</vt:lpstr>
      <vt:lpstr>集合(Set)</vt:lpstr>
      <vt:lpstr>字典(Dictionary)</vt:lpstr>
      <vt:lpstr>字典(Dictionary)</vt:lpstr>
      <vt:lpstr>字典(Dictionary)</vt:lpstr>
      <vt:lpstr>字典(Dictionary)</vt:lpstr>
      <vt:lpstr>字典(Dictionary)</vt:lpstr>
      <vt:lpstr>字典(Dictionary)</vt:lpstr>
      <vt:lpstr>隨堂練習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1418</cp:revision>
  <cp:lastPrinted>1999-12-27T05:13:43Z</cp:lastPrinted>
  <dcterms:created xsi:type="dcterms:W3CDTF">1995-06-17T23:31:02Z</dcterms:created>
  <dcterms:modified xsi:type="dcterms:W3CDTF">2018-03-09T07:20:12Z</dcterms:modified>
</cp:coreProperties>
</file>