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22"/>
  </p:notesMasterIdLst>
  <p:handoutMasterIdLst>
    <p:handoutMasterId r:id="rId23"/>
  </p:handoutMasterIdLst>
  <p:sldIdLst>
    <p:sldId id="478" r:id="rId2"/>
    <p:sldId id="515" r:id="rId3"/>
    <p:sldId id="560" r:id="rId4"/>
    <p:sldId id="618" r:id="rId5"/>
    <p:sldId id="638" r:id="rId6"/>
    <p:sldId id="620" r:id="rId7"/>
    <p:sldId id="622" r:id="rId8"/>
    <p:sldId id="621" r:id="rId9"/>
    <p:sldId id="625" r:id="rId10"/>
    <p:sldId id="626" r:id="rId11"/>
    <p:sldId id="623" r:id="rId12"/>
    <p:sldId id="627" r:id="rId13"/>
    <p:sldId id="629" r:id="rId14"/>
    <p:sldId id="632" r:id="rId15"/>
    <p:sldId id="634" r:id="rId16"/>
    <p:sldId id="633" r:id="rId17"/>
    <p:sldId id="635" r:id="rId18"/>
    <p:sldId id="636" r:id="rId19"/>
    <p:sldId id="616" r:id="rId20"/>
    <p:sldId id="639" r:id="rId21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88203" autoAdjust="0"/>
  </p:normalViewPr>
  <p:slideViewPr>
    <p:cSldViewPr snapToGrid="0">
      <p:cViewPr varScale="1">
        <p:scale>
          <a:sx n="78" d="100"/>
          <a:sy n="78" d="100"/>
        </p:scale>
        <p:origin x="108" y="3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99241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9903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578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25766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75861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9514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1630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3425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62868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930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76E66-F2D0-4A68-AE6B-3CD847B1F6C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1ACA5-4060-43E2-9D29-5D13D5A2008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73FE-A995-4F5B-97A9-7862F7BA215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F898A-84FA-409A-8C27-78C811130AA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A293B-D242-403A-AD74-5B1ED740E32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1724A-116F-4F31-9202-D15EDABF21B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10661-1E28-4510-AABA-F96F2BBB7588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7015-7553-4874-AEB9-4142CE4DF52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B301-568E-4DA9-9B97-9644C827E69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329942B5-0007-43A0-BCED-BE624811EFB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3339-C17F-4BA1-8401-F548800360A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A9C66FF-34F9-4EB7-B094-68833A1CC3C8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8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 smtClean="0">
                <a:solidFill>
                  <a:srgbClr val="FF0000"/>
                </a:solidFill>
              </a:rPr>
              <a:t>Time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BB2AC-04B7-4EEA-BA14-311D3CD29A8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asctime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的功能是將輸入的時間轉換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成時間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日期的字串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回傳</a:t>
            </a:r>
            <a:endParaRPr lang="en-US" altLang="zh-TW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9621E-FDC2-4E6B-B799-20BB3AE5E4F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578" y="3209225"/>
            <a:ext cx="8092566" cy="20260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097943" y="3905989"/>
            <a:ext cx="5266999" cy="366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557449" y="4290866"/>
            <a:ext cx="2389328" cy="2225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74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時間模組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ctime</a:t>
            </a:r>
            <a:r>
              <a:rPr lang="en-US" altLang="zh-TW" b="1" dirty="0" smtClean="0"/>
              <a:t>([</a:t>
            </a:r>
            <a:r>
              <a:rPr lang="en-US" altLang="zh-TW" b="1" dirty="0" smtClean="0">
                <a:solidFill>
                  <a:srgbClr val="FF0000"/>
                </a:solidFill>
              </a:rPr>
              <a:t>seconds</a:t>
            </a:r>
            <a:r>
              <a:rPr lang="en-US" altLang="zh-TW" b="1" dirty="0" smtClean="0"/>
              <a:t>])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ctime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的功能是將輸入的</a:t>
            </a:r>
            <a:r>
              <a:rPr lang="en-US" altLang="zh-TW" dirty="0" err="1">
                <a:solidFill>
                  <a:schemeClr val="bg2">
                    <a:lumMod val="25000"/>
                  </a:schemeClr>
                </a:solidFill>
              </a:rPr>
              <a:t>int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或</a:t>
            </a: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秒數轉換成時間日期的字串再回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傳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seconds </a:t>
            </a:r>
            <a:r>
              <a:rPr lang="zh-TW" altLang="en-US" dirty="0" smtClean="0"/>
              <a:t>是選擇性的參數，可以是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smtClean="0"/>
              <a:t>float 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如果沒有參數，</a:t>
            </a:r>
            <a:r>
              <a:rPr lang="zh-TW" altLang="en-US" dirty="0" smtClean="0">
                <a:solidFill>
                  <a:srgbClr val="00B050"/>
                </a:solidFill>
              </a:rPr>
              <a:t>預設會以是目前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時區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的時間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</a:rPr>
              <a:t>time.localtime</a:t>
            </a:r>
            <a:r>
              <a:rPr lang="en-US" altLang="zh-TW" dirty="0" smtClean="0">
                <a:solidFill>
                  <a:srgbClr val="00B050"/>
                </a:solidFill>
              </a:rPr>
              <a:t>()) </a:t>
            </a:r>
            <a:r>
              <a:rPr lang="zh-TW" altLang="en-US" dirty="0" smtClean="0">
                <a:solidFill>
                  <a:srgbClr val="00B050"/>
                </a:solidFill>
              </a:rPr>
              <a:t>轉成秒數</a:t>
            </a:r>
            <a:endParaRPr lang="en-US" altLang="zh-TW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A5D35-F8E5-450E-BD78-F1AE5784C30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227" y="4299697"/>
            <a:ext cx="4791075" cy="17907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646773" y="4590025"/>
            <a:ext cx="1779382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277078" y="4691639"/>
            <a:ext cx="1993282" cy="202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646773" y="4906290"/>
            <a:ext cx="2346568" cy="2125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277078" y="5130224"/>
            <a:ext cx="2052919" cy="2163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13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/>
              <a:t>時間模組</a:t>
            </a:r>
            <a:endParaRPr lang="en-US" altLang="zh-TW" b="1" dirty="0" smtClean="0"/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strftime</a:t>
            </a:r>
            <a:r>
              <a:rPr lang="en-US" altLang="zh-TW" b="1" dirty="0" smtClean="0"/>
              <a:t>()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strf</a:t>
            </a:r>
            <a:r>
              <a:rPr lang="en-US" altLang="zh-TW" dirty="0"/>
              <a:t> </a:t>
            </a:r>
            <a:r>
              <a:rPr lang="zh-TW" altLang="en-US" dirty="0" smtClean="0"/>
              <a:t>接收</a:t>
            </a:r>
            <a:r>
              <a:rPr lang="en-US" altLang="zh-TW" dirty="0"/>
              <a:t>tuple </a:t>
            </a:r>
            <a:r>
              <a:rPr lang="zh-TW" altLang="en-US" dirty="0"/>
              <a:t>型態</a:t>
            </a:r>
            <a:r>
              <a:rPr lang="zh-TW" altLang="en-US" dirty="0" smtClean="0"/>
              <a:t>的參數，並依所</a:t>
            </a:r>
            <a:r>
              <a:rPr lang="zh-TW" altLang="en-US" dirty="0"/>
              <a:t>需的格式</a:t>
            </a:r>
            <a:r>
              <a:rPr lang="zh-TW" altLang="en-US" dirty="0" smtClean="0"/>
              <a:t>設定時間的格式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zh-TW" dirty="0" err="1" smtClean="0">
                <a:solidFill>
                  <a:srgbClr val="00B050"/>
                </a:solidFill>
              </a:rPr>
              <a:t>strftime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的功能是</a:t>
            </a:r>
            <a:r>
              <a:rPr lang="zh-TW" altLang="en-US" dirty="0">
                <a:solidFill>
                  <a:srgbClr val="00B050"/>
                </a:solidFill>
              </a:rPr>
              <a:t>是時間</a:t>
            </a:r>
            <a:r>
              <a:rPr lang="zh-TW" altLang="en-US" dirty="0" smtClean="0">
                <a:solidFill>
                  <a:srgbClr val="00B050"/>
                </a:solidFill>
              </a:rPr>
              <a:t>函數的格式化輸出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70C0"/>
                </a:solidFill>
              </a:rPr>
              <a:t> 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822F-F173-4AAA-93C7-9534AB7C51C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35" y="3903289"/>
            <a:ext cx="5106477" cy="20403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15046" y="4265301"/>
            <a:ext cx="4193966" cy="2565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95122" y="5102905"/>
            <a:ext cx="1189255" cy="2131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4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57FB6-44D4-44A9-80C6-0FA3EF5DD8B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93009" y="134938"/>
            <a:ext cx="8172450" cy="591203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135063" y="1846263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15" name="內容版面配置區 2"/>
          <p:cNvSpPr txBox="1">
            <a:spLocks/>
          </p:cNvSpPr>
          <p:nvPr/>
        </p:nvSpPr>
        <p:spPr>
          <a:xfrm>
            <a:off x="0" y="707745"/>
            <a:ext cx="8771076" cy="44868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Calibri" panose="020F0502020204030204" pitchFamily="34" charset="0"/>
              <a:buNone/>
            </a:pPr>
            <a:r>
              <a:rPr kumimoji="0" lang="zh-TW" altLang="en-US" dirty="0" smtClean="0">
                <a:solidFill>
                  <a:schemeClr val="bg2">
                    <a:lumMod val="25000"/>
                  </a:schemeClr>
                </a:solidFill>
              </a:rPr>
              <a:t>  幾種常用的 </a:t>
            </a:r>
            <a:r>
              <a:rPr kumimoji="0"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strftime</a:t>
            </a:r>
            <a:r>
              <a:rPr kumimoji="0"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kumimoji="0" lang="zh-TW" altLang="en-US" dirty="0" smtClean="0">
                <a:solidFill>
                  <a:schemeClr val="bg2">
                    <a:lumMod val="25000"/>
                  </a:schemeClr>
                </a:solidFill>
              </a:rPr>
              <a:t>的</a:t>
            </a:r>
            <a:r>
              <a:rPr kumimoji="0" lang="zh-TW" altLang="en-US" dirty="0" smtClean="0">
                <a:solidFill>
                  <a:srgbClr val="FF0000"/>
                </a:solidFill>
              </a:rPr>
              <a:t>格式化符號 </a:t>
            </a:r>
            <a:r>
              <a:rPr kumimoji="0" lang="en-US" altLang="zh-TW" dirty="0" smtClean="0">
                <a:solidFill>
                  <a:srgbClr val="0070C0"/>
                </a:solidFill>
              </a:rPr>
              <a:t>(%+Symbol)</a:t>
            </a:r>
          </a:p>
          <a:p>
            <a:pPr marL="0" indent="0" fontAlgn="auto">
              <a:buFont typeface="Calibri" panose="020F0502020204030204" pitchFamily="34" charset="0"/>
              <a:buNone/>
            </a:pPr>
            <a:endParaRPr kumimoji="0" lang="en-US" altLang="zh-TW" dirty="0" smtClean="0"/>
          </a:p>
          <a:p>
            <a:pPr fontAlgn="auto"/>
            <a:endParaRPr kumimoji="0" lang="zh-TW" altLang="en-US" dirty="0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01219"/>
              </p:ext>
            </p:extLst>
          </p:nvPr>
        </p:nvGraphicFramePr>
        <p:xfrm>
          <a:off x="122068" y="1176957"/>
          <a:ext cx="3921014" cy="3703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80591"/>
                <a:gridCol w="2940423"/>
              </a:tblGrid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Symbol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%y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年份（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00-99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%Y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年份（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000-9999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%m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月份（01-12）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%d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天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（0-31）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%H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小時（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0-23）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%I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小時（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01-12）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%M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分鐘（00-59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%S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秒（00-59）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2605"/>
              </p:ext>
            </p:extLst>
          </p:nvPr>
        </p:nvGraphicFramePr>
        <p:xfrm>
          <a:off x="4179234" y="1179538"/>
          <a:ext cx="5532935" cy="4937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57867"/>
                <a:gridCol w="4475068"/>
              </a:tblGrid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Symbol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%a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 smtClean="0">
                          <a:latin typeface="+mj-lt"/>
                          <a:ea typeface="微軟正黑體" pitchFamily="34" charset="-120"/>
                        </a:rPr>
                        <a:t>星期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幾的縮寫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(Mon, Tue,</a:t>
                      </a:r>
                      <a:r>
                        <a:rPr lang="en-US" altLang="zh-TW" sz="1800" baseline="0" dirty="0" smtClean="0">
                          <a:latin typeface="+mj-lt"/>
                          <a:ea typeface="微軟正黑體" pitchFamily="34" charset="-120"/>
                        </a:rPr>
                        <a:t> …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)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%A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 smtClean="0">
                          <a:latin typeface="+mj-lt"/>
                          <a:ea typeface="微軟正黑體" pitchFamily="34" charset="-120"/>
                        </a:rPr>
                        <a:t>星期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幾的完整名稱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(Monday)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%b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 err="1" smtClean="0">
                          <a:latin typeface="+mj-lt"/>
                          <a:ea typeface="微軟正黑體" pitchFamily="34" charset="-120"/>
                        </a:rPr>
                        <a:t>月份名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的縮寫 </a:t>
                      </a:r>
                      <a:r>
                        <a:rPr lang="en-US" altLang="zh-TW" sz="1800" dirty="0" smtClean="0">
                          <a:latin typeface="+mj-lt"/>
                          <a:ea typeface="微軟正黑體" pitchFamily="34" charset="-120"/>
                        </a:rPr>
                        <a:t>(Jan,</a:t>
                      </a:r>
                      <a:r>
                        <a:rPr lang="en-US" altLang="zh-TW" sz="1800" baseline="0" dirty="0" smtClean="0">
                          <a:latin typeface="+mj-lt"/>
                          <a:ea typeface="微軟正黑體" pitchFamily="34" charset="-120"/>
                        </a:rPr>
                        <a:t> Dec)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%B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月份名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(January,</a:t>
                      </a:r>
                      <a:r>
                        <a:rPr lang="en-US" altLang="zh-TW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 December)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+mn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%c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完整的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日期和時間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%j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是一年內的某一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天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（001-366）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%p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顯示 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AM</a:t>
                      </a:r>
                      <a:r>
                        <a:rPr lang="en-US" sz="1800" baseline="0" dirty="0" smtClean="0">
                          <a:latin typeface="+mj-lt"/>
                          <a:ea typeface="微軟正黑體" pitchFamily="34" charset="-120"/>
                        </a:rPr>
                        <a:t> or </a:t>
                      </a:r>
                      <a:r>
                        <a:rPr lang="en-US" sz="1800" dirty="0" smtClean="0">
                          <a:latin typeface="+mj-lt"/>
                          <a:ea typeface="微軟正黑體" pitchFamily="34" charset="-120"/>
                        </a:rPr>
                        <a:t>PM.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%U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第幾週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00-53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）星期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天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起始點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%w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星期</a:t>
                      </a: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幾</a:t>
                      </a:r>
                      <a:r>
                        <a:rPr lang="zh-TW" sz="1800" dirty="0" smtClean="0">
                          <a:latin typeface="+mj-lt"/>
                          <a:ea typeface="微軟正黑體" pitchFamily="34" charset="-120"/>
                        </a:rPr>
                        <a:t>（</a:t>
                      </a: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0-6</a:t>
                      </a:r>
                      <a:r>
                        <a:rPr lang="zh-TW" sz="1800" dirty="0">
                          <a:latin typeface="+mj-lt"/>
                          <a:ea typeface="微軟正黑體" pitchFamily="34" charset="-120"/>
                        </a:rPr>
                        <a:t>），星期天為星期的開始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>
                          <a:latin typeface="+mj-lt"/>
                          <a:ea typeface="微軟正黑體" pitchFamily="34" charset="-120"/>
                        </a:rPr>
                        <a:t>%W </a:t>
                      </a:r>
                      <a:endParaRPr lang="zh-TW" sz="18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第幾週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（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00-53</a:t>
                      </a:r>
                      <a:r>
                        <a:rPr lang="zh-TW" altLang="zh-TW" sz="1800" kern="12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）星期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j-lt"/>
                          <a:ea typeface="微軟正黑體" pitchFamily="34" charset="-120"/>
                          <a:cs typeface="+mn-cs"/>
                        </a:rPr>
                        <a:t>一起始點</a:t>
                      </a:r>
                      <a:endParaRPr lang="zh-TW" altLang="zh-TW" sz="1800" kern="1200" dirty="0">
                        <a:solidFill>
                          <a:schemeClr val="dk1"/>
                        </a:solidFill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  <a:tr h="1625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latin typeface="+mj-lt"/>
                          <a:ea typeface="微軟正黑體" pitchFamily="34" charset="-120"/>
                        </a:rPr>
                        <a:t>%x 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dirty="0" smtClean="0">
                          <a:latin typeface="+mj-lt"/>
                          <a:ea typeface="微軟正黑體" pitchFamily="34" charset="-120"/>
                        </a:rPr>
                        <a:t>完整</a:t>
                      </a:r>
                      <a:r>
                        <a:rPr lang="en-US" sz="1800" dirty="0" err="1" smtClean="0">
                          <a:latin typeface="+mj-lt"/>
                          <a:ea typeface="微軟正黑體" pitchFamily="34" charset="-120"/>
                        </a:rPr>
                        <a:t>日期</a:t>
                      </a:r>
                      <a:endParaRPr lang="zh-TW" sz="18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40640" marR="4064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77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來一個一個試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strftime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的格式化功能吧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(%y, %Y, %m, %d 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2200-B45E-4BC0-9F3C-D93F66FC9E47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967" y="3635598"/>
            <a:ext cx="5474263" cy="184038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612621" y="3966877"/>
            <a:ext cx="736477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900262" y="4733901"/>
            <a:ext cx="914616" cy="2790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862841" y="4749257"/>
            <a:ext cx="905435" cy="263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06762" y="3966877"/>
            <a:ext cx="723029" cy="2884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48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來一個一個試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strftime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的格式化功能吧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(%H, %I, %M, %S 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261-AA86-4A2F-A2C3-EAD3777DCDB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3" y="3214273"/>
            <a:ext cx="6027718" cy="145893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385598" y="3583692"/>
            <a:ext cx="736477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232211" y="4379984"/>
            <a:ext cx="788895" cy="2637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3137647" y="4371020"/>
            <a:ext cx="905435" cy="263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249271" y="3581724"/>
            <a:ext cx="806823" cy="29044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052918" y="5513294"/>
            <a:ext cx="339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+mj-lt"/>
                <a:ea typeface="+mn-ea"/>
              </a:rPr>
              <a:t>11</a:t>
            </a:r>
            <a:r>
              <a:rPr lang="zh-TW" altLang="en-US" dirty="0" smtClean="0">
                <a:latin typeface="+mj-lt"/>
                <a:ea typeface="+mn-ea"/>
              </a:rPr>
              <a:t>點</a:t>
            </a:r>
            <a:r>
              <a:rPr lang="en-US" altLang="zh-TW" dirty="0" smtClean="0">
                <a:latin typeface="+mj-lt"/>
                <a:ea typeface="+mn-ea"/>
              </a:rPr>
              <a:t>,</a:t>
            </a:r>
            <a:r>
              <a:rPr lang="zh-TW" altLang="en-US" dirty="0" smtClean="0">
                <a:latin typeface="+mj-lt"/>
                <a:ea typeface="+mn-ea"/>
              </a:rPr>
              <a:t>   </a:t>
            </a:r>
            <a:r>
              <a:rPr lang="en-US" altLang="zh-TW" dirty="0" smtClean="0">
                <a:latin typeface="+mj-lt"/>
                <a:ea typeface="+mn-ea"/>
              </a:rPr>
              <a:t>11</a:t>
            </a:r>
            <a:r>
              <a:rPr lang="zh-TW" altLang="en-US" dirty="0" smtClean="0">
                <a:latin typeface="+mj-lt"/>
                <a:ea typeface="+mn-ea"/>
              </a:rPr>
              <a:t>點</a:t>
            </a:r>
            <a:r>
              <a:rPr lang="en-US" altLang="zh-TW" dirty="0" smtClean="0">
                <a:latin typeface="+mj-lt"/>
                <a:ea typeface="+mn-ea"/>
              </a:rPr>
              <a:t>, </a:t>
            </a:r>
            <a:r>
              <a:rPr lang="zh-TW" altLang="en-US" dirty="0" smtClean="0">
                <a:latin typeface="+mj-lt"/>
                <a:ea typeface="+mn-ea"/>
              </a:rPr>
              <a:t> </a:t>
            </a:r>
            <a:r>
              <a:rPr lang="en-US" altLang="zh-TW" dirty="0" smtClean="0">
                <a:latin typeface="+mj-lt"/>
                <a:ea typeface="+mn-ea"/>
              </a:rPr>
              <a:t>36</a:t>
            </a:r>
            <a:r>
              <a:rPr lang="zh-TW" altLang="en-US" dirty="0" smtClean="0">
                <a:latin typeface="+mj-lt"/>
                <a:ea typeface="+mn-ea"/>
              </a:rPr>
              <a:t>分</a:t>
            </a:r>
            <a:r>
              <a:rPr lang="en-US" altLang="zh-TW" dirty="0" smtClean="0">
                <a:latin typeface="+mj-lt"/>
                <a:ea typeface="+mn-ea"/>
              </a:rPr>
              <a:t>,</a:t>
            </a:r>
            <a:r>
              <a:rPr lang="zh-TW" altLang="en-US" dirty="0" smtClean="0">
                <a:latin typeface="+mj-lt"/>
                <a:ea typeface="+mn-ea"/>
              </a:rPr>
              <a:t> </a:t>
            </a:r>
            <a:r>
              <a:rPr lang="en-US" altLang="zh-TW" dirty="0" smtClean="0">
                <a:latin typeface="+mj-lt"/>
                <a:ea typeface="+mn-ea"/>
              </a:rPr>
              <a:t> 22</a:t>
            </a:r>
            <a:r>
              <a:rPr lang="zh-TW" altLang="en-US" dirty="0" smtClean="0">
                <a:latin typeface="+mj-lt"/>
                <a:ea typeface="+mn-ea"/>
              </a:rPr>
              <a:t>秒</a:t>
            </a:r>
            <a:endParaRPr lang="zh-TW" altLang="en-US" dirty="0">
              <a:latin typeface="+mj-lt"/>
              <a:ea typeface="+mn-ea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2393576" y="4563035"/>
            <a:ext cx="80683" cy="10399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895601" y="4563035"/>
            <a:ext cx="358587" cy="9397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316943" y="4584270"/>
            <a:ext cx="659352" cy="9844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858462" y="4534930"/>
            <a:ext cx="1038909" cy="106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9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來一個一個試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strftime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的格式化功能吧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(%a, %A, %b, %B 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66F44-59E2-40E4-A1D5-63A21FC5E84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499" y="3407790"/>
            <a:ext cx="5876040" cy="146901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773042" y="3818604"/>
            <a:ext cx="736477" cy="2705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113743" y="4544296"/>
            <a:ext cx="1145171" cy="272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371643" y="4544296"/>
            <a:ext cx="1320945" cy="263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609884" y="3825412"/>
            <a:ext cx="777904" cy="263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2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來一個一個試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strftime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的格式化功能吧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 (%c, %j, %p, %w )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0894-2192-47D0-BEC1-D1CCF0CDEDE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438" y="3149318"/>
            <a:ext cx="7291208" cy="182651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754155" y="3691470"/>
            <a:ext cx="964392" cy="2884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814702" y="4487498"/>
            <a:ext cx="3810215" cy="317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6696636" y="4514422"/>
            <a:ext cx="905435" cy="2637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796824" y="3671137"/>
            <a:ext cx="902324" cy="28847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2719439" y="5642577"/>
            <a:ext cx="5857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>
                <a:latin typeface="+mj-lt"/>
                <a:ea typeface="+mn-ea"/>
              </a:rPr>
              <a:t>完整時間，今天是一年的第幾天，</a:t>
            </a:r>
            <a:r>
              <a:rPr lang="en-US" altLang="zh-TW" sz="2000" dirty="0" smtClean="0">
                <a:latin typeface="+mj-lt"/>
                <a:ea typeface="+mn-ea"/>
              </a:rPr>
              <a:t>PM/AM, </a:t>
            </a:r>
            <a:r>
              <a:rPr lang="zh-TW" altLang="en-US" sz="2000" dirty="0" smtClean="0">
                <a:latin typeface="+mj-lt"/>
                <a:ea typeface="+mn-ea"/>
              </a:rPr>
              <a:t>星期幾</a:t>
            </a:r>
            <a:endParaRPr lang="zh-TW" altLang="en-US" sz="2000" dirty="0">
              <a:latin typeface="+mj-lt"/>
              <a:ea typeface="+mn-ea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H="1">
            <a:off x="3415553" y="4698947"/>
            <a:ext cx="236878" cy="811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H="1">
            <a:off x="5277078" y="4750401"/>
            <a:ext cx="963911" cy="985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927105" y="4750401"/>
            <a:ext cx="1" cy="98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7351059" y="4750401"/>
            <a:ext cx="686910" cy="98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6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時間模組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strptime</a:t>
            </a:r>
            <a:r>
              <a:rPr lang="en-US" altLang="zh-TW" b="1" dirty="0" smtClean="0"/>
              <a:t>()  [ </a:t>
            </a:r>
            <a:r>
              <a:rPr lang="en-US" altLang="zh-TW" b="1" dirty="0" smtClean="0">
                <a:solidFill>
                  <a:srgbClr val="FF0000"/>
                </a:solidFill>
              </a:rPr>
              <a:t>string format </a:t>
            </a:r>
            <a:r>
              <a:rPr lang="en-US" altLang="zh-TW" b="1" dirty="0" smtClean="0"/>
              <a:t>]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 </a:t>
            </a:r>
            <a:r>
              <a:rPr lang="en-US" altLang="zh-TW" dirty="0" err="1"/>
              <a:t>strf</a:t>
            </a:r>
            <a:r>
              <a:rPr lang="en-US" altLang="zh-TW" dirty="0"/>
              <a:t> </a:t>
            </a:r>
            <a:r>
              <a:rPr lang="zh-TW" altLang="en-US" dirty="0"/>
              <a:t>接收接收一個字串參數與一個格式參數，然後會回傳時間的</a:t>
            </a:r>
            <a:r>
              <a:rPr lang="en-US" altLang="zh-TW" dirty="0" smtClean="0"/>
              <a:t>tuple</a:t>
            </a:r>
            <a:endParaRPr lang="en-US" altLang="zh-TW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rgbClr val="00B050"/>
                </a:solidFill>
              </a:rPr>
              <a:t>strptime</a:t>
            </a: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</a:rPr>
              <a:t>的</a:t>
            </a:r>
            <a:r>
              <a:rPr lang="zh-TW" altLang="en-US" dirty="0" smtClean="0">
                <a:solidFill>
                  <a:srgbClr val="00B050"/>
                </a:solidFill>
              </a:rPr>
              <a:t>功能剛好跟</a:t>
            </a:r>
            <a:r>
              <a:rPr lang="en-US" altLang="zh-TW" dirty="0" err="1" smtClean="0">
                <a:solidFill>
                  <a:srgbClr val="00B050"/>
                </a:solidFill>
              </a:rPr>
              <a:t>strftime</a:t>
            </a:r>
            <a:r>
              <a:rPr lang="zh-TW" altLang="en-US" dirty="0" smtClean="0">
                <a:solidFill>
                  <a:srgbClr val="00B050"/>
                </a:solidFill>
              </a:rPr>
              <a:t>相反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C1F8-5D0E-4D0A-9EEB-151BDB00B91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69" y="3740889"/>
            <a:ext cx="7198920" cy="27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0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8880B-FF81-487D-974F-8AEE465290F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矩形 7"/>
          <p:cNvSpPr/>
          <p:nvPr/>
        </p:nvSpPr>
        <p:spPr>
          <a:xfrm>
            <a:off x="891540" y="2036211"/>
            <a:ext cx="72429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輸出現在的日期、時間、與星期幾</a:t>
            </a:r>
            <a:endParaRPr lang="en-US" altLang="zh-TW" sz="2000" dirty="0" smtClean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r>
              <a:rPr lang="zh-TW" altLang="en-US" sz="2000" dirty="0" smtClean="0">
                <a:latin typeface="+mj-lt"/>
                <a:ea typeface="+mj-ea"/>
              </a:rPr>
              <a:t>格式如下所示</a:t>
            </a:r>
            <a:endParaRPr lang="en-US" altLang="zh-TW" sz="2000" dirty="0">
              <a:latin typeface="+mj-lt"/>
              <a:ea typeface="+mj-ea"/>
            </a:endParaRPr>
          </a:p>
          <a:p>
            <a:pPr marL="457200" indent="-457200">
              <a:buAutoNum type="arabicPeriod"/>
            </a:pPr>
            <a:endParaRPr lang="en-US" altLang="zh-TW" sz="2000" dirty="0" smtClean="0">
              <a:latin typeface="+mj-lt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77" y="3505854"/>
            <a:ext cx="5440176" cy="187957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3039035" y="2330824"/>
            <a:ext cx="26894" cy="1532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3765176" y="2369377"/>
            <a:ext cx="26894" cy="1532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H="1">
            <a:off x="4977765" y="2330824"/>
            <a:ext cx="26894" cy="1532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4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/>
              <a:t>Python </a:t>
            </a:r>
            <a:r>
              <a:rPr lang="zh-TW" altLang="en-US" dirty="0"/>
              <a:t>是以</a:t>
            </a:r>
            <a:r>
              <a:rPr lang="en-US" altLang="zh-TW" dirty="0"/>
              <a:t>tick </a:t>
            </a:r>
            <a:r>
              <a:rPr lang="zh-TW" altLang="en-US" dirty="0"/>
              <a:t>做為時間的計數</a:t>
            </a:r>
            <a:r>
              <a:rPr lang="zh-TW" altLang="en-US" dirty="0" smtClean="0"/>
              <a:t>單位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準確度</a:t>
            </a:r>
            <a:r>
              <a:rPr lang="zh-TW" altLang="en-US" dirty="0"/>
              <a:t>可以到百萬分之一</a:t>
            </a:r>
            <a:r>
              <a:rPr lang="zh-TW" altLang="en-US" dirty="0" smtClean="0"/>
              <a:t>秒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tick </a:t>
            </a:r>
            <a:r>
              <a:rPr lang="zh-TW" altLang="en-US" dirty="0"/>
              <a:t>是以微秒為單位的</a:t>
            </a:r>
            <a:r>
              <a:rPr lang="en-US" altLang="zh-TW" dirty="0"/>
              <a:t>float </a:t>
            </a:r>
            <a:r>
              <a:rPr lang="zh-TW" altLang="en-US" dirty="0" smtClean="0"/>
              <a:t>數值</a:t>
            </a:r>
            <a:r>
              <a:rPr lang="en-US" altLang="zh-TW" smtClean="0"/>
              <a:t>, 1 </a:t>
            </a:r>
            <a:r>
              <a:rPr lang="zh-TW" altLang="en-US" dirty="0"/>
              <a:t>秒 </a:t>
            </a:r>
            <a:r>
              <a:rPr lang="en-US" altLang="zh-TW" dirty="0"/>
              <a:t>= 1,000,000 </a:t>
            </a:r>
            <a:r>
              <a:rPr lang="en-US" altLang="zh-TW" dirty="0" smtClean="0"/>
              <a:t>ticks</a:t>
            </a:r>
          </a:p>
          <a:p>
            <a:endParaRPr lang="en-US" altLang="zh-TW" dirty="0"/>
          </a:p>
          <a:p>
            <a:r>
              <a:rPr lang="en-US" altLang="zh-TW" dirty="0" smtClean="0"/>
              <a:t>Python </a:t>
            </a:r>
            <a:r>
              <a:rPr lang="zh-TW" altLang="en-US" dirty="0" smtClean="0"/>
              <a:t>時間算</a:t>
            </a:r>
            <a:r>
              <a:rPr lang="zh-TW" altLang="en-US" dirty="0"/>
              <a:t>法是從</a:t>
            </a:r>
            <a:r>
              <a:rPr lang="en-US" altLang="zh-TW" dirty="0"/>
              <a:t>1970 </a:t>
            </a:r>
            <a:r>
              <a:rPr lang="zh-TW" altLang="en-US" dirty="0"/>
              <a:t>年</a:t>
            </a:r>
            <a:r>
              <a:rPr lang="en-US" altLang="zh-TW" dirty="0"/>
              <a:t>1 </a:t>
            </a:r>
            <a:r>
              <a:rPr lang="zh-TW" altLang="en-US" dirty="0"/>
              <a:t>月</a:t>
            </a:r>
            <a:r>
              <a:rPr lang="en-US" altLang="zh-TW" dirty="0"/>
              <a:t>1 </a:t>
            </a:r>
            <a:r>
              <a:rPr lang="zh-TW" altLang="en-US" dirty="0"/>
              <a:t>日</a:t>
            </a:r>
            <a:r>
              <a:rPr lang="en-US" altLang="zh-TW" dirty="0"/>
              <a:t>0 </a:t>
            </a:r>
            <a:r>
              <a:rPr lang="zh-TW" altLang="en-US" dirty="0"/>
              <a:t>點起算到現在總共經過多少</a:t>
            </a:r>
            <a:r>
              <a:rPr lang="zh-TW" altLang="en-US" dirty="0" smtClean="0"/>
              <a:t>秒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Note : </a:t>
            </a:r>
            <a:r>
              <a:rPr lang="en-US" altLang="zh-TW" dirty="0">
                <a:solidFill>
                  <a:srgbClr val="FF0000"/>
                </a:solidFill>
              </a:rPr>
              <a:t>ticks </a:t>
            </a:r>
            <a:r>
              <a:rPr lang="zh-TW" altLang="en-US" dirty="0">
                <a:solidFill>
                  <a:srgbClr val="FF0000"/>
                </a:solidFill>
              </a:rPr>
              <a:t>總數</a:t>
            </a:r>
            <a:r>
              <a:rPr lang="zh-TW" altLang="en-US" dirty="0" smtClean="0">
                <a:solidFill>
                  <a:srgbClr val="FF0000"/>
                </a:solidFill>
              </a:rPr>
              <a:t>是照</a:t>
            </a:r>
            <a:r>
              <a:rPr lang="zh-TW" altLang="en-US" dirty="0">
                <a:solidFill>
                  <a:srgbClr val="FF0000"/>
                </a:solidFill>
              </a:rPr>
              <a:t>格林威治標準</a:t>
            </a:r>
            <a:r>
              <a:rPr lang="zh-TW" altLang="en-US" dirty="0" smtClean="0">
                <a:solidFill>
                  <a:srgbClr val="FF0000"/>
                </a:solidFill>
              </a:rPr>
              <a:t>時間，不是照使用者的時區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A555-31CE-4359-8D74-44F44335ED4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9DE19-41BA-44BE-B18C-BA532416F7C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891542" y="1395887"/>
            <a:ext cx="8172450" cy="4022725"/>
          </a:xfrm>
        </p:spPr>
        <p:txBody>
          <a:bodyPr>
            <a:normAutofit/>
          </a:bodyPr>
          <a:lstStyle/>
          <a:p>
            <a:pPr algn="ctr"/>
            <a:endParaRPr lang="en-US" altLang="zh-TW" sz="8000" dirty="0" smtClean="0"/>
          </a:p>
          <a:p>
            <a:pPr algn="ctr"/>
            <a:r>
              <a:rPr lang="en-US" altLang="zh-TW" sz="6000" dirty="0" smtClean="0"/>
              <a:t>Any Questions !?</a:t>
            </a:r>
          </a:p>
          <a:p>
            <a:pPr algn="ctr"/>
            <a:endParaRPr lang="en-US" altLang="zh-TW" sz="6000" dirty="0"/>
          </a:p>
        </p:txBody>
      </p:sp>
    </p:spTree>
    <p:extLst>
      <p:ext uri="{BB962C8B-B14F-4D97-AF65-F5344CB8AC3E}">
        <p14:creationId xmlns:p14="http://schemas.microsoft.com/office/powerpoint/2010/main" val="212772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time function </a:t>
            </a:r>
            <a:r>
              <a:rPr lang="zh-TW" altLang="en-US" dirty="0" smtClean="0"/>
              <a:t>需要</a:t>
            </a:r>
            <a:r>
              <a:rPr lang="en-US" altLang="zh-TW" dirty="0" smtClean="0"/>
              <a:t>import </a:t>
            </a:r>
            <a:r>
              <a:rPr lang="zh-TW" altLang="en-US" dirty="0" smtClean="0"/>
              <a:t>時間模組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下一章會進一步教學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time_tick</a:t>
            </a:r>
            <a:r>
              <a:rPr lang="en-US" altLang="zh-TW" dirty="0" smtClean="0"/>
              <a:t> </a:t>
            </a:r>
            <a:r>
              <a:rPr lang="zh-TW" altLang="en-US" dirty="0" smtClean="0"/>
              <a:t>取到的時間為從</a:t>
            </a:r>
            <a:r>
              <a:rPr lang="en-US" altLang="zh-TW" dirty="0" smtClean="0"/>
              <a:t>1970, 1-1, 0:00:00 </a:t>
            </a:r>
            <a:r>
              <a:rPr lang="zh-TW" altLang="en-US" dirty="0" smtClean="0"/>
              <a:t>開始到現在經過的秒數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只有</a:t>
            </a:r>
            <a:r>
              <a:rPr lang="zh-TW" altLang="en-US" dirty="0">
                <a:solidFill>
                  <a:srgbClr val="00B050"/>
                </a:solidFill>
              </a:rPr>
              <a:t>得到幾秒是沒辦法馬上換算到現在的</a:t>
            </a:r>
            <a:r>
              <a:rPr lang="zh-TW" altLang="en-US" dirty="0" smtClean="0">
                <a:solidFill>
                  <a:srgbClr val="00B050"/>
                </a:solidFill>
              </a:rPr>
              <a:t>時間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 接下來</a:t>
            </a:r>
            <a:r>
              <a:rPr lang="zh-TW" altLang="en-US" dirty="0">
                <a:solidFill>
                  <a:srgbClr val="00B050"/>
                </a:solidFill>
              </a:rPr>
              <a:t>會要我們會學會如何使用</a:t>
            </a:r>
            <a:r>
              <a:rPr lang="en-US" altLang="zh-TW" dirty="0">
                <a:solidFill>
                  <a:srgbClr val="00B050"/>
                </a:solidFill>
              </a:rPr>
              <a:t>time</a:t>
            </a:r>
            <a:r>
              <a:rPr lang="zh-TW" altLang="en-US" dirty="0">
                <a:solidFill>
                  <a:srgbClr val="00B050"/>
                </a:solidFill>
              </a:rPr>
              <a:t>模組中的各種</a:t>
            </a:r>
            <a:r>
              <a:rPr lang="zh-TW" altLang="en-US" dirty="0" smtClean="0">
                <a:solidFill>
                  <a:srgbClr val="00B050"/>
                </a:solidFill>
              </a:rPr>
              <a:t>函數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zh-TW" altLang="en-US" dirty="0" smtClean="0">
                <a:solidFill>
                  <a:srgbClr val="00B050"/>
                </a:solidFill>
              </a:rPr>
              <a:t> 可以</a:t>
            </a:r>
            <a:r>
              <a:rPr lang="zh-TW" altLang="en-US" dirty="0">
                <a:solidFill>
                  <a:srgbClr val="00B050"/>
                </a:solidFill>
              </a:rPr>
              <a:t>順利的將得到的時間秒數轉換成為常見的時間</a:t>
            </a:r>
            <a:r>
              <a:rPr lang="zh-TW" altLang="en-US" dirty="0" smtClean="0">
                <a:solidFill>
                  <a:srgbClr val="00B050"/>
                </a:solidFill>
              </a:rPr>
              <a:t>模式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68F9-72CB-4C01-96C7-92DB6CC2089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472" y="3387818"/>
            <a:ext cx="47815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8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時間模組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gmtime</a:t>
            </a:r>
            <a:r>
              <a:rPr lang="en-US" altLang="zh-TW" b="1" dirty="0" smtClean="0"/>
              <a:t>([</a:t>
            </a:r>
            <a:r>
              <a:rPr lang="en-US" altLang="zh-TW" b="1" dirty="0" smtClean="0">
                <a:solidFill>
                  <a:srgbClr val="FF0000"/>
                </a:solidFill>
              </a:rPr>
              <a:t>second</a:t>
            </a:r>
            <a:r>
              <a:rPr lang="en-US" altLang="zh-TW" b="1" dirty="0" smtClean="0"/>
              <a:t>])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second </a:t>
            </a:r>
            <a:r>
              <a:rPr lang="zh-TW" altLang="en-US" dirty="0" smtClean="0"/>
              <a:t>是選擇性的參數，可以是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/>
              <a:t>或</a:t>
            </a:r>
            <a:r>
              <a:rPr lang="en-US" altLang="zh-TW" dirty="0"/>
              <a:t>float 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使用</a:t>
            </a:r>
            <a:r>
              <a:rPr lang="en-US" altLang="zh-TW" dirty="0" err="1" smtClean="0"/>
              <a:t>gmtime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這個函數得到從</a:t>
            </a:r>
            <a:r>
              <a:rPr lang="en-US" altLang="zh-TW" dirty="0"/>
              <a:t>1970 </a:t>
            </a:r>
            <a:r>
              <a:rPr lang="zh-TW" altLang="en-US" dirty="0"/>
              <a:t>年</a:t>
            </a:r>
            <a:r>
              <a:rPr lang="en-US" altLang="zh-TW" dirty="0"/>
              <a:t>1 </a:t>
            </a:r>
            <a:r>
              <a:rPr lang="zh-TW" altLang="en-US" dirty="0"/>
              <a:t>月</a:t>
            </a:r>
            <a:r>
              <a:rPr lang="en-US" altLang="zh-TW" dirty="0"/>
              <a:t>1 </a:t>
            </a:r>
            <a:r>
              <a:rPr lang="zh-TW" altLang="en-US" dirty="0"/>
              <a:t>日</a:t>
            </a:r>
            <a:r>
              <a:rPr lang="en-US" altLang="zh-TW" dirty="0"/>
              <a:t>0 </a:t>
            </a:r>
            <a:r>
              <a:rPr lang="zh-TW" altLang="en-US" dirty="0"/>
              <a:t>點</a:t>
            </a:r>
            <a:r>
              <a:rPr lang="zh-TW" altLang="en-US" dirty="0" smtClean="0"/>
              <a:t>開始到</a:t>
            </a:r>
            <a:r>
              <a:rPr lang="zh-TW" altLang="en-US" dirty="0" smtClean="0">
                <a:solidFill>
                  <a:srgbClr val="00B050"/>
                </a:solidFill>
              </a:rPr>
              <a:t>所傳入秒數的時間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如果沒有參數，</a:t>
            </a:r>
            <a:r>
              <a:rPr lang="zh-TW" altLang="en-US" dirty="0" smtClean="0">
                <a:solidFill>
                  <a:srgbClr val="0070C0"/>
                </a:solidFill>
              </a:rPr>
              <a:t>預設是目前的時間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smtClean="0">
                <a:solidFill>
                  <a:srgbClr val="00B050"/>
                </a:solidFill>
              </a:rPr>
              <a:t>Note:</a:t>
            </a:r>
            <a:r>
              <a:rPr lang="zh-TW" altLang="en-US" dirty="0" smtClean="0">
                <a:solidFill>
                  <a:srgbClr val="00B050"/>
                </a:solidFill>
              </a:rPr>
              <a:t>目前的時間</a:t>
            </a:r>
            <a:r>
              <a:rPr lang="zh-TW" altLang="en-US" dirty="0">
                <a:solidFill>
                  <a:srgbClr val="00B050"/>
                </a:solidFill>
              </a:rPr>
              <a:t>是格林威治標準時間，而</a:t>
            </a:r>
            <a:r>
              <a:rPr lang="zh-TW" altLang="en-US" dirty="0" smtClean="0">
                <a:solidFill>
                  <a:srgbClr val="00B050"/>
                </a:solidFill>
              </a:rPr>
              <a:t>非當地時間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如台灣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2CA9A-0B85-4E77-AF5E-6176F3BEBD6C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6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/>
              <a:t>g</a:t>
            </a:r>
            <a:r>
              <a:rPr lang="en-US" altLang="zh-TW" dirty="0" err="1" smtClean="0"/>
              <a:t>mtime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回傳的格式是</a:t>
            </a:r>
            <a:r>
              <a:rPr lang="en-US" altLang="zh-TW" dirty="0" smtClean="0">
                <a:solidFill>
                  <a:srgbClr val="00B050"/>
                </a:solidFill>
              </a:rPr>
              <a:t>tuple</a:t>
            </a:r>
            <a:r>
              <a:rPr lang="en-US" altLang="zh-TW" dirty="0" smtClean="0"/>
              <a:t> ( </a:t>
            </a:r>
            <a:r>
              <a:rPr lang="en-US" altLang="zh-TW" dirty="0" err="1" smtClean="0"/>
              <a:t>time.struct_time</a:t>
            </a:r>
            <a:r>
              <a:rPr lang="en-US" altLang="zh-TW" dirty="0" smtClean="0"/>
              <a:t>( …. ) 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E8452-EC67-4693-AAC9-F9DCE491A50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" y="3112153"/>
            <a:ext cx="9277350" cy="20859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05728" y="3442448"/>
            <a:ext cx="1779382" cy="1972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255490" y="3559849"/>
            <a:ext cx="6139522" cy="4285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905727" y="3774142"/>
            <a:ext cx="1994535" cy="1972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237560" y="4481493"/>
            <a:ext cx="6288631" cy="40341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83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22AF1-3210-47F6-B7B5-685E92E6AEA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91621" y="256918"/>
            <a:ext cx="8172450" cy="52264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1135063" y="1846263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0037"/>
              </p:ext>
            </p:extLst>
          </p:nvPr>
        </p:nvGraphicFramePr>
        <p:xfrm>
          <a:off x="2535155" y="2001259"/>
          <a:ext cx="5508968" cy="411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21906"/>
                <a:gridCol w="3887062"/>
              </a:tblGrid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Attribute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Value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tm_year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year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tm_mon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</a:t>
                      </a:r>
                      <a:r>
                        <a:rPr lang="en-US" sz="1800" kern="100" baseline="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to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12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tm_mday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</a:t>
                      </a:r>
                      <a:r>
                        <a:rPr lang="en-US" sz="1800" kern="100" baseline="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baseline="0" smtClean="0">
                          <a:latin typeface="+mj-lt"/>
                          <a:ea typeface="微軟正黑體" pitchFamily="34" charset="-120"/>
                        </a:rPr>
                        <a:t>to </a:t>
                      </a:r>
                      <a:r>
                        <a:rPr lang="en-US" sz="1800" kern="100" smtClean="0">
                          <a:latin typeface="+mj-lt"/>
                          <a:ea typeface="微軟正黑體" pitchFamily="34" charset="-120"/>
                        </a:rPr>
                        <a:t>31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tm_hour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0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 to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23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tm_min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0</a:t>
                      </a:r>
                      <a:r>
                        <a:rPr lang="en-US" sz="1800" kern="100" baseline="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to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59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tm_sec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</a:t>
                      </a:r>
                      <a:r>
                        <a:rPr lang="en-US" sz="1800" kern="100" baseline="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to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61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tm_wdat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0 </a:t>
                      </a:r>
                      <a:r>
                        <a:rPr lang="en-US" sz="1800" b="1" kern="100" baseline="0" dirty="0" smtClean="0">
                          <a:solidFill>
                            <a:srgbClr val="00B050"/>
                          </a:solidFill>
                          <a:latin typeface="+mj-lt"/>
                          <a:ea typeface="微軟正黑體" pitchFamily="34" charset="-120"/>
                        </a:rPr>
                        <a:t>(Mon)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to 6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tm_yday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</a:t>
                      </a:r>
                      <a:r>
                        <a:rPr lang="en-US" sz="1800" kern="100" baseline="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baseline="0" dirty="0" smtClean="0">
                          <a:latin typeface="+mj-lt"/>
                          <a:ea typeface="微軟正黑體" pitchFamily="34" charset="-120"/>
                        </a:rPr>
                        <a:t>to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366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960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tm_isdst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-1, 0, or</a:t>
                      </a:r>
                      <a:r>
                        <a:rPr lang="en-US" altLang="zh-TW" sz="1800" kern="1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1</a:t>
                      </a:r>
                      <a:r>
                        <a:rPr lang="en-US" altLang="zh-TW" sz="1800" kern="1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800" kern="1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2783652" y="2548183"/>
            <a:ext cx="3939876" cy="1094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788245" y="4982647"/>
            <a:ext cx="3935283" cy="11334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2783652" y="3769884"/>
            <a:ext cx="3939876" cy="108551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48" y="934554"/>
            <a:ext cx="8915582" cy="90486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463553" y="1314041"/>
            <a:ext cx="3030071" cy="23753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495100" y="1566956"/>
            <a:ext cx="3695465" cy="2178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2672388" y="1298970"/>
            <a:ext cx="3791165" cy="2526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06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 animBg="1"/>
      <p:bldP spid="18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 </a:t>
            </a:r>
            <a:r>
              <a:rPr lang="zh-TW" altLang="en-US" b="1" dirty="0" smtClean="0">
                <a:solidFill>
                  <a:srgbClr val="0070C0"/>
                </a:solidFill>
              </a:rPr>
              <a:t>時間模組</a:t>
            </a:r>
            <a:endParaRPr lang="en-US" altLang="zh-TW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localtime</a:t>
            </a:r>
            <a:r>
              <a:rPr lang="en-US" altLang="zh-TW" b="1" dirty="0" smtClean="0"/>
              <a:t>([</a:t>
            </a:r>
            <a:r>
              <a:rPr lang="en-US" altLang="zh-TW" b="1" dirty="0" smtClean="0">
                <a:solidFill>
                  <a:srgbClr val="FF0000"/>
                </a:solidFill>
              </a:rPr>
              <a:t>second</a:t>
            </a:r>
            <a:r>
              <a:rPr lang="en-US" altLang="zh-TW" b="1" dirty="0" smtClean="0"/>
              <a:t>])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locatome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和 </a:t>
            </a:r>
            <a:r>
              <a:rPr lang="en-US" altLang="zh-TW" dirty="0" err="1" smtClean="0"/>
              <a:t>gmtime</a:t>
            </a:r>
            <a:r>
              <a:rPr lang="en-US" altLang="zh-TW" dirty="0" smtClean="0"/>
              <a:t> </a:t>
            </a:r>
            <a:r>
              <a:rPr lang="zh-TW" altLang="en-US" dirty="0" smtClean="0"/>
              <a:t>很像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second </a:t>
            </a:r>
            <a:r>
              <a:rPr lang="zh-TW" altLang="en-US" dirty="0" smtClean="0"/>
              <a:t>是選擇性的參數，可以是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 </a:t>
            </a:r>
            <a:r>
              <a:rPr lang="zh-TW" altLang="en-US" dirty="0"/>
              <a:t>或</a:t>
            </a:r>
            <a:r>
              <a:rPr lang="en-US" altLang="zh-TW" dirty="0"/>
              <a:t>float </a:t>
            </a:r>
            <a:r>
              <a:rPr lang="zh-TW" altLang="en-US" dirty="0" smtClean="0"/>
              <a:t>型態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 使用</a:t>
            </a:r>
            <a:r>
              <a:rPr lang="en-US" altLang="zh-TW" dirty="0" err="1" smtClean="0"/>
              <a:t>localtime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這個函數得到從</a:t>
            </a:r>
            <a:r>
              <a:rPr lang="en-US" altLang="zh-TW" dirty="0"/>
              <a:t>1970 </a:t>
            </a:r>
            <a:r>
              <a:rPr lang="zh-TW" altLang="en-US" dirty="0"/>
              <a:t>年</a:t>
            </a:r>
            <a:r>
              <a:rPr lang="en-US" altLang="zh-TW" dirty="0"/>
              <a:t>1 </a:t>
            </a:r>
            <a:r>
              <a:rPr lang="zh-TW" altLang="en-US" dirty="0"/>
              <a:t>月</a:t>
            </a:r>
            <a:r>
              <a:rPr lang="en-US" altLang="zh-TW" dirty="0"/>
              <a:t>1 </a:t>
            </a:r>
            <a:r>
              <a:rPr lang="zh-TW" altLang="en-US" dirty="0"/>
              <a:t>日</a:t>
            </a:r>
            <a:r>
              <a:rPr lang="en-US" altLang="zh-TW" dirty="0"/>
              <a:t>0 </a:t>
            </a:r>
            <a:r>
              <a:rPr lang="zh-TW" altLang="en-US" dirty="0"/>
              <a:t>點</a:t>
            </a:r>
            <a:r>
              <a:rPr lang="zh-TW" altLang="en-US" dirty="0" smtClean="0"/>
              <a:t>開始到</a:t>
            </a:r>
            <a:r>
              <a:rPr lang="zh-TW" altLang="en-US" dirty="0" smtClean="0">
                <a:solidFill>
                  <a:srgbClr val="00B050"/>
                </a:solidFill>
              </a:rPr>
              <a:t>所傳入秒數的時間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>
                <a:solidFill>
                  <a:srgbClr val="00B050"/>
                </a:solidFill>
              </a:rPr>
              <a:t>如果沒有參數，預設是目前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時區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的時間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59D69-BF8C-441D-B767-2EC3241B6DA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45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時間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/>
              <a:t>localtime</a:t>
            </a:r>
            <a:r>
              <a:rPr lang="en-US" altLang="zh-TW" dirty="0" smtClean="0"/>
              <a:t>() </a:t>
            </a:r>
            <a:r>
              <a:rPr lang="zh-TW" altLang="en-US" dirty="0" smtClean="0"/>
              <a:t>回傳的時間是目前所在地時區的時間 </a:t>
            </a:r>
            <a:r>
              <a:rPr lang="en-US" altLang="zh-TW" dirty="0" smtClean="0"/>
              <a:t>( </a:t>
            </a:r>
            <a:r>
              <a:rPr lang="zh-TW" altLang="en-US" dirty="0" smtClean="0"/>
              <a:t>台灣</a:t>
            </a:r>
            <a:r>
              <a:rPr lang="en-US" altLang="zh-TW" dirty="0"/>
              <a:t> </a:t>
            </a:r>
            <a:r>
              <a:rPr lang="en-US" altLang="zh-TW" dirty="0" smtClean="0"/>
              <a:t>:  GMT</a:t>
            </a:r>
            <a:r>
              <a:rPr lang="en-US" altLang="zh-TW" dirty="0"/>
              <a:t> +8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3705-5115-4804-96A3-FA2FA4D756F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3" y="3445046"/>
            <a:ext cx="8448675" cy="1714500"/>
          </a:xfrm>
          <a:prstGeom prst="rect">
            <a:avLst/>
          </a:prstGeom>
        </p:spPr>
      </p:pic>
      <p:sp>
        <p:nvSpPr>
          <p:cNvPr id="14" name="橢圓 13"/>
          <p:cNvSpPr/>
          <p:nvPr/>
        </p:nvSpPr>
        <p:spPr>
          <a:xfrm>
            <a:off x="6929719" y="3683377"/>
            <a:ext cx="850607" cy="53985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5" name="橢圓 14"/>
          <p:cNvSpPr/>
          <p:nvPr/>
        </p:nvSpPr>
        <p:spPr>
          <a:xfrm>
            <a:off x="6975582" y="4274190"/>
            <a:ext cx="850607" cy="539857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/>
          </a:p>
        </p:txBody>
      </p:sp>
      <p:sp>
        <p:nvSpPr>
          <p:cNvPr id="16" name="矩形 15"/>
          <p:cNvSpPr/>
          <p:nvPr/>
        </p:nvSpPr>
        <p:spPr>
          <a:xfrm>
            <a:off x="757628" y="4031380"/>
            <a:ext cx="1886959" cy="2428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2891298" y="4274190"/>
            <a:ext cx="6163728" cy="5398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39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時間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b="1" dirty="0" smtClean="0">
                <a:solidFill>
                  <a:srgbClr val="00B050"/>
                </a:solidFill>
              </a:rPr>
              <a:t>時間模組</a:t>
            </a:r>
            <a:endParaRPr lang="en-US" altLang="zh-TW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b="1" dirty="0" err="1" smtClean="0"/>
              <a:t>asctime</a:t>
            </a:r>
            <a:r>
              <a:rPr lang="en-US" altLang="zh-TW" b="1" dirty="0" smtClean="0"/>
              <a:t>([</a:t>
            </a:r>
            <a:r>
              <a:rPr lang="en-US" altLang="zh-TW" b="1" dirty="0" err="1" smtClean="0">
                <a:solidFill>
                  <a:srgbClr val="FF0000"/>
                </a:solidFill>
              </a:rPr>
              <a:t>tuple_variable</a:t>
            </a:r>
            <a:r>
              <a:rPr lang="en-US" altLang="zh-TW" b="1" dirty="0" smtClean="0"/>
              <a:t>])</a:t>
            </a:r>
          </a:p>
          <a:p>
            <a:pPr marL="0" indent="0">
              <a:buNone/>
            </a:pP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altLang="zh-TW" dirty="0" err="1" smtClean="0">
                <a:solidFill>
                  <a:schemeClr val="bg2">
                    <a:lumMod val="25000"/>
                  </a:schemeClr>
                </a:solidFill>
              </a:rPr>
              <a:t>asctime</a:t>
            </a:r>
            <a:r>
              <a:rPr lang="en-US" altLang="zh-TW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zh-TW" altLang="en-US" dirty="0">
                <a:solidFill>
                  <a:schemeClr val="bg2">
                    <a:lumMod val="25000"/>
                  </a:schemeClr>
                </a:solidFill>
              </a:rPr>
              <a:t>的功能是將輸入的時間轉換成時間日期的</a:t>
            </a:r>
            <a:r>
              <a:rPr lang="zh-TW" altLang="en-US" dirty="0" smtClean="0">
                <a:solidFill>
                  <a:schemeClr val="bg2">
                    <a:lumMod val="25000"/>
                  </a:schemeClr>
                </a:solidFill>
              </a:rPr>
              <a:t>字串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 err="1" smtClean="0"/>
              <a:t>tuple_variable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是選擇性的參數，必需是</a:t>
            </a:r>
            <a:r>
              <a:rPr lang="en-US" altLang="zh-TW" b="1" dirty="0" smtClean="0">
                <a:solidFill>
                  <a:srgbClr val="FF0000"/>
                </a:solidFill>
              </a:rPr>
              <a:t>tuple</a:t>
            </a:r>
            <a:r>
              <a:rPr lang="en-US" altLang="zh-TW" dirty="0" smtClean="0"/>
              <a:t> </a:t>
            </a:r>
            <a:r>
              <a:rPr lang="zh-TW" altLang="en-US" dirty="0" smtClean="0"/>
              <a:t>型態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參數</a:t>
            </a:r>
            <a:r>
              <a:rPr lang="zh-TW" altLang="en-US" dirty="0"/>
              <a:t>的</a:t>
            </a:r>
            <a:r>
              <a:rPr lang="zh-TW" altLang="en-US" dirty="0" smtClean="0"/>
              <a:t>順序為年</a:t>
            </a:r>
            <a:r>
              <a:rPr lang="zh-TW" altLang="en-US" dirty="0"/>
              <a:t>、月、日</a:t>
            </a:r>
            <a:r>
              <a:rPr lang="zh-TW" altLang="en-US" dirty="0" smtClean="0"/>
              <a:t>、時</a:t>
            </a:r>
            <a:r>
              <a:rPr lang="zh-TW" altLang="en-US" dirty="0"/>
              <a:t>、</a:t>
            </a:r>
            <a:r>
              <a:rPr lang="zh-TW" altLang="en-US" dirty="0" smtClean="0"/>
              <a:t>分、秒、</a:t>
            </a:r>
            <a:r>
              <a:rPr lang="zh-TW" altLang="en-US" dirty="0"/>
              <a:t>星期幾</a:t>
            </a:r>
            <a:r>
              <a:rPr lang="zh-TW" altLang="en-US" dirty="0" smtClean="0"/>
              <a:t>、第幾</a:t>
            </a:r>
            <a:r>
              <a:rPr lang="zh-TW" altLang="en-US" dirty="0"/>
              <a:t>天</a:t>
            </a:r>
            <a:r>
              <a:rPr lang="zh-TW" altLang="en-US" dirty="0" smtClean="0"/>
              <a:t>、是否日光</a:t>
            </a:r>
            <a:r>
              <a:rPr lang="zh-TW" altLang="en-US" dirty="0"/>
              <a:t>節約時間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zh-TW" altLang="en-US" dirty="0" smtClean="0"/>
              <a:t>如果沒有參數，</a:t>
            </a:r>
            <a:r>
              <a:rPr lang="zh-TW" altLang="en-US" dirty="0" smtClean="0">
                <a:solidFill>
                  <a:srgbClr val="00B050"/>
                </a:solidFill>
              </a:rPr>
              <a:t>預設是目前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時區</a:t>
            </a:r>
            <a:r>
              <a:rPr lang="en-US" altLang="zh-TW" dirty="0" smtClean="0">
                <a:solidFill>
                  <a:srgbClr val="00B050"/>
                </a:solidFill>
              </a:rPr>
              <a:t>”</a:t>
            </a:r>
            <a:r>
              <a:rPr lang="zh-TW" altLang="en-US" dirty="0" smtClean="0">
                <a:solidFill>
                  <a:srgbClr val="00B050"/>
                </a:solidFill>
              </a:rPr>
              <a:t>的時間 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en-US" altLang="zh-TW" dirty="0" err="1" smtClean="0">
                <a:solidFill>
                  <a:srgbClr val="00B050"/>
                </a:solidFill>
              </a:rPr>
              <a:t>time.localtime</a:t>
            </a:r>
            <a:r>
              <a:rPr lang="en-US" altLang="zh-TW" dirty="0" smtClean="0">
                <a:solidFill>
                  <a:srgbClr val="00B050"/>
                </a:solidFill>
              </a:rPr>
              <a:t>())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0070C0"/>
                </a:solidFill>
              </a:rPr>
              <a:t> </a:t>
            </a:r>
            <a:endParaRPr lang="en-US" altLang="zh-TW" dirty="0" smtClean="0">
              <a:solidFill>
                <a:srgbClr val="0070C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339F8-2669-499E-8668-3F13C5A630F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6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19432</TotalTime>
  <Words>981</Words>
  <Application>Microsoft Office PowerPoint</Application>
  <PresentationFormat>A4 紙張 (210x297 公釐)</PresentationFormat>
  <Paragraphs>219</Paragraphs>
  <Slides>20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新細明體</vt:lpstr>
      <vt:lpstr>Calibri</vt:lpstr>
      <vt:lpstr>Times New Roman</vt:lpstr>
      <vt:lpstr>回顧</vt:lpstr>
      <vt:lpstr>Chapter 8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時間</vt:lpstr>
      <vt:lpstr>隨堂練習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1496</cp:revision>
  <cp:lastPrinted>1999-12-27T05:13:43Z</cp:lastPrinted>
  <dcterms:created xsi:type="dcterms:W3CDTF">1995-06-17T23:31:02Z</dcterms:created>
  <dcterms:modified xsi:type="dcterms:W3CDTF">2018-03-09T07:20:32Z</dcterms:modified>
</cp:coreProperties>
</file>