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9"/>
  </p:notesMasterIdLst>
  <p:handoutMasterIdLst>
    <p:handoutMasterId r:id="rId20"/>
  </p:handoutMasterIdLst>
  <p:sldIdLst>
    <p:sldId id="478" r:id="rId2"/>
    <p:sldId id="515" r:id="rId3"/>
    <p:sldId id="560" r:id="rId4"/>
    <p:sldId id="618" r:id="rId5"/>
    <p:sldId id="619" r:id="rId6"/>
    <p:sldId id="624" r:id="rId7"/>
    <p:sldId id="625" r:id="rId8"/>
    <p:sldId id="620" r:id="rId9"/>
    <p:sldId id="622" r:id="rId10"/>
    <p:sldId id="621" r:id="rId11"/>
    <p:sldId id="623" r:id="rId12"/>
    <p:sldId id="616" r:id="rId13"/>
    <p:sldId id="627" r:id="rId14"/>
    <p:sldId id="628" r:id="rId15"/>
    <p:sldId id="629" r:id="rId16"/>
    <p:sldId id="630" r:id="rId17"/>
    <p:sldId id="626" r:id="rId18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77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92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578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04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9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13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08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F402-2005-47F2-A75E-DF6A7DB0E8EE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9F66-AB8A-4C5D-8DA5-D7F84CCD5FAD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6447-6F3E-49CD-9804-4F71A40A7911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DA2C-27FD-4728-8103-3909346B37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6917-3076-4493-A5AF-FB0F6E2ADAF5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2CCE-7FDB-48D9-9317-7EDAFC0EF8CC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0DC5-1D7A-4D11-B6E7-BCA1E48E11CB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1C5F-DC65-4457-95A5-5F1E654B185B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51FD-E62F-4866-BBA4-0ADC4C332F38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D335B5B7-8F18-4461-905F-3FC7748ADB7C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15E0-1A8F-482F-A815-5403A2BAEDCB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0BB080-41C2-4598-B393-78C9BC4334E0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Function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C7B3-48BB-4E6A-9B88-3487AC03AEEC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59D9-02C5-458E-94E3-EAFED88B8B6A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42965" y="585136"/>
            <a:ext cx="3060453" cy="1092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ea typeface="微軟正黑體" pitchFamily="34" charset="-120"/>
              </a:rPr>
              <a:t>　</a:t>
            </a:r>
            <a:r>
              <a:rPr lang="en-US" altLang="zh-TW" sz="2000" b="1" dirty="0" err="1">
                <a:ea typeface="微軟正黑體" pitchFamily="34" charset="-120"/>
              </a:rPr>
              <a:t>def</a:t>
            </a:r>
            <a:r>
              <a:rPr lang="en-US" altLang="zh-TW" sz="2000" b="1" dirty="0">
                <a:ea typeface="微軟正黑體" pitchFamily="34" charset="-120"/>
              </a:rPr>
              <a:t> &lt;</a:t>
            </a:r>
            <a:r>
              <a:rPr lang="zh-TW" altLang="en-US" sz="2000" b="1" dirty="0">
                <a:ea typeface="微軟正黑體" pitchFamily="34" charset="-120"/>
              </a:rPr>
              <a:t>函數名稱</a:t>
            </a:r>
            <a:r>
              <a:rPr lang="en-US" altLang="zh-TW" sz="2000" b="1" dirty="0">
                <a:ea typeface="微軟正黑體" pitchFamily="34" charset="-120"/>
              </a:rPr>
              <a:t>&gt; </a:t>
            </a:r>
            <a:r>
              <a:rPr lang="en-US" altLang="zh-TW" sz="2000" dirty="0">
                <a:ea typeface="微軟正黑體" pitchFamily="34" charset="-120"/>
              </a:rPr>
              <a:t>(</a:t>
            </a:r>
            <a:r>
              <a:rPr lang="zh-TW" altLang="en-US" sz="2000" dirty="0">
                <a:ea typeface="微軟正黑體" pitchFamily="34" charset="-120"/>
              </a:rPr>
              <a:t>參數</a:t>
            </a:r>
            <a:r>
              <a:rPr lang="en-US" altLang="zh-TW" sz="2000" dirty="0"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     </a:t>
            </a:r>
            <a:r>
              <a:rPr lang="en-US" altLang="zh-TW" sz="2000" dirty="0"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　  </a:t>
            </a:r>
            <a:r>
              <a:rPr lang="en-US" altLang="zh-TW" sz="2000" b="1" dirty="0">
                <a:ea typeface="微軟正黑體" pitchFamily="34" charset="-120"/>
              </a:rPr>
              <a:t>return </a:t>
            </a:r>
            <a:r>
              <a:rPr lang="en-US" altLang="zh-TW" sz="2000" dirty="0">
                <a:ea typeface="微軟正黑體" pitchFamily="34" charset="-120"/>
              </a:rPr>
              <a:t>[</a:t>
            </a:r>
            <a:r>
              <a:rPr lang="zh-TW" altLang="en-US" sz="2000" dirty="0"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ea typeface="微軟正黑體" pitchFamily="34" charset="-120"/>
              </a:rPr>
              <a:t>]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4418" y="2445990"/>
            <a:ext cx="16273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</a:rPr>
              <a:t>n</a:t>
            </a:r>
            <a:r>
              <a:rPr lang="zh-TW" altLang="en-US" sz="1800" dirty="0" smtClean="0">
                <a:latin typeface="+mj-lt"/>
                <a:ea typeface="+mj-ea"/>
              </a:rPr>
              <a:t>是輸入的值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en-US" altLang="zh-TW" sz="1800" dirty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此程式會印出 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smtClean="0">
                <a:latin typeface="+mj-lt"/>
                <a:ea typeface="+mj-ea"/>
              </a:rPr>
              <a:t>n*n</a:t>
            </a:r>
            <a:r>
              <a:rPr lang="zh-TW" altLang="en-US" sz="1800" dirty="0" smtClean="0">
                <a:latin typeface="+mj-lt"/>
                <a:ea typeface="+mj-ea"/>
              </a:rPr>
              <a:t>的乘法表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4418" y="4268222"/>
            <a:ext cx="20185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+mj-lt"/>
                <a:ea typeface="+mj-ea"/>
              </a:rPr>
              <a:t>a</a:t>
            </a:r>
            <a:r>
              <a:rPr lang="en-US" altLang="zh-TW" sz="1800" dirty="0" err="1" smtClean="0">
                <a:latin typeface="+mj-lt"/>
                <a:ea typeface="+mj-ea"/>
              </a:rPr>
              <a:t>bc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是輸入的值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err="1" smtClean="0">
                <a:latin typeface="+mj-lt"/>
                <a:ea typeface="+mj-ea"/>
              </a:rPr>
              <a:t>multiTable</a:t>
            </a:r>
            <a:r>
              <a:rPr lang="en-US" altLang="zh-TW" sz="1800" dirty="0" smtClean="0">
                <a:latin typeface="+mj-lt"/>
                <a:ea typeface="+mj-ea"/>
              </a:rPr>
              <a:t>(</a:t>
            </a:r>
            <a:r>
              <a:rPr lang="en-US" altLang="zh-TW" sz="1800" dirty="0" err="1" smtClean="0">
                <a:latin typeface="+mj-lt"/>
                <a:ea typeface="+mj-ea"/>
              </a:rPr>
              <a:t>abc</a:t>
            </a:r>
            <a:r>
              <a:rPr lang="en-US" altLang="zh-TW" sz="1800" dirty="0" smtClean="0">
                <a:latin typeface="+mj-lt"/>
                <a:ea typeface="+mj-ea"/>
              </a:rPr>
              <a:t>)</a:t>
            </a:r>
          </a:p>
          <a:p>
            <a:r>
              <a:rPr lang="zh-TW" altLang="en-US" sz="1800" dirty="0" smtClean="0">
                <a:latin typeface="+mj-lt"/>
                <a:ea typeface="+mj-ea"/>
              </a:rPr>
              <a:t>會印出</a:t>
            </a:r>
            <a:r>
              <a:rPr lang="en-US" altLang="zh-TW" sz="1800" dirty="0" smtClean="0">
                <a:latin typeface="+mj-lt"/>
                <a:ea typeface="+mj-ea"/>
              </a:rPr>
              <a:t>N*N</a:t>
            </a:r>
            <a:r>
              <a:rPr lang="zh-TW" altLang="en-US" sz="1800" dirty="0" smtClean="0">
                <a:latin typeface="+mj-lt"/>
                <a:ea typeface="+mj-ea"/>
              </a:rPr>
              <a:t>乘法表</a:t>
            </a:r>
            <a:endParaRPr lang="en-US" altLang="zh-TW" sz="1800" dirty="0" smtClean="0">
              <a:latin typeface="+mj-lt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93" y="2421312"/>
            <a:ext cx="7862607" cy="31265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43393" y="2312941"/>
            <a:ext cx="1452842" cy="322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4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3365-D57F-4736-853F-8B7C6D84A6A7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42965" y="585136"/>
            <a:ext cx="3060453" cy="1092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ea typeface="微軟正黑體" pitchFamily="34" charset="-120"/>
              </a:rPr>
              <a:t>　</a:t>
            </a:r>
            <a:r>
              <a:rPr lang="en-US" altLang="zh-TW" sz="2000" b="1" dirty="0" err="1">
                <a:ea typeface="微軟正黑體" pitchFamily="34" charset="-120"/>
              </a:rPr>
              <a:t>def</a:t>
            </a:r>
            <a:r>
              <a:rPr lang="en-US" altLang="zh-TW" sz="2000" b="1" dirty="0">
                <a:ea typeface="微軟正黑體" pitchFamily="34" charset="-120"/>
              </a:rPr>
              <a:t> &lt;</a:t>
            </a:r>
            <a:r>
              <a:rPr lang="zh-TW" altLang="en-US" sz="2000" b="1" dirty="0">
                <a:ea typeface="微軟正黑體" pitchFamily="34" charset="-120"/>
              </a:rPr>
              <a:t>函數名稱</a:t>
            </a:r>
            <a:r>
              <a:rPr lang="en-US" altLang="zh-TW" sz="2000" b="1" dirty="0">
                <a:ea typeface="微軟正黑體" pitchFamily="34" charset="-120"/>
              </a:rPr>
              <a:t>&gt; </a:t>
            </a:r>
            <a:r>
              <a:rPr lang="en-US" altLang="zh-TW" sz="2000" dirty="0">
                <a:ea typeface="微軟正黑體" pitchFamily="34" charset="-120"/>
              </a:rPr>
              <a:t>(</a:t>
            </a:r>
            <a:r>
              <a:rPr lang="zh-TW" altLang="en-US" sz="2000" dirty="0">
                <a:ea typeface="微軟正黑體" pitchFamily="34" charset="-120"/>
              </a:rPr>
              <a:t>參數</a:t>
            </a:r>
            <a:r>
              <a:rPr lang="en-US" altLang="zh-TW" sz="2000" dirty="0"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     </a:t>
            </a:r>
            <a:r>
              <a:rPr lang="en-US" altLang="zh-TW" sz="2000" dirty="0"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　  </a:t>
            </a:r>
            <a:r>
              <a:rPr lang="en-US" altLang="zh-TW" sz="2000" b="1" dirty="0">
                <a:ea typeface="微軟正黑體" pitchFamily="34" charset="-120"/>
              </a:rPr>
              <a:t>return </a:t>
            </a:r>
            <a:r>
              <a:rPr lang="en-US" altLang="zh-TW" sz="2000" dirty="0">
                <a:ea typeface="微軟正黑體" pitchFamily="34" charset="-120"/>
              </a:rPr>
              <a:t>[</a:t>
            </a:r>
            <a:r>
              <a:rPr lang="zh-TW" altLang="en-US" sz="2000" dirty="0"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ea typeface="微軟正黑體" pitchFamily="34" charset="-120"/>
              </a:rPr>
              <a:t>]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740" y="1931072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800" dirty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這隻程式會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回傳 </a:t>
            </a:r>
            <a:r>
              <a:rPr lang="en-US" altLang="zh-TW" sz="1800" dirty="0" smtClean="0">
                <a:latin typeface="+mj-lt"/>
                <a:ea typeface="+mj-ea"/>
              </a:rPr>
              <a:t>x</a:t>
            </a:r>
            <a:r>
              <a:rPr lang="zh-TW" altLang="en-US" sz="1800" dirty="0" smtClean="0">
                <a:latin typeface="+mj-lt"/>
                <a:ea typeface="+mj-ea"/>
              </a:rPr>
              <a:t>的</a:t>
            </a:r>
            <a:r>
              <a:rPr lang="en-US" altLang="zh-TW" sz="1800" dirty="0" smtClean="0">
                <a:latin typeface="+mj-lt"/>
                <a:ea typeface="+mj-ea"/>
              </a:rPr>
              <a:t>3</a:t>
            </a:r>
            <a:r>
              <a:rPr lang="zh-TW" altLang="en-US" sz="1800" dirty="0" smtClean="0">
                <a:latin typeface="+mj-lt"/>
                <a:ea typeface="+mj-ea"/>
              </a:rPr>
              <a:t>次方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739" y="3797321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latin typeface="+mj-lt"/>
                <a:ea typeface="+mj-ea"/>
              </a:rPr>
              <a:t>沒有傳值進入函數 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所以</a:t>
            </a:r>
            <a:r>
              <a:rPr lang="zh-TW" altLang="en-US" sz="1800" dirty="0"/>
              <a:t>回</a:t>
            </a:r>
            <a:r>
              <a:rPr lang="zh-TW" altLang="en-US" sz="1800" dirty="0" smtClean="0">
                <a:latin typeface="+mj-lt"/>
                <a:ea typeface="+mj-ea"/>
              </a:rPr>
              <a:t>傳的結果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為預設的 </a:t>
            </a:r>
            <a:r>
              <a:rPr lang="en-US" altLang="zh-TW" sz="1800" dirty="0" smtClean="0">
                <a:latin typeface="+mj-lt"/>
                <a:ea typeface="+mj-ea"/>
              </a:rPr>
              <a:t>3</a:t>
            </a:r>
            <a:r>
              <a:rPr lang="zh-TW" altLang="en-US" sz="1800" dirty="0" smtClean="0">
                <a:latin typeface="+mj-lt"/>
                <a:ea typeface="+mj-ea"/>
              </a:rPr>
              <a:t>的</a:t>
            </a:r>
            <a:r>
              <a:rPr lang="en-US" altLang="zh-TW" sz="1800" dirty="0" smtClean="0">
                <a:latin typeface="+mj-lt"/>
                <a:ea typeface="+mj-ea"/>
              </a:rPr>
              <a:t>3</a:t>
            </a:r>
            <a:r>
              <a:rPr lang="zh-TW" altLang="en-US" sz="1800" dirty="0" smtClean="0">
                <a:latin typeface="+mj-lt"/>
                <a:ea typeface="+mj-ea"/>
              </a:rPr>
              <a:t>次方</a:t>
            </a:r>
            <a:endParaRPr lang="zh-TW" altLang="en-US" sz="1800" dirty="0">
              <a:latin typeface="+mj-lt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15" y="2559777"/>
            <a:ext cx="4795759" cy="24032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145812" y="2451406"/>
            <a:ext cx="861775" cy="336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124635" y="2854402"/>
            <a:ext cx="1299883" cy="942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5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AA10-E71B-461C-B1DC-70B3A9B48B80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請撰寫一個函式，輸入一個字串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輸出是將這字串反轉</a:t>
            </a:r>
            <a:endParaRPr lang="en-US" altLang="zh-TW" sz="2000" dirty="0" smtClean="0">
              <a:latin typeface="+mj-lt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5" y="3042946"/>
            <a:ext cx="6211781" cy="26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資料回傳可以超過一個數值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會組合成 </a:t>
            </a:r>
            <a:r>
              <a:rPr lang="en-US" altLang="zh-TW" dirty="0" smtClean="0">
                <a:solidFill>
                  <a:srgbClr val="0070C0"/>
                </a:solidFill>
              </a:rPr>
              <a:t>tuple</a:t>
            </a:r>
            <a:r>
              <a:rPr lang="zh-TW" altLang="en-US" dirty="0" smtClean="0">
                <a:solidFill>
                  <a:srgbClr val="0070C0"/>
                </a:solidFill>
              </a:rPr>
              <a:t>資料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2" y="2590799"/>
            <a:ext cx="5276626" cy="290456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99083" y="2792064"/>
            <a:ext cx="2048799" cy="910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99082" y="4118540"/>
            <a:ext cx="2183271" cy="435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7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關鍵字引數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可以不需要照順序排傳入參數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50" y="2919412"/>
            <a:ext cx="5564248" cy="20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* </a:t>
            </a:r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可搭配</a:t>
            </a:r>
            <a:r>
              <a:rPr lang="en-US" altLang="zh-TW" dirty="0" smtClean="0">
                <a:solidFill>
                  <a:srgbClr val="0070C0"/>
                </a:solidFill>
              </a:rPr>
              <a:t>tuple</a:t>
            </a:r>
            <a:r>
              <a:rPr lang="zh-TW" altLang="en-US" dirty="0" smtClean="0">
                <a:solidFill>
                  <a:srgbClr val="0070C0"/>
                </a:solidFill>
              </a:rPr>
              <a:t>來接收多餘的參數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9" y="2803711"/>
            <a:ext cx="7182484" cy="23599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93459" y="4573987"/>
            <a:ext cx="1479176" cy="356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32965" y="3256175"/>
            <a:ext cx="2743200" cy="9841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6989" y="2803711"/>
            <a:ext cx="304799" cy="2084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lambda </a:t>
            </a:r>
            <a:r>
              <a:rPr lang="zh-TW" altLang="en-US" dirty="0" smtClean="0">
                <a:solidFill>
                  <a:srgbClr val="0070C0"/>
                </a:solidFill>
              </a:rPr>
              <a:t>函數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沒有函數名稱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只會以一行敘述來表達其函數內容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144089"/>
            <a:ext cx="7841897" cy="15136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66682" y="3256176"/>
            <a:ext cx="2770093" cy="338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40487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函數</a:t>
            </a:r>
            <a:r>
              <a:rPr lang="en-US" altLang="zh-TW" sz="3600" dirty="0" smtClean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/>
              <a:t>函數</a:t>
            </a:r>
            <a:r>
              <a:rPr lang="zh-TW" altLang="en-US" dirty="0" smtClean="0"/>
              <a:t>是一組可</a:t>
            </a:r>
            <a:r>
              <a:rPr lang="zh-TW" altLang="en-US" dirty="0"/>
              <a:t>重複使用的程式碼</a:t>
            </a:r>
            <a:r>
              <a:rPr lang="zh-TW" altLang="en-US" dirty="0" smtClean="0"/>
              <a:t>，用來實現單一特定的功能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 smtClean="0"/>
              <a:t>而函數和迴</a:t>
            </a:r>
            <a:r>
              <a:rPr lang="zh-TW" altLang="en-US" dirty="0"/>
              <a:t>圈的</a:t>
            </a:r>
            <a:r>
              <a:rPr lang="zh-TW" altLang="en-US" dirty="0" smtClean="0"/>
              <a:t>概念很像，目的都是</a:t>
            </a:r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重複執行部份的程式碼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但函數只有需要時才會被呼叫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6EC-D3FF-4023-891B-CF52E31E0B80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回想一下之前學的 </a:t>
            </a:r>
            <a:r>
              <a:rPr lang="en-US" altLang="zh-TW" dirty="0" smtClean="0">
                <a:solidFill>
                  <a:srgbClr val="FF0000"/>
                </a:solidFill>
              </a:rPr>
              <a:t>print(“Hello Python!!!”), </a:t>
            </a:r>
            <a:r>
              <a:rPr lang="en-US" altLang="zh-TW" dirty="0" smtClean="0">
                <a:solidFill>
                  <a:srgbClr val="0070C0"/>
                </a:solidFill>
              </a:rPr>
              <a:t>input(“</a:t>
            </a:r>
            <a:r>
              <a:rPr lang="zh-TW" altLang="en-US" dirty="0" smtClean="0">
                <a:solidFill>
                  <a:srgbClr val="0070C0"/>
                </a:solidFill>
              </a:rPr>
              <a:t>請輸入一個整數</a:t>
            </a:r>
            <a:r>
              <a:rPr lang="en-US" altLang="zh-TW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zh-TW" altLang="en-US" dirty="0" smtClean="0"/>
              <a:t>這二個都是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內建的函數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</a:t>
            </a:r>
            <a:r>
              <a:rPr lang="zh-TW" altLang="en-US" dirty="0" smtClean="0"/>
              <a:t>有內建許多</a:t>
            </a:r>
            <a:r>
              <a:rPr lang="zh-TW" altLang="en-US" dirty="0"/>
              <a:t>好用的函數，</a:t>
            </a:r>
            <a:r>
              <a:rPr lang="zh-TW" altLang="en-US" dirty="0" smtClean="0"/>
              <a:t>例如之前使用的 </a:t>
            </a:r>
            <a:r>
              <a:rPr lang="en-US" altLang="zh-TW" dirty="0" smtClean="0"/>
              <a:t>range(), index(), count()…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B050"/>
                </a:solidFill>
              </a:rPr>
              <a:t>但若想要設計自己想要的功能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就必須要自訂方法</a:t>
            </a:r>
            <a:r>
              <a:rPr lang="en-US" altLang="zh-TW" dirty="0" smtClean="0">
                <a:solidFill>
                  <a:srgbClr val="00B050"/>
                </a:solidFill>
              </a:rPr>
              <a:t>!!!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DEE4-13EE-4330-A387-526D4E8B3B92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自訂函數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 </a:t>
            </a: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</a:t>
            </a:r>
            <a:r>
              <a:rPr lang="zh-TW" altLang="en-US" dirty="0" smtClean="0">
                <a:latin typeface="+mj-lt"/>
              </a:rPr>
              <a:t>使用 </a:t>
            </a:r>
            <a:r>
              <a:rPr lang="en-US" altLang="zh-TW" dirty="0" err="1" smtClean="0">
                <a:latin typeface="+mj-lt"/>
              </a:rPr>
              <a:t>def</a:t>
            </a:r>
            <a:r>
              <a:rPr lang="en-US" altLang="zh-TW" dirty="0" smtClean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指令</a:t>
            </a:r>
            <a:r>
              <a:rPr lang="en-US" altLang="zh-TW" dirty="0" smtClean="0">
                <a:latin typeface="+mj-lt"/>
              </a:rPr>
              <a:t>. </a:t>
            </a:r>
            <a:r>
              <a:rPr lang="en-US" altLang="zh-TW" dirty="0">
                <a:latin typeface="+mj-lt"/>
              </a:rPr>
              <a:t> </a:t>
            </a:r>
            <a:r>
              <a:rPr lang="zh-TW" altLang="en-US" dirty="0" smtClean="0">
                <a:latin typeface="+mj-lt"/>
              </a:rPr>
              <a:t>而完整的函數是由函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</a:rPr>
              <a:t>數名稱、參數以及函數指令組成</a:t>
            </a:r>
            <a:endParaRPr lang="en-US" altLang="zh-TW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TW" dirty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  </a:t>
            </a:r>
            <a:r>
              <a:rPr lang="zh-TW" altLang="en-US" dirty="0" smtClean="0">
                <a:latin typeface="+mj-lt"/>
              </a:rPr>
              <a:t>如果函數有傳回值</a:t>
            </a:r>
            <a:r>
              <a:rPr lang="en-US" altLang="zh-TW" dirty="0" smtClean="0">
                <a:latin typeface="+mj-lt"/>
              </a:rPr>
              <a:t>, </a:t>
            </a:r>
            <a:r>
              <a:rPr lang="zh-TW" altLang="en-US" dirty="0" smtClean="0">
                <a:latin typeface="+mj-lt"/>
              </a:rPr>
              <a:t>則需要使用</a:t>
            </a:r>
            <a:r>
              <a:rPr lang="en-US" altLang="zh-TW" dirty="0" smtClean="0">
                <a:latin typeface="+mj-lt"/>
              </a:rPr>
              <a:t>return </a:t>
            </a:r>
            <a:r>
              <a:rPr lang="zh-TW" altLang="en-US" dirty="0" smtClean="0">
                <a:latin typeface="+mj-lt"/>
              </a:rPr>
              <a:t>敘述</a:t>
            </a:r>
            <a:r>
              <a:rPr lang="zh-TW" altLang="en-US" dirty="0" smtClean="0">
                <a:solidFill>
                  <a:srgbClr val="00B050"/>
                </a:solidFill>
                <a:latin typeface="+mj-lt"/>
              </a:rPr>
              <a:t>傳回計算結果</a:t>
            </a:r>
            <a:endParaRPr lang="en-US" altLang="zh-TW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3272-EB89-4C08-A76F-FF49D084B1BA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95191"/>
              </p:ext>
            </p:extLst>
          </p:nvPr>
        </p:nvGraphicFramePr>
        <p:xfrm>
          <a:off x="3155976" y="4196723"/>
          <a:ext cx="3424118" cy="108204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342411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</a:t>
                      </a:r>
                      <a:r>
                        <a:rPr lang="en-US" altLang="zh-TW" sz="2000" b="1" dirty="0" err="1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def</a:t>
                      </a: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 &lt;</a:t>
                      </a: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函數名稱</a:t>
                      </a: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&gt; </a:t>
                      </a: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參數</a:t>
                      </a: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) 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</a:t>
                      </a:r>
                      <a:r>
                        <a:rPr lang="zh-TW" altLang="en-US" sz="20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     </a:t>
                      </a:r>
                      <a:r>
                        <a:rPr lang="en-US" altLang="zh-TW" sz="2000" baseline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&lt;statement</a:t>
                      </a:r>
                      <a:r>
                        <a:rPr lang="en-US" altLang="zh-TW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　　　  </a:t>
                      </a:r>
                      <a:r>
                        <a:rPr lang="en-US" altLang="zh-TW" sz="2000" b="1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return </a:t>
                      </a:r>
                      <a:r>
                        <a:rPr lang="en-US" altLang="zh-TW" sz="2000" i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[</a:t>
                      </a:r>
                      <a:r>
                        <a:rPr lang="zh-TW" altLang="en-US" sz="2000" i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傳回值</a:t>
                      </a:r>
                      <a:r>
                        <a:rPr lang="en-US" altLang="zh-TW" sz="2000" i="0" dirty="0" smtClean="0">
                          <a:solidFill>
                            <a:schemeClr val="bg1"/>
                          </a:solidFill>
                          <a:latin typeface="+mj-lt"/>
                          <a:ea typeface="微軟正黑體" pitchFamily="34" charset="-120"/>
                        </a:rPr>
                        <a:t>]</a:t>
                      </a:r>
                      <a:endParaRPr lang="zh-TW" altLang="en-US" sz="2000" i="0" dirty="0">
                        <a:solidFill>
                          <a:schemeClr val="bg1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7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自訂函數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函數</a:t>
            </a:r>
            <a:r>
              <a:rPr lang="zh-TW" altLang="en-US" dirty="0">
                <a:solidFill>
                  <a:srgbClr val="00B050"/>
                </a:solidFill>
              </a:rPr>
              <a:t>內容以</a:t>
            </a:r>
            <a:r>
              <a:rPr lang="zh-TW" altLang="en-US" b="1" dirty="0" smtClean="0">
                <a:solidFill>
                  <a:srgbClr val="00B050"/>
                </a:solidFill>
              </a:rPr>
              <a:t>：</a:t>
            </a:r>
            <a:r>
              <a:rPr lang="zh-TW" altLang="en-US" dirty="0" smtClean="0">
                <a:solidFill>
                  <a:srgbClr val="00B050"/>
                </a:solidFill>
              </a:rPr>
              <a:t>開始，記得要</a:t>
            </a:r>
            <a:r>
              <a:rPr lang="zh-TW" altLang="en-US" b="1" dirty="0" smtClean="0">
                <a:solidFill>
                  <a:srgbClr val="FF0000"/>
                </a:solidFill>
              </a:rPr>
              <a:t>縮排</a:t>
            </a:r>
            <a:r>
              <a:rPr lang="zh-TW" altLang="en-US" b="1" dirty="0">
                <a:solidFill>
                  <a:srgbClr val="FF0000"/>
                </a:solidFill>
              </a:rPr>
              <a:t>縮</a:t>
            </a:r>
            <a:r>
              <a:rPr lang="zh-TW" altLang="en-US" b="1" dirty="0" smtClean="0">
                <a:solidFill>
                  <a:srgbClr val="FF0000"/>
                </a:solidFill>
              </a:rPr>
              <a:t>排</a:t>
            </a:r>
            <a:r>
              <a:rPr lang="zh-TW" altLang="en-US" b="1" dirty="0">
                <a:solidFill>
                  <a:srgbClr val="FF0000"/>
                </a:solidFill>
              </a:rPr>
              <a:t>縮</a:t>
            </a:r>
            <a:r>
              <a:rPr lang="zh-TW" altLang="en-US" b="1" dirty="0" smtClean="0">
                <a:solidFill>
                  <a:srgbClr val="FF0000"/>
                </a:solidFill>
              </a:rPr>
              <a:t>排</a:t>
            </a:r>
            <a:endParaRPr lang="zh-TW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return [</a:t>
            </a:r>
            <a:r>
              <a:rPr lang="zh-TW" altLang="en-US" dirty="0" smtClean="0">
                <a:solidFill>
                  <a:srgbClr val="00B050"/>
                </a:solidFill>
              </a:rPr>
              <a:t>傳回值</a:t>
            </a:r>
            <a:r>
              <a:rPr lang="en-US" altLang="zh-TW" dirty="0" smtClean="0">
                <a:solidFill>
                  <a:srgbClr val="00B050"/>
                </a:solidFill>
              </a:rPr>
              <a:t>] </a:t>
            </a:r>
            <a:r>
              <a:rPr lang="zh-TW" altLang="en-US" dirty="0">
                <a:solidFill>
                  <a:srgbClr val="00B050"/>
                </a:solidFill>
              </a:rPr>
              <a:t>結束函數</a:t>
            </a:r>
            <a:r>
              <a:rPr lang="zh-TW" altLang="en-US" dirty="0" smtClean="0">
                <a:solidFill>
                  <a:srgbClr val="00B050"/>
                </a:solidFill>
              </a:rPr>
              <a:t>，回傳值</a:t>
            </a:r>
            <a:r>
              <a:rPr lang="zh-TW" altLang="en-US" dirty="0">
                <a:solidFill>
                  <a:srgbClr val="00B050"/>
                </a:solidFill>
              </a:rPr>
              <a:t>為選擇性</a:t>
            </a:r>
            <a:r>
              <a:rPr lang="zh-TW" altLang="en-US" dirty="0" smtClean="0">
                <a:solidFill>
                  <a:srgbClr val="00B050"/>
                </a:solidFill>
              </a:rPr>
              <a:t>的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rgbClr val="FF0000"/>
                </a:solidFill>
              </a:rPr>
              <a:t>若不</a:t>
            </a:r>
            <a:r>
              <a:rPr lang="zh-TW" altLang="en-US" dirty="0">
                <a:solidFill>
                  <a:srgbClr val="FF0000"/>
                </a:solidFill>
              </a:rPr>
              <a:t>回傳</a:t>
            </a:r>
            <a:r>
              <a:rPr lang="zh-TW" altLang="en-US" dirty="0" smtClean="0">
                <a:solidFill>
                  <a:srgbClr val="FF0000"/>
                </a:solidFill>
              </a:rPr>
              <a:t>任何資料，相當於回</a:t>
            </a:r>
            <a:r>
              <a:rPr lang="zh-TW" altLang="en-US" dirty="0">
                <a:solidFill>
                  <a:srgbClr val="FF0000"/>
                </a:solidFill>
              </a:rPr>
              <a:t>傳</a:t>
            </a:r>
            <a:r>
              <a:rPr lang="en-US" altLang="zh-TW" dirty="0" smtClean="0">
                <a:solidFill>
                  <a:srgbClr val="FF0000"/>
                </a:solidFill>
              </a:rPr>
              <a:t>None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81082" y="2222251"/>
            <a:ext cx="3060453" cy="109260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　</a:t>
            </a:r>
            <a:r>
              <a:rPr lang="en-US" altLang="zh-TW" sz="2000" b="1" dirty="0" err="1">
                <a:solidFill>
                  <a:schemeClr val="bg1"/>
                </a:solidFill>
                <a:ea typeface="微軟正黑體" pitchFamily="34" charset="-120"/>
              </a:rPr>
              <a:t>def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 &lt;</a:t>
            </a: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函數名稱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&gt;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參數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    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　  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return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solidFill>
                  <a:schemeClr val="bg1"/>
                </a:solidFill>
                <a:ea typeface="微軟正黑體" pitchFamily="34" charset="-120"/>
              </a:rPr>
              <a:t>]</a:t>
            </a:r>
            <a:endParaRPr lang="zh-TW" altLang="en-US" sz="2000" dirty="0">
              <a:solidFill>
                <a:schemeClr val="bg1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61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36776" y="554816"/>
            <a:ext cx="3060453" cy="109260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　</a:t>
            </a:r>
            <a:r>
              <a:rPr lang="en-US" altLang="zh-TW" sz="2000" b="1" dirty="0" err="1">
                <a:solidFill>
                  <a:schemeClr val="bg1"/>
                </a:solidFill>
                <a:ea typeface="微軟正黑體" pitchFamily="34" charset="-120"/>
              </a:rPr>
              <a:t>def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 &lt;</a:t>
            </a: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函數名稱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&gt;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參數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    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　  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return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solidFill>
                  <a:schemeClr val="bg1"/>
                </a:solidFill>
                <a:ea typeface="微軟正黑體" pitchFamily="34" charset="-120"/>
              </a:rPr>
              <a:t>]</a:t>
            </a:r>
            <a:endParaRPr lang="zh-TW" altLang="en-US" sz="2000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4" y="2309164"/>
            <a:ext cx="7716115" cy="1880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5327" y="2308457"/>
            <a:ext cx="1919075" cy="703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99354"/>
              </p:ext>
            </p:extLst>
          </p:nvPr>
        </p:nvGraphicFramePr>
        <p:xfrm>
          <a:off x="2459334" y="4415204"/>
          <a:ext cx="4577960" cy="187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619"/>
                <a:gridCol w="2707341"/>
              </a:tblGrid>
              <a:tr h="37458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458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</a:tr>
              <a:tr h="37458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收到的參數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</a:tr>
              <a:tr h="37458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目的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計算以</a:t>
                      </a:r>
                      <a:r>
                        <a:rPr lang="en-US" altLang="zh-TW" dirty="0" smtClean="0"/>
                        <a:t>r</a:t>
                      </a:r>
                      <a:r>
                        <a:rPr lang="zh-TW" altLang="en-US" dirty="0" smtClean="0"/>
                        <a:t>為半徑的圓面積</a:t>
                      </a:r>
                      <a:endParaRPr lang="zh-TW" altLang="en-US" dirty="0"/>
                    </a:p>
                  </a:txBody>
                  <a:tcPr/>
                </a:tc>
              </a:tr>
              <a:tr h="374589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回傳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D6E9-3449-4B74-97ED-8E706A03AEEF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36776" y="554816"/>
            <a:ext cx="3060453" cy="109260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　</a:t>
            </a:r>
            <a:r>
              <a:rPr lang="en-US" altLang="zh-TW" sz="2000" b="1" dirty="0" err="1">
                <a:solidFill>
                  <a:schemeClr val="bg1"/>
                </a:solidFill>
                <a:ea typeface="微軟正黑體" pitchFamily="34" charset="-120"/>
              </a:rPr>
              <a:t>def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 &lt;</a:t>
            </a:r>
            <a:r>
              <a:rPr lang="zh-TW" altLang="en-US" sz="2000" b="1" dirty="0">
                <a:solidFill>
                  <a:schemeClr val="bg1"/>
                </a:solidFill>
                <a:ea typeface="微軟正黑體" pitchFamily="34" charset="-120"/>
              </a:rPr>
              <a:t>函數名稱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&gt;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參數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    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　　　  </a:t>
            </a:r>
            <a:r>
              <a:rPr lang="en-US" altLang="zh-TW" sz="2000" b="1" dirty="0">
                <a:solidFill>
                  <a:schemeClr val="bg1"/>
                </a:solidFill>
                <a:ea typeface="微軟正黑體" pitchFamily="34" charset="-120"/>
              </a:rPr>
              <a:t>return </a:t>
            </a:r>
            <a:r>
              <a:rPr lang="en-US" altLang="zh-TW" sz="2000" dirty="0">
                <a:solidFill>
                  <a:schemeClr val="bg1"/>
                </a:solidFill>
                <a:ea typeface="微軟正黑體" pitchFamily="34" charset="-120"/>
              </a:rPr>
              <a:t>[</a:t>
            </a:r>
            <a:r>
              <a:rPr lang="zh-TW" altLang="en-US" sz="2000" dirty="0">
                <a:solidFill>
                  <a:schemeClr val="bg1"/>
                </a:solidFill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solidFill>
                  <a:schemeClr val="bg1"/>
                </a:solidFill>
                <a:ea typeface="微軟正黑體" pitchFamily="34" charset="-120"/>
              </a:rPr>
              <a:t>]</a:t>
            </a:r>
            <a:endParaRPr lang="zh-TW" altLang="en-US" sz="2000" dirty="0">
              <a:solidFill>
                <a:schemeClr val="bg1"/>
              </a:solidFill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2" y="2419547"/>
            <a:ext cx="8593707" cy="33391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81187" y="4400740"/>
            <a:ext cx="4738295" cy="476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81187" y="5230514"/>
            <a:ext cx="4738295" cy="476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0405-0052-49B7-AA75-A71F36BD09D9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42965" y="585136"/>
            <a:ext cx="3060453" cy="1092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ea typeface="微軟正黑體" pitchFamily="34" charset="-120"/>
              </a:rPr>
              <a:t>　</a:t>
            </a:r>
            <a:r>
              <a:rPr lang="en-US" altLang="zh-TW" sz="2000" b="1" dirty="0" err="1">
                <a:ea typeface="微軟正黑體" pitchFamily="34" charset="-120"/>
              </a:rPr>
              <a:t>def</a:t>
            </a:r>
            <a:r>
              <a:rPr lang="en-US" altLang="zh-TW" sz="2000" b="1" dirty="0">
                <a:ea typeface="微軟正黑體" pitchFamily="34" charset="-120"/>
              </a:rPr>
              <a:t> &lt;</a:t>
            </a:r>
            <a:r>
              <a:rPr lang="zh-TW" altLang="en-US" sz="2000" b="1" dirty="0">
                <a:ea typeface="微軟正黑體" pitchFamily="34" charset="-120"/>
              </a:rPr>
              <a:t>函數名稱</a:t>
            </a:r>
            <a:r>
              <a:rPr lang="en-US" altLang="zh-TW" sz="2000" b="1" dirty="0">
                <a:ea typeface="微軟正黑體" pitchFamily="34" charset="-120"/>
              </a:rPr>
              <a:t>&gt; </a:t>
            </a:r>
            <a:r>
              <a:rPr lang="en-US" altLang="zh-TW" sz="2000" dirty="0">
                <a:ea typeface="微軟正黑體" pitchFamily="34" charset="-120"/>
              </a:rPr>
              <a:t>(</a:t>
            </a:r>
            <a:r>
              <a:rPr lang="zh-TW" altLang="en-US" sz="2000" dirty="0">
                <a:ea typeface="微軟正黑體" pitchFamily="34" charset="-120"/>
              </a:rPr>
              <a:t>參數</a:t>
            </a:r>
            <a:r>
              <a:rPr lang="en-US" altLang="zh-TW" sz="2000" dirty="0"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     </a:t>
            </a:r>
            <a:r>
              <a:rPr lang="en-US" altLang="zh-TW" sz="2000" dirty="0"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　  </a:t>
            </a:r>
            <a:r>
              <a:rPr lang="en-US" altLang="zh-TW" sz="2000" b="1" dirty="0">
                <a:ea typeface="微軟正黑體" pitchFamily="34" charset="-120"/>
              </a:rPr>
              <a:t>return </a:t>
            </a:r>
            <a:r>
              <a:rPr lang="en-US" altLang="zh-TW" sz="2000" dirty="0">
                <a:ea typeface="微軟正黑體" pitchFamily="34" charset="-120"/>
              </a:rPr>
              <a:t>[</a:t>
            </a:r>
            <a:r>
              <a:rPr lang="zh-TW" altLang="en-US" sz="2000" dirty="0"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ea typeface="微軟正黑體" pitchFamily="34" charset="-120"/>
              </a:rPr>
              <a:t>]</a:t>
            </a:r>
            <a:endParaRPr lang="zh-TW" altLang="en-US" sz="2000" dirty="0"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32" y="2484128"/>
            <a:ext cx="6932584" cy="30112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5271" y="2502057"/>
            <a:ext cx="2617694" cy="1191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446" y="2335184"/>
            <a:ext cx="2074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+mj-lt"/>
                <a:ea typeface="+mj-ea"/>
              </a:rPr>
              <a:t>Function sum(n)</a:t>
            </a:r>
          </a:p>
          <a:p>
            <a:r>
              <a:rPr lang="en-US" altLang="zh-TW" sz="1800" dirty="0" smtClean="0">
                <a:latin typeface="+mj-lt"/>
                <a:ea typeface="+mj-ea"/>
              </a:rPr>
              <a:t>n</a:t>
            </a:r>
            <a:r>
              <a:rPr lang="zh-TW" altLang="en-US" sz="1800" dirty="0" smtClean="0">
                <a:latin typeface="+mj-lt"/>
                <a:ea typeface="+mj-ea"/>
              </a:rPr>
              <a:t>是輸入的值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en-US" altLang="zh-TW" sz="1800" dirty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此程式為</a:t>
            </a:r>
            <a:r>
              <a:rPr lang="en-US" altLang="zh-TW" sz="1800" dirty="0" smtClean="0">
                <a:latin typeface="+mj-lt"/>
                <a:ea typeface="+mj-ea"/>
              </a:rPr>
              <a:t>1+2+…+n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25271" y="3946644"/>
            <a:ext cx="2097741" cy="132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85128" y="4121163"/>
            <a:ext cx="1057837" cy="228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25107" y="386903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+mj-lt"/>
                <a:ea typeface="+mj-ea"/>
              </a:rPr>
              <a:t>a</a:t>
            </a:r>
            <a:r>
              <a:rPr lang="en-US" altLang="zh-TW" sz="1800" dirty="0" err="1" smtClean="0">
                <a:latin typeface="+mj-lt"/>
                <a:ea typeface="+mj-ea"/>
              </a:rPr>
              <a:t>bc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是輸入的參數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err="1" smtClean="0">
                <a:latin typeface="+mj-lt"/>
                <a:ea typeface="+mj-ea"/>
              </a:rPr>
              <a:t>tmp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接收 </a:t>
            </a:r>
            <a:r>
              <a:rPr lang="en-US" altLang="zh-TW" sz="1800" dirty="0" smtClean="0">
                <a:latin typeface="+mj-lt"/>
                <a:ea typeface="+mj-ea"/>
              </a:rPr>
              <a:t>sum(</a:t>
            </a:r>
            <a:r>
              <a:rPr lang="en-US" altLang="zh-TW" sz="1800" dirty="0" err="1" smtClean="0">
                <a:latin typeface="+mj-lt"/>
                <a:ea typeface="+mj-ea"/>
              </a:rPr>
              <a:t>abc</a:t>
            </a:r>
            <a:r>
              <a:rPr lang="en-US" altLang="zh-TW" sz="1800" dirty="0" smtClean="0">
                <a:latin typeface="+mj-lt"/>
                <a:ea typeface="+mj-ea"/>
              </a:rPr>
              <a:t>)</a:t>
            </a:r>
          </a:p>
          <a:p>
            <a:r>
              <a:rPr lang="zh-TW" altLang="en-US" sz="1800" dirty="0" smtClean="0">
                <a:latin typeface="+mj-lt"/>
                <a:ea typeface="+mj-ea"/>
              </a:rPr>
              <a:t>傳回來的計算結果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2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函數</a:t>
            </a:r>
            <a:r>
              <a:rPr lang="en-US" altLang="zh-TW" sz="3600" dirty="0"/>
              <a:t>(Function)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  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48D6-15F7-4A7A-BD81-EDEDAC2ACB88}" type="datetime1">
              <a:rPr lang="zh-TW" altLang="en-US" smtClean="0"/>
              <a:t>2018/3/30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42965" y="585136"/>
            <a:ext cx="3060453" cy="10926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b="1" dirty="0">
                <a:ea typeface="微軟正黑體" pitchFamily="34" charset="-120"/>
              </a:rPr>
              <a:t>　</a:t>
            </a:r>
            <a:r>
              <a:rPr lang="en-US" altLang="zh-TW" sz="2000" b="1" dirty="0" err="1">
                <a:ea typeface="微軟正黑體" pitchFamily="34" charset="-120"/>
              </a:rPr>
              <a:t>def</a:t>
            </a:r>
            <a:r>
              <a:rPr lang="en-US" altLang="zh-TW" sz="2000" b="1" dirty="0">
                <a:ea typeface="微軟正黑體" pitchFamily="34" charset="-120"/>
              </a:rPr>
              <a:t> &lt;</a:t>
            </a:r>
            <a:r>
              <a:rPr lang="zh-TW" altLang="en-US" sz="2000" b="1" dirty="0">
                <a:ea typeface="微軟正黑體" pitchFamily="34" charset="-120"/>
              </a:rPr>
              <a:t>函數名稱</a:t>
            </a:r>
            <a:r>
              <a:rPr lang="en-US" altLang="zh-TW" sz="2000" b="1" dirty="0">
                <a:ea typeface="微軟正黑體" pitchFamily="34" charset="-120"/>
              </a:rPr>
              <a:t>&gt; </a:t>
            </a:r>
            <a:r>
              <a:rPr lang="en-US" altLang="zh-TW" sz="2000" dirty="0">
                <a:ea typeface="微軟正黑體" pitchFamily="34" charset="-120"/>
              </a:rPr>
              <a:t>(</a:t>
            </a:r>
            <a:r>
              <a:rPr lang="zh-TW" altLang="en-US" sz="2000" dirty="0">
                <a:ea typeface="微軟正黑體" pitchFamily="34" charset="-120"/>
              </a:rPr>
              <a:t>參數</a:t>
            </a:r>
            <a:r>
              <a:rPr lang="en-US" altLang="zh-TW" sz="2000" dirty="0">
                <a:ea typeface="微軟正黑體" pitchFamily="34" charset="-120"/>
              </a:rPr>
              <a:t>) </a:t>
            </a:r>
            <a:r>
              <a:rPr lang="en-US" altLang="zh-TW" sz="2000" b="1" dirty="0">
                <a:solidFill>
                  <a:srgbClr val="FF0000"/>
                </a:solidFill>
                <a:ea typeface="微軟正黑體" pitchFamily="34" charset="-120"/>
              </a:rPr>
              <a:t>: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     </a:t>
            </a:r>
            <a:r>
              <a:rPr lang="en-US" altLang="zh-TW" sz="2000" dirty="0">
                <a:ea typeface="微軟正黑體" pitchFamily="34" charset="-120"/>
              </a:rPr>
              <a:t>&lt;statement&gt;</a:t>
            </a:r>
          </a:p>
          <a:p>
            <a:pPr eaLnBrk="1" fontAlgn="auto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000" dirty="0">
                <a:ea typeface="微軟正黑體" pitchFamily="34" charset="-120"/>
              </a:rPr>
              <a:t>　　　  </a:t>
            </a:r>
            <a:r>
              <a:rPr lang="en-US" altLang="zh-TW" sz="2000" b="1" dirty="0">
                <a:ea typeface="微軟正黑體" pitchFamily="34" charset="-120"/>
              </a:rPr>
              <a:t>return </a:t>
            </a:r>
            <a:r>
              <a:rPr lang="en-US" altLang="zh-TW" sz="2000" dirty="0">
                <a:ea typeface="微軟正黑體" pitchFamily="34" charset="-120"/>
              </a:rPr>
              <a:t>[</a:t>
            </a:r>
            <a:r>
              <a:rPr lang="zh-TW" altLang="en-US" sz="2000" dirty="0">
                <a:ea typeface="微軟正黑體" pitchFamily="34" charset="-120"/>
              </a:rPr>
              <a:t>傳回值</a:t>
            </a:r>
            <a:r>
              <a:rPr lang="en-US" altLang="zh-TW" sz="2000" dirty="0" smtClean="0">
                <a:ea typeface="微軟正黑體" pitchFamily="34" charset="-120"/>
              </a:rPr>
              <a:t>]</a:t>
            </a:r>
            <a:endParaRPr lang="zh-TW" altLang="en-US" sz="2000" dirty="0"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740" y="193107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800" dirty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這隻程式會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回傳 </a:t>
            </a:r>
            <a:r>
              <a:rPr lang="en-US" altLang="zh-TW" sz="1800" dirty="0" smtClean="0">
                <a:latin typeface="+mj-lt"/>
                <a:ea typeface="+mj-ea"/>
              </a:rPr>
              <a:t>x</a:t>
            </a:r>
            <a:r>
              <a:rPr lang="zh-TW" altLang="en-US" sz="1800" dirty="0" smtClean="0">
                <a:latin typeface="+mj-lt"/>
                <a:ea typeface="+mj-ea"/>
              </a:rPr>
              <a:t>的 </a:t>
            </a:r>
            <a:r>
              <a:rPr lang="en-US" altLang="zh-TW" sz="1800" dirty="0" smtClean="0">
                <a:latin typeface="+mj-lt"/>
                <a:ea typeface="+mj-ea"/>
              </a:rPr>
              <a:t>3</a:t>
            </a:r>
            <a:r>
              <a:rPr lang="zh-TW" altLang="en-US" sz="1800" dirty="0" smtClean="0">
                <a:latin typeface="+mj-lt"/>
                <a:ea typeface="+mj-ea"/>
              </a:rPr>
              <a:t>次方</a:t>
            </a:r>
            <a:endParaRPr lang="zh-TW" altLang="en-US" sz="1800" dirty="0">
              <a:latin typeface="+mj-lt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6740" y="3179766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err="1">
                <a:latin typeface="+mj-lt"/>
                <a:ea typeface="+mj-ea"/>
              </a:rPr>
              <a:t>a</a:t>
            </a:r>
            <a:r>
              <a:rPr lang="en-US" altLang="zh-TW" sz="1800" dirty="0" err="1" smtClean="0">
                <a:latin typeface="+mj-lt"/>
                <a:ea typeface="+mj-ea"/>
              </a:rPr>
              <a:t>bc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是輸入的值</a:t>
            </a:r>
            <a:endParaRPr lang="en-US" altLang="zh-TW" sz="1800" dirty="0" smtClean="0">
              <a:latin typeface="+mj-lt"/>
              <a:ea typeface="+mj-ea"/>
            </a:endParaRPr>
          </a:p>
          <a:p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err="1" smtClean="0">
                <a:latin typeface="+mj-lt"/>
                <a:ea typeface="+mj-ea"/>
              </a:rPr>
              <a:t>tmp</a:t>
            </a:r>
            <a:r>
              <a:rPr lang="en-US" altLang="zh-TW" sz="1800" dirty="0" smtClean="0">
                <a:latin typeface="+mj-lt"/>
                <a:ea typeface="+mj-ea"/>
              </a:rPr>
              <a:t> </a:t>
            </a:r>
            <a:r>
              <a:rPr lang="zh-TW" altLang="en-US" sz="1800" dirty="0" smtClean="0">
                <a:latin typeface="+mj-lt"/>
                <a:ea typeface="+mj-ea"/>
              </a:rPr>
              <a:t>接收 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en-US" altLang="zh-TW" sz="1800" dirty="0" smtClean="0">
                <a:latin typeface="+mj-lt"/>
                <a:ea typeface="+mj-ea"/>
              </a:rPr>
              <a:t>power(</a:t>
            </a:r>
            <a:r>
              <a:rPr lang="en-US" altLang="zh-TW" sz="1800" dirty="0" err="1" smtClean="0">
                <a:latin typeface="+mj-lt"/>
                <a:ea typeface="+mj-ea"/>
              </a:rPr>
              <a:t>abc</a:t>
            </a:r>
            <a:r>
              <a:rPr lang="en-US" altLang="zh-TW" sz="1800" dirty="0" smtClean="0">
                <a:latin typeface="+mj-lt"/>
                <a:ea typeface="+mj-ea"/>
              </a:rPr>
              <a:t>)</a:t>
            </a:r>
          </a:p>
          <a:p>
            <a:r>
              <a:rPr lang="zh-TW" altLang="en-US" sz="1800" dirty="0" smtClean="0">
                <a:latin typeface="+mj-lt"/>
                <a:ea typeface="+mj-ea"/>
              </a:rPr>
              <a:t>傳回來的計算結果</a:t>
            </a:r>
            <a:endParaRPr lang="zh-TW" altLang="en-US" sz="1800" dirty="0">
              <a:latin typeface="+mj-lt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16" y="2269284"/>
            <a:ext cx="4207809" cy="275126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61765" y="2267602"/>
            <a:ext cx="2133600" cy="43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319294" y="3041784"/>
            <a:ext cx="3637317" cy="643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0" y="175320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Ex 3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0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17641</TotalTime>
  <Words>542</Words>
  <Application>Microsoft Office PowerPoint</Application>
  <PresentationFormat>A4 紙張 (210x297 公釐)</PresentationFormat>
  <Paragraphs>195</Paragraphs>
  <Slides>17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Calibri</vt:lpstr>
      <vt:lpstr>Times New Roman</vt:lpstr>
      <vt:lpstr>回顧</vt:lpstr>
      <vt:lpstr>Chapter 9</vt:lpstr>
      <vt:lpstr>函數(Function)</vt:lpstr>
      <vt:lpstr>函數(Function)</vt:lpstr>
      <vt:lpstr>函數(Function)</vt:lpstr>
      <vt:lpstr>函數(Function)</vt:lpstr>
      <vt:lpstr>函數(Function)</vt:lpstr>
      <vt:lpstr>函數(Function)</vt:lpstr>
      <vt:lpstr>函數(Function)</vt:lpstr>
      <vt:lpstr>函數(Function)</vt:lpstr>
      <vt:lpstr>函數(Function)</vt:lpstr>
      <vt:lpstr>函數(Function)</vt:lpstr>
      <vt:lpstr>隨堂練習</vt:lpstr>
      <vt:lpstr>函數(Function)</vt:lpstr>
      <vt:lpstr>函數(Function)</vt:lpstr>
      <vt:lpstr>函數(Function)</vt:lpstr>
      <vt:lpstr>函數(Function)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1557</cp:revision>
  <cp:lastPrinted>1999-12-27T05:13:43Z</cp:lastPrinted>
  <dcterms:created xsi:type="dcterms:W3CDTF">1995-06-17T23:31:02Z</dcterms:created>
  <dcterms:modified xsi:type="dcterms:W3CDTF">2018-03-30T00:37:34Z</dcterms:modified>
</cp:coreProperties>
</file>