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9"/>
  </p:notesMasterIdLst>
  <p:handoutMasterIdLst>
    <p:handoutMasterId r:id="rId30"/>
  </p:handoutMasterIdLst>
  <p:sldIdLst>
    <p:sldId id="478" r:id="rId2"/>
    <p:sldId id="515" r:id="rId3"/>
    <p:sldId id="617" r:id="rId4"/>
    <p:sldId id="620" r:id="rId5"/>
    <p:sldId id="621" r:id="rId6"/>
    <p:sldId id="644" r:id="rId7"/>
    <p:sldId id="627" r:id="rId8"/>
    <p:sldId id="628" r:id="rId9"/>
    <p:sldId id="646" r:id="rId10"/>
    <p:sldId id="647" r:id="rId11"/>
    <p:sldId id="648" r:id="rId12"/>
    <p:sldId id="649" r:id="rId13"/>
    <p:sldId id="650" r:id="rId14"/>
    <p:sldId id="632" r:id="rId15"/>
    <p:sldId id="622" r:id="rId16"/>
    <p:sldId id="623" r:id="rId17"/>
    <p:sldId id="634" r:id="rId18"/>
    <p:sldId id="635" r:id="rId19"/>
    <p:sldId id="636" r:id="rId20"/>
    <p:sldId id="624" r:id="rId21"/>
    <p:sldId id="626" r:id="rId22"/>
    <p:sldId id="638" r:id="rId23"/>
    <p:sldId id="639" r:id="rId24"/>
    <p:sldId id="640" r:id="rId25"/>
    <p:sldId id="642" r:id="rId26"/>
    <p:sldId id="616" r:id="rId27"/>
    <p:sldId id="645" r:id="rId28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88203" autoAdjust="0"/>
  </p:normalViewPr>
  <p:slideViewPr>
    <p:cSldViewPr snapToGrid="0">
      <p:cViewPr varScale="1">
        <p:scale>
          <a:sx n="107" d="100"/>
          <a:sy n="107" d="100"/>
        </p:scale>
        <p:origin x="148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756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8EAB-F81A-4FAA-A7B4-67399DE81CF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785A5-0197-47D4-8F24-6E31FBF33F8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26F1-DC2B-44D6-A0D1-F4DBAF5513F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A328-C46D-4DC1-9EB0-BA3D0859545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FCC3-31DE-41A8-8A49-A6257B1CC5E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B566-BC8A-45DD-950A-371E8ED67EB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2845-6D64-4488-AC3B-9B0348451E5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B41B5-07B2-41A0-951C-437990B7AAB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86D7-6C1E-4C2F-A7EF-23FB7B2A11F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47115912-D894-456C-8BCF-FE3A861CFF27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6876-9B8A-49F4-BD1E-B9AEBB1F6B1C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CE7F61-F6F8-42D5-B00E-F86A4FC727E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uderstein/nppPluginManager/releases/download/v1.4.9/PluginManager_v1.4.9_UNI.zip" TargetMode="External"/><Relationship Id="rId2" Type="http://schemas.openxmlformats.org/officeDocument/2006/relationships/hyperlink" Target="https://github.com/bruderstein/nppPluginManager/releas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File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9565-F9ED-48E2-B7D5-D40CE54F162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檔案</a:t>
            </a:r>
            <a:r>
              <a:rPr lang="en-US" altLang="zh-TW" sz="3600" dirty="0"/>
              <a:t>(File)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27627"/>
            <a:ext cx="8172450" cy="402336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hlinkClick r:id="rId2"/>
              </a:rPr>
              <a:t>github.com/bruderstein/nppPluginManager/releases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下載</a:t>
            </a:r>
            <a:r>
              <a:rPr lang="en-US" altLang="zh-TW" dirty="0" smtClean="0">
                <a:hlinkClick r:id="rId3"/>
              </a:rPr>
              <a:t>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PluginManager_v1.4.9_UNI.zip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解壓縮之後兩個檔案分別為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plugins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和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updater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資料夾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65" y="3471838"/>
            <a:ext cx="5476875" cy="1409700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3144852"/>
            <a:ext cx="2807425" cy="2629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98965" y="282375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+mj-ea"/>
              </a:rPr>
              <a:t>解決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  <a:ea typeface="+mj-ea"/>
              </a:rPr>
              <a:t>方式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ea typeface="+mj-ea"/>
              </a:rPr>
              <a:t>2)</a:t>
            </a:r>
            <a:endParaRPr lang="en-US" altLang="zh-TW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51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檔案</a:t>
            </a:r>
            <a:r>
              <a:rPr lang="en-US" altLang="zh-TW" sz="3600" dirty="0"/>
              <a:t>(File)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27627"/>
            <a:ext cx="8172450" cy="402336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plugins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PluginManager.dll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放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C:\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Program Files(x86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)\Notepad++\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plugins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0" y="2954587"/>
            <a:ext cx="7077075" cy="2409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60435" y="3537959"/>
            <a:ext cx="1311040" cy="279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732805" y="5084885"/>
            <a:ext cx="1311040" cy="279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肘形接點 13"/>
          <p:cNvCxnSpPr/>
          <p:nvPr/>
        </p:nvCxnSpPr>
        <p:spPr>
          <a:xfrm>
            <a:off x="2415955" y="3827176"/>
            <a:ext cx="3316850" cy="1385342"/>
          </a:xfrm>
          <a:prstGeom prst="bentConnector3">
            <a:avLst>
              <a:gd name="adj1" fmla="val 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27652" y="2216957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+mj-ea"/>
              </a:rPr>
              <a:t>解決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  <a:ea typeface="+mj-ea"/>
              </a:rPr>
              <a:t>方式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ea typeface="+mj-ea"/>
              </a:rPr>
              <a:t>2)</a:t>
            </a:r>
            <a:endParaRPr lang="en-US" altLang="zh-TW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40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檔案</a:t>
            </a:r>
            <a:r>
              <a:rPr lang="en-US" altLang="zh-TW" sz="3600" dirty="0"/>
              <a:t>(File)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27627"/>
            <a:ext cx="8172450" cy="402336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再將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updater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gpup.exe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放在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C:\Program Files (x86)\Notepad++\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updater 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79" y="2785928"/>
            <a:ext cx="7029375" cy="22731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2265" y="3520867"/>
            <a:ext cx="846034" cy="253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46307" y="3537959"/>
            <a:ext cx="846034" cy="253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7" idx="3"/>
          </p:cNvCxnSpPr>
          <p:nvPr/>
        </p:nvCxnSpPr>
        <p:spPr>
          <a:xfrm>
            <a:off x="2948299" y="3647479"/>
            <a:ext cx="3998008" cy="1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1540" y="2241468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+mj-ea"/>
              </a:rPr>
              <a:t>解決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  <a:ea typeface="+mj-ea"/>
              </a:rPr>
              <a:t>方式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ea typeface="+mj-ea"/>
              </a:rPr>
              <a:t>2)</a:t>
            </a:r>
            <a:endParaRPr lang="en-US" altLang="zh-TW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37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檔案</a:t>
            </a:r>
            <a:r>
              <a:rPr lang="en-US" altLang="zh-TW" sz="3600" dirty="0"/>
              <a:t>(File)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27627"/>
            <a:ext cx="8172450" cy="4023360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路徑調整後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Plugin Manager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即可使用。</a:t>
            </a:r>
          </a:p>
          <a:p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2848382"/>
            <a:ext cx="7873401" cy="1981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48076" y="2191344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+mj-ea"/>
              </a:rPr>
              <a:t>解決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  <a:ea typeface="+mj-ea"/>
              </a:rPr>
              <a:t>方式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ea typeface="+mj-ea"/>
              </a:rPr>
              <a:t>2)</a:t>
            </a:r>
            <a:endParaRPr lang="en-US" altLang="zh-TW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09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測試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2C99-876E-4862-B53F-590CE2CD1C1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90" y="3062568"/>
            <a:ext cx="4400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存取</a:t>
            </a:r>
            <a:r>
              <a:rPr lang="zh-TW" altLang="en-US" dirty="0">
                <a:solidFill>
                  <a:srgbClr val="0070C0"/>
                </a:solidFill>
              </a:rPr>
              <a:t>檔案</a:t>
            </a:r>
            <a:r>
              <a:rPr lang="zh-TW" altLang="en-US" dirty="0" smtClean="0">
                <a:solidFill>
                  <a:srgbClr val="0070C0"/>
                </a:solidFill>
              </a:rPr>
              <a:t>的三種動作</a:t>
            </a:r>
            <a:endParaRPr lang="en-US" altLang="zh-TW" dirty="0">
              <a:solidFill>
                <a:srgbClr val="0070C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1A3F-7A32-4122-A7D3-6B60C9B0E22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26891"/>
              </p:ext>
            </p:extLst>
          </p:nvPr>
        </p:nvGraphicFramePr>
        <p:xfrm>
          <a:off x="2100094" y="2838108"/>
          <a:ext cx="5755341" cy="332737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2457"/>
                <a:gridCol w="4772884"/>
              </a:tblGrid>
              <a:tr h="4674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存取檔案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b="1" kern="100" dirty="0" smtClean="0">
                          <a:solidFill>
                            <a:schemeClr val="lt1"/>
                          </a:solidFill>
                          <a:latin typeface="+mn-lt"/>
                          <a:ea typeface="微軟正黑體" pitchFamily="34" charset="-120"/>
                          <a:cs typeface="Times New Roman"/>
                        </a:rPr>
                        <a:t>方法</a:t>
                      </a:r>
                      <a:endParaRPr lang="zh-TW" altLang="zh-TW" sz="1800" b="1" kern="100" dirty="0">
                        <a:solidFill>
                          <a:schemeClr val="lt1"/>
                        </a:solidFill>
                        <a:latin typeface="+mn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</a:tr>
              <a:tr h="98445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讀檔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read()</a:t>
                      </a: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err="1" smtClean="0">
                          <a:latin typeface="+mj-lt"/>
                          <a:ea typeface="微軟正黑體" pitchFamily="34" charset="-120"/>
                          <a:cs typeface="+mn-cs"/>
                        </a:rPr>
                        <a:t>readline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()</a:t>
                      </a: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err="1" smtClean="0">
                          <a:latin typeface="+mj-lt"/>
                          <a:ea typeface="微軟正黑體" pitchFamily="34" charset="-120"/>
                          <a:cs typeface="+mn-cs"/>
                        </a:rPr>
                        <a:t>readlines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()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98445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寫檔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write()</a:t>
                      </a: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err="1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writeline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()</a:t>
                      </a: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err="1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writelines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()</a:t>
                      </a:r>
                      <a:endParaRPr lang="zh-TW" altLang="zh-TW" sz="1800" kern="100" dirty="0">
                        <a:solidFill>
                          <a:schemeClr val="dk1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68113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關檔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Times New Roman"/>
                        </a:rPr>
                        <a:t>close()</a:t>
                      </a:r>
                      <a:endParaRPr lang="zh-TW" altLang="zh-TW" sz="1800" kern="100" dirty="0">
                        <a:solidFill>
                          <a:schemeClr val="dk1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70C0"/>
                </a:solidFill>
              </a:rPr>
              <a:t>r</a:t>
            </a:r>
            <a:r>
              <a:rPr lang="en-US" altLang="zh-TW" dirty="0" smtClean="0">
                <a:solidFill>
                  <a:srgbClr val="0070C0"/>
                </a:solidFill>
              </a:rPr>
              <a:t>ead()</a:t>
            </a:r>
            <a:endParaRPr lang="en-US" altLang="zh-TW" dirty="0">
              <a:solidFill>
                <a:srgbClr val="0070C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0B14-5DD1-448B-B1F3-60B6DE0E092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66" y="2940279"/>
            <a:ext cx="5753406" cy="27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>
                <a:solidFill>
                  <a:srgbClr val="0070C0"/>
                </a:solidFill>
              </a:rPr>
              <a:t>r</a:t>
            </a:r>
            <a:r>
              <a:rPr lang="en-US" altLang="zh-TW" dirty="0" err="1" smtClean="0">
                <a:solidFill>
                  <a:srgbClr val="0070C0"/>
                </a:solidFill>
              </a:rPr>
              <a:t>eadline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endParaRPr lang="en-US" altLang="zh-TW" dirty="0">
              <a:solidFill>
                <a:srgbClr val="0070C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0A18-E485-44A4-9387-DA5F693CB6D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01" y="2919132"/>
            <a:ext cx="5734727" cy="26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readlines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endParaRPr lang="en-US" altLang="zh-TW" dirty="0">
              <a:solidFill>
                <a:srgbClr val="0070C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7CC3-6659-40C8-9FB3-2F5013F1161C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8" y="3087407"/>
            <a:ext cx="6454589" cy="22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readlines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  <a:endParaRPr lang="en-US" altLang="zh-TW" dirty="0">
              <a:solidFill>
                <a:srgbClr val="0070C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C4DF-59D7-46FD-8842-752481113AE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3" y="2770654"/>
            <a:ext cx="6457950" cy="3486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42631" y="3101736"/>
            <a:ext cx="1456898" cy="225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028631" y="3415500"/>
            <a:ext cx="569393" cy="672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48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在各種程式語言中，有關於開檔、讀檔的檔案存取方式是常被使用到的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00B050"/>
                </a:solidFill>
              </a:rPr>
              <a:t>Python </a:t>
            </a:r>
            <a:r>
              <a:rPr lang="zh-TW" altLang="en-US" dirty="0" smtClean="0">
                <a:solidFill>
                  <a:srgbClr val="00B050"/>
                </a:solidFill>
              </a:rPr>
              <a:t>使用</a:t>
            </a:r>
            <a:r>
              <a:rPr lang="en-US" altLang="zh-TW" dirty="0">
                <a:solidFill>
                  <a:srgbClr val="00B050"/>
                </a:solidFill>
              </a:rPr>
              <a:t>open() </a:t>
            </a:r>
            <a:r>
              <a:rPr lang="zh-TW" altLang="en-US" dirty="0">
                <a:solidFill>
                  <a:srgbClr val="00B050"/>
                </a:solidFill>
              </a:rPr>
              <a:t>函數來開啟電腦</a:t>
            </a:r>
            <a:r>
              <a:rPr lang="zh-TW" altLang="en-US" dirty="0" smtClean="0">
                <a:solidFill>
                  <a:srgbClr val="00B050"/>
                </a:solidFill>
              </a:rPr>
              <a:t>中的檔案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當檔案開啟後就能</a:t>
            </a:r>
            <a:r>
              <a:rPr lang="zh-TW" altLang="en-US" dirty="0"/>
              <a:t>進行檔案內容的讀取、寫入或修改</a:t>
            </a:r>
            <a:r>
              <a:rPr lang="zh-TW" altLang="en-US" dirty="0" smtClean="0"/>
              <a:t>等指令</a:t>
            </a:r>
            <a:endParaRPr lang="en-US" altLang="zh-TW" dirty="0" smtClean="0"/>
          </a:p>
          <a:p>
            <a:endParaRPr lang="en-US" altLang="zh-TW" dirty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FD61-BEEB-4B82-B5DB-6B2B3DF690E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1931761" y="5004574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[buffering] 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>
                <a:solidFill>
                  <a:srgbClr val="0070C0"/>
                </a:solidFill>
              </a:rPr>
              <a:t>r</a:t>
            </a:r>
            <a:r>
              <a:rPr lang="en-US" altLang="zh-TW" dirty="0" err="1" smtClean="0">
                <a:solidFill>
                  <a:srgbClr val="0070C0"/>
                </a:solidFill>
              </a:rPr>
              <a:t>eadline</a:t>
            </a:r>
            <a:r>
              <a:rPr lang="en-US" altLang="zh-TW" dirty="0" smtClean="0">
                <a:solidFill>
                  <a:srgbClr val="0070C0"/>
                </a:solidFill>
              </a:rPr>
              <a:t>() vs </a:t>
            </a:r>
            <a:r>
              <a:rPr lang="en-US" altLang="zh-TW" dirty="0" err="1" smtClean="0">
                <a:solidFill>
                  <a:srgbClr val="0070C0"/>
                </a:solidFill>
              </a:rPr>
              <a:t>readlines</a:t>
            </a:r>
            <a:r>
              <a:rPr lang="en-US" altLang="zh-TW" dirty="0" smtClean="0">
                <a:solidFill>
                  <a:srgbClr val="0070C0"/>
                </a:solidFill>
              </a:rPr>
              <a:t>()</a:t>
            </a:r>
          </a:p>
          <a:p>
            <a:endParaRPr lang="en-US" altLang="zh-TW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TW" dirty="0" err="1"/>
              <a:t>readline</a:t>
            </a:r>
            <a:r>
              <a:rPr lang="en-US" altLang="zh-TW" dirty="0"/>
              <a:t>() </a:t>
            </a:r>
            <a:r>
              <a:rPr lang="zh-TW" altLang="en-US" dirty="0" smtClean="0"/>
              <a:t>比 </a:t>
            </a:r>
            <a:r>
              <a:rPr lang="en-US" altLang="zh-TW" dirty="0" err="1" smtClean="0"/>
              <a:t>readlines</a:t>
            </a:r>
            <a:r>
              <a:rPr lang="en-US" altLang="zh-TW" dirty="0"/>
              <a:t>() </a:t>
            </a:r>
            <a:r>
              <a:rPr lang="zh-TW" altLang="en-US" dirty="0" smtClean="0"/>
              <a:t>執行時間慢許多，因為</a:t>
            </a:r>
            <a:r>
              <a:rPr lang="en-US" altLang="zh-TW" dirty="0" err="1"/>
              <a:t>readline</a:t>
            </a:r>
            <a:r>
              <a:rPr lang="en-US" altLang="zh-TW" dirty="0"/>
              <a:t>() </a:t>
            </a:r>
            <a:r>
              <a:rPr lang="zh-TW" altLang="en-US" dirty="0"/>
              <a:t>一次只讀取</a:t>
            </a:r>
            <a:r>
              <a:rPr lang="zh-TW" altLang="en-US" dirty="0" smtClean="0"/>
              <a:t>一行</a:t>
            </a:r>
            <a:endParaRPr lang="en-US" altLang="zh-TW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altLang="zh-TW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zh-TW" altLang="en-US" dirty="0" smtClean="0">
                <a:solidFill>
                  <a:srgbClr val="00B050"/>
                </a:solidFill>
              </a:rPr>
              <a:t>建議使用 </a:t>
            </a:r>
            <a:r>
              <a:rPr lang="en-US" altLang="zh-TW" dirty="0" err="1" smtClean="0">
                <a:solidFill>
                  <a:srgbClr val="00B050"/>
                </a:solidFill>
              </a:rPr>
              <a:t>readlines</a:t>
            </a:r>
            <a:r>
              <a:rPr lang="en-US" altLang="zh-TW" dirty="0">
                <a:solidFill>
                  <a:srgbClr val="00B050"/>
                </a:solidFill>
              </a:rPr>
              <a:t>() </a:t>
            </a:r>
            <a:r>
              <a:rPr lang="zh-TW" altLang="en-US" dirty="0" smtClean="0">
                <a:solidFill>
                  <a:srgbClr val="00B050"/>
                </a:solidFill>
              </a:rPr>
              <a:t>一次讀取完整份文件，再用</a:t>
            </a:r>
            <a:r>
              <a:rPr lang="zh-TW" altLang="en-US" b="1" dirty="0" smtClean="0">
                <a:solidFill>
                  <a:srgbClr val="00B050"/>
                </a:solidFill>
              </a:rPr>
              <a:t>迴</a:t>
            </a:r>
            <a:r>
              <a:rPr lang="zh-TW" altLang="en-US" b="1" dirty="0">
                <a:solidFill>
                  <a:srgbClr val="00B050"/>
                </a:solidFill>
              </a:rPr>
              <a:t>圈逐</a:t>
            </a:r>
            <a:r>
              <a:rPr lang="zh-TW" altLang="en-US" b="1" dirty="0" smtClean="0">
                <a:solidFill>
                  <a:srgbClr val="00B050"/>
                </a:solidFill>
              </a:rPr>
              <a:t>行進行處理</a:t>
            </a:r>
            <a:endParaRPr lang="zh-TW" altLang="en-US" b="1" dirty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DB2-514B-46AB-9681-1ADC4E1532E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96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en-US" altLang="zh-TW" dirty="0" smtClean="0">
                <a:solidFill>
                  <a:srgbClr val="0070C0"/>
                </a:solidFill>
              </a:rPr>
              <a:t>trip() </a:t>
            </a:r>
            <a:r>
              <a:rPr lang="en-US" altLang="zh-TW" dirty="0">
                <a:solidFill>
                  <a:srgbClr val="0070C0"/>
                </a:solidFill>
              </a:rPr>
              <a:t>: </a:t>
            </a:r>
            <a:endParaRPr lang="en-US" altLang="zh-TW" dirty="0"/>
          </a:p>
          <a:p>
            <a:r>
              <a:rPr lang="zh-TW" altLang="en-US" dirty="0" smtClean="0"/>
              <a:t>好用的處理檔案的函數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可以去掉每行頭尾空白的部份</a:t>
            </a:r>
            <a:endParaRPr lang="en-US" altLang="zh-TW" dirty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823C-61DC-4559-8202-D6B4C283A1A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05" y="3400704"/>
            <a:ext cx="7619710" cy="21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70C0"/>
                </a:solidFill>
              </a:rPr>
              <a:t>mode :</a:t>
            </a:r>
            <a:r>
              <a:rPr lang="zh-TW" altLang="en-US" dirty="0">
                <a:solidFill>
                  <a:srgbClr val="0070C0"/>
                </a:solidFill>
              </a:rPr>
              <a:t> 存取檔案的模式</a:t>
            </a:r>
            <a:endParaRPr lang="en-US" altLang="zh-TW" dirty="0">
              <a:solidFill>
                <a:srgbClr val="0070C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CF7A-3FE9-4B52-8B26-8172722F141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7628"/>
              </p:ext>
            </p:extLst>
          </p:nvPr>
        </p:nvGraphicFramePr>
        <p:xfrm>
          <a:off x="1182022" y="2957712"/>
          <a:ext cx="7992888" cy="285517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8650"/>
                <a:gridCol w="7114238"/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模式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描述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r</a:t>
                      </a:r>
                      <a:endParaRPr lang="zh-TW" sz="1800" kern="1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以</a:t>
                      </a:r>
                      <a:r>
                        <a:rPr lang="zh-TW" sz="1800" b="1" kern="100" dirty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唯讀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方式打開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文件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游標在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文件的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開頭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530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r+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打開一個文件用於</a:t>
                      </a:r>
                      <a:r>
                        <a:rPr lang="zh-TW" sz="1800" b="1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讀寫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游標在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文件的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開頭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73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w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打開一個文件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並且只</a:t>
                      </a:r>
                      <a:r>
                        <a:rPr lang="zh-TW" altLang="en-US" sz="1800" b="1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能</a:t>
                      </a:r>
                      <a:r>
                        <a:rPr lang="zh-TW" sz="1800" b="1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寫入</a:t>
                      </a:r>
                      <a:endParaRPr lang="en-US" altLang="zh-TW" sz="1800" b="0" kern="100" dirty="0" smtClean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該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文件已存在則將其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覆蓋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，若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不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存在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則建立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新文件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7304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w+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打開一個文件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並能夠</a:t>
                      </a:r>
                      <a:r>
                        <a:rPr lang="zh-TW" sz="1800" b="1" kern="100" dirty="0" smtClean="0">
                          <a:solidFill>
                            <a:srgbClr val="FF0000"/>
                          </a:solidFill>
                          <a:latin typeface="+mj-lt"/>
                          <a:ea typeface="微軟正黑體" pitchFamily="34" charset="-120"/>
                        </a:rPr>
                        <a:t>讀寫</a:t>
                      </a:r>
                      <a:endParaRPr lang="en-US" altLang="zh-TW" sz="1800" b="0" kern="100" dirty="0" smtClean="0">
                        <a:solidFill>
                          <a:srgbClr val="FF0000"/>
                        </a:solidFill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如果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該文件已存在則將其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覆蓋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，若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不存在，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則建立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新文件</a:t>
                      </a:r>
                      <a:endParaRPr lang="zh-TW" altLang="zh-TW" sz="1800" kern="100" dirty="0" smtClean="0">
                        <a:solidFill>
                          <a:schemeClr val="dk1"/>
                        </a:solidFill>
                        <a:latin typeface="+mn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70C0"/>
                </a:solidFill>
              </a:rPr>
              <a:t>mode :</a:t>
            </a:r>
            <a:r>
              <a:rPr lang="zh-TW" altLang="en-US" dirty="0">
                <a:solidFill>
                  <a:srgbClr val="0070C0"/>
                </a:solidFill>
              </a:rPr>
              <a:t> 存取檔案的模式</a:t>
            </a:r>
            <a:endParaRPr lang="en-US" altLang="zh-TW" dirty="0">
              <a:solidFill>
                <a:srgbClr val="0070C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86D-85BF-479F-9C3B-570A411EDB2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72999"/>
              </p:ext>
            </p:extLst>
          </p:nvPr>
        </p:nvGraphicFramePr>
        <p:xfrm>
          <a:off x="1182022" y="2953807"/>
          <a:ext cx="7992888" cy="27891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78650"/>
                <a:gridCol w="7114238"/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模式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描述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</a:tr>
              <a:tr h="104811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a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打開一個文件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並且限定為</a:t>
                      </a:r>
                      <a:r>
                        <a:rPr lang="zh-TW" altLang="en-US" sz="1800" b="1" kern="100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新增</a:t>
                      </a:r>
                      <a:r>
                        <a:rPr lang="zh-TW" sz="1800" b="1" kern="100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資料</a:t>
                      </a:r>
                      <a:endParaRPr lang="en-US" altLang="zh-TW" sz="1800" b="0" kern="100" dirty="0" smtClean="0">
                        <a:solidFill>
                          <a:srgbClr val="00B050"/>
                        </a:solidFill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該文件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若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存在，游標將在</a:t>
                      </a:r>
                      <a:r>
                        <a:rPr lang="zh-TW" sz="1800" b="1" kern="100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結尾</a:t>
                      </a:r>
                      <a:r>
                        <a:rPr lang="zh-TW" altLang="en-US" sz="1800" b="1" kern="100" dirty="0" smtClean="0">
                          <a:solidFill>
                            <a:srgbClr val="0070C0"/>
                          </a:solidFill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新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增的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內容會被寫入到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結尾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後</a:t>
                      </a:r>
                      <a:endParaRPr lang="en-US" altLang="zh-TW" sz="1800" kern="100" dirty="0" smtClean="0"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如果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該文件不存在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建立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新文件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再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進行寫入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1296954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a+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打開一個文件並且能夠讀寫</a:t>
                      </a:r>
                      <a:endParaRPr lang="en-US" altLang="zh-TW" sz="1800" kern="100" dirty="0" smtClean="0"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該文件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若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存在，游標將在</a:t>
                      </a:r>
                      <a:r>
                        <a:rPr lang="zh-TW" altLang="zh-TW" sz="1800" b="1" kern="100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結尾</a:t>
                      </a:r>
                      <a:r>
                        <a:rPr lang="zh-TW" altLang="en-US" sz="1800" b="1" kern="100" dirty="0" smtClean="0">
                          <a:solidFill>
                            <a:srgbClr val="0070C0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，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新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增的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內容會被寫入到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結尾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後</a:t>
                      </a:r>
                      <a:endParaRPr lang="en-US" altLang="zh-TW" sz="1800" kern="100" dirty="0" smtClean="0">
                        <a:solidFill>
                          <a:schemeClr val="dk1"/>
                        </a:solidFill>
                        <a:latin typeface="+mj-lt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如果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該文件不存在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，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建立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新文件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再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進行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讀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寫</a:t>
                      </a:r>
                      <a:endParaRPr lang="zh-TW" altLang="zh-TW" sz="1800" kern="100" dirty="0">
                        <a:solidFill>
                          <a:schemeClr val="dk1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2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write()</a:t>
            </a:r>
            <a:endParaRPr lang="en-US" altLang="zh-TW" dirty="0" smtClean="0"/>
          </a:p>
          <a:p>
            <a:r>
              <a:rPr lang="en-US" altLang="zh-TW" dirty="0" smtClean="0"/>
              <a:t>write</a:t>
            </a:r>
            <a:r>
              <a:rPr lang="en-US" altLang="zh-TW" dirty="0"/>
              <a:t>() </a:t>
            </a:r>
            <a:r>
              <a:rPr lang="zh-TW" altLang="en-US" dirty="0" smtClean="0"/>
              <a:t>函數可</a:t>
            </a:r>
            <a:r>
              <a:rPr lang="zh-TW" altLang="en-US" dirty="0"/>
              <a:t>將任何字串寫入目前已經被打開的</a:t>
            </a:r>
            <a:r>
              <a:rPr lang="zh-TW" altLang="en-US" dirty="0" smtClean="0"/>
              <a:t>檔案。</a:t>
            </a:r>
            <a:endParaRPr lang="en-US" altLang="zh-TW" dirty="0" smtClean="0"/>
          </a:p>
          <a:p>
            <a:r>
              <a:rPr lang="en-US" altLang="zh-TW" dirty="0" smtClean="0"/>
              <a:t>write() </a:t>
            </a:r>
            <a:r>
              <a:rPr lang="zh-TW" altLang="en-US" dirty="0" smtClean="0"/>
              <a:t>不會自動在結尾中加</a:t>
            </a:r>
            <a:r>
              <a:rPr lang="zh-TW" altLang="en-US" dirty="0"/>
              <a:t>分行</a:t>
            </a:r>
            <a:r>
              <a:rPr lang="zh-TW" altLang="en-US" dirty="0" smtClean="0"/>
              <a:t>符號</a:t>
            </a:r>
            <a:r>
              <a:rPr lang="zh-TW" altLang="en-US" dirty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”\n”</a:t>
            </a:r>
            <a:r>
              <a:rPr lang="en-US" altLang="zh-TW" dirty="0" smtClean="0"/>
              <a:t>, </a:t>
            </a:r>
            <a:r>
              <a:rPr lang="zh-TW" altLang="en-US" dirty="0" smtClean="0"/>
              <a:t>要</a:t>
            </a:r>
            <a:r>
              <a:rPr lang="zh-TW" altLang="en-US" dirty="0"/>
              <a:t>換行</a:t>
            </a:r>
            <a:r>
              <a:rPr lang="zh-TW" altLang="en-US" dirty="0" smtClean="0"/>
              <a:t>則自行</a:t>
            </a:r>
            <a:r>
              <a:rPr lang="zh-TW" altLang="en-US" dirty="0"/>
              <a:t>加上</a:t>
            </a:r>
            <a:r>
              <a:rPr lang="zh-TW" altLang="en-US" dirty="0" smtClean="0"/>
              <a:t>分行符號</a:t>
            </a:r>
            <a:endParaRPr lang="en-US" altLang="zh-TW" dirty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10861-655A-4C35-A838-18D97831075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716119" y="5835161"/>
            <a:ext cx="4095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00B050"/>
                </a:solidFill>
                <a:latin typeface="+mj-ea"/>
                <a:ea typeface="+mj-ea"/>
              </a:rPr>
              <a:t>不洗掉檔案 再持續加文字怎麼處理</a:t>
            </a:r>
            <a:endParaRPr lang="zh-TW" altLang="en-US" sz="20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03" y="3829474"/>
            <a:ext cx="7079349" cy="19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70C0"/>
                </a:solidFill>
              </a:rPr>
              <a:t>write(“filename”, “</a:t>
            </a:r>
            <a:r>
              <a:rPr lang="en-US" altLang="zh-TW" b="1" dirty="0" smtClean="0">
                <a:solidFill>
                  <a:srgbClr val="0070C0"/>
                </a:solidFill>
              </a:rPr>
              <a:t>a+</a:t>
            </a:r>
            <a:r>
              <a:rPr lang="en-US" altLang="zh-TW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E6F2-D27A-401A-B1EF-4647DE788FD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26" y="2884393"/>
            <a:ext cx="7034372" cy="320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1CE92-DECB-435E-BC63-E09233651E6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打開一個文件寫入  </a:t>
            </a:r>
            <a:r>
              <a:rPr lang="en-US" altLang="zh-TW" sz="2000" dirty="0" smtClean="0">
                <a:latin typeface="+mj-lt"/>
                <a:ea typeface="+mj-ea"/>
              </a:rPr>
              <a:t>I Love NBA</a:t>
            </a: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再打開一次文件將</a:t>
            </a:r>
            <a:r>
              <a:rPr lang="en-US" altLang="zh-TW" sz="2000" dirty="0" smtClean="0">
                <a:latin typeface="+mj-lt"/>
                <a:ea typeface="+mj-ea"/>
              </a:rPr>
              <a:t>NBA</a:t>
            </a:r>
            <a:r>
              <a:rPr lang="zh-TW" altLang="en-US" sz="2000" dirty="0" smtClean="0">
                <a:latin typeface="+mj-lt"/>
                <a:ea typeface="+mj-ea"/>
              </a:rPr>
              <a:t>改成 </a:t>
            </a:r>
            <a:r>
              <a:rPr lang="en-US" altLang="zh-TW" sz="2000" dirty="0" smtClean="0">
                <a:latin typeface="+mj-lt"/>
                <a:ea typeface="+mj-ea"/>
              </a:rPr>
              <a:t>Basketball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23" y="3142584"/>
            <a:ext cx="58959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E19-41BA-44BE-B18C-BA532416F7C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4026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詳細來解析這個指令</a:t>
            </a:r>
            <a:endParaRPr lang="en-US" altLang="zh-TW" dirty="0" smtClean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6C64-91DF-4DD6-B109-999B06CE705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293868"/>
              </p:ext>
            </p:extLst>
          </p:nvPr>
        </p:nvGraphicFramePr>
        <p:xfrm>
          <a:off x="891539" y="2943938"/>
          <a:ext cx="8566225" cy="245475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2771"/>
                <a:gridCol w="6883454"/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參數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描述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dirty="0" err="1" smtClean="0"/>
                        <a:t>File_variable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檔案變數的名字</a:t>
                      </a:r>
                      <a:endParaRPr lang="en-US" altLang="zh-TW" dirty="0" smtClean="0"/>
                    </a:p>
                  </a:txBody>
                  <a:tcPr marL="35285" marR="35285" marT="49399" marB="49399" anchor="ctr"/>
                </a:tc>
              </a:tr>
              <a:tr h="530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dirty="0" err="1" smtClean="0"/>
                        <a:t>file_name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檔案的名字或是檔案路徑</a:t>
                      </a:r>
                      <a:endParaRPr lang="en-US" altLang="zh-TW" dirty="0" smtClean="0"/>
                    </a:p>
                  </a:txBody>
                  <a:tcPr marL="35285" marR="35285" marT="49399" marB="49399" anchor="ctr"/>
                </a:tc>
              </a:tr>
              <a:tr h="530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dirty="0" smtClean="0"/>
                        <a:t>mode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存取檔案的模式 </a:t>
                      </a:r>
                      <a:r>
                        <a:rPr lang="en-US" altLang="zh-TW" dirty="0" smtClean="0"/>
                        <a:t>(r,</a:t>
                      </a:r>
                      <a:r>
                        <a:rPr lang="en-US" altLang="zh-TW" baseline="0" dirty="0" smtClean="0"/>
                        <a:t> w, a)</a:t>
                      </a:r>
                      <a:endParaRPr lang="en-US" altLang="zh-TW" dirty="0" smtClean="0"/>
                    </a:p>
                  </a:txBody>
                  <a:tcPr marL="35285" marR="35285" marT="49399" marB="49399" anchor="ctr"/>
                </a:tc>
              </a:tr>
              <a:tr h="530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dirty="0" smtClean="0"/>
                        <a:t>buffering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資料的暫存空間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表示沒有暫存空間，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表示一次讀入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行的資料</a:t>
                      </a:r>
                      <a:endParaRPr lang="en-US" altLang="zh-TW" dirty="0" smtClean="0"/>
                    </a:p>
                  </a:txBody>
                  <a:tcPr marL="35285" marR="35285" marT="49399" marB="493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/>
              <a:t>file_name</a:t>
            </a:r>
            <a:r>
              <a:rPr lang="en-US" altLang="zh-TW" dirty="0"/>
              <a:t> : </a:t>
            </a:r>
            <a:r>
              <a:rPr lang="zh-TW" altLang="en-US" dirty="0"/>
              <a:t>檔案的名字，或是檔案路徑</a:t>
            </a:r>
            <a:endParaRPr lang="en-US" altLang="zh-TW" dirty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3EF55-DB15-417D-ABC1-C9DEBB85152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55282"/>
              </p:ext>
            </p:extLst>
          </p:nvPr>
        </p:nvGraphicFramePr>
        <p:xfrm>
          <a:off x="1117256" y="3243019"/>
          <a:ext cx="7992888" cy="1721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70143"/>
                <a:gridCol w="6422745"/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方法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描述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相對路徑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如果沒有路徑給予路徑</a:t>
                      </a:r>
                      <a:endParaRPr lang="en-US" altLang="zh-TW" sz="1800" kern="100" dirty="0" smtClean="0"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just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Python 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會預設要開啟的檔案與程式碼檔位於同一個資料夾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530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絕對路徑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此檔案在硬碟中實際存位的路徑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1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/>
              <a:t>file_name</a:t>
            </a:r>
            <a:r>
              <a:rPr lang="en-US" altLang="zh-TW" dirty="0"/>
              <a:t> : </a:t>
            </a:r>
            <a:r>
              <a:rPr lang="zh-TW" altLang="en-US" dirty="0"/>
              <a:t>檔案的名字，或是檔案路徑</a:t>
            </a:r>
            <a:endParaRPr lang="en-US" altLang="zh-TW" dirty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8091-D883-4977-B6AB-F17796B4772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80368"/>
              </p:ext>
            </p:extLst>
          </p:nvPr>
        </p:nvGraphicFramePr>
        <p:xfrm>
          <a:off x="1117256" y="3243019"/>
          <a:ext cx="7992888" cy="13943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70143"/>
                <a:gridCol w="6422745"/>
              </a:tblGrid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方法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描述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21171" marR="21171" marT="21171" marB="21171" anchor="ctr"/>
                </a:tc>
              </a:tr>
              <a:tr h="43204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相對路徑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“test.txt”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  <a:tr h="53021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  <a:cs typeface="Times New Roman"/>
                        </a:rPr>
                        <a:t>絕對路徑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“C:\Code\python\ch10\test.txt”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35285" marR="35285" marT="49399" marB="4939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/>
              <a:t>file_name</a:t>
            </a:r>
            <a:r>
              <a:rPr lang="en-US" altLang="zh-TW" dirty="0"/>
              <a:t> : </a:t>
            </a:r>
            <a:r>
              <a:rPr lang="zh-TW" altLang="en-US" dirty="0"/>
              <a:t>檔案的名字，或是檔案</a:t>
            </a:r>
            <a:r>
              <a:rPr lang="zh-TW" altLang="en-US" dirty="0" smtClean="0"/>
              <a:t>路徑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可能會出現相對路徑的錯誤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28B2-A3C3-4BA0-8D33-99ECEBD76DA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25717" y="4788711"/>
            <a:ext cx="264687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/>
              <a:t>找不到檔案怎麼辦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" y="2832490"/>
            <a:ext cx="9105900" cy="18478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131465" y="4187758"/>
            <a:ext cx="5035382" cy="259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1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5B69-63FD-4AE9-8536-76EDAB7F195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49" y="1737362"/>
            <a:ext cx="6112350" cy="50310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07076" y="1737362"/>
            <a:ext cx="411653" cy="225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715749" y="2589009"/>
            <a:ext cx="1008651" cy="225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832278" y="4294042"/>
            <a:ext cx="1008651" cy="225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04" y="3179324"/>
            <a:ext cx="3328262" cy="1415369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22729" y="2058233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+mj-lt"/>
                <a:ea typeface="+mj-ea"/>
              </a:rPr>
              <a:t>解決方式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+mj-ea"/>
              </a:rPr>
              <a:t>)</a:t>
            </a:r>
            <a:endParaRPr lang="en-US" altLang="zh-TW" sz="2000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2000" dirty="0" smtClean="0">
                <a:latin typeface="+mj-lt"/>
                <a:ea typeface="+mj-ea"/>
              </a:rPr>
              <a:t>1. </a:t>
            </a:r>
            <a:r>
              <a:rPr lang="zh-TW" altLang="en-US" sz="2000" dirty="0" smtClean="0">
                <a:latin typeface="+mj-lt"/>
                <a:ea typeface="+mj-ea"/>
              </a:rPr>
              <a:t>安裝 </a:t>
            </a:r>
            <a:r>
              <a:rPr lang="en-US" altLang="zh-TW" sz="2000" dirty="0" err="1" smtClean="0">
                <a:latin typeface="+mj-lt"/>
                <a:ea typeface="+mj-ea"/>
              </a:rPr>
              <a:t>NppExec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49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檔案</a:t>
            </a:r>
            <a:r>
              <a:rPr lang="en-US" altLang="zh-TW" sz="3600" dirty="0" smtClean="0"/>
              <a:t>(File)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解決方式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 algn="ctr"/>
            <a:r>
              <a:rPr lang="en-US" altLang="zh-TW" dirty="0" smtClean="0">
                <a:latin typeface="+mj-lt"/>
                <a:ea typeface="微軟正黑體" pitchFamily="34" charset="-120"/>
              </a:rPr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7614-9248-4D20-9DCB-5DEDC508AE8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482655" y="1246978"/>
            <a:ext cx="597511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800" dirty="0" err="1" smtClean="0">
                <a:ea typeface="微軟正黑體" pitchFamily="34" charset="-120"/>
              </a:rPr>
              <a:t>File_variable</a:t>
            </a:r>
            <a:r>
              <a:rPr lang="en-US" altLang="zh-TW" sz="1800" dirty="0" smtClean="0">
                <a:ea typeface="微軟正黑體" pitchFamily="34" charset="-120"/>
              </a:rPr>
              <a:t> </a:t>
            </a:r>
            <a:r>
              <a:rPr lang="en-US" altLang="zh-TW" sz="1800" dirty="0">
                <a:ea typeface="微軟正黑體" pitchFamily="34" charset="-120"/>
              </a:rPr>
              <a:t>= </a:t>
            </a:r>
            <a:r>
              <a:rPr lang="en-US" altLang="zh-TW" sz="1800" b="1" dirty="0">
                <a:ea typeface="微軟正黑體" pitchFamily="34" charset="-120"/>
              </a:rPr>
              <a:t>open</a:t>
            </a:r>
            <a:r>
              <a:rPr lang="en-US" altLang="zh-TW" sz="1800" dirty="0">
                <a:ea typeface="微軟正黑體" pitchFamily="34" charset="-120"/>
              </a:rPr>
              <a:t>(“</a:t>
            </a:r>
            <a:r>
              <a:rPr lang="en-US" altLang="zh-TW" sz="1800" dirty="0" err="1">
                <a:ea typeface="微軟正黑體" pitchFamily="34" charset="-120"/>
              </a:rPr>
              <a:t>file_name</a:t>
            </a:r>
            <a:r>
              <a:rPr lang="en-US" altLang="zh-TW" sz="1800" dirty="0">
                <a:ea typeface="微軟正黑體" pitchFamily="34" charset="-120"/>
              </a:rPr>
              <a:t>”, </a:t>
            </a:r>
            <a:r>
              <a:rPr lang="en-US" altLang="zh-TW" sz="1800" i="1" dirty="0">
                <a:ea typeface="微軟正黑體" pitchFamily="34" charset="-120"/>
              </a:rPr>
              <a:t>“mode</a:t>
            </a:r>
            <a:r>
              <a:rPr lang="en-US" altLang="zh-TW" sz="1800" i="1" dirty="0" smtClean="0">
                <a:ea typeface="微軟正黑體" pitchFamily="34" charset="-120"/>
              </a:rPr>
              <a:t>”, [buffering</a:t>
            </a:r>
            <a:r>
              <a:rPr lang="en-US" altLang="zh-TW" sz="1800" i="1" dirty="0">
                <a:ea typeface="微軟正黑體" pitchFamily="34" charset="-120"/>
              </a:rPr>
              <a:t>]</a:t>
            </a:r>
            <a:r>
              <a:rPr lang="en-US" altLang="zh-TW" sz="1800" dirty="0" smtClean="0">
                <a:ea typeface="微軟正黑體" pitchFamily="34" charset="-120"/>
              </a:rPr>
              <a:t>)</a:t>
            </a:r>
            <a:endParaRPr lang="zh-TW" altLang="en-US" sz="1800" dirty="0">
              <a:ea typeface="微軟正黑體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2796988"/>
            <a:ext cx="3614595" cy="343775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820353" y="3254023"/>
            <a:ext cx="463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2</a:t>
            </a:r>
            <a:r>
              <a:rPr lang="en-US" altLang="zh-TW" sz="2000" dirty="0" smtClean="0">
                <a:latin typeface="+mj-lt"/>
                <a:ea typeface="+mj-ea"/>
              </a:rPr>
              <a:t>. </a:t>
            </a:r>
            <a:r>
              <a:rPr lang="zh-TW" altLang="en-US" sz="2000" dirty="0" smtClean="0">
                <a:latin typeface="+mj-lt"/>
                <a:ea typeface="+mj-ea"/>
              </a:rPr>
              <a:t>外掛</a:t>
            </a:r>
            <a:r>
              <a:rPr lang="en-US" altLang="zh-TW" sz="2000" dirty="0" smtClean="0">
                <a:latin typeface="+mj-lt"/>
                <a:ea typeface="+mj-ea"/>
              </a:rPr>
              <a:t>-&gt; </a:t>
            </a:r>
            <a:r>
              <a:rPr lang="en-US" altLang="zh-TW" sz="2000" dirty="0" err="1" smtClean="0">
                <a:latin typeface="+mj-lt"/>
                <a:ea typeface="+mj-ea"/>
              </a:rPr>
              <a:t>NppExec</a:t>
            </a:r>
            <a:r>
              <a:rPr lang="en-US" altLang="zh-TW" sz="2000" dirty="0" smtClean="0">
                <a:latin typeface="+mj-lt"/>
                <a:ea typeface="+mj-ea"/>
              </a:rPr>
              <a:t> -&gt;</a:t>
            </a:r>
          </a:p>
          <a:p>
            <a:r>
              <a:rPr lang="en-US" altLang="zh-TW" sz="2000" dirty="0" smtClean="0">
                <a:latin typeface="+mj-lt"/>
                <a:ea typeface="+mj-ea"/>
              </a:rPr>
              <a:t>Follow $(CURRENT_DIRECTORY) </a:t>
            </a:r>
            <a:r>
              <a:rPr lang="zh-TW" altLang="en-US" sz="2000" dirty="0" smtClean="0">
                <a:latin typeface="+mj-lt"/>
                <a:ea typeface="+mj-ea"/>
              </a:rPr>
              <a:t>打勾</a:t>
            </a:r>
            <a:endParaRPr lang="zh-TW" altLang="en-US" sz="2000" dirty="0">
              <a:latin typeface="+mj-lt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20353" y="4499109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3</a:t>
            </a:r>
            <a:r>
              <a:rPr lang="en-US" altLang="zh-TW" sz="2000" dirty="0" smtClean="0">
                <a:latin typeface="+mj-lt"/>
                <a:ea typeface="+mj-ea"/>
              </a:rPr>
              <a:t>. </a:t>
            </a:r>
            <a:r>
              <a:rPr lang="zh-TW" altLang="en-US" sz="2000" dirty="0" smtClean="0">
                <a:latin typeface="+mj-lt"/>
                <a:ea typeface="+mj-ea"/>
              </a:rPr>
              <a:t>關掉 </a:t>
            </a:r>
            <a:r>
              <a:rPr lang="en-US" altLang="zh-TW" sz="2000" dirty="0" smtClean="0">
                <a:latin typeface="+mj-lt"/>
                <a:ea typeface="+mj-ea"/>
              </a:rPr>
              <a:t>Notepad++</a:t>
            </a:r>
            <a:r>
              <a:rPr lang="zh-TW" altLang="en-US" sz="2000" dirty="0" smtClean="0">
                <a:latin typeface="+mj-lt"/>
                <a:ea typeface="+mj-ea"/>
              </a:rPr>
              <a:t>再打開</a:t>
            </a:r>
            <a:endParaRPr lang="en-US" altLang="zh-TW" sz="2000" dirty="0" smtClean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5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檔案</a:t>
            </a:r>
            <a:r>
              <a:rPr lang="en-US" altLang="zh-TW" sz="3600" dirty="0"/>
              <a:t>(File)</a:t>
            </a:r>
            <a:endParaRPr lang="zh-TW" altLang="en-US" sz="36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3" y="1821553"/>
            <a:ext cx="7971734" cy="4022725"/>
          </a:xfrm>
          <a:ln w="19050">
            <a:solidFill>
              <a:schemeClr val="tx1"/>
            </a:solidFill>
          </a:ln>
        </p:spPr>
      </p:pic>
      <p:sp>
        <p:nvSpPr>
          <p:cNvPr id="18" name="矩形 17"/>
          <p:cNvSpPr/>
          <p:nvPr/>
        </p:nvSpPr>
        <p:spPr>
          <a:xfrm>
            <a:off x="1284433" y="4324865"/>
            <a:ext cx="694711" cy="280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04752" y="5039948"/>
            <a:ext cx="237646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缺少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plugin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Manager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1624617" y="4604950"/>
            <a:ext cx="0" cy="4349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68224" y="2512464"/>
            <a:ext cx="2110812" cy="820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088735" y="2523038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lt"/>
                <a:ea typeface="+mj-ea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+mj-lt"/>
                <a:ea typeface="+mj-ea"/>
              </a:rPr>
              <a:t>解決</a:t>
            </a:r>
            <a:r>
              <a:rPr lang="zh-TW" altLang="en-US" dirty="0" smtClean="0">
                <a:solidFill>
                  <a:srgbClr val="FF0000"/>
                </a:solidFill>
                <a:latin typeface="+mj-lt"/>
                <a:ea typeface="+mj-ea"/>
              </a:rPr>
              <a:t>方式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  <a:ea typeface="+mj-ea"/>
              </a:rPr>
              <a:t>2)</a:t>
            </a:r>
            <a:endParaRPr lang="en-US" altLang="zh-TW" dirty="0">
              <a:solidFill>
                <a:srgbClr val="FF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4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20240</TotalTime>
  <Words>1038</Words>
  <Application>Microsoft Office PowerPoint</Application>
  <PresentationFormat>A4 紙張 (210x297 公釐)</PresentationFormat>
  <Paragraphs>244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新細明體</vt:lpstr>
      <vt:lpstr>標楷體</vt:lpstr>
      <vt:lpstr>Calibri</vt:lpstr>
      <vt:lpstr>Times New Roman</vt:lpstr>
      <vt:lpstr>回顧</vt:lpstr>
      <vt:lpstr>Chapter 10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檔案(File)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1652</cp:revision>
  <cp:lastPrinted>1999-12-27T05:13:43Z</cp:lastPrinted>
  <dcterms:created xsi:type="dcterms:W3CDTF">1995-06-17T23:31:02Z</dcterms:created>
  <dcterms:modified xsi:type="dcterms:W3CDTF">2018-03-09T07:22:34Z</dcterms:modified>
</cp:coreProperties>
</file>