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57" r:id="rId4"/>
    <p:sldId id="260" r:id="rId5"/>
    <p:sldId id="262" r:id="rId6"/>
    <p:sldId id="261" r:id="rId7"/>
    <p:sldId id="263" r:id="rId8"/>
    <p:sldId id="268" r:id="rId9"/>
    <p:sldId id="269" r:id="rId10"/>
    <p:sldId id="270" r:id="rId11"/>
    <p:sldId id="272" r:id="rId12"/>
    <p:sldId id="271" r:id="rId13"/>
    <p:sldId id="273" r:id="rId14"/>
    <p:sldId id="274" r:id="rId15"/>
    <p:sldId id="275" r:id="rId16"/>
    <p:sldId id="276" r:id="rId17"/>
    <p:sldId id="277" r:id="rId18"/>
    <p:sldId id="278" r:id="rId19"/>
    <p:sldId id="279" r:id="rId20"/>
    <p:sldId id="280" r:id="rId2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7A7"/>
    <a:srgbClr val="AAE0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36"/>
      </p:cViewPr>
      <p:guideLst/>
    </p:cSldViewPr>
  </p:slideViewPr>
  <p:notesTextViewPr>
    <p:cViewPr>
      <p:scale>
        <a:sx n="1" d="1"/>
        <a:sy n="1" d="1"/>
      </p:scale>
      <p:origin x="0" y="0"/>
    </p:cViewPr>
  </p:notesTextViewPr>
  <p:notesViewPr>
    <p:cSldViewPr snapToGrid="0">
      <p:cViewPr varScale="1">
        <p:scale>
          <a:sx n="54" d="100"/>
          <a:sy n="54" d="100"/>
        </p:scale>
        <p:origin x="196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96EA6-05C9-451D-AFFE-E61A7ABB7FAC}" type="datetimeFigureOut">
              <a:rPr lang="pl-PL" smtClean="0"/>
              <a:t>21.02.2024</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0CCF8A-CE48-48F8-A98F-AC34C5662C9A}" type="slidenum">
              <a:rPr lang="pl-PL" smtClean="0"/>
              <a:t>‹#›</a:t>
            </a:fld>
            <a:endParaRPr lang="pl-PL"/>
          </a:p>
        </p:txBody>
      </p:sp>
    </p:spTree>
    <p:extLst>
      <p:ext uri="{BB962C8B-B14F-4D97-AF65-F5344CB8AC3E}">
        <p14:creationId xmlns:p14="http://schemas.microsoft.com/office/powerpoint/2010/main" val="2607279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B2055A-1BF6-4EC4-B9C0-667D5D960F0E}" type="datetimeFigureOut">
              <a:rPr lang="pl-PL" smtClean="0"/>
              <a:t>21.02.2024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9FA30A0-199B-448D-B203-5588A761FC39}" type="slidenum">
              <a:rPr lang="pl-PL" smtClean="0"/>
              <a:t>‹#›</a:t>
            </a:fld>
            <a:endParaRPr lang="pl-PL"/>
          </a:p>
        </p:txBody>
      </p:sp>
      <p:sp>
        <p:nvSpPr>
          <p:cNvPr id="9" name="Google Shape;50;p8"/>
          <p:cNvSpPr/>
          <p:nvPr userDrawn="1"/>
        </p:nvSpPr>
        <p:spPr>
          <a:xfrm>
            <a:off x="0" y="6229350"/>
            <a:ext cx="6260346" cy="628650"/>
          </a:xfrm>
          <a:prstGeom prst="roundRect">
            <a:avLst>
              <a:gd name="adj" fmla="val 0"/>
            </a:avLst>
          </a:prstGeom>
          <a:solidFill>
            <a:srgbClr val="0057A7"/>
          </a:solidFill>
          <a:ln w="12700" cap="flat" cmpd="sng">
            <a:solidFill>
              <a:schemeClr val="accent1"/>
            </a:solidFill>
            <a:prstDash val="solid"/>
            <a:miter lim="800000"/>
            <a:headEnd type="none" w="sm" len="sm"/>
            <a:tailEnd type="none" w="sm" len="sm"/>
          </a:ln>
        </p:spPr>
        <p:txBody>
          <a:bodyPr spcFirstLastPara="1" wrap="square" lIns="91425" tIns="45700" rIns="91425" bIns="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0" name="Google Shape;52;p8"/>
          <p:cNvSpPr/>
          <p:nvPr userDrawn="1"/>
        </p:nvSpPr>
        <p:spPr>
          <a:xfrm>
            <a:off x="8362951" y="4027487"/>
            <a:ext cx="3416300" cy="2830513"/>
          </a:xfrm>
          <a:custGeom>
            <a:avLst/>
            <a:gdLst/>
            <a:ahLst/>
            <a:cxnLst/>
            <a:rect l="l" t="t" r="r" b="b"/>
            <a:pathLst>
              <a:path w="2152" h="1783" extrusionOk="0">
                <a:moveTo>
                  <a:pt x="112" y="0"/>
                </a:moveTo>
                <a:lnTo>
                  <a:pt x="0" y="97"/>
                </a:lnTo>
                <a:lnTo>
                  <a:pt x="1938" y="1783"/>
                </a:lnTo>
                <a:lnTo>
                  <a:pt x="2152" y="1783"/>
                </a:lnTo>
                <a:lnTo>
                  <a:pt x="112" y="0"/>
                </a:lnTo>
                <a:close/>
              </a:path>
            </a:pathLst>
          </a:custGeom>
          <a:solidFill>
            <a:schemeClr val="tx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1" name="Google Shape;53;p8"/>
          <p:cNvSpPr/>
          <p:nvPr userDrawn="1"/>
        </p:nvSpPr>
        <p:spPr>
          <a:xfrm>
            <a:off x="5264151" y="4508500"/>
            <a:ext cx="5468938" cy="2349500"/>
          </a:xfrm>
          <a:custGeom>
            <a:avLst/>
            <a:gdLst/>
            <a:ahLst/>
            <a:cxnLst/>
            <a:rect l="l" t="t" r="r" b="b"/>
            <a:pathLst>
              <a:path w="3445" h="1480" extrusionOk="0">
                <a:moveTo>
                  <a:pt x="1721" y="0"/>
                </a:moveTo>
                <a:lnTo>
                  <a:pt x="0" y="1480"/>
                </a:lnTo>
                <a:lnTo>
                  <a:pt x="3445" y="1480"/>
                </a:lnTo>
                <a:lnTo>
                  <a:pt x="1721" y="0"/>
                </a:lnTo>
                <a:close/>
              </a:path>
            </a:pathLst>
          </a:custGeom>
          <a:solidFill>
            <a:srgbClr val="0057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12" name="Google Shape;54;p8"/>
          <p:cNvSpPr/>
          <p:nvPr userDrawn="1"/>
        </p:nvSpPr>
        <p:spPr>
          <a:xfrm>
            <a:off x="8731250" y="887412"/>
            <a:ext cx="3460750" cy="5932488"/>
          </a:xfrm>
          <a:custGeom>
            <a:avLst/>
            <a:gdLst/>
            <a:ahLst/>
            <a:cxnLst/>
            <a:rect l="l" t="t" r="r" b="b"/>
            <a:pathLst>
              <a:path w="2180" h="3737" extrusionOk="0">
                <a:moveTo>
                  <a:pt x="2180" y="0"/>
                </a:moveTo>
                <a:lnTo>
                  <a:pt x="0" y="1867"/>
                </a:lnTo>
                <a:lnTo>
                  <a:pt x="2180" y="3737"/>
                </a:lnTo>
                <a:lnTo>
                  <a:pt x="2180" y="0"/>
                </a:lnTo>
                <a:close/>
              </a:path>
            </a:pathLst>
          </a:custGeom>
          <a:solidFill>
            <a:srgbClr val="AAE0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24031"/>
          <a:stretch/>
        </p:blipFill>
        <p:spPr>
          <a:xfrm>
            <a:off x="-1478567" y="870857"/>
            <a:ext cx="7143750" cy="4073916"/>
          </a:xfrm>
          <a:prstGeom prst="rect">
            <a:avLst/>
          </a:prstGeom>
        </p:spPr>
      </p:pic>
      <p:sp>
        <p:nvSpPr>
          <p:cNvPr id="15" name="Title 14"/>
          <p:cNvSpPr>
            <a:spLocks noGrp="1"/>
          </p:cNvSpPr>
          <p:nvPr>
            <p:ph type="title" hasCustomPrompt="1"/>
          </p:nvPr>
        </p:nvSpPr>
        <p:spPr>
          <a:xfrm>
            <a:off x="4170174" y="1178718"/>
            <a:ext cx="6056086" cy="1325563"/>
          </a:xfrm>
        </p:spPr>
        <p:txBody>
          <a:bodyPr/>
          <a:lstStyle>
            <a:lvl1pPr>
              <a:defRPr b="1">
                <a:solidFill>
                  <a:srgbClr val="0057A7"/>
                </a:solidFill>
                <a:latin typeface="+mn-lt"/>
              </a:defRPr>
            </a:lvl1pPr>
          </a:lstStyle>
          <a:p>
            <a:r>
              <a:rPr lang="en-US" smtClean="0"/>
              <a:t>CLICK TO EDIT MASTER TITLE STYLE</a:t>
            </a:r>
            <a:endParaRPr lang="pl-PL"/>
          </a:p>
        </p:txBody>
      </p:sp>
      <p:sp>
        <p:nvSpPr>
          <p:cNvPr id="18" name="Rectangle 17"/>
          <p:cNvSpPr/>
          <p:nvPr userDrawn="1"/>
        </p:nvSpPr>
        <p:spPr>
          <a:xfrm>
            <a:off x="628649" y="6308079"/>
            <a:ext cx="2925801" cy="461665"/>
          </a:xfrm>
          <a:prstGeom prst="rect">
            <a:avLst/>
          </a:prstGeom>
        </p:spPr>
        <p:txBody>
          <a:bodyPr wrap="none">
            <a:spAutoFit/>
          </a:bodyPr>
          <a:lstStyle/>
          <a:p>
            <a:pPr algn="l"/>
            <a:r>
              <a:rPr lang="pl-PL" sz="2400" b="0" i="0" smtClean="0">
                <a:solidFill>
                  <a:schemeClr val="bg1"/>
                </a:solidFill>
                <a:effectLst/>
                <a:latin typeface="Open Sans"/>
              </a:rPr>
              <a:t>Columbia University</a:t>
            </a:r>
            <a:endParaRPr lang="pl-PL" sz="2400" b="0" i="0">
              <a:solidFill>
                <a:schemeClr val="bg1"/>
              </a:solidFill>
              <a:effectLst/>
              <a:latin typeface="Open Sans"/>
            </a:endParaRPr>
          </a:p>
        </p:txBody>
      </p:sp>
    </p:spTree>
    <p:extLst>
      <p:ext uri="{BB962C8B-B14F-4D97-AF65-F5344CB8AC3E}">
        <p14:creationId xmlns:p14="http://schemas.microsoft.com/office/powerpoint/2010/main" val="62353907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B2055A-1BF6-4EC4-B9C0-667D5D960F0E}" type="datetimeFigureOut">
              <a:rPr lang="pl-PL" smtClean="0"/>
              <a:t>21.02.2024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77123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8CB2055A-1BF6-4EC4-B9C0-667D5D960F0E}" type="datetimeFigureOut">
              <a:rPr lang="pl-PL" smtClean="0"/>
              <a:t>21.02.2024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30800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8CB2055A-1BF6-4EC4-B9C0-667D5D960F0E}" type="datetimeFigureOut">
              <a:rPr lang="pl-PL" smtClean="0"/>
              <a:t>21.02.2024</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35371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2" name="Right Triangle 21"/>
          <p:cNvSpPr/>
          <p:nvPr userDrawn="1"/>
        </p:nvSpPr>
        <p:spPr>
          <a:xfrm rot="16200000">
            <a:off x="8511947" y="3041422"/>
            <a:ext cx="4283075" cy="3077029"/>
          </a:xfrm>
          <a:prstGeom prst="rtTriangle">
            <a:avLst/>
          </a:prstGeom>
          <a:solidFill>
            <a:srgbClr val="005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2" name="Google Shape;54;p8"/>
          <p:cNvSpPr/>
          <p:nvPr userDrawn="1"/>
        </p:nvSpPr>
        <p:spPr>
          <a:xfrm flipV="1">
            <a:off x="10991850" y="-1"/>
            <a:ext cx="1200150" cy="4553107"/>
          </a:xfrm>
          <a:custGeom>
            <a:avLst/>
            <a:gdLst/>
            <a:ahLst/>
            <a:cxnLst/>
            <a:rect l="l" t="t" r="r" b="b"/>
            <a:pathLst>
              <a:path w="2180" h="3737" extrusionOk="0">
                <a:moveTo>
                  <a:pt x="2180" y="0"/>
                </a:moveTo>
                <a:lnTo>
                  <a:pt x="0" y="1867"/>
                </a:lnTo>
                <a:lnTo>
                  <a:pt x="2180" y="3737"/>
                </a:lnTo>
                <a:lnTo>
                  <a:pt x="2180" y="0"/>
                </a:lnTo>
                <a:close/>
              </a:path>
            </a:pathLst>
          </a:custGeom>
          <a:solidFill>
            <a:srgbClr val="AAE0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3" name="Content Placeholder 2"/>
          <p:cNvSpPr>
            <a:spLocks noGrp="1"/>
          </p:cNvSpPr>
          <p:nvPr>
            <p:ph idx="1"/>
          </p:nvPr>
        </p:nvSpPr>
        <p:spPr>
          <a:xfrm>
            <a:off x="657225" y="1534191"/>
            <a:ext cx="10515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7"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pl-P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B2055A-1BF6-4EC4-B9C0-667D5D960F0E}" type="datetimeFigureOut">
              <a:rPr lang="pl-PL" smtClean="0"/>
              <a:pPr/>
              <a:t>21.02.2024</a:t>
            </a:fld>
            <a:endParaRPr lang="pl-PL"/>
          </a:p>
        </p:txBody>
      </p:sp>
      <p:sp>
        <p:nvSpPr>
          <p:cNvPr id="8" name="Slide Number Placeholder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A30A0-199B-448D-B203-5588A761FC39}" type="slidenum">
              <a:rPr lang="pl-PL" smtClean="0"/>
              <a:pPr/>
              <a:t>‹#›</a:t>
            </a:fld>
            <a:endParaRPr lang="pl-PL"/>
          </a:p>
        </p:txBody>
      </p:sp>
      <p:sp>
        <p:nvSpPr>
          <p:cNvPr id="9" name="Google Shape;50;p8"/>
          <p:cNvSpPr/>
          <p:nvPr userDrawn="1"/>
        </p:nvSpPr>
        <p:spPr>
          <a:xfrm>
            <a:off x="0" y="6229350"/>
            <a:ext cx="12192000" cy="628650"/>
          </a:xfrm>
          <a:prstGeom prst="roundRect">
            <a:avLst>
              <a:gd name="adj" fmla="val 0"/>
            </a:avLst>
          </a:prstGeom>
          <a:solidFill>
            <a:srgbClr val="0057A7"/>
          </a:solidFill>
          <a:ln w="12700" cap="flat" cmpd="sng">
            <a:noFill/>
            <a:prstDash val="solid"/>
            <a:miter lim="800000"/>
            <a:headEnd type="none" w="sm" len="sm"/>
            <a:tailEnd type="none" w="sm" len="sm"/>
          </a:ln>
        </p:spPr>
        <p:txBody>
          <a:bodyPr spcFirstLastPara="1" wrap="square" lIns="91425" tIns="45700" rIns="91425" bIns="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91898" y="4629223"/>
            <a:ext cx="2143125" cy="2143125"/>
          </a:xfrm>
          <a:prstGeom prst="rect">
            <a:avLst/>
          </a:prstGeom>
        </p:spPr>
      </p:pic>
      <p:sp>
        <p:nvSpPr>
          <p:cNvPr id="19" name="Title 18"/>
          <p:cNvSpPr>
            <a:spLocks noGrp="1"/>
          </p:cNvSpPr>
          <p:nvPr>
            <p:ph type="title"/>
          </p:nvPr>
        </p:nvSpPr>
        <p:spPr/>
        <p:txBody>
          <a:bodyPr>
            <a:normAutofit/>
          </a:bodyPr>
          <a:lstStyle>
            <a:lvl1pPr>
              <a:defRPr sz="4800" b="1">
                <a:solidFill>
                  <a:srgbClr val="0057A7"/>
                </a:solidFill>
                <a:effectLst>
                  <a:outerShdw blurRad="38100" dist="38100" dir="2700000" algn="tl">
                    <a:srgbClr val="000000">
                      <a:alpha val="43137"/>
                    </a:srgbClr>
                  </a:outerShdw>
                </a:effectLst>
              </a:defRPr>
            </a:lvl1pPr>
          </a:lstStyle>
          <a:p>
            <a:r>
              <a:rPr lang="en-US" smtClean="0"/>
              <a:t>Click to edit Master title style</a:t>
            </a:r>
            <a:endParaRPr lang="pl-PL"/>
          </a:p>
        </p:txBody>
      </p:sp>
      <p:sp>
        <p:nvSpPr>
          <p:cNvPr id="23" name="Rectangle 22"/>
          <p:cNvSpPr/>
          <p:nvPr userDrawn="1"/>
        </p:nvSpPr>
        <p:spPr>
          <a:xfrm>
            <a:off x="9190583" y="6312842"/>
            <a:ext cx="2925801" cy="461665"/>
          </a:xfrm>
          <a:prstGeom prst="rect">
            <a:avLst/>
          </a:prstGeom>
        </p:spPr>
        <p:txBody>
          <a:bodyPr wrap="none">
            <a:spAutoFit/>
          </a:bodyPr>
          <a:lstStyle/>
          <a:p>
            <a:pPr algn="l"/>
            <a:r>
              <a:rPr lang="pl-PL" sz="2400" b="0" i="0" smtClean="0">
                <a:solidFill>
                  <a:schemeClr val="bg1"/>
                </a:solidFill>
                <a:effectLst/>
                <a:latin typeface="Open Sans"/>
              </a:rPr>
              <a:t>Columbia University</a:t>
            </a:r>
            <a:endParaRPr lang="pl-PL" sz="2400" b="0" i="0">
              <a:solidFill>
                <a:schemeClr val="bg1"/>
              </a:solidFill>
              <a:effectLst/>
              <a:latin typeface="Open Sans"/>
            </a:endParaRPr>
          </a:p>
        </p:txBody>
      </p:sp>
    </p:spTree>
    <p:extLst>
      <p:ext uri="{BB962C8B-B14F-4D97-AF65-F5344CB8AC3E}">
        <p14:creationId xmlns:p14="http://schemas.microsoft.com/office/powerpoint/2010/main" val="21300977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4383"/>
            <a:ext cx="10515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7"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pl-P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B2055A-1BF6-4EC4-B9C0-667D5D960F0E}" type="datetimeFigureOut">
              <a:rPr lang="pl-PL" smtClean="0"/>
              <a:pPr/>
              <a:t>21.02.2024</a:t>
            </a:fld>
            <a:endParaRPr lang="pl-PL"/>
          </a:p>
        </p:txBody>
      </p:sp>
      <p:sp>
        <p:nvSpPr>
          <p:cNvPr id="8" name="Slide Number Placeholder 5"/>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pl-P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FA30A0-199B-448D-B203-5588A761FC39}" type="slidenum">
              <a:rPr lang="pl-PL" smtClean="0"/>
              <a:pPr/>
              <a:t>‹#›</a:t>
            </a:fld>
            <a:endParaRPr lang="pl-PL"/>
          </a:p>
        </p:txBody>
      </p:sp>
      <p:sp>
        <p:nvSpPr>
          <p:cNvPr id="9" name="Google Shape;50;p8"/>
          <p:cNvSpPr/>
          <p:nvPr userDrawn="1"/>
        </p:nvSpPr>
        <p:spPr>
          <a:xfrm>
            <a:off x="0" y="6229350"/>
            <a:ext cx="12192000" cy="628650"/>
          </a:xfrm>
          <a:prstGeom prst="roundRect">
            <a:avLst>
              <a:gd name="adj" fmla="val 0"/>
            </a:avLst>
          </a:prstGeom>
          <a:solidFill>
            <a:srgbClr val="0057A7"/>
          </a:solidFill>
          <a:ln w="12700" cap="flat" cmpd="sng">
            <a:solidFill>
              <a:schemeClr val="accent1"/>
            </a:solidFill>
            <a:prstDash val="solid"/>
            <a:miter lim="800000"/>
            <a:headEnd type="none" w="sm" len="sm"/>
            <a:tailEnd type="none" w="sm" len="sm"/>
          </a:ln>
        </p:spPr>
        <p:txBody>
          <a:bodyPr spcFirstLastPara="1" wrap="square" lIns="91425" tIns="45700" rIns="91425" bIns="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5" name="Rectangle 14"/>
          <p:cNvSpPr/>
          <p:nvPr userDrawn="1"/>
        </p:nvSpPr>
        <p:spPr>
          <a:xfrm>
            <a:off x="1542992" y="6356350"/>
            <a:ext cx="2925801" cy="461665"/>
          </a:xfrm>
          <a:prstGeom prst="rect">
            <a:avLst/>
          </a:prstGeom>
        </p:spPr>
        <p:txBody>
          <a:bodyPr wrap="none">
            <a:spAutoFit/>
          </a:bodyPr>
          <a:lstStyle/>
          <a:p>
            <a:pPr algn="l"/>
            <a:r>
              <a:rPr lang="pl-PL" sz="2400" b="0" i="0" smtClean="0">
                <a:solidFill>
                  <a:schemeClr val="bg1"/>
                </a:solidFill>
                <a:effectLst/>
                <a:latin typeface="Open Sans"/>
              </a:rPr>
              <a:t>Columbia University</a:t>
            </a:r>
            <a:endParaRPr lang="pl-PL" sz="2400" b="0" i="0">
              <a:solidFill>
                <a:schemeClr val="bg1"/>
              </a:solidFill>
              <a:effectLst/>
              <a:latin typeface="Open Sans"/>
            </a:endParaRP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6186489"/>
            <a:ext cx="748490" cy="748490"/>
          </a:xfrm>
          <a:prstGeom prst="rect">
            <a:avLst/>
          </a:prstGeom>
        </p:spPr>
      </p:pic>
      <p:sp>
        <p:nvSpPr>
          <p:cNvPr id="19" name="Title 18"/>
          <p:cNvSpPr>
            <a:spLocks noGrp="1"/>
          </p:cNvSpPr>
          <p:nvPr>
            <p:ph type="title"/>
          </p:nvPr>
        </p:nvSpPr>
        <p:spPr/>
        <p:txBody>
          <a:bodyPr>
            <a:normAutofit/>
          </a:bodyPr>
          <a:lstStyle>
            <a:lvl1pPr>
              <a:defRPr sz="4800" b="1">
                <a:solidFill>
                  <a:srgbClr val="0057A7"/>
                </a:solidFill>
                <a:effectLst>
                  <a:outerShdw blurRad="38100" dist="38100" dir="2700000" algn="tl">
                    <a:srgbClr val="000000">
                      <a:alpha val="43137"/>
                    </a:srgbClr>
                  </a:outerShdw>
                </a:effectLst>
              </a:defRPr>
            </a:lvl1pPr>
          </a:lstStyle>
          <a:p>
            <a:r>
              <a:rPr lang="en-US" smtClean="0"/>
              <a:t>Click to edit Master title style</a:t>
            </a:r>
            <a:endParaRPr lang="pl-PL"/>
          </a:p>
        </p:txBody>
      </p:sp>
    </p:spTree>
    <p:extLst>
      <p:ext uri="{BB962C8B-B14F-4D97-AF65-F5344CB8AC3E}">
        <p14:creationId xmlns:p14="http://schemas.microsoft.com/office/powerpoint/2010/main" val="36746267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730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Date Placeholder 4"/>
          <p:cNvSpPr>
            <a:spLocks noGrp="1"/>
          </p:cNvSpPr>
          <p:nvPr>
            <p:ph type="dt" sz="half" idx="10"/>
          </p:nvPr>
        </p:nvSpPr>
        <p:spPr/>
        <p:txBody>
          <a:bodyPr/>
          <a:lstStyle/>
          <a:p>
            <a:fld id="{8CB2055A-1BF6-4EC4-B9C0-667D5D960F0E}" type="datetimeFigureOut">
              <a:rPr lang="pl-PL" smtClean="0"/>
              <a:t>21.02.2024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2211373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7" name="Date Placeholder 6"/>
          <p:cNvSpPr>
            <a:spLocks noGrp="1"/>
          </p:cNvSpPr>
          <p:nvPr>
            <p:ph type="dt" sz="half" idx="10"/>
          </p:nvPr>
        </p:nvSpPr>
        <p:spPr/>
        <p:txBody>
          <a:bodyPr/>
          <a:lstStyle/>
          <a:p>
            <a:fld id="{8CB2055A-1BF6-4EC4-B9C0-667D5D960F0E}" type="datetimeFigureOut">
              <a:rPr lang="pl-PL" smtClean="0"/>
              <a:t>21.02.2024</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210154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Date Placeholder 2"/>
          <p:cNvSpPr>
            <a:spLocks noGrp="1"/>
          </p:cNvSpPr>
          <p:nvPr>
            <p:ph type="dt" sz="half" idx="10"/>
          </p:nvPr>
        </p:nvSpPr>
        <p:spPr/>
        <p:txBody>
          <a:bodyPr/>
          <a:lstStyle/>
          <a:p>
            <a:fld id="{8CB2055A-1BF6-4EC4-B9C0-667D5D960F0E}" type="datetimeFigureOut">
              <a:rPr lang="pl-PL" smtClean="0"/>
              <a:t>21.02.2024</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309552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4850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B2055A-1BF6-4EC4-B9C0-667D5D960F0E}" type="datetimeFigureOut">
              <a:rPr lang="pl-PL" smtClean="0"/>
              <a:t>21.02.2024</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E9FA30A0-199B-448D-B203-5588A761FC39}" type="slidenum">
              <a:rPr lang="pl-PL" smtClean="0"/>
              <a:t>‹#›</a:t>
            </a:fld>
            <a:endParaRPr lang="pl-PL"/>
          </a:p>
        </p:txBody>
      </p:sp>
    </p:spTree>
    <p:extLst>
      <p:ext uri="{BB962C8B-B14F-4D97-AF65-F5344CB8AC3E}">
        <p14:creationId xmlns:p14="http://schemas.microsoft.com/office/powerpoint/2010/main" val="136508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l-P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2055A-1BF6-4EC4-B9C0-667D5D960F0E}" type="datetimeFigureOut">
              <a:rPr lang="pl-PL" smtClean="0"/>
              <a:t>21.02.2024</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A30A0-199B-448D-B203-5588A761FC39}" type="slidenum">
              <a:rPr lang="pl-PL" smtClean="0"/>
              <a:t>‹#›</a:t>
            </a:fld>
            <a:endParaRPr lang="pl-PL"/>
          </a:p>
        </p:txBody>
      </p:sp>
    </p:spTree>
    <p:extLst>
      <p:ext uri="{BB962C8B-B14F-4D97-AF65-F5344CB8AC3E}">
        <p14:creationId xmlns:p14="http://schemas.microsoft.com/office/powerpoint/2010/main" val="835154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4944" y="1246908"/>
            <a:ext cx="9310255" cy="1335314"/>
          </a:xfrm>
        </p:spPr>
        <p:txBody>
          <a:bodyPr>
            <a:noAutofit/>
          </a:bodyPr>
          <a:lstStyle/>
          <a:p>
            <a:pPr lvl="0" algn="ctr"/>
            <a:r>
              <a:rPr lang="en-US" sz="4000" noProof="0" dirty="0" smtClean="0">
                <a:effectLst>
                  <a:outerShdw blurRad="38100" dist="38100" dir="2700000" algn="tl">
                    <a:srgbClr val="000000">
                      <a:alpha val="43137"/>
                    </a:srgbClr>
                  </a:outerShdw>
                </a:effectLst>
                <a:sym typeface="Century Gothic"/>
              </a:rPr>
              <a:t>P</a:t>
            </a:r>
            <a:r>
              <a:rPr lang="en-US" altLang="zh-CN" sz="4000" noProof="0" dirty="0" smtClean="0">
                <a:effectLst>
                  <a:outerShdw blurRad="38100" dist="38100" dir="2700000" algn="tl">
                    <a:srgbClr val="000000">
                      <a:alpha val="43137"/>
                    </a:srgbClr>
                  </a:outerShdw>
                </a:effectLst>
                <a:sym typeface="Century Gothic"/>
              </a:rPr>
              <a:t>roject 2</a:t>
            </a:r>
            <a:r>
              <a:rPr lang="en-US" altLang="zh-CN" sz="2400" noProof="0" dirty="0" smtClean="0">
                <a:effectLst>
                  <a:outerShdw blurRad="38100" dist="38100" dir="2700000" algn="tl">
                    <a:srgbClr val="000000">
                      <a:alpha val="43137"/>
                    </a:srgbClr>
                  </a:outerShdw>
                </a:effectLst>
                <a:sym typeface="Century Gothic"/>
              </a:rPr>
              <a:t/>
            </a:r>
            <a:br>
              <a:rPr lang="en-US" altLang="zh-CN" sz="2400" noProof="0" dirty="0" smtClean="0">
                <a:effectLst>
                  <a:outerShdw blurRad="38100" dist="38100" dir="2700000" algn="tl">
                    <a:srgbClr val="000000">
                      <a:alpha val="43137"/>
                    </a:srgbClr>
                  </a:outerShdw>
                </a:effectLst>
                <a:sym typeface="Century Gothic"/>
              </a:rPr>
            </a:br>
            <a:r>
              <a:rPr lang="en-US" sz="2400" dirty="0" smtClean="0"/>
              <a:t>Disaster Counts And Loss: </a:t>
            </a:r>
            <a:r>
              <a:rPr lang="en-US" sz="2400" dirty="0"/>
              <a:t>A Shiny Journey Through U.S. Disaster </a:t>
            </a:r>
            <a:r>
              <a:rPr lang="en-US" sz="2400" dirty="0" smtClean="0"/>
              <a:t>Data</a:t>
            </a:r>
            <a:r>
              <a:rPr lang="en-US" altLang="zh-CN" sz="5400" noProof="0" dirty="0" smtClean="0">
                <a:effectLst>
                  <a:outerShdw blurRad="38100" dist="38100" dir="2700000" algn="tl">
                    <a:srgbClr val="000000">
                      <a:alpha val="43137"/>
                    </a:srgbClr>
                  </a:outerShdw>
                </a:effectLst>
                <a:sym typeface="Century Gothic"/>
              </a:rPr>
              <a:t/>
            </a:r>
            <a:br>
              <a:rPr lang="en-US" altLang="zh-CN" sz="5400" noProof="0" dirty="0" smtClean="0">
                <a:effectLst>
                  <a:outerShdw blurRad="38100" dist="38100" dir="2700000" algn="tl">
                    <a:srgbClr val="000000">
                      <a:alpha val="43137"/>
                    </a:srgbClr>
                  </a:outerShdw>
                </a:effectLst>
                <a:sym typeface="Century Gothic"/>
              </a:rPr>
            </a:br>
            <a:endParaRPr lang="pl-PL" sz="5400" dirty="0"/>
          </a:p>
        </p:txBody>
      </p:sp>
      <p:sp>
        <p:nvSpPr>
          <p:cNvPr id="3" name="矩形 2"/>
          <p:cNvSpPr/>
          <p:nvPr/>
        </p:nvSpPr>
        <p:spPr>
          <a:xfrm>
            <a:off x="646546" y="5276381"/>
            <a:ext cx="6096000" cy="369332"/>
          </a:xfrm>
          <a:prstGeom prst="rect">
            <a:avLst/>
          </a:prstGeom>
        </p:spPr>
        <p:txBody>
          <a:bodyPr>
            <a:spAutoFit/>
          </a:bodyPr>
          <a:lstStyle/>
          <a:p>
            <a:r>
              <a:rPr lang="en-US" dirty="0" err="1" smtClean="0"/>
              <a:t>Shoufei</a:t>
            </a:r>
            <a:r>
              <a:rPr lang="en-US" dirty="0" smtClean="0"/>
              <a:t> </a:t>
            </a:r>
            <a:r>
              <a:rPr lang="en-US" dirty="0" err="1" smtClean="0"/>
              <a:t>Meng</a:t>
            </a:r>
            <a:r>
              <a:rPr lang="en-US" dirty="0" smtClean="0"/>
              <a:t>, </a:t>
            </a:r>
            <a:r>
              <a:rPr lang="en-US" dirty="0" err="1" smtClean="0"/>
              <a:t>Tianyi</a:t>
            </a:r>
            <a:r>
              <a:rPr lang="en-US" dirty="0" smtClean="0"/>
              <a:t> Xia, </a:t>
            </a:r>
            <a:r>
              <a:rPr lang="en-US" dirty="0" err="1" smtClean="0"/>
              <a:t>Xiangjing</a:t>
            </a:r>
            <a:r>
              <a:rPr lang="en-US" dirty="0" smtClean="0"/>
              <a:t> Hu, Yang Yu</a:t>
            </a:r>
            <a:endParaRPr lang="en-US" dirty="0"/>
          </a:p>
        </p:txBody>
      </p:sp>
    </p:spTree>
    <p:extLst>
      <p:ext uri="{BB962C8B-B14F-4D97-AF65-F5344CB8AC3E}">
        <p14:creationId xmlns:p14="http://schemas.microsoft.com/office/powerpoint/2010/main" val="3544771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426036" y="1690688"/>
            <a:ext cx="3927763" cy="4351338"/>
          </a:xfrm>
        </p:spPr>
        <p:txBody>
          <a:bodyPr>
            <a:normAutofit/>
          </a:bodyPr>
          <a:lstStyle/>
          <a:p>
            <a:pPr marL="0" indent="0">
              <a:buNone/>
            </a:pPr>
            <a:r>
              <a:rPr lang="en-US" dirty="0"/>
              <a:t>We changed the date format in the data frame to year and month, for subsequent model construction. We then calculated the number and cost of disaster events for each state.</a:t>
            </a:r>
            <a:endParaRPr lang="pl-PL" dirty="0"/>
          </a:p>
        </p:txBody>
      </p:sp>
      <p:sp>
        <p:nvSpPr>
          <p:cNvPr id="3" name="Title 2"/>
          <p:cNvSpPr>
            <a:spLocks noGrp="1"/>
          </p:cNvSpPr>
          <p:nvPr>
            <p:ph type="title"/>
          </p:nvPr>
        </p:nvSpPr>
        <p:spPr/>
        <p:txBody>
          <a:bodyPr/>
          <a:lstStyle/>
          <a:p>
            <a:r>
              <a:rPr lang="en-US" dirty="0" smtClean="0"/>
              <a:t>Methodology </a:t>
            </a:r>
            <a:r>
              <a:rPr lang="en-US" dirty="0" smtClean="0"/>
              <a:t>(Data Pre For Map)(cont.)</a:t>
            </a:r>
            <a:endParaRPr lang="pl-PL" dirty="0"/>
          </a:p>
        </p:txBody>
      </p:sp>
      <p:pic>
        <p:nvPicPr>
          <p:cNvPr id="5" name="图片 4"/>
          <p:cNvPicPr>
            <a:picLocks noChangeAspect="1"/>
          </p:cNvPicPr>
          <p:nvPr/>
        </p:nvPicPr>
        <p:blipFill>
          <a:blip r:embed="rId2"/>
          <a:stretch>
            <a:fillRect/>
          </a:stretch>
        </p:blipFill>
        <p:spPr>
          <a:xfrm>
            <a:off x="208251" y="1690688"/>
            <a:ext cx="7081139" cy="3795846"/>
          </a:xfrm>
          <a:prstGeom prst="rect">
            <a:avLst/>
          </a:prstGeom>
        </p:spPr>
      </p:pic>
    </p:spTree>
    <p:extLst>
      <p:ext uri="{BB962C8B-B14F-4D97-AF65-F5344CB8AC3E}">
        <p14:creationId xmlns:p14="http://schemas.microsoft.com/office/powerpoint/2010/main" val="1405518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426036" y="1690688"/>
            <a:ext cx="3927763" cy="4351338"/>
          </a:xfrm>
        </p:spPr>
        <p:txBody>
          <a:bodyPr>
            <a:normAutofit/>
          </a:bodyPr>
          <a:lstStyle/>
          <a:p>
            <a:pPr marL="0" indent="0">
              <a:buNone/>
            </a:pPr>
            <a:r>
              <a:rPr lang="en-US" dirty="0"/>
              <a:t>We map the number of disasters and the cost of disasters obtained against each state in the map.</a:t>
            </a:r>
            <a:endParaRPr lang="pl-PL" dirty="0"/>
          </a:p>
        </p:txBody>
      </p:sp>
      <p:sp>
        <p:nvSpPr>
          <p:cNvPr id="3" name="Title 2"/>
          <p:cNvSpPr>
            <a:spLocks noGrp="1"/>
          </p:cNvSpPr>
          <p:nvPr>
            <p:ph type="title"/>
          </p:nvPr>
        </p:nvSpPr>
        <p:spPr/>
        <p:txBody>
          <a:bodyPr/>
          <a:lstStyle/>
          <a:p>
            <a:r>
              <a:rPr lang="en-US" dirty="0" smtClean="0"/>
              <a:t>Methodology </a:t>
            </a:r>
            <a:r>
              <a:rPr lang="en-US" dirty="0" smtClean="0"/>
              <a:t>(Data Pre For Map)(cont.)</a:t>
            </a:r>
            <a:endParaRPr lang="pl-PL" dirty="0"/>
          </a:p>
        </p:txBody>
      </p:sp>
      <p:pic>
        <p:nvPicPr>
          <p:cNvPr id="2" name="图片 1"/>
          <p:cNvPicPr>
            <a:picLocks noChangeAspect="1"/>
          </p:cNvPicPr>
          <p:nvPr/>
        </p:nvPicPr>
        <p:blipFill>
          <a:blip r:embed="rId2"/>
          <a:stretch>
            <a:fillRect/>
          </a:stretch>
        </p:blipFill>
        <p:spPr>
          <a:xfrm>
            <a:off x="84859" y="1822611"/>
            <a:ext cx="7341176" cy="1530621"/>
          </a:xfrm>
          <a:prstGeom prst="rect">
            <a:avLst/>
          </a:prstGeom>
        </p:spPr>
      </p:pic>
    </p:spTree>
    <p:extLst>
      <p:ext uri="{BB962C8B-B14F-4D97-AF65-F5344CB8AC3E}">
        <p14:creationId xmlns:p14="http://schemas.microsoft.com/office/powerpoint/2010/main" val="3306425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426036" y="1690688"/>
            <a:ext cx="3927763" cy="4351338"/>
          </a:xfrm>
        </p:spPr>
        <p:txBody>
          <a:bodyPr>
            <a:normAutofit/>
          </a:bodyPr>
          <a:lstStyle/>
          <a:p>
            <a:pPr marL="0" indent="0">
              <a:buNone/>
            </a:pPr>
            <a:r>
              <a:rPr lang="en-US" dirty="0"/>
              <a:t>We still represent the data in the form of years and months. In addition we based the problem we wanted to study the change in disaster frequency over time for each state. So we changed the data again to </a:t>
            </a:r>
            <a:r>
              <a:rPr lang="en-US" dirty="0" smtClean="0"/>
              <a:t>create </a:t>
            </a:r>
            <a:r>
              <a:rPr lang="en-US" dirty="0"/>
              <a:t>a new data frame.</a:t>
            </a:r>
            <a:endParaRPr lang="pl-PL" dirty="0"/>
          </a:p>
        </p:txBody>
      </p:sp>
      <p:sp>
        <p:nvSpPr>
          <p:cNvPr id="3" name="Title 2"/>
          <p:cNvSpPr>
            <a:spLocks noGrp="1"/>
          </p:cNvSpPr>
          <p:nvPr>
            <p:ph type="title"/>
          </p:nvPr>
        </p:nvSpPr>
        <p:spPr/>
        <p:txBody>
          <a:bodyPr>
            <a:normAutofit fontScale="90000"/>
          </a:bodyPr>
          <a:lstStyle/>
          <a:p>
            <a:r>
              <a:rPr lang="en-US" dirty="0" smtClean="0"/>
              <a:t>Methodology </a:t>
            </a:r>
            <a:r>
              <a:rPr lang="en-US" dirty="0" smtClean="0"/>
              <a:t>(Data Pre For Time Series)(cont.)</a:t>
            </a:r>
            <a:endParaRPr lang="pl-PL" dirty="0"/>
          </a:p>
        </p:txBody>
      </p:sp>
      <p:pic>
        <p:nvPicPr>
          <p:cNvPr id="5" name="图片 4"/>
          <p:cNvPicPr>
            <a:picLocks noChangeAspect="1"/>
          </p:cNvPicPr>
          <p:nvPr/>
        </p:nvPicPr>
        <p:blipFill>
          <a:blip r:embed="rId2"/>
          <a:stretch>
            <a:fillRect/>
          </a:stretch>
        </p:blipFill>
        <p:spPr>
          <a:xfrm>
            <a:off x="713509" y="1690688"/>
            <a:ext cx="6435435" cy="3367798"/>
          </a:xfrm>
          <a:prstGeom prst="rect">
            <a:avLst/>
          </a:prstGeom>
        </p:spPr>
      </p:pic>
    </p:spTree>
    <p:extLst>
      <p:ext uri="{BB962C8B-B14F-4D97-AF65-F5344CB8AC3E}">
        <p14:creationId xmlns:p14="http://schemas.microsoft.com/office/powerpoint/2010/main" val="484846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426036" y="1690688"/>
            <a:ext cx="3927763" cy="4351338"/>
          </a:xfrm>
        </p:spPr>
        <p:txBody>
          <a:bodyPr>
            <a:normAutofit/>
          </a:bodyPr>
          <a:lstStyle/>
          <a:p>
            <a:pPr marL="0" indent="0">
              <a:buNone/>
            </a:pPr>
            <a:r>
              <a:rPr lang="en-US" dirty="0"/>
              <a:t>We still represent the data in the form of years and months. In addition we based the problem we wanted to study the change in disaster frequency over time for each state. So we changed the data again to </a:t>
            </a:r>
            <a:r>
              <a:rPr lang="en-US" dirty="0" smtClean="0"/>
              <a:t>create </a:t>
            </a:r>
            <a:r>
              <a:rPr lang="en-US" dirty="0"/>
              <a:t>a new data frame.</a:t>
            </a:r>
            <a:endParaRPr lang="pl-PL" dirty="0"/>
          </a:p>
        </p:txBody>
      </p:sp>
      <p:sp>
        <p:nvSpPr>
          <p:cNvPr id="3" name="Title 2"/>
          <p:cNvSpPr>
            <a:spLocks noGrp="1"/>
          </p:cNvSpPr>
          <p:nvPr>
            <p:ph type="title"/>
          </p:nvPr>
        </p:nvSpPr>
        <p:spPr/>
        <p:txBody>
          <a:bodyPr>
            <a:normAutofit fontScale="90000"/>
          </a:bodyPr>
          <a:lstStyle/>
          <a:p>
            <a:r>
              <a:rPr lang="en-US" dirty="0" smtClean="0"/>
              <a:t>Methodology </a:t>
            </a:r>
            <a:r>
              <a:rPr lang="en-US" dirty="0" smtClean="0"/>
              <a:t>(Data Pre For Time Series)(cont.)</a:t>
            </a:r>
            <a:endParaRPr lang="pl-PL" dirty="0"/>
          </a:p>
        </p:txBody>
      </p:sp>
      <p:pic>
        <p:nvPicPr>
          <p:cNvPr id="5" name="图片 4"/>
          <p:cNvPicPr>
            <a:picLocks noChangeAspect="1"/>
          </p:cNvPicPr>
          <p:nvPr/>
        </p:nvPicPr>
        <p:blipFill>
          <a:blip r:embed="rId2"/>
          <a:stretch>
            <a:fillRect/>
          </a:stretch>
        </p:blipFill>
        <p:spPr>
          <a:xfrm>
            <a:off x="713509" y="1690688"/>
            <a:ext cx="6435435" cy="3367798"/>
          </a:xfrm>
          <a:prstGeom prst="rect">
            <a:avLst/>
          </a:prstGeom>
        </p:spPr>
      </p:pic>
    </p:spTree>
    <p:extLst>
      <p:ext uri="{BB962C8B-B14F-4D97-AF65-F5344CB8AC3E}">
        <p14:creationId xmlns:p14="http://schemas.microsoft.com/office/powerpoint/2010/main" val="435501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Methodology </a:t>
            </a:r>
            <a:r>
              <a:rPr lang="en-US" dirty="0" smtClean="0"/>
              <a:t>(Shiny App)</a:t>
            </a:r>
            <a:endParaRPr lang="pl-PL" dirty="0"/>
          </a:p>
        </p:txBody>
      </p:sp>
      <p:pic>
        <p:nvPicPr>
          <p:cNvPr id="2" name="图片 1"/>
          <p:cNvPicPr>
            <a:picLocks noChangeAspect="1"/>
          </p:cNvPicPr>
          <p:nvPr/>
        </p:nvPicPr>
        <p:blipFill>
          <a:blip r:embed="rId2"/>
          <a:stretch>
            <a:fillRect/>
          </a:stretch>
        </p:blipFill>
        <p:spPr>
          <a:xfrm>
            <a:off x="627207" y="1589376"/>
            <a:ext cx="10336357" cy="4067175"/>
          </a:xfrm>
          <a:prstGeom prst="rect">
            <a:avLst/>
          </a:prstGeom>
        </p:spPr>
      </p:pic>
    </p:spTree>
    <p:extLst>
      <p:ext uri="{BB962C8B-B14F-4D97-AF65-F5344CB8AC3E}">
        <p14:creationId xmlns:p14="http://schemas.microsoft.com/office/powerpoint/2010/main" val="275404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950768" y="1348054"/>
            <a:ext cx="9477086" cy="4943497"/>
          </a:xfrm>
          <a:prstGeom prst="rect">
            <a:avLst/>
          </a:prstGeom>
        </p:spPr>
      </p:pic>
      <p:sp>
        <p:nvSpPr>
          <p:cNvPr id="3" name="Title 2"/>
          <p:cNvSpPr>
            <a:spLocks noGrp="1"/>
          </p:cNvSpPr>
          <p:nvPr>
            <p:ph type="title"/>
          </p:nvPr>
        </p:nvSpPr>
        <p:spPr/>
        <p:txBody>
          <a:bodyPr>
            <a:normAutofit/>
          </a:bodyPr>
          <a:lstStyle/>
          <a:p>
            <a:r>
              <a:rPr lang="en-US" dirty="0" smtClean="0"/>
              <a:t>Methodology </a:t>
            </a:r>
            <a:r>
              <a:rPr lang="en-US" dirty="0" smtClean="0"/>
              <a:t>(Shiny App)</a:t>
            </a:r>
            <a:endParaRPr lang="pl-PL" dirty="0"/>
          </a:p>
        </p:txBody>
      </p:sp>
    </p:spTree>
    <p:extLst>
      <p:ext uri="{BB962C8B-B14F-4D97-AF65-F5344CB8AC3E}">
        <p14:creationId xmlns:p14="http://schemas.microsoft.com/office/powerpoint/2010/main" val="42750109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Findings (Question1)</a:t>
            </a:r>
            <a:endParaRPr lang="pl-PL" dirty="0"/>
          </a:p>
        </p:txBody>
      </p:sp>
      <p:sp>
        <p:nvSpPr>
          <p:cNvPr id="5" name="矩形 4"/>
          <p:cNvSpPr/>
          <p:nvPr/>
        </p:nvSpPr>
        <p:spPr>
          <a:xfrm>
            <a:off x="748144" y="1788187"/>
            <a:ext cx="9929091" cy="3970318"/>
          </a:xfrm>
          <a:prstGeom prst="rect">
            <a:avLst/>
          </a:prstGeom>
        </p:spPr>
        <p:txBody>
          <a:bodyPr wrap="square">
            <a:spAutoFit/>
          </a:bodyPr>
          <a:lstStyle/>
          <a:p>
            <a:r>
              <a:rPr lang="en-US" sz="2800" dirty="0"/>
              <a:t>Severe weather and natural disasters are the two disasters that will have the greatest impact on the United States through 2020. The Southeast is highly impacted by severe weather. The central as well as the upper central part of the country is highly affected by natural disasters. However, in 2020, due to the emergence of a new coronavirus, every state in the U.S. is significantly impacted by </a:t>
            </a:r>
            <a:r>
              <a:rPr lang="en-US" sz="2800" dirty="0" err="1"/>
              <a:t>it.The</a:t>
            </a:r>
            <a:r>
              <a:rPr lang="en-US" sz="2800" dirty="0"/>
              <a:t> Lower Middle is significantly impacted by severe weather in 2021. Notably, California is significantly affected by severe weather and natural disasters in 2022 and 2023.</a:t>
            </a:r>
          </a:p>
        </p:txBody>
      </p:sp>
    </p:spTree>
    <p:extLst>
      <p:ext uri="{BB962C8B-B14F-4D97-AF65-F5344CB8AC3E}">
        <p14:creationId xmlns:p14="http://schemas.microsoft.com/office/powerpoint/2010/main" val="2225254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Findings (Question2)</a:t>
            </a:r>
            <a:endParaRPr lang="pl-PL" dirty="0"/>
          </a:p>
        </p:txBody>
      </p:sp>
      <p:sp>
        <p:nvSpPr>
          <p:cNvPr id="5" name="矩形 4"/>
          <p:cNvSpPr/>
          <p:nvPr/>
        </p:nvSpPr>
        <p:spPr>
          <a:xfrm>
            <a:off x="748144" y="1788187"/>
            <a:ext cx="9929091" cy="2677656"/>
          </a:xfrm>
          <a:prstGeom prst="rect">
            <a:avLst/>
          </a:prstGeom>
        </p:spPr>
        <p:txBody>
          <a:bodyPr wrap="square">
            <a:spAutoFit/>
          </a:bodyPr>
          <a:lstStyle/>
          <a:p>
            <a:r>
              <a:rPr lang="en-US" sz="2800" dirty="0"/>
              <a:t>According to our data framework, the disasters faced by different states are largely positively correlated with the costs they face. The size of the circle indicates the magnitude of the cost. </a:t>
            </a:r>
            <a:r>
              <a:rPr lang="en-US" sz="2800" dirty="0" smtClean="0"/>
              <a:t>However</a:t>
            </a:r>
            <a:r>
              <a:rPr lang="en-US" sz="2800" dirty="0"/>
              <a:t>, it also appears that some disasters have a high frequency but not a high cost. Situations also emerged where the frequency of disasters was high but the costs were very large.</a:t>
            </a:r>
          </a:p>
        </p:txBody>
      </p:sp>
    </p:spTree>
    <p:extLst>
      <p:ext uri="{BB962C8B-B14F-4D97-AF65-F5344CB8AC3E}">
        <p14:creationId xmlns:p14="http://schemas.microsoft.com/office/powerpoint/2010/main" val="3118009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Findings (Question2)</a:t>
            </a:r>
            <a:endParaRPr lang="pl-PL" dirty="0"/>
          </a:p>
        </p:txBody>
      </p:sp>
      <p:sp>
        <p:nvSpPr>
          <p:cNvPr id="5" name="矩形 4"/>
          <p:cNvSpPr/>
          <p:nvPr/>
        </p:nvSpPr>
        <p:spPr>
          <a:xfrm>
            <a:off x="748144" y="1788187"/>
            <a:ext cx="9929091" cy="1384995"/>
          </a:xfrm>
          <a:prstGeom prst="rect">
            <a:avLst/>
          </a:prstGeom>
        </p:spPr>
        <p:txBody>
          <a:bodyPr wrap="square">
            <a:spAutoFit/>
          </a:bodyPr>
          <a:lstStyle/>
          <a:p>
            <a:r>
              <a:rPr lang="en-US" sz="2800" dirty="0"/>
              <a:t>We also ranked the frequency of different </a:t>
            </a:r>
            <a:r>
              <a:rPr lang="en-US" sz="2800" dirty="0" smtClean="0"/>
              <a:t>disasters </a:t>
            </a:r>
            <a:r>
              <a:rPr lang="en-US" sz="2800" dirty="0"/>
              <a:t>in descending order on a long time series line, selecting the states where different </a:t>
            </a:r>
            <a:r>
              <a:rPr lang="en-US" sz="2800" dirty="0" smtClean="0"/>
              <a:t>disasters </a:t>
            </a:r>
            <a:r>
              <a:rPr lang="en-US" sz="2800" dirty="0"/>
              <a:t>occur more frequently each year.</a:t>
            </a:r>
          </a:p>
        </p:txBody>
      </p:sp>
    </p:spTree>
    <p:extLst>
      <p:ext uri="{BB962C8B-B14F-4D97-AF65-F5344CB8AC3E}">
        <p14:creationId xmlns:p14="http://schemas.microsoft.com/office/powerpoint/2010/main" val="1359254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Findings (Question3)</a:t>
            </a:r>
            <a:endParaRPr lang="pl-PL" dirty="0"/>
          </a:p>
        </p:txBody>
      </p:sp>
      <p:sp>
        <p:nvSpPr>
          <p:cNvPr id="4" name="矩形 3"/>
          <p:cNvSpPr/>
          <p:nvPr/>
        </p:nvSpPr>
        <p:spPr>
          <a:xfrm>
            <a:off x="923635" y="1690688"/>
            <a:ext cx="9217891" cy="1815882"/>
          </a:xfrm>
          <a:prstGeom prst="rect">
            <a:avLst/>
          </a:prstGeom>
        </p:spPr>
        <p:txBody>
          <a:bodyPr wrap="square">
            <a:spAutoFit/>
          </a:bodyPr>
          <a:lstStyle/>
          <a:p>
            <a:r>
              <a:rPr lang="en-US" sz="2800" dirty="0"/>
              <a:t>For each state we constructed an ARIMA model and plotted its ACF and PACF to help us determine the order of the model. At the bottom we plotted the predictions of disaster frequency in the short term.</a:t>
            </a:r>
          </a:p>
        </p:txBody>
      </p:sp>
    </p:spTree>
    <p:extLst>
      <p:ext uri="{BB962C8B-B14F-4D97-AF65-F5344CB8AC3E}">
        <p14:creationId xmlns:p14="http://schemas.microsoft.com/office/powerpoint/2010/main" val="2842614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9"/>
          <p:cNvSpPr/>
          <p:nvPr/>
        </p:nvSpPr>
        <p:spPr>
          <a:xfrm>
            <a:off x="5762170" y="391797"/>
            <a:ext cx="778668" cy="725714"/>
          </a:xfrm>
          <a:prstGeom prst="flowChartOffpageConnector">
            <a:avLst/>
          </a:prstGeom>
          <a:solidFill>
            <a:srgbClr val="0057A7"/>
          </a:solidFill>
          <a:ln>
            <a:noFill/>
          </a:ln>
        </p:spPr>
        <p:txBody>
          <a:bodyPr spcFirstLastPara="1" wrap="square" lIns="0" tIns="72000" rIns="0" bIns="0" anchor="ctr" anchorCtr="0">
            <a:noAutofit/>
          </a:bodyPr>
          <a:lstStyle/>
          <a:p>
            <a:pPr marL="0" marR="0" lvl="0" indent="0" algn="ctr" rtl="0">
              <a:spcBef>
                <a:spcPts val="0"/>
              </a:spcBef>
              <a:spcAft>
                <a:spcPts val="0"/>
              </a:spcAft>
              <a:buNone/>
            </a:pPr>
            <a:r>
              <a:rPr lang="tr-TR" sz="3200">
                <a:solidFill>
                  <a:schemeClr val="lt1"/>
                </a:solidFill>
                <a:latin typeface="Century Gothic"/>
                <a:ea typeface="Century Gothic"/>
                <a:cs typeface="Century Gothic"/>
                <a:sym typeface="Century Gothic"/>
              </a:rPr>
              <a:t>01</a:t>
            </a:r>
            <a:endParaRPr sz="3200">
              <a:solidFill>
                <a:schemeClr val="lt1"/>
              </a:solidFill>
              <a:latin typeface="Century Gothic"/>
              <a:ea typeface="Century Gothic"/>
              <a:cs typeface="Century Gothic"/>
              <a:sym typeface="Century Gothic"/>
            </a:endParaRPr>
          </a:p>
        </p:txBody>
      </p:sp>
      <p:sp>
        <p:nvSpPr>
          <p:cNvPr id="4" name="Google Shape;61;p9"/>
          <p:cNvSpPr txBox="1"/>
          <p:nvPr/>
        </p:nvSpPr>
        <p:spPr>
          <a:xfrm>
            <a:off x="6891831" y="348768"/>
            <a:ext cx="318504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tr-TR" sz="3200" b="1" dirty="0" smtClean="0">
                <a:solidFill>
                  <a:srgbClr val="0057A7"/>
                </a:solidFill>
                <a:latin typeface="Century Gothic"/>
                <a:ea typeface="Century Gothic"/>
                <a:cs typeface="Century Gothic"/>
                <a:sym typeface="Century Gothic"/>
              </a:rPr>
              <a:t>M</a:t>
            </a:r>
            <a:r>
              <a:rPr lang="en-US" sz="3200" b="1" dirty="0" err="1" smtClean="0">
                <a:solidFill>
                  <a:srgbClr val="0057A7"/>
                </a:solidFill>
                <a:latin typeface="Century Gothic"/>
                <a:ea typeface="Century Gothic"/>
                <a:cs typeface="Century Gothic"/>
                <a:sym typeface="Century Gothic"/>
              </a:rPr>
              <a:t>otivation</a:t>
            </a:r>
            <a:endParaRPr sz="3200" b="1" dirty="0">
              <a:solidFill>
                <a:srgbClr val="0057A7"/>
              </a:solidFill>
              <a:latin typeface="Century Gothic"/>
              <a:ea typeface="Century Gothic"/>
              <a:cs typeface="Century Gothic"/>
              <a:sym typeface="Century Gothic"/>
            </a:endParaRPr>
          </a:p>
        </p:txBody>
      </p:sp>
      <p:cxnSp>
        <p:nvCxnSpPr>
          <p:cNvPr id="5" name="Google Shape;62;p9"/>
          <p:cNvCxnSpPr/>
          <p:nvPr/>
        </p:nvCxnSpPr>
        <p:spPr>
          <a:xfrm>
            <a:off x="6710856" y="981440"/>
            <a:ext cx="3768457" cy="0"/>
          </a:xfrm>
          <a:prstGeom prst="straightConnector1">
            <a:avLst/>
          </a:prstGeom>
          <a:noFill/>
          <a:ln w="9525" cap="flat" cmpd="sng">
            <a:solidFill>
              <a:srgbClr val="BFBFBF"/>
            </a:solidFill>
            <a:prstDash val="solid"/>
            <a:miter lim="800000"/>
            <a:headEnd type="none" w="sm" len="sm"/>
            <a:tailEnd type="none" w="sm" len="sm"/>
          </a:ln>
        </p:spPr>
      </p:cxnSp>
      <p:sp>
        <p:nvSpPr>
          <p:cNvPr id="6" name="Google Shape;63;p9"/>
          <p:cNvSpPr/>
          <p:nvPr/>
        </p:nvSpPr>
        <p:spPr>
          <a:xfrm>
            <a:off x="5762171" y="1577250"/>
            <a:ext cx="778668" cy="725714"/>
          </a:xfrm>
          <a:prstGeom prst="flowChartOffpageConnector">
            <a:avLst/>
          </a:prstGeom>
          <a:solidFill>
            <a:schemeClr val="accent2"/>
          </a:solidFill>
          <a:ln>
            <a:noFill/>
          </a:ln>
        </p:spPr>
        <p:txBody>
          <a:bodyPr spcFirstLastPara="1" wrap="square" lIns="0" tIns="72000" rIns="0" bIns="0" anchor="ctr" anchorCtr="0">
            <a:noAutofit/>
          </a:bodyPr>
          <a:lstStyle/>
          <a:p>
            <a:pPr marL="0" marR="0" lvl="0" indent="0" algn="ctr" rtl="0">
              <a:spcBef>
                <a:spcPts val="0"/>
              </a:spcBef>
              <a:spcAft>
                <a:spcPts val="0"/>
              </a:spcAft>
              <a:buNone/>
            </a:pPr>
            <a:r>
              <a:rPr lang="tr-TR" sz="3200">
                <a:solidFill>
                  <a:schemeClr val="lt1"/>
                </a:solidFill>
                <a:latin typeface="Century Gothic"/>
                <a:ea typeface="Century Gothic"/>
                <a:cs typeface="Century Gothic"/>
                <a:sym typeface="Century Gothic"/>
              </a:rPr>
              <a:t>02</a:t>
            </a:r>
            <a:endParaRPr sz="3200">
              <a:solidFill>
                <a:schemeClr val="lt1"/>
              </a:solidFill>
              <a:latin typeface="Century Gothic"/>
              <a:ea typeface="Century Gothic"/>
              <a:cs typeface="Century Gothic"/>
              <a:sym typeface="Century Gothic"/>
            </a:endParaRPr>
          </a:p>
        </p:txBody>
      </p:sp>
      <p:sp>
        <p:nvSpPr>
          <p:cNvPr id="7" name="Google Shape;64;p9"/>
          <p:cNvSpPr txBox="1"/>
          <p:nvPr/>
        </p:nvSpPr>
        <p:spPr>
          <a:xfrm>
            <a:off x="6891831" y="1534221"/>
            <a:ext cx="4875295"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smtClean="0">
                <a:solidFill>
                  <a:schemeClr val="accent2"/>
                </a:solidFill>
                <a:latin typeface="Century Gothic"/>
                <a:ea typeface="Century Gothic"/>
                <a:cs typeface="Century Gothic"/>
                <a:sym typeface="Century Gothic"/>
              </a:rPr>
              <a:t>Research Questions</a:t>
            </a:r>
            <a:endParaRPr sz="3200" b="1" dirty="0">
              <a:solidFill>
                <a:schemeClr val="accent2"/>
              </a:solidFill>
              <a:latin typeface="Century Gothic"/>
              <a:ea typeface="Century Gothic"/>
              <a:cs typeface="Century Gothic"/>
              <a:sym typeface="Century Gothic"/>
            </a:endParaRPr>
          </a:p>
        </p:txBody>
      </p:sp>
      <p:cxnSp>
        <p:nvCxnSpPr>
          <p:cNvPr id="8" name="Google Shape;65;p9"/>
          <p:cNvCxnSpPr/>
          <p:nvPr/>
        </p:nvCxnSpPr>
        <p:spPr>
          <a:xfrm>
            <a:off x="6710857" y="2166893"/>
            <a:ext cx="3768457" cy="0"/>
          </a:xfrm>
          <a:prstGeom prst="straightConnector1">
            <a:avLst/>
          </a:prstGeom>
          <a:noFill/>
          <a:ln w="9525" cap="flat" cmpd="sng">
            <a:solidFill>
              <a:srgbClr val="BFBFBF"/>
            </a:solidFill>
            <a:prstDash val="solid"/>
            <a:miter lim="800000"/>
            <a:headEnd type="none" w="sm" len="sm"/>
            <a:tailEnd type="none" w="sm" len="sm"/>
          </a:ln>
        </p:spPr>
      </p:cxnSp>
      <p:sp>
        <p:nvSpPr>
          <p:cNvPr id="9" name="Google Shape;66;p9"/>
          <p:cNvSpPr/>
          <p:nvPr/>
        </p:nvSpPr>
        <p:spPr>
          <a:xfrm>
            <a:off x="5762170" y="2845421"/>
            <a:ext cx="778668" cy="725714"/>
          </a:xfrm>
          <a:prstGeom prst="flowChartOffpageConnector">
            <a:avLst/>
          </a:prstGeom>
          <a:solidFill>
            <a:srgbClr val="AAE0FA"/>
          </a:solidFill>
          <a:ln>
            <a:noFill/>
          </a:ln>
        </p:spPr>
        <p:txBody>
          <a:bodyPr spcFirstLastPara="1" wrap="square" lIns="0" tIns="72000" rIns="0" bIns="0" anchor="ctr" anchorCtr="0">
            <a:noAutofit/>
          </a:bodyPr>
          <a:lstStyle/>
          <a:p>
            <a:pPr marL="0" marR="0" lvl="0" indent="0" algn="ctr" rtl="0">
              <a:spcBef>
                <a:spcPts val="0"/>
              </a:spcBef>
              <a:spcAft>
                <a:spcPts val="0"/>
              </a:spcAft>
              <a:buNone/>
            </a:pPr>
            <a:r>
              <a:rPr lang="tr-TR" sz="3200">
                <a:solidFill>
                  <a:schemeClr val="lt1"/>
                </a:solidFill>
                <a:latin typeface="Century Gothic"/>
                <a:ea typeface="Century Gothic"/>
                <a:cs typeface="Century Gothic"/>
                <a:sym typeface="Century Gothic"/>
              </a:rPr>
              <a:t>03</a:t>
            </a:r>
            <a:endParaRPr sz="3200">
              <a:solidFill>
                <a:schemeClr val="lt1"/>
              </a:solidFill>
              <a:latin typeface="Century Gothic"/>
              <a:ea typeface="Century Gothic"/>
              <a:cs typeface="Century Gothic"/>
              <a:sym typeface="Century Gothic"/>
            </a:endParaRPr>
          </a:p>
        </p:txBody>
      </p:sp>
      <p:sp>
        <p:nvSpPr>
          <p:cNvPr id="10" name="Google Shape;67;p9"/>
          <p:cNvSpPr txBox="1"/>
          <p:nvPr/>
        </p:nvSpPr>
        <p:spPr>
          <a:xfrm>
            <a:off x="6891830" y="2802392"/>
            <a:ext cx="4764459"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smtClean="0">
                <a:solidFill>
                  <a:srgbClr val="AAE0FA"/>
                </a:solidFill>
                <a:latin typeface="Century Gothic"/>
                <a:ea typeface="Century Gothic"/>
                <a:cs typeface="Century Gothic"/>
                <a:sym typeface="Century Gothic"/>
              </a:rPr>
              <a:t>Methodology</a:t>
            </a:r>
            <a:endParaRPr sz="3200" b="1" dirty="0">
              <a:solidFill>
                <a:srgbClr val="AAE0FA"/>
              </a:solidFill>
              <a:latin typeface="Century Gothic"/>
              <a:ea typeface="Century Gothic"/>
              <a:cs typeface="Century Gothic"/>
              <a:sym typeface="Century Gothic"/>
            </a:endParaRPr>
          </a:p>
        </p:txBody>
      </p:sp>
      <p:cxnSp>
        <p:nvCxnSpPr>
          <p:cNvPr id="11" name="Google Shape;68;p9"/>
          <p:cNvCxnSpPr/>
          <p:nvPr/>
        </p:nvCxnSpPr>
        <p:spPr>
          <a:xfrm>
            <a:off x="6710856" y="3435064"/>
            <a:ext cx="3768457" cy="0"/>
          </a:xfrm>
          <a:prstGeom prst="straightConnector1">
            <a:avLst/>
          </a:prstGeom>
          <a:noFill/>
          <a:ln w="9525" cap="flat" cmpd="sng">
            <a:solidFill>
              <a:srgbClr val="BFBFBF"/>
            </a:solidFill>
            <a:prstDash val="solid"/>
            <a:miter lim="800000"/>
            <a:headEnd type="none" w="sm" len="sm"/>
            <a:tailEnd type="none" w="sm" len="sm"/>
          </a:ln>
        </p:spPr>
      </p:cxnSp>
      <p:sp>
        <p:nvSpPr>
          <p:cNvPr id="12" name="Google Shape;69;p9"/>
          <p:cNvSpPr/>
          <p:nvPr/>
        </p:nvSpPr>
        <p:spPr>
          <a:xfrm>
            <a:off x="5762170" y="4113592"/>
            <a:ext cx="778668" cy="725714"/>
          </a:xfrm>
          <a:prstGeom prst="flowChartOffpageConnector">
            <a:avLst/>
          </a:prstGeom>
          <a:solidFill>
            <a:schemeClr val="accent4"/>
          </a:solidFill>
          <a:ln>
            <a:noFill/>
          </a:ln>
        </p:spPr>
        <p:txBody>
          <a:bodyPr spcFirstLastPara="1" wrap="square" lIns="0" tIns="72000" rIns="0" bIns="0" anchor="ctr" anchorCtr="0">
            <a:noAutofit/>
          </a:bodyPr>
          <a:lstStyle/>
          <a:p>
            <a:pPr marL="0" marR="0" lvl="0" indent="0" algn="ctr" rtl="0">
              <a:spcBef>
                <a:spcPts val="0"/>
              </a:spcBef>
              <a:spcAft>
                <a:spcPts val="0"/>
              </a:spcAft>
              <a:buNone/>
            </a:pPr>
            <a:r>
              <a:rPr lang="tr-TR" sz="3200" dirty="0">
                <a:solidFill>
                  <a:schemeClr val="lt1"/>
                </a:solidFill>
                <a:latin typeface="Century Gothic"/>
                <a:ea typeface="Century Gothic"/>
                <a:cs typeface="Century Gothic"/>
                <a:sym typeface="Century Gothic"/>
              </a:rPr>
              <a:t>04</a:t>
            </a:r>
            <a:endParaRPr sz="3200" dirty="0">
              <a:solidFill>
                <a:schemeClr val="lt1"/>
              </a:solidFill>
              <a:latin typeface="Century Gothic"/>
              <a:ea typeface="Century Gothic"/>
              <a:cs typeface="Century Gothic"/>
              <a:sym typeface="Century Gothic"/>
            </a:endParaRPr>
          </a:p>
        </p:txBody>
      </p:sp>
      <p:sp>
        <p:nvSpPr>
          <p:cNvPr id="13" name="Google Shape;70;p9"/>
          <p:cNvSpPr txBox="1"/>
          <p:nvPr/>
        </p:nvSpPr>
        <p:spPr>
          <a:xfrm>
            <a:off x="6891831" y="4070563"/>
            <a:ext cx="1949573"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smtClean="0">
                <a:solidFill>
                  <a:schemeClr val="accent4"/>
                </a:solidFill>
                <a:latin typeface="Century Gothic"/>
                <a:ea typeface="Century Gothic"/>
                <a:cs typeface="Century Gothic"/>
                <a:sym typeface="Century Gothic"/>
              </a:rPr>
              <a:t>Findings</a:t>
            </a:r>
            <a:endParaRPr sz="3200" b="1" dirty="0">
              <a:solidFill>
                <a:schemeClr val="accent4"/>
              </a:solidFill>
              <a:latin typeface="Century Gothic"/>
              <a:ea typeface="Century Gothic"/>
              <a:cs typeface="Century Gothic"/>
              <a:sym typeface="Century Gothic"/>
            </a:endParaRPr>
          </a:p>
        </p:txBody>
      </p:sp>
      <p:cxnSp>
        <p:nvCxnSpPr>
          <p:cNvPr id="14" name="Google Shape;71;p9"/>
          <p:cNvCxnSpPr/>
          <p:nvPr/>
        </p:nvCxnSpPr>
        <p:spPr>
          <a:xfrm>
            <a:off x="6710856" y="4703235"/>
            <a:ext cx="3768457" cy="0"/>
          </a:xfrm>
          <a:prstGeom prst="straightConnector1">
            <a:avLst/>
          </a:prstGeom>
          <a:noFill/>
          <a:ln w="9525" cap="flat" cmpd="sng">
            <a:solidFill>
              <a:srgbClr val="BFBFBF"/>
            </a:solidFill>
            <a:prstDash val="solid"/>
            <a:miter lim="800000"/>
            <a:headEnd type="none" w="sm" len="sm"/>
            <a:tailEnd type="none" w="sm" len="sm"/>
          </a:ln>
        </p:spPr>
      </p:cxnSp>
      <p:pic>
        <p:nvPicPr>
          <p:cNvPr id="15" name="Picture 2" descr="Columbia University Member Spotl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717" y="820611"/>
            <a:ext cx="4329340" cy="4665238"/>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50;p8"/>
          <p:cNvSpPr/>
          <p:nvPr/>
        </p:nvSpPr>
        <p:spPr>
          <a:xfrm>
            <a:off x="0" y="6229350"/>
            <a:ext cx="12192000" cy="628650"/>
          </a:xfrm>
          <a:prstGeom prst="roundRect">
            <a:avLst>
              <a:gd name="adj" fmla="val 0"/>
            </a:avLst>
          </a:prstGeom>
          <a:solidFill>
            <a:srgbClr val="0057A7"/>
          </a:solidFill>
          <a:ln w="12700" cap="flat" cmpd="sng">
            <a:solidFill>
              <a:schemeClr val="accent1"/>
            </a:solidFill>
            <a:prstDash val="solid"/>
            <a:miter lim="800000"/>
            <a:headEnd type="none" w="sm" len="sm"/>
            <a:tailEnd type="none" w="sm" len="sm"/>
          </a:ln>
        </p:spPr>
        <p:txBody>
          <a:bodyPr spcFirstLastPara="1" wrap="square" lIns="91425" tIns="45700" rIns="91425" bIns="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7" name="Rectangle 16"/>
          <p:cNvSpPr/>
          <p:nvPr/>
        </p:nvSpPr>
        <p:spPr>
          <a:xfrm>
            <a:off x="1542992" y="6356350"/>
            <a:ext cx="2925801" cy="461665"/>
          </a:xfrm>
          <a:prstGeom prst="rect">
            <a:avLst/>
          </a:prstGeom>
        </p:spPr>
        <p:txBody>
          <a:bodyPr wrap="none">
            <a:spAutoFit/>
          </a:bodyPr>
          <a:lstStyle/>
          <a:p>
            <a:pPr algn="l"/>
            <a:r>
              <a:rPr lang="pl-PL" sz="2400" b="0" i="0" smtClean="0">
                <a:solidFill>
                  <a:schemeClr val="bg1"/>
                </a:solidFill>
                <a:effectLst/>
                <a:latin typeface="Open Sans"/>
              </a:rPr>
              <a:t>Columbia University</a:t>
            </a:r>
            <a:endParaRPr lang="pl-PL" sz="2400" b="0" i="0">
              <a:solidFill>
                <a:schemeClr val="bg1"/>
              </a:solidFill>
              <a:effectLst/>
              <a:latin typeface="Open Sans"/>
            </a:endParaRP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6186489"/>
            <a:ext cx="748490" cy="748490"/>
          </a:xfrm>
          <a:prstGeom prst="rect">
            <a:avLst/>
          </a:prstGeom>
        </p:spPr>
      </p:pic>
      <p:sp>
        <p:nvSpPr>
          <p:cNvPr id="19" name="Google Shape;69;p9"/>
          <p:cNvSpPr/>
          <p:nvPr/>
        </p:nvSpPr>
        <p:spPr>
          <a:xfrm>
            <a:off x="5762170" y="5304355"/>
            <a:ext cx="778668" cy="725714"/>
          </a:xfrm>
          <a:prstGeom prst="flowChartOffpageConnector">
            <a:avLst/>
          </a:prstGeom>
          <a:solidFill>
            <a:schemeClr val="accent6">
              <a:lumMod val="75000"/>
            </a:schemeClr>
          </a:solidFill>
          <a:ln>
            <a:noFill/>
          </a:ln>
        </p:spPr>
        <p:txBody>
          <a:bodyPr spcFirstLastPara="1" wrap="square" lIns="0" tIns="72000" rIns="0" bIns="0" anchor="ctr" anchorCtr="0">
            <a:noAutofit/>
          </a:bodyPr>
          <a:lstStyle/>
          <a:p>
            <a:pPr marL="0" marR="0" lvl="0" indent="0" algn="ctr" rtl="0">
              <a:spcBef>
                <a:spcPts val="0"/>
              </a:spcBef>
              <a:spcAft>
                <a:spcPts val="0"/>
              </a:spcAft>
              <a:buNone/>
            </a:pPr>
            <a:r>
              <a:rPr lang="tr-TR" sz="3200" dirty="0" smtClean="0">
                <a:solidFill>
                  <a:schemeClr val="lt1"/>
                </a:solidFill>
                <a:latin typeface="Century Gothic"/>
                <a:ea typeface="Century Gothic"/>
                <a:cs typeface="Century Gothic"/>
                <a:sym typeface="Century Gothic"/>
              </a:rPr>
              <a:t>0</a:t>
            </a:r>
            <a:r>
              <a:rPr lang="en-US" sz="3200" dirty="0" smtClean="0">
                <a:solidFill>
                  <a:schemeClr val="lt1"/>
                </a:solidFill>
                <a:latin typeface="Century Gothic"/>
                <a:ea typeface="Century Gothic"/>
                <a:cs typeface="Century Gothic"/>
                <a:sym typeface="Century Gothic"/>
              </a:rPr>
              <a:t>5</a:t>
            </a:r>
            <a:endParaRPr sz="3200" dirty="0">
              <a:solidFill>
                <a:schemeClr val="lt1"/>
              </a:solidFill>
              <a:latin typeface="Century Gothic"/>
              <a:ea typeface="Century Gothic"/>
              <a:cs typeface="Century Gothic"/>
              <a:sym typeface="Century Gothic"/>
            </a:endParaRPr>
          </a:p>
        </p:txBody>
      </p:sp>
      <p:sp>
        <p:nvSpPr>
          <p:cNvPr id="20" name="Google Shape;70;p9"/>
          <p:cNvSpPr txBox="1"/>
          <p:nvPr/>
        </p:nvSpPr>
        <p:spPr>
          <a:xfrm>
            <a:off x="6891831" y="5232244"/>
            <a:ext cx="4210278"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smtClean="0">
                <a:solidFill>
                  <a:schemeClr val="accent6">
                    <a:lumMod val="75000"/>
                  </a:schemeClr>
                </a:solidFill>
                <a:latin typeface="Century Gothic"/>
                <a:ea typeface="Century Gothic"/>
                <a:cs typeface="Century Gothic"/>
                <a:sym typeface="Century Gothic"/>
              </a:rPr>
              <a:t>Future Extensions</a:t>
            </a:r>
            <a:endParaRPr sz="3200" b="1" dirty="0">
              <a:solidFill>
                <a:schemeClr val="accent6">
                  <a:lumMod val="75000"/>
                </a:schemeClr>
              </a:solidFill>
              <a:latin typeface="Century Gothic"/>
              <a:ea typeface="Century Gothic"/>
              <a:cs typeface="Century Gothic"/>
              <a:sym typeface="Century Gothic"/>
            </a:endParaRPr>
          </a:p>
        </p:txBody>
      </p:sp>
      <p:cxnSp>
        <p:nvCxnSpPr>
          <p:cNvPr id="21" name="Google Shape;71;p9"/>
          <p:cNvCxnSpPr/>
          <p:nvPr/>
        </p:nvCxnSpPr>
        <p:spPr>
          <a:xfrm>
            <a:off x="6710856" y="5893998"/>
            <a:ext cx="3768457" cy="0"/>
          </a:xfrm>
          <a:prstGeom prst="straightConnector1">
            <a:avLst/>
          </a:prstGeom>
          <a:noFill/>
          <a:ln w="9525" cap="flat" cmpd="sng">
            <a:solidFill>
              <a:srgbClr val="BFBFBF"/>
            </a:solidFill>
            <a:prstDash val="solid"/>
            <a:miter lim="800000"/>
            <a:headEnd type="none" w="sm" len="sm"/>
            <a:tailEnd type="none" w="sm" len="sm"/>
          </a:ln>
        </p:spPr>
      </p:cxnSp>
    </p:spTree>
    <p:extLst>
      <p:ext uri="{BB962C8B-B14F-4D97-AF65-F5344CB8AC3E}">
        <p14:creationId xmlns:p14="http://schemas.microsoft.com/office/powerpoint/2010/main" val="187222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p:tgtEl>
                                          <p:spTgt spid="4">
                                            <p:txEl>
                                              <p:pRg st="0" end="0"/>
                                            </p:txEl>
                                          </p:spTgt>
                                        </p:tgtEl>
                                        <p:attrNameLst>
                                          <p:attrName>ppt_w</p:attrName>
                                        </p:attrNameLst>
                                      </p:cBhvr>
                                      <p:tavLst>
                                        <p:tav tm="0">
                                          <p:val>
                                            <p:strVal val="0"/>
                                          </p:val>
                                        </p:tav>
                                        <p:tav tm="100000">
                                          <p:val>
                                            <p:strVal val="#ppt_w"/>
                                          </p:val>
                                        </p:tav>
                                      </p:tavLst>
                                    </p:anim>
                                    <p:anim calcmode="lin" valueType="num">
                                      <p:cBhvr additive="base">
                                        <p:cTn id="16" dur="500"/>
                                        <p:tgtEl>
                                          <p:spTgt spid="4">
                                            <p:txEl>
                                              <p:pRg st="0" end="0"/>
                                            </p:txEl>
                                          </p:spTgt>
                                        </p:tgtEl>
                                        <p:attrNameLst>
                                          <p:attrName>ppt_h</p:attrName>
                                        </p:attrNameLst>
                                      </p:cBhvr>
                                      <p:tavLst>
                                        <p:tav tm="0">
                                          <p:val>
                                            <p:strVal val="0"/>
                                          </p:val>
                                        </p:tav>
                                        <p:tav tm="100000">
                                          <p:val>
                                            <p:strVal val="#ppt_h"/>
                                          </p:val>
                                        </p:tav>
                                      </p:tavLst>
                                    </p:anim>
                                  </p:childTnLst>
                                </p:cTn>
                              </p:par>
                            </p:childTnLst>
                          </p:cTn>
                        </p:par>
                        <p:par>
                          <p:cTn id="17" fill="hold">
                            <p:stCondLst>
                              <p:cond delay="250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par>
                          <p:cTn id="25" fill="hold">
                            <p:stCondLst>
                              <p:cond delay="4500"/>
                            </p:stCondLst>
                            <p:childTnLst>
                              <p:par>
                                <p:cTn id="26" presetID="23" presetClass="entr" presetSubtype="16" fill="hold" nodeType="after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 calcmode="lin" valueType="num">
                                      <p:cBhvr additive="base">
                                        <p:cTn id="28" dur="500"/>
                                        <p:tgtEl>
                                          <p:spTgt spid="7">
                                            <p:txEl>
                                              <p:pRg st="0" end="0"/>
                                            </p:txEl>
                                          </p:spTgt>
                                        </p:tgtEl>
                                        <p:attrNameLst>
                                          <p:attrName>ppt_w</p:attrName>
                                        </p:attrNameLst>
                                      </p:cBhvr>
                                      <p:tavLst>
                                        <p:tav tm="0">
                                          <p:val>
                                            <p:strVal val="0"/>
                                          </p:val>
                                        </p:tav>
                                        <p:tav tm="100000">
                                          <p:val>
                                            <p:strVal val="#ppt_w"/>
                                          </p:val>
                                        </p:tav>
                                      </p:tavLst>
                                    </p:anim>
                                    <p:anim calcmode="lin" valueType="num">
                                      <p:cBhvr additive="base">
                                        <p:cTn id="29" dur="500"/>
                                        <p:tgtEl>
                                          <p:spTgt spid="7">
                                            <p:txEl>
                                              <p:pRg st="0" end="0"/>
                                            </p:txEl>
                                          </p:spTgt>
                                        </p:tgtEl>
                                        <p:attrNameLst>
                                          <p:attrName>ppt_h</p:attrName>
                                        </p:attrNameLst>
                                      </p:cBhvr>
                                      <p:tavLst>
                                        <p:tav tm="0">
                                          <p:val>
                                            <p:strVal val="0"/>
                                          </p:val>
                                        </p:tav>
                                        <p:tav tm="100000">
                                          <p:val>
                                            <p:strVal val="#ppt_h"/>
                                          </p:val>
                                        </p:tav>
                                      </p:tavLst>
                                    </p:anim>
                                  </p:childTnLst>
                                </p:cTn>
                              </p:par>
                            </p:childTnLst>
                          </p:cTn>
                        </p:par>
                        <p:par>
                          <p:cTn id="30" fill="hold">
                            <p:stCondLst>
                              <p:cond delay="5000"/>
                            </p:stCondLst>
                            <p:childTnLst>
                              <p:par>
                                <p:cTn id="31" presetID="10"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childTnLst>
                                </p:cTn>
                              </p:par>
                            </p:childTnLst>
                          </p:cTn>
                        </p:par>
                        <p:par>
                          <p:cTn id="34" fill="hold">
                            <p:stCondLst>
                              <p:cond delay="6000"/>
                            </p:stCondLst>
                            <p:childTnLst>
                              <p:par>
                                <p:cTn id="35" presetID="10"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childTnLst>
                                </p:cTn>
                              </p:par>
                            </p:childTnLst>
                          </p:cTn>
                        </p:par>
                        <p:par>
                          <p:cTn id="38" fill="hold">
                            <p:stCondLst>
                              <p:cond delay="7000"/>
                            </p:stCondLst>
                            <p:childTnLst>
                              <p:par>
                                <p:cTn id="39" presetID="23" presetClass="entr" presetSubtype="16" fill="hold" nodeType="after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 calcmode="lin" valueType="num">
                                      <p:cBhvr additive="base">
                                        <p:cTn id="41" dur="500"/>
                                        <p:tgtEl>
                                          <p:spTgt spid="10">
                                            <p:txEl>
                                              <p:pRg st="0" end="0"/>
                                            </p:txEl>
                                          </p:spTgt>
                                        </p:tgtEl>
                                        <p:attrNameLst>
                                          <p:attrName>ppt_w</p:attrName>
                                        </p:attrNameLst>
                                      </p:cBhvr>
                                      <p:tavLst>
                                        <p:tav tm="0">
                                          <p:val>
                                            <p:strVal val="0"/>
                                          </p:val>
                                        </p:tav>
                                        <p:tav tm="100000">
                                          <p:val>
                                            <p:strVal val="#ppt_w"/>
                                          </p:val>
                                        </p:tav>
                                      </p:tavLst>
                                    </p:anim>
                                    <p:anim calcmode="lin" valueType="num">
                                      <p:cBhvr additive="base">
                                        <p:cTn id="42" dur="500"/>
                                        <p:tgtEl>
                                          <p:spTgt spid="10">
                                            <p:txEl>
                                              <p:pRg st="0" end="0"/>
                                            </p:txEl>
                                          </p:spTgt>
                                        </p:tgtEl>
                                        <p:attrNameLst>
                                          <p:attrName>ppt_h</p:attrName>
                                        </p:attrNameLst>
                                      </p:cBhvr>
                                      <p:tavLst>
                                        <p:tav tm="0">
                                          <p:val>
                                            <p:strVal val="0"/>
                                          </p:val>
                                        </p:tav>
                                        <p:tav tm="100000">
                                          <p:val>
                                            <p:strVal val="#ppt_h"/>
                                          </p:val>
                                        </p:tav>
                                      </p:tavLst>
                                    </p:anim>
                                  </p:childTnLst>
                                </p:cTn>
                              </p:par>
                            </p:childTnLst>
                          </p:cTn>
                        </p:par>
                        <p:par>
                          <p:cTn id="43" fill="hold">
                            <p:stCondLst>
                              <p:cond delay="7500"/>
                            </p:stCondLst>
                            <p:childTnLst>
                              <p:par>
                                <p:cTn id="44" presetID="10" presetClass="entr" presetSubtype="0" fill="hold"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childTnLst>
                          </p:cTn>
                        </p:par>
                        <p:par>
                          <p:cTn id="47" fill="hold">
                            <p:stCondLst>
                              <p:cond delay="8500"/>
                            </p:stCondLst>
                            <p:childTnLst>
                              <p:par>
                                <p:cTn id="48" presetID="10" presetClass="entr" presetSubtype="0"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childTnLst>
                                </p:cTn>
                              </p:par>
                            </p:childTnLst>
                          </p:cTn>
                        </p:par>
                        <p:par>
                          <p:cTn id="51" fill="hold">
                            <p:stCondLst>
                              <p:cond delay="9500"/>
                            </p:stCondLst>
                            <p:childTnLst>
                              <p:par>
                                <p:cTn id="52" presetID="23" presetClass="entr" presetSubtype="16" fill="hold" nodeType="after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 calcmode="lin" valueType="num">
                                      <p:cBhvr additive="base">
                                        <p:cTn id="54" dur="500"/>
                                        <p:tgtEl>
                                          <p:spTgt spid="13">
                                            <p:txEl>
                                              <p:pRg st="0" end="0"/>
                                            </p:txEl>
                                          </p:spTgt>
                                        </p:tgtEl>
                                        <p:attrNameLst>
                                          <p:attrName>ppt_w</p:attrName>
                                        </p:attrNameLst>
                                      </p:cBhvr>
                                      <p:tavLst>
                                        <p:tav tm="0">
                                          <p:val>
                                            <p:strVal val="0"/>
                                          </p:val>
                                        </p:tav>
                                        <p:tav tm="100000">
                                          <p:val>
                                            <p:strVal val="#ppt_w"/>
                                          </p:val>
                                        </p:tav>
                                      </p:tavLst>
                                    </p:anim>
                                    <p:anim calcmode="lin" valueType="num">
                                      <p:cBhvr additive="base">
                                        <p:cTn id="55" dur="500"/>
                                        <p:tgtEl>
                                          <p:spTgt spid="13">
                                            <p:txEl>
                                              <p:pRg st="0" end="0"/>
                                            </p:txEl>
                                          </p:spTgt>
                                        </p:tgtEl>
                                        <p:attrNameLst>
                                          <p:attrName>ppt_h</p:attrName>
                                        </p:attrNameLst>
                                      </p:cBhvr>
                                      <p:tavLst>
                                        <p:tav tm="0">
                                          <p:val>
                                            <p:strVal val="0"/>
                                          </p:val>
                                        </p:tav>
                                        <p:tav tm="100000">
                                          <p:val>
                                            <p:strVal val="#ppt_h"/>
                                          </p:val>
                                        </p:tav>
                                      </p:tavLst>
                                    </p:anim>
                                  </p:childTnLst>
                                </p:cTn>
                              </p:par>
                            </p:childTnLst>
                          </p:cTn>
                        </p:par>
                        <p:par>
                          <p:cTn id="56" fill="hold">
                            <p:stCondLst>
                              <p:cond delay="10000"/>
                            </p:stCondLst>
                            <p:childTnLst>
                              <p:par>
                                <p:cTn id="57" presetID="10"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1000"/>
                                        <p:tgtEl>
                                          <p:spTgt spid="16"/>
                                        </p:tgtEl>
                                      </p:cBhvr>
                                    </p:animEffect>
                                  </p:childTnLst>
                                </p:cTn>
                              </p:par>
                            </p:childTnLst>
                          </p:cTn>
                        </p:par>
                        <p:par>
                          <p:cTn id="60" fill="hold">
                            <p:stCondLst>
                              <p:cond delay="11000"/>
                            </p:stCondLst>
                            <p:childTnLst>
                              <p:par>
                                <p:cTn id="61" presetID="10" presetClass="entr" presetSubtype="0"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1000"/>
                                        <p:tgtEl>
                                          <p:spTgt spid="19"/>
                                        </p:tgtEl>
                                      </p:cBhvr>
                                    </p:animEffect>
                                  </p:childTnLst>
                                </p:cTn>
                              </p:par>
                            </p:childTnLst>
                          </p:cTn>
                        </p:par>
                        <p:par>
                          <p:cTn id="64" fill="hold">
                            <p:stCondLst>
                              <p:cond delay="12000"/>
                            </p:stCondLst>
                            <p:childTnLst>
                              <p:par>
                                <p:cTn id="65" presetID="10" presetClass="entr" presetSubtype="0" fill="hold" nodeType="after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1000"/>
                                        <p:tgtEl>
                                          <p:spTgt spid="21"/>
                                        </p:tgtEl>
                                      </p:cBhvr>
                                    </p:animEffect>
                                  </p:childTnLst>
                                </p:cTn>
                              </p:par>
                            </p:childTnLst>
                          </p:cTn>
                        </p:par>
                        <p:par>
                          <p:cTn id="68" fill="hold">
                            <p:stCondLst>
                              <p:cond delay="13000"/>
                            </p:stCondLst>
                            <p:childTnLst>
                              <p:par>
                                <p:cTn id="69" presetID="23" presetClass="entr" presetSubtype="16" fill="hold" nodeType="afterEffect">
                                  <p:stCondLst>
                                    <p:cond delay="0"/>
                                  </p:stCondLst>
                                  <p:childTnLst>
                                    <p:set>
                                      <p:cBhvr>
                                        <p:cTn id="70" dur="1" fill="hold">
                                          <p:stCondLst>
                                            <p:cond delay="0"/>
                                          </p:stCondLst>
                                        </p:cTn>
                                        <p:tgtEl>
                                          <p:spTgt spid="20">
                                            <p:txEl>
                                              <p:pRg st="0" end="0"/>
                                            </p:txEl>
                                          </p:spTgt>
                                        </p:tgtEl>
                                        <p:attrNameLst>
                                          <p:attrName>style.visibility</p:attrName>
                                        </p:attrNameLst>
                                      </p:cBhvr>
                                      <p:to>
                                        <p:strVal val="visible"/>
                                      </p:to>
                                    </p:set>
                                    <p:anim calcmode="lin" valueType="num">
                                      <p:cBhvr additive="base">
                                        <p:cTn id="71" dur="500"/>
                                        <p:tgtEl>
                                          <p:spTgt spid="20">
                                            <p:txEl>
                                              <p:pRg st="0" end="0"/>
                                            </p:txEl>
                                          </p:spTgt>
                                        </p:tgtEl>
                                        <p:attrNameLst>
                                          <p:attrName>ppt_w</p:attrName>
                                        </p:attrNameLst>
                                      </p:cBhvr>
                                      <p:tavLst>
                                        <p:tav tm="0">
                                          <p:val>
                                            <p:strVal val="0"/>
                                          </p:val>
                                        </p:tav>
                                        <p:tav tm="100000">
                                          <p:val>
                                            <p:strVal val="#ppt_w"/>
                                          </p:val>
                                        </p:tav>
                                      </p:tavLst>
                                    </p:anim>
                                    <p:anim calcmode="lin" valueType="num">
                                      <p:cBhvr additive="base">
                                        <p:cTn id="72" dur="500"/>
                                        <p:tgtEl>
                                          <p:spTgt spid="20">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Future Exte</a:t>
            </a:r>
            <a:r>
              <a:rPr lang="en-US" dirty="0" smtClean="0"/>
              <a:t>nsions</a:t>
            </a:r>
            <a:endParaRPr lang="pl-PL" dirty="0"/>
          </a:p>
        </p:txBody>
      </p:sp>
      <p:sp>
        <p:nvSpPr>
          <p:cNvPr id="5" name="矩形 4"/>
          <p:cNvSpPr/>
          <p:nvPr/>
        </p:nvSpPr>
        <p:spPr>
          <a:xfrm>
            <a:off x="748144" y="1788187"/>
            <a:ext cx="9929091" cy="2677656"/>
          </a:xfrm>
          <a:prstGeom prst="rect">
            <a:avLst/>
          </a:prstGeom>
        </p:spPr>
        <p:txBody>
          <a:bodyPr wrap="square">
            <a:spAutoFit/>
          </a:bodyPr>
          <a:lstStyle/>
          <a:p>
            <a:r>
              <a:rPr lang="en-US" sz="2800" dirty="0"/>
              <a:t>In our map table there is only data for 2016-2023, indicating that there is still too little data available to us to be very powerful and convincing. In the histogram, some data for disasters are missing, which is why the x-axis is shown at positive infinity. If we want to show more convincing maps as well as time series predictions, we may need more data to show our ideas.</a:t>
            </a:r>
          </a:p>
        </p:txBody>
      </p:sp>
    </p:spTree>
    <p:extLst>
      <p:ext uri="{BB962C8B-B14F-4D97-AF65-F5344CB8AC3E}">
        <p14:creationId xmlns:p14="http://schemas.microsoft.com/office/powerpoint/2010/main" val="3913323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690688"/>
            <a:ext cx="10515600" cy="4351338"/>
          </a:xfrm>
        </p:spPr>
        <p:txBody>
          <a:bodyPr>
            <a:normAutofit fontScale="92500"/>
          </a:bodyPr>
          <a:lstStyle/>
          <a:p>
            <a:pPr marL="0" indent="0">
              <a:buNone/>
            </a:pPr>
            <a:r>
              <a:rPr lang="en-US" dirty="0"/>
              <a:t>Disasters strike the United States on a regular basis, and we're curious about exactly what kinds of disasters hit different states in the U.S. each year in a big way. Likewise, we're curious about what different disasters cost each state between years. That's why we chose the Disaster Information Dataset. In this dataset there are two types of datasets, V1 and V2, but V1 is not all the same. The Denied Declarations dataset lists all denied applications for major disaster declarations and emergency declarations. The Disaster Declarations dataset contains a list of FEMA declaration types and the types of assistance authorized. The Disaster </a:t>
            </a:r>
            <a:r>
              <a:rPr lang="en-US" dirty="0" smtClean="0"/>
              <a:t>Summaries dataset contains </a:t>
            </a:r>
            <a:r>
              <a:rPr lang="en-US" dirty="0"/>
              <a:t>financial assistance values, including the number of approved applications, as well as individual, public assistance, and hazard mitigation grant amounts.</a:t>
            </a:r>
            <a:endParaRPr lang="pl-PL" dirty="0"/>
          </a:p>
        </p:txBody>
      </p:sp>
      <p:sp>
        <p:nvSpPr>
          <p:cNvPr id="3" name="Title 2"/>
          <p:cNvSpPr>
            <a:spLocks noGrp="1"/>
          </p:cNvSpPr>
          <p:nvPr>
            <p:ph type="title"/>
          </p:nvPr>
        </p:nvSpPr>
        <p:spPr/>
        <p:txBody>
          <a:bodyPr/>
          <a:lstStyle/>
          <a:p>
            <a:r>
              <a:rPr lang="en-US" dirty="0" smtClean="0"/>
              <a:t>Motivation and Data Introduction</a:t>
            </a:r>
            <a:endParaRPr lang="pl-PL" dirty="0"/>
          </a:p>
        </p:txBody>
      </p:sp>
    </p:spTree>
    <p:extLst>
      <p:ext uri="{BB962C8B-B14F-4D97-AF65-F5344CB8AC3E}">
        <p14:creationId xmlns:p14="http://schemas.microsoft.com/office/powerpoint/2010/main" val="2176978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690688"/>
            <a:ext cx="10515600" cy="4351338"/>
          </a:xfrm>
        </p:spPr>
        <p:txBody>
          <a:bodyPr>
            <a:normAutofit/>
          </a:bodyPr>
          <a:lstStyle/>
          <a:p>
            <a:pPr marL="0" indent="0">
              <a:buNone/>
            </a:pPr>
            <a:r>
              <a:rPr lang="en-US" dirty="0"/>
              <a:t>Mission </a:t>
            </a:r>
            <a:r>
              <a:rPr lang="en-US" dirty="0" smtClean="0"/>
              <a:t>Assignment dataset is </a:t>
            </a:r>
            <a:r>
              <a:rPr lang="en-US" dirty="0"/>
              <a:t>a work order issued by FEMA to another Federal agency directing completion of a specified task and citing funding, other managerial controls, and </a:t>
            </a:r>
            <a:r>
              <a:rPr lang="en-US" dirty="0" smtClean="0"/>
              <a:t>guidance. V2 is</a:t>
            </a:r>
            <a:r>
              <a:rPr lang="en-US" dirty="0"/>
              <a:t> a summarized dataset describing all federally declared disasters</a:t>
            </a:r>
            <a:r>
              <a:rPr lang="en-US" dirty="0"/>
              <a:t>. Because we started out wanting multiple variables and a long timeline to explore the problem we wanted to study. A lot of the information we needed to use was included in the disaster declaration dataset, and the declaration area dataset was also included. So we chose this as our V1</a:t>
            </a:r>
            <a:r>
              <a:rPr lang="en-US" dirty="0" smtClean="0"/>
              <a:t>.</a:t>
            </a:r>
          </a:p>
          <a:p>
            <a:pPr marL="0" indent="0">
              <a:buNone/>
            </a:pPr>
            <a:endParaRPr lang="pl-PL" dirty="0"/>
          </a:p>
        </p:txBody>
      </p:sp>
      <p:sp>
        <p:nvSpPr>
          <p:cNvPr id="3" name="Title 2"/>
          <p:cNvSpPr>
            <a:spLocks noGrp="1"/>
          </p:cNvSpPr>
          <p:nvPr>
            <p:ph type="title"/>
          </p:nvPr>
        </p:nvSpPr>
        <p:spPr/>
        <p:txBody>
          <a:bodyPr/>
          <a:lstStyle/>
          <a:p>
            <a:r>
              <a:rPr lang="en-US" dirty="0" smtClean="0"/>
              <a:t>Motivation and Data Introduction(cont.)</a:t>
            </a:r>
            <a:endParaRPr lang="pl-PL" dirty="0"/>
          </a:p>
        </p:txBody>
      </p:sp>
    </p:spTree>
    <p:extLst>
      <p:ext uri="{BB962C8B-B14F-4D97-AF65-F5344CB8AC3E}">
        <p14:creationId xmlns:p14="http://schemas.microsoft.com/office/powerpoint/2010/main" val="417500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690688"/>
            <a:ext cx="10515600" cy="4351338"/>
          </a:xfrm>
        </p:spPr>
        <p:txBody>
          <a:bodyPr>
            <a:normAutofit/>
          </a:bodyPr>
          <a:lstStyle/>
          <a:p>
            <a:pPr marL="0" indent="0">
              <a:buNone/>
            </a:pPr>
            <a:r>
              <a:rPr lang="en-US" dirty="0"/>
              <a:t>Because we started out wanting multiple variables as well as different variable types and a long timeline to explore the problem we wanted to study. A lot of the information we needed to use was included in the </a:t>
            </a:r>
            <a:r>
              <a:rPr lang="en-US" dirty="0" smtClean="0"/>
              <a:t>Disaster </a:t>
            </a:r>
            <a:r>
              <a:rPr lang="en-US" dirty="0"/>
              <a:t>D</a:t>
            </a:r>
            <a:r>
              <a:rPr lang="en-US" dirty="0" smtClean="0"/>
              <a:t>eclaration </a:t>
            </a:r>
            <a:r>
              <a:rPr lang="en-US" dirty="0"/>
              <a:t>dataset, and the </a:t>
            </a:r>
            <a:r>
              <a:rPr lang="en-US" dirty="0" smtClean="0"/>
              <a:t>Declaration Area </a:t>
            </a:r>
            <a:r>
              <a:rPr lang="en-US" dirty="0"/>
              <a:t>dataset was also included. So we chose that as our V1. In order to include losses encountered, we introduced a third dataset, the Public Assistance Applicants Program Deliveries dataset, to the current V1 and V2 datasets. But we only extracted the information we needed.</a:t>
            </a:r>
            <a:endParaRPr lang="pl-PL" dirty="0"/>
          </a:p>
        </p:txBody>
      </p:sp>
      <p:sp>
        <p:nvSpPr>
          <p:cNvPr id="3" name="Title 2"/>
          <p:cNvSpPr>
            <a:spLocks noGrp="1"/>
          </p:cNvSpPr>
          <p:nvPr>
            <p:ph type="title"/>
          </p:nvPr>
        </p:nvSpPr>
        <p:spPr/>
        <p:txBody>
          <a:bodyPr/>
          <a:lstStyle/>
          <a:p>
            <a:r>
              <a:rPr lang="en-US" dirty="0" smtClean="0"/>
              <a:t>Motivation and Data Introduction(cont.)</a:t>
            </a:r>
            <a:endParaRPr lang="pl-PL" dirty="0"/>
          </a:p>
        </p:txBody>
      </p:sp>
    </p:spTree>
    <p:extLst>
      <p:ext uri="{BB962C8B-B14F-4D97-AF65-F5344CB8AC3E}">
        <p14:creationId xmlns:p14="http://schemas.microsoft.com/office/powerpoint/2010/main" val="480609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690688"/>
            <a:ext cx="10515600" cy="4351338"/>
          </a:xfrm>
        </p:spPr>
        <p:txBody>
          <a:bodyPr>
            <a:normAutofit fontScale="92500"/>
          </a:bodyPr>
          <a:lstStyle/>
          <a:p>
            <a:pPr marL="0" indent="0">
              <a:buNone/>
            </a:pPr>
            <a:r>
              <a:rPr lang="en-US" dirty="0" smtClean="0"/>
              <a:t>1</a:t>
            </a:r>
            <a:r>
              <a:rPr lang="en-US" dirty="0"/>
              <a:t>. How do disaster frequencies vary among different states in the U.S. on an annual basis, and what patterns can be identified from these variations</a:t>
            </a:r>
            <a:r>
              <a:rPr lang="en-US" dirty="0" smtClean="0"/>
              <a:t>?</a:t>
            </a:r>
            <a:endParaRPr lang="en-US" dirty="0" smtClean="0"/>
          </a:p>
          <a:p>
            <a:pPr marL="0" indent="0">
              <a:buNone/>
            </a:pPr>
            <a:endParaRPr lang="en-US" dirty="0" smtClean="0"/>
          </a:p>
          <a:p>
            <a:pPr marL="0" indent="0">
              <a:buNone/>
            </a:pPr>
            <a:r>
              <a:rPr lang="en-US" dirty="0" smtClean="0"/>
              <a:t>2</a:t>
            </a:r>
            <a:r>
              <a:rPr lang="en-US" dirty="0"/>
              <a:t>. Which states have consistently experienced the highest number of different disasters per year, and how do these events correlate with </a:t>
            </a:r>
            <a:r>
              <a:rPr lang="en-US" dirty="0" smtClean="0"/>
              <a:t>losses </a:t>
            </a:r>
            <a:r>
              <a:rPr lang="en-US" dirty="0"/>
              <a:t>in those states?</a:t>
            </a:r>
          </a:p>
          <a:p>
            <a:pPr marL="0" indent="0">
              <a:buNone/>
            </a:pPr>
            <a:endParaRPr lang="en-US" dirty="0" smtClean="0"/>
          </a:p>
          <a:p>
            <a:pPr marL="0" indent="0">
              <a:buNone/>
            </a:pPr>
            <a:r>
              <a:rPr lang="en-US" dirty="0" smtClean="0"/>
              <a:t>3. </a:t>
            </a:r>
            <a:r>
              <a:rPr lang="en-US" dirty="0"/>
              <a:t>How has the frequency of different disasters evolved over time across the U.S., and can any </a:t>
            </a:r>
            <a:r>
              <a:rPr lang="en-US" dirty="0" smtClean="0"/>
              <a:t>short-term or long-term trends </a:t>
            </a:r>
            <a:r>
              <a:rPr lang="en-US" dirty="0"/>
              <a:t>be discerned from the data?</a:t>
            </a:r>
            <a:endParaRPr lang="pl-PL" dirty="0"/>
          </a:p>
        </p:txBody>
      </p:sp>
      <p:sp>
        <p:nvSpPr>
          <p:cNvPr id="3" name="Title 2"/>
          <p:cNvSpPr>
            <a:spLocks noGrp="1"/>
          </p:cNvSpPr>
          <p:nvPr>
            <p:ph type="title"/>
          </p:nvPr>
        </p:nvSpPr>
        <p:spPr/>
        <p:txBody>
          <a:bodyPr/>
          <a:lstStyle/>
          <a:p>
            <a:r>
              <a:rPr lang="en-US" dirty="0" smtClean="0"/>
              <a:t>Research Questions</a:t>
            </a:r>
            <a:endParaRPr lang="pl-PL" dirty="0"/>
          </a:p>
        </p:txBody>
      </p:sp>
    </p:spTree>
    <p:extLst>
      <p:ext uri="{BB962C8B-B14F-4D97-AF65-F5344CB8AC3E}">
        <p14:creationId xmlns:p14="http://schemas.microsoft.com/office/powerpoint/2010/main" val="2285717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426036" y="1690688"/>
            <a:ext cx="3927763" cy="4351338"/>
          </a:xfrm>
        </p:spPr>
        <p:txBody>
          <a:bodyPr>
            <a:normAutofit/>
          </a:bodyPr>
          <a:lstStyle/>
          <a:p>
            <a:pPr marL="0" indent="0">
              <a:buNone/>
            </a:pPr>
            <a:r>
              <a:rPr lang="en-US" dirty="0"/>
              <a:t>We first downloaded and loaded the packages we needed to use. Then we imported our dataset. </a:t>
            </a:r>
            <a:r>
              <a:rPr lang="en-US" dirty="0" smtClean="0"/>
              <a:t>Then </a:t>
            </a:r>
            <a:r>
              <a:rPr lang="en-US" dirty="0"/>
              <a:t>we selected the variables we needed to use in each dataset.</a:t>
            </a:r>
            <a:endParaRPr lang="pl-PL" dirty="0"/>
          </a:p>
        </p:txBody>
      </p:sp>
      <p:sp>
        <p:nvSpPr>
          <p:cNvPr id="3" name="Title 2"/>
          <p:cNvSpPr>
            <a:spLocks noGrp="1"/>
          </p:cNvSpPr>
          <p:nvPr>
            <p:ph type="title"/>
          </p:nvPr>
        </p:nvSpPr>
        <p:spPr/>
        <p:txBody>
          <a:bodyPr/>
          <a:lstStyle/>
          <a:p>
            <a:r>
              <a:rPr lang="en-US" dirty="0" smtClean="0"/>
              <a:t>Methodology </a:t>
            </a:r>
            <a:r>
              <a:rPr lang="en-US" dirty="0" smtClean="0"/>
              <a:t>(Data Preprocessing)</a:t>
            </a:r>
            <a:endParaRPr lang="pl-PL" dirty="0"/>
          </a:p>
        </p:txBody>
      </p:sp>
      <p:pic>
        <p:nvPicPr>
          <p:cNvPr id="2" name="图片 1"/>
          <p:cNvPicPr>
            <a:picLocks noChangeAspect="1"/>
          </p:cNvPicPr>
          <p:nvPr/>
        </p:nvPicPr>
        <p:blipFill>
          <a:blip r:embed="rId2"/>
          <a:stretch>
            <a:fillRect/>
          </a:stretch>
        </p:blipFill>
        <p:spPr>
          <a:xfrm>
            <a:off x="323273" y="2822951"/>
            <a:ext cx="6973455" cy="1259522"/>
          </a:xfrm>
          <a:prstGeom prst="rect">
            <a:avLst/>
          </a:prstGeom>
        </p:spPr>
      </p:pic>
      <p:pic>
        <p:nvPicPr>
          <p:cNvPr id="6" name="图片 5"/>
          <p:cNvPicPr>
            <a:picLocks noChangeAspect="1"/>
          </p:cNvPicPr>
          <p:nvPr/>
        </p:nvPicPr>
        <p:blipFill>
          <a:blip r:embed="rId3"/>
          <a:stretch>
            <a:fillRect/>
          </a:stretch>
        </p:blipFill>
        <p:spPr>
          <a:xfrm>
            <a:off x="323273" y="4509129"/>
            <a:ext cx="7813529" cy="1529088"/>
          </a:xfrm>
          <a:prstGeom prst="rect">
            <a:avLst/>
          </a:prstGeom>
        </p:spPr>
      </p:pic>
    </p:spTree>
    <p:extLst>
      <p:ext uri="{BB962C8B-B14F-4D97-AF65-F5344CB8AC3E}">
        <p14:creationId xmlns:p14="http://schemas.microsoft.com/office/powerpoint/2010/main" val="2497107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426036" y="1690688"/>
            <a:ext cx="3927763" cy="4351338"/>
          </a:xfrm>
        </p:spPr>
        <p:txBody>
          <a:bodyPr>
            <a:normAutofit/>
          </a:bodyPr>
          <a:lstStyle/>
          <a:p>
            <a:pPr marL="0" indent="0">
              <a:buNone/>
            </a:pPr>
            <a:r>
              <a:rPr lang="en-US" dirty="0"/>
              <a:t>Here we need to find the right foreign </a:t>
            </a:r>
            <a:r>
              <a:rPr lang="en-US" dirty="0" smtClean="0"/>
              <a:t>keys </a:t>
            </a:r>
            <a:r>
              <a:rPr lang="en-US" dirty="0"/>
              <a:t>to merge our selected </a:t>
            </a:r>
            <a:r>
              <a:rPr lang="en-US" dirty="0" smtClean="0"/>
              <a:t>datasets </a:t>
            </a:r>
            <a:r>
              <a:rPr lang="en-US" dirty="0"/>
              <a:t>into </a:t>
            </a:r>
            <a:r>
              <a:rPr lang="en-US" dirty="0" smtClean="0"/>
              <a:t>new </a:t>
            </a:r>
            <a:r>
              <a:rPr lang="en-US" dirty="0"/>
              <a:t>data </a:t>
            </a:r>
            <a:r>
              <a:rPr lang="en-US" dirty="0" smtClean="0"/>
              <a:t>frames </a:t>
            </a:r>
            <a:r>
              <a:rPr lang="en-US" dirty="0"/>
              <a:t>for subsequent use.</a:t>
            </a:r>
            <a:endParaRPr lang="pl-PL" dirty="0"/>
          </a:p>
        </p:txBody>
      </p:sp>
      <p:sp>
        <p:nvSpPr>
          <p:cNvPr id="3" name="Title 2"/>
          <p:cNvSpPr>
            <a:spLocks noGrp="1"/>
          </p:cNvSpPr>
          <p:nvPr>
            <p:ph type="title"/>
          </p:nvPr>
        </p:nvSpPr>
        <p:spPr/>
        <p:txBody>
          <a:bodyPr/>
          <a:lstStyle/>
          <a:p>
            <a:r>
              <a:rPr lang="en-US" dirty="0" smtClean="0"/>
              <a:t>Methodology </a:t>
            </a:r>
            <a:r>
              <a:rPr lang="en-US" dirty="0" smtClean="0"/>
              <a:t>(Data Preprocessing)(cont.)</a:t>
            </a:r>
            <a:endParaRPr lang="pl-PL" dirty="0"/>
          </a:p>
        </p:txBody>
      </p:sp>
      <p:pic>
        <p:nvPicPr>
          <p:cNvPr id="5" name="图片 4"/>
          <p:cNvPicPr>
            <a:picLocks noChangeAspect="1"/>
          </p:cNvPicPr>
          <p:nvPr/>
        </p:nvPicPr>
        <p:blipFill>
          <a:blip r:embed="rId2"/>
          <a:stretch>
            <a:fillRect/>
          </a:stretch>
        </p:blipFill>
        <p:spPr>
          <a:xfrm>
            <a:off x="256736" y="2193058"/>
            <a:ext cx="6896539" cy="540905"/>
          </a:xfrm>
          <a:prstGeom prst="rect">
            <a:avLst/>
          </a:prstGeom>
        </p:spPr>
      </p:pic>
    </p:spTree>
    <p:extLst>
      <p:ext uri="{BB962C8B-B14F-4D97-AF65-F5344CB8AC3E}">
        <p14:creationId xmlns:p14="http://schemas.microsoft.com/office/powerpoint/2010/main" val="4283892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426036" y="1690688"/>
            <a:ext cx="3927763" cy="4351338"/>
          </a:xfrm>
        </p:spPr>
        <p:txBody>
          <a:bodyPr>
            <a:normAutofit/>
          </a:bodyPr>
          <a:lstStyle/>
          <a:p>
            <a:pPr marL="0" indent="0">
              <a:buNone/>
            </a:pPr>
            <a:r>
              <a:rPr lang="en-US" dirty="0"/>
              <a:t>Because there are many types of disasters, here we have divided all the disaster types into five major categories so that the disaster types are not too redundant in the shiny app.</a:t>
            </a:r>
            <a:endParaRPr lang="pl-PL" dirty="0"/>
          </a:p>
        </p:txBody>
      </p:sp>
      <p:sp>
        <p:nvSpPr>
          <p:cNvPr id="3" name="Title 2"/>
          <p:cNvSpPr>
            <a:spLocks noGrp="1"/>
          </p:cNvSpPr>
          <p:nvPr>
            <p:ph type="title"/>
          </p:nvPr>
        </p:nvSpPr>
        <p:spPr/>
        <p:txBody>
          <a:bodyPr/>
          <a:lstStyle/>
          <a:p>
            <a:r>
              <a:rPr lang="en-US" dirty="0" smtClean="0"/>
              <a:t>Methodology </a:t>
            </a:r>
            <a:r>
              <a:rPr lang="en-US" dirty="0" smtClean="0"/>
              <a:t>(Data Preprocessing)(cont.)</a:t>
            </a:r>
            <a:endParaRPr lang="pl-PL" dirty="0"/>
          </a:p>
        </p:txBody>
      </p:sp>
      <p:pic>
        <p:nvPicPr>
          <p:cNvPr id="5" name="图片 4"/>
          <p:cNvPicPr>
            <a:picLocks noChangeAspect="1"/>
          </p:cNvPicPr>
          <p:nvPr/>
        </p:nvPicPr>
        <p:blipFill>
          <a:blip r:embed="rId2"/>
          <a:stretch>
            <a:fillRect/>
          </a:stretch>
        </p:blipFill>
        <p:spPr>
          <a:xfrm>
            <a:off x="281709" y="1957456"/>
            <a:ext cx="7144326" cy="2117589"/>
          </a:xfrm>
          <a:prstGeom prst="rect">
            <a:avLst/>
          </a:prstGeom>
        </p:spPr>
      </p:pic>
    </p:spTree>
    <p:extLst>
      <p:ext uri="{BB962C8B-B14F-4D97-AF65-F5344CB8AC3E}">
        <p14:creationId xmlns:p14="http://schemas.microsoft.com/office/powerpoint/2010/main" val="1196864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1039</Words>
  <Application>Microsoft Office PowerPoint</Application>
  <PresentationFormat>宽屏</PresentationFormat>
  <Paragraphs>51</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Open Sans</vt:lpstr>
      <vt:lpstr>宋体</vt:lpstr>
      <vt:lpstr>Arial</vt:lpstr>
      <vt:lpstr>Calibri</vt:lpstr>
      <vt:lpstr>Calibri Light</vt:lpstr>
      <vt:lpstr>Century Gothic</vt:lpstr>
      <vt:lpstr>Office Theme</vt:lpstr>
      <vt:lpstr>Project 2 Disaster Counts And Loss: A Shiny Journey Through U.S. Disaster Data </vt:lpstr>
      <vt:lpstr>PowerPoint 演示文稿</vt:lpstr>
      <vt:lpstr>Motivation and Data Introduction</vt:lpstr>
      <vt:lpstr>Motivation and Data Introduction(cont.)</vt:lpstr>
      <vt:lpstr>Motivation and Data Introduction(cont.)</vt:lpstr>
      <vt:lpstr>Research Questions</vt:lpstr>
      <vt:lpstr>Methodology (Data Preprocessing)</vt:lpstr>
      <vt:lpstr>Methodology (Data Preprocessing)(cont.)</vt:lpstr>
      <vt:lpstr>Methodology (Data Preprocessing)(cont.)</vt:lpstr>
      <vt:lpstr>Methodology (Data Pre For Map)(cont.)</vt:lpstr>
      <vt:lpstr>Methodology (Data Pre For Map)(cont.)</vt:lpstr>
      <vt:lpstr>Methodology (Data Pre For Time Series)(cont.)</vt:lpstr>
      <vt:lpstr>Methodology (Data Pre For Time Series)(cont.)</vt:lpstr>
      <vt:lpstr>Methodology (Shiny App)</vt:lpstr>
      <vt:lpstr>Methodology (Shiny App)</vt:lpstr>
      <vt:lpstr>Findings (Question1)</vt:lpstr>
      <vt:lpstr>Findings (Question2)</vt:lpstr>
      <vt:lpstr>Findings (Question2)</vt:lpstr>
      <vt:lpstr>Findings (Question3)</vt:lpstr>
      <vt:lpstr>Future Extensions</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Учетная запись Майкрософт</dc:creator>
  <cp:lastModifiedBy>LENOVO</cp:lastModifiedBy>
  <cp:revision>26</cp:revision>
  <dcterms:created xsi:type="dcterms:W3CDTF">2022-02-14T22:03:07Z</dcterms:created>
  <dcterms:modified xsi:type="dcterms:W3CDTF">2024-02-21T16:04:09Z</dcterms:modified>
</cp:coreProperties>
</file>