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handoutMasterIdLst>
    <p:handoutMasterId r:id="rId17"/>
  </p:handoutMasterIdLst>
  <p:sldIdLst>
    <p:sldId id="299" r:id="rId4"/>
    <p:sldId id="258" r:id="rId5"/>
    <p:sldId id="265" r:id="rId6"/>
    <p:sldId id="302" r:id="rId7"/>
    <p:sldId id="304" r:id="rId8"/>
    <p:sldId id="308" r:id="rId9"/>
    <p:sldId id="270" r:id="rId10"/>
    <p:sldId id="305" r:id="rId11"/>
    <p:sldId id="309" r:id="rId12"/>
    <p:sldId id="310" r:id="rId13"/>
    <p:sldId id="311" r:id="rId14"/>
    <p:sldId id="301" r:id="rId15"/>
    <p:sldId id="285"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howGuides="1">
      <p:cViewPr>
        <p:scale>
          <a:sx n="89" d="100"/>
          <a:sy n="89" d="100"/>
        </p:scale>
        <p:origin x="636" y="60"/>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accent2"/>
            </a:solidFill>
            <a:ln>
              <a:noFill/>
            </a:ln>
            <a:effectLst/>
          </c:spPr>
          <c:invertIfNegative val="0"/>
          <c:dPt>
            <c:idx val="1"/>
            <c:invertIfNegative val="0"/>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1-8742-4072-943F-EB88901643ED}"/>
              </c:ext>
            </c:extLst>
          </c:dPt>
          <c:dPt>
            <c:idx val="2"/>
            <c:invertIfNegative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3-8742-4072-943F-EB88901643ED}"/>
              </c:ext>
            </c:extLst>
          </c:dPt>
          <c:dPt>
            <c:idx val="3"/>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5-8742-4072-943F-EB88901643ED}"/>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60</c:v>
                </c:pt>
                <c:pt idx="1">
                  <c:v>40</c:v>
                </c:pt>
                <c:pt idx="2">
                  <c:v>55</c:v>
                </c:pt>
                <c:pt idx="3">
                  <c:v>85</c:v>
                </c:pt>
              </c:numCache>
            </c:numRef>
          </c:val>
          <c:extLst xmlns:c16r2="http://schemas.microsoft.com/office/drawing/2015/06/chart">
            <c:ext xmlns:c16="http://schemas.microsoft.com/office/drawing/2014/chart" uri="{C3380CC4-5D6E-409C-BE32-E72D297353CC}">
              <c16:uniqueId val="{00000006-8742-4072-943F-EB88901643ED}"/>
            </c:ext>
          </c:extLst>
        </c:ser>
        <c:dLbls>
          <c:showLegendKey val="0"/>
          <c:showVal val="0"/>
          <c:showCatName val="0"/>
          <c:showSerName val="0"/>
          <c:showPercent val="0"/>
          <c:showBubbleSize val="0"/>
        </c:dLbls>
        <c:gapWidth val="110"/>
        <c:axId val="-2068577328"/>
        <c:axId val="-2068578416"/>
      </c:barChart>
      <c:catAx>
        <c:axId val="-2068577328"/>
        <c:scaling>
          <c:orientation val="minMax"/>
        </c:scaling>
        <c:delete val="1"/>
        <c:axPos val="b"/>
        <c:numFmt formatCode="General" sourceLinked="1"/>
        <c:majorTickMark val="none"/>
        <c:minorTickMark val="none"/>
        <c:tickLblPos val="nextTo"/>
        <c:crossAx val="-2068578416"/>
        <c:crosses val="autoZero"/>
        <c:auto val="1"/>
        <c:lblAlgn val="ctr"/>
        <c:lblOffset val="100"/>
        <c:noMultiLvlLbl val="0"/>
      </c:catAx>
      <c:valAx>
        <c:axId val="-2068578416"/>
        <c:scaling>
          <c:orientation val="minMax"/>
        </c:scaling>
        <c:delete val="1"/>
        <c:axPos val="l"/>
        <c:numFmt formatCode="General" sourceLinked="1"/>
        <c:majorTickMark val="none"/>
        <c:minorTickMark val="none"/>
        <c:tickLblPos val="nextTo"/>
        <c:crossAx val="-206857732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2021-11-20</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xmlns=""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xmlns=""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xmlns=""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xmlns=""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xmlns=""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915566"/>
            <a:ext cx="6480720" cy="1717469"/>
          </a:xfrm>
        </p:spPr>
        <p:txBody>
          <a:bodyPr/>
          <a:lstStyle/>
          <a:p>
            <a:r>
              <a:rPr lang="en-US" dirty="0"/>
              <a:t>Exploratory data analysis for Labor market</a:t>
            </a:r>
            <a:endParaRPr lang="ko-KR" altLang="en-US" dirty="0"/>
          </a:p>
        </p:txBody>
      </p:sp>
      <p:sp>
        <p:nvSpPr>
          <p:cNvPr id="3" name="Text Placeholder 2"/>
          <p:cNvSpPr>
            <a:spLocks noGrp="1"/>
          </p:cNvSpPr>
          <p:nvPr>
            <p:ph type="body" sz="quarter" idx="12"/>
          </p:nvPr>
        </p:nvSpPr>
        <p:spPr>
          <a:xfrm>
            <a:off x="-18529" y="2345003"/>
            <a:ext cx="9143999" cy="432000"/>
          </a:xfrm>
          <a:prstGeom prst="rect">
            <a:avLst/>
          </a:prstGeom>
        </p:spPr>
        <p:txBody>
          <a:bodyPr/>
          <a:lstStyle/>
          <a:p>
            <a:pPr algn="ctr" fontAlgn="auto">
              <a:spcBef>
                <a:spcPts val="0"/>
              </a:spcBef>
              <a:spcAft>
                <a:spcPts val="0"/>
              </a:spcAft>
              <a:defRPr/>
            </a:pPr>
            <a:r>
              <a:rPr lang="en-US" altLang="ko-KR" sz="1100" dirty="0" err="1" smtClean="0">
                <a:solidFill>
                  <a:schemeClr val="tx1">
                    <a:lumMod val="75000"/>
                    <a:lumOff val="25000"/>
                  </a:schemeClr>
                </a:solidFill>
              </a:rPr>
              <a:t>Shoug</a:t>
            </a:r>
            <a:r>
              <a:rPr lang="en-US" altLang="ko-KR" sz="1100" dirty="0" smtClean="0">
                <a:solidFill>
                  <a:schemeClr val="tx1">
                    <a:lumMod val="75000"/>
                    <a:lumOff val="25000"/>
                  </a:schemeClr>
                </a:solidFill>
              </a:rPr>
              <a:t> </a:t>
            </a:r>
            <a:r>
              <a:rPr lang="en-US" altLang="ko-KR" sz="1100" dirty="0" err="1" smtClean="0">
                <a:solidFill>
                  <a:schemeClr val="tx1">
                    <a:lumMod val="75000"/>
                    <a:lumOff val="25000"/>
                  </a:schemeClr>
                </a:solidFill>
              </a:rPr>
              <a:t>Alkhathran</a:t>
            </a:r>
            <a:endParaRPr lang="en-US" altLang="ko-KR" sz="1100" dirty="0" smtClean="0">
              <a:solidFill>
                <a:schemeClr val="tx1">
                  <a:lumMod val="75000"/>
                  <a:lumOff val="25000"/>
                </a:schemeClr>
              </a:solidFill>
            </a:endParaRPr>
          </a:p>
          <a:p>
            <a:pPr algn="ctr" fontAlgn="auto">
              <a:spcBef>
                <a:spcPts val="0"/>
              </a:spcBef>
              <a:spcAft>
                <a:spcPts val="0"/>
              </a:spcAft>
              <a:defRPr/>
            </a:pPr>
            <a:r>
              <a:rPr lang="en-US" altLang="ko-KR" sz="1100" dirty="0" smtClean="0">
                <a:solidFill>
                  <a:schemeClr val="tx1">
                    <a:lumMod val="75000"/>
                    <a:lumOff val="25000"/>
                  </a:schemeClr>
                </a:solidFill>
              </a:rPr>
              <a:t>Instructor : </a:t>
            </a:r>
            <a:r>
              <a:rPr lang="en-US" altLang="ko-KR" sz="1100" dirty="0" err="1" smtClean="0">
                <a:solidFill>
                  <a:schemeClr val="tx1">
                    <a:lumMod val="75000"/>
                    <a:lumOff val="25000"/>
                  </a:schemeClr>
                </a:solidFill>
              </a:rPr>
              <a:t>Mejdal</a:t>
            </a:r>
            <a:r>
              <a:rPr lang="en-US" altLang="ko-KR" sz="1100" dirty="0" smtClean="0">
                <a:solidFill>
                  <a:schemeClr val="tx1">
                    <a:lumMod val="75000"/>
                    <a:lumOff val="25000"/>
                  </a:schemeClr>
                </a:solidFill>
              </a:rPr>
              <a:t> </a:t>
            </a:r>
            <a:r>
              <a:rPr lang="en-US" altLang="ko-KR" sz="1100" dirty="0" err="1" smtClean="0">
                <a:solidFill>
                  <a:schemeClr val="tx1">
                    <a:lumMod val="75000"/>
                    <a:lumOff val="25000"/>
                  </a:schemeClr>
                </a:solidFill>
              </a:rPr>
              <a:t>Alqahtani</a:t>
            </a:r>
            <a:r>
              <a:rPr lang="en-US" altLang="ko-KR" sz="1100" dirty="0" smtClean="0">
                <a:solidFill>
                  <a:schemeClr val="tx1">
                    <a:lumMod val="75000"/>
                    <a:lumOff val="25000"/>
                  </a:schemeClr>
                </a:solidFill>
              </a:rPr>
              <a:t> </a:t>
            </a:r>
            <a:endParaRPr lang="en-US" altLang="ko-KR" sz="1100" b="1" dirty="0">
              <a:solidFill>
                <a:schemeClr val="tx1">
                  <a:lumMod val="75000"/>
                  <a:lumOff val="25000"/>
                </a:schemeClr>
              </a:solidFill>
            </a:endParaRPr>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582" y="0"/>
            <a:ext cx="3563888" cy="915566"/>
          </a:xfrm>
          <a:prstGeom prst="rect">
            <a:avLst/>
          </a:prstGeom>
        </p:spPr>
      </p:pic>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Data Analysis</a:t>
            </a: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pic>
        <p:nvPicPr>
          <p:cNvPr id="4" name="صورة 3"/>
          <p:cNvPicPr>
            <a:picLocks noChangeAspect="1"/>
          </p:cNvPicPr>
          <p:nvPr/>
        </p:nvPicPr>
        <p:blipFill rotWithShape="1">
          <a:blip r:embed="rId2"/>
          <a:srcRect l="23226" t="26604" r="23226"/>
          <a:stretch/>
        </p:blipFill>
        <p:spPr>
          <a:xfrm>
            <a:off x="107504" y="830167"/>
            <a:ext cx="8704108" cy="3614340"/>
          </a:xfrm>
          <a:prstGeom prst="rect">
            <a:avLst/>
          </a:prstGeom>
        </p:spPr>
      </p:pic>
    </p:spTree>
    <p:extLst>
      <p:ext uri="{BB962C8B-B14F-4D97-AF65-F5344CB8AC3E}">
        <p14:creationId xmlns:p14="http://schemas.microsoft.com/office/powerpoint/2010/main" val="144900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Data Analysis</a:t>
            </a: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pic>
        <p:nvPicPr>
          <p:cNvPr id="3" name="صورة 2"/>
          <p:cNvPicPr>
            <a:picLocks noChangeAspect="1"/>
          </p:cNvPicPr>
          <p:nvPr/>
        </p:nvPicPr>
        <p:blipFill rotWithShape="1">
          <a:blip r:embed="rId2"/>
          <a:srcRect l="21651" t="23679" r="21650" b="1745"/>
          <a:stretch/>
        </p:blipFill>
        <p:spPr>
          <a:xfrm>
            <a:off x="467544" y="884466"/>
            <a:ext cx="8208912" cy="3672408"/>
          </a:xfrm>
          <a:prstGeom prst="rect">
            <a:avLst/>
          </a:prstGeom>
        </p:spPr>
      </p:pic>
    </p:spTree>
    <p:extLst>
      <p:ext uri="{BB962C8B-B14F-4D97-AF65-F5344CB8AC3E}">
        <p14:creationId xmlns:p14="http://schemas.microsoft.com/office/powerpoint/2010/main" val="178209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xmlns="" id="{028BC32F-9CE5-491C-925E-A1F9E8EB3F93}"/>
              </a:ext>
            </a:extLst>
          </p:cNvPr>
          <p:cNvSpPr>
            <a:spLocks noGrp="1"/>
          </p:cNvSpPr>
          <p:nvPr>
            <p:ph type="body" sz="quarter" idx="10"/>
          </p:nvPr>
        </p:nvSpPr>
        <p:spPr>
          <a:xfrm>
            <a:off x="242646" y="92609"/>
            <a:ext cx="8679898" cy="724930"/>
          </a:xfrm>
        </p:spPr>
        <p:txBody>
          <a:bodyPr/>
          <a:lstStyle/>
          <a:p>
            <a:r>
              <a:rPr lang="en-US" altLang="ko-KR" dirty="0" smtClean="0"/>
              <a:t>Conclusion </a:t>
            </a:r>
            <a:endParaRPr lang="en-US" altLang="ko-KR" dirty="0"/>
          </a:p>
        </p:txBody>
      </p:sp>
      <p:grpSp>
        <p:nvGrpSpPr>
          <p:cNvPr id="4" name="그룹 3">
            <a:extLst>
              <a:ext uri="{FF2B5EF4-FFF2-40B4-BE49-F238E27FC236}">
                <a16:creationId xmlns:a16="http://schemas.microsoft.com/office/drawing/2014/main" xmlns="" id="{8EDF9292-E67D-4970-B0A0-CCBCD9DAA7EE}"/>
              </a:ext>
            </a:extLst>
          </p:cNvPr>
          <p:cNvGrpSpPr/>
          <p:nvPr/>
        </p:nvGrpSpPr>
        <p:grpSpPr>
          <a:xfrm>
            <a:off x="5580112" y="3435846"/>
            <a:ext cx="3482704" cy="1704801"/>
            <a:chOff x="4419732" y="1215960"/>
            <a:chExt cx="4049326" cy="3011974"/>
          </a:xfrm>
        </p:grpSpPr>
        <p:grpSp>
          <p:nvGrpSpPr>
            <p:cNvPr id="5" name="Group 14336">
              <a:extLst>
                <a:ext uri="{FF2B5EF4-FFF2-40B4-BE49-F238E27FC236}">
                  <a16:creationId xmlns:a16="http://schemas.microsoft.com/office/drawing/2014/main" xmlns="" id="{810880CE-3095-47D8-B91F-0FFD53B2C3D7}"/>
                </a:ext>
              </a:extLst>
            </p:cNvPr>
            <p:cNvGrpSpPr/>
            <p:nvPr/>
          </p:nvGrpSpPr>
          <p:grpSpPr>
            <a:xfrm>
              <a:off x="4419732" y="2017486"/>
              <a:ext cx="4049326" cy="2210448"/>
              <a:chOff x="4427984" y="1923678"/>
              <a:chExt cx="4446552" cy="2427286"/>
            </a:xfrm>
            <a:solidFill>
              <a:schemeClr val="tx1">
                <a:lumMod val="50000"/>
                <a:lumOff val="50000"/>
              </a:schemeClr>
            </a:solidFill>
          </p:grpSpPr>
          <p:sp>
            <p:nvSpPr>
              <p:cNvPr id="19" name="Round Same Side Corner Rectangle 21">
                <a:extLst>
                  <a:ext uri="{FF2B5EF4-FFF2-40B4-BE49-F238E27FC236}">
                    <a16:creationId xmlns:a16="http://schemas.microsoft.com/office/drawing/2014/main" xmlns="" id="{37E18453-4B3B-44E1-B1AE-BA5D07B14740}"/>
                  </a:ext>
                </a:extLst>
              </p:cNvPr>
              <p:cNvSpPr/>
              <p:nvPr/>
            </p:nvSpPr>
            <p:spPr>
              <a:xfrm>
                <a:off x="4427984" y="1923678"/>
                <a:ext cx="288032" cy="242728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Round Same Side Corner Rectangle 32">
                <a:extLst>
                  <a:ext uri="{FF2B5EF4-FFF2-40B4-BE49-F238E27FC236}">
                    <a16:creationId xmlns:a16="http://schemas.microsoft.com/office/drawing/2014/main" xmlns="" id="{80B90687-F7F7-499F-BA56-611888C4939F}"/>
                  </a:ext>
                </a:extLst>
              </p:cNvPr>
              <p:cNvSpPr/>
              <p:nvPr/>
            </p:nvSpPr>
            <p:spPr>
              <a:xfrm>
                <a:off x="8586504" y="1923678"/>
                <a:ext cx="288032" cy="242728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Rectangle 14335">
                <a:extLst>
                  <a:ext uri="{FF2B5EF4-FFF2-40B4-BE49-F238E27FC236}">
                    <a16:creationId xmlns:a16="http://schemas.microsoft.com/office/drawing/2014/main" xmlns="" id="{F8BF8E79-7214-4B31-80DA-9EC2F2C4E838}"/>
                  </a:ext>
                </a:extLst>
              </p:cNvPr>
              <p:cNvSpPr/>
              <p:nvPr/>
            </p:nvSpPr>
            <p:spPr>
              <a:xfrm>
                <a:off x="4586769" y="2139702"/>
                <a:ext cx="4157984" cy="1733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ectangle 34">
                <a:extLst>
                  <a:ext uri="{FF2B5EF4-FFF2-40B4-BE49-F238E27FC236}">
                    <a16:creationId xmlns:a16="http://schemas.microsoft.com/office/drawing/2014/main" xmlns="" id="{A4F55316-41BD-42B2-8822-EFFA46926B39}"/>
                  </a:ext>
                </a:extLst>
              </p:cNvPr>
              <p:cNvSpPr/>
              <p:nvPr/>
            </p:nvSpPr>
            <p:spPr>
              <a:xfrm>
                <a:off x="4654000" y="3853605"/>
                <a:ext cx="4157984" cy="1733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6" name="Group 22">
              <a:extLst>
                <a:ext uri="{FF2B5EF4-FFF2-40B4-BE49-F238E27FC236}">
                  <a16:creationId xmlns:a16="http://schemas.microsoft.com/office/drawing/2014/main" xmlns="" id="{044C4033-E394-48F8-9A23-61BFA24C5692}"/>
                </a:ext>
              </a:extLst>
            </p:cNvPr>
            <p:cNvGrpSpPr/>
            <p:nvPr/>
          </p:nvGrpSpPr>
          <p:grpSpPr>
            <a:xfrm>
              <a:off x="5639167" y="1215960"/>
              <a:ext cx="819600" cy="3011974"/>
              <a:chOff x="2879712" y="1062493"/>
              <a:chExt cx="900000" cy="3307439"/>
            </a:xfrm>
          </p:grpSpPr>
          <p:sp>
            <p:nvSpPr>
              <p:cNvPr id="17" name="Rectangle 7">
                <a:extLst>
                  <a:ext uri="{FF2B5EF4-FFF2-40B4-BE49-F238E27FC236}">
                    <a16:creationId xmlns:a16="http://schemas.microsoft.com/office/drawing/2014/main" xmlns="" id="{8847E9A0-D2FB-4FE9-8C87-F3D2BC8EEF82}"/>
                  </a:ext>
                </a:extLst>
              </p:cNvPr>
              <p:cNvSpPr/>
              <p:nvPr/>
            </p:nvSpPr>
            <p:spPr>
              <a:xfrm>
                <a:off x="2879712"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Oval 24">
                <a:extLst>
                  <a:ext uri="{FF2B5EF4-FFF2-40B4-BE49-F238E27FC236}">
                    <a16:creationId xmlns:a16="http://schemas.microsoft.com/office/drawing/2014/main" xmlns="" id="{A4D94FB5-9889-442C-89F1-27D907951169}"/>
                  </a:ext>
                </a:extLst>
              </p:cNvPr>
              <p:cNvSpPr/>
              <p:nvPr/>
            </p:nvSpPr>
            <p:spPr>
              <a:xfrm>
                <a:off x="3097512" y="3813696"/>
                <a:ext cx="464400" cy="46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7" name="Group 25">
              <a:extLst>
                <a:ext uri="{FF2B5EF4-FFF2-40B4-BE49-F238E27FC236}">
                  <a16:creationId xmlns:a16="http://schemas.microsoft.com/office/drawing/2014/main" xmlns="" id="{E972F842-F2C3-4BA6-8CC3-7B219553A6FC}"/>
                </a:ext>
              </a:extLst>
            </p:cNvPr>
            <p:cNvGrpSpPr/>
            <p:nvPr/>
          </p:nvGrpSpPr>
          <p:grpSpPr>
            <a:xfrm>
              <a:off x="6518826" y="1215960"/>
              <a:ext cx="819600" cy="3011974"/>
              <a:chOff x="2879712" y="1062493"/>
              <a:chExt cx="900000" cy="3307439"/>
            </a:xfrm>
          </p:grpSpPr>
          <p:sp>
            <p:nvSpPr>
              <p:cNvPr id="15" name="Rectangle 7">
                <a:extLst>
                  <a:ext uri="{FF2B5EF4-FFF2-40B4-BE49-F238E27FC236}">
                    <a16:creationId xmlns:a16="http://schemas.microsoft.com/office/drawing/2014/main" xmlns="" id="{35883C40-EA66-463A-9BBE-E5DDC67C2F07}"/>
                  </a:ext>
                </a:extLst>
              </p:cNvPr>
              <p:cNvSpPr/>
              <p:nvPr/>
            </p:nvSpPr>
            <p:spPr>
              <a:xfrm>
                <a:off x="2879712"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Oval 27">
                <a:extLst>
                  <a:ext uri="{FF2B5EF4-FFF2-40B4-BE49-F238E27FC236}">
                    <a16:creationId xmlns:a16="http://schemas.microsoft.com/office/drawing/2014/main" xmlns="" id="{9146A36F-7DBD-483A-B4BA-9A5A47101527}"/>
                  </a:ext>
                </a:extLst>
              </p:cNvPr>
              <p:cNvSpPr/>
              <p:nvPr/>
            </p:nvSpPr>
            <p:spPr>
              <a:xfrm>
                <a:off x="3097512" y="3813696"/>
                <a:ext cx="464400" cy="46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8" name="Group 28">
              <a:extLst>
                <a:ext uri="{FF2B5EF4-FFF2-40B4-BE49-F238E27FC236}">
                  <a16:creationId xmlns:a16="http://schemas.microsoft.com/office/drawing/2014/main" xmlns="" id="{78ECC6D3-99A0-424E-8C10-5F6E2D8F5B08}"/>
                </a:ext>
              </a:extLst>
            </p:cNvPr>
            <p:cNvGrpSpPr/>
            <p:nvPr/>
          </p:nvGrpSpPr>
          <p:grpSpPr>
            <a:xfrm>
              <a:off x="7398484" y="1215960"/>
              <a:ext cx="819600" cy="3011974"/>
              <a:chOff x="2879712" y="1062493"/>
              <a:chExt cx="900000" cy="3307439"/>
            </a:xfrm>
          </p:grpSpPr>
          <p:sp>
            <p:nvSpPr>
              <p:cNvPr id="13" name="Rectangle 7">
                <a:extLst>
                  <a:ext uri="{FF2B5EF4-FFF2-40B4-BE49-F238E27FC236}">
                    <a16:creationId xmlns:a16="http://schemas.microsoft.com/office/drawing/2014/main" xmlns="" id="{F4D3E41C-C488-4B59-BF8B-C9CF2EE484F4}"/>
                  </a:ext>
                </a:extLst>
              </p:cNvPr>
              <p:cNvSpPr/>
              <p:nvPr/>
            </p:nvSpPr>
            <p:spPr>
              <a:xfrm>
                <a:off x="2879712"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Oval 30">
                <a:extLst>
                  <a:ext uri="{FF2B5EF4-FFF2-40B4-BE49-F238E27FC236}">
                    <a16:creationId xmlns:a16="http://schemas.microsoft.com/office/drawing/2014/main" xmlns="" id="{F656498F-D536-4C12-9ABF-7BE0D7F42418}"/>
                  </a:ext>
                </a:extLst>
              </p:cNvPr>
              <p:cNvSpPr/>
              <p:nvPr/>
            </p:nvSpPr>
            <p:spPr>
              <a:xfrm>
                <a:off x="3088040" y="3813695"/>
                <a:ext cx="464400" cy="4644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9" name="Group 20">
              <a:extLst>
                <a:ext uri="{FF2B5EF4-FFF2-40B4-BE49-F238E27FC236}">
                  <a16:creationId xmlns:a16="http://schemas.microsoft.com/office/drawing/2014/main" xmlns="" id="{CE2C4EF0-F42F-422B-B7B8-B6B80247DB69}"/>
                </a:ext>
              </a:extLst>
            </p:cNvPr>
            <p:cNvGrpSpPr/>
            <p:nvPr/>
          </p:nvGrpSpPr>
          <p:grpSpPr>
            <a:xfrm>
              <a:off x="4776761" y="1215960"/>
              <a:ext cx="819600" cy="3011974"/>
              <a:chOff x="2898656" y="1062493"/>
              <a:chExt cx="900000" cy="3307439"/>
            </a:xfrm>
          </p:grpSpPr>
          <p:sp>
            <p:nvSpPr>
              <p:cNvPr id="11" name="Rectangle 7">
                <a:extLst>
                  <a:ext uri="{FF2B5EF4-FFF2-40B4-BE49-F238E27FC236}">
                    <a16:creationId xmlns:a16="http://schemas.microsoft.com/office/drawing/2014/main" xmlns="" id="{52C3AC5F-C38B-488E-BA62-5894B5AEE039}"/>
                  </a:ext>
                </a:extLst>
              </p:cNvPr>
              <p:cNvSpPr/>
              <p:nvPr/>
            </p:nvSpPr>
            <p:spPr>
              <a:xfrm>
                <a:off x="2898656"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Oval 15">
                <a:extLst>
                  <a:ext uri="{FF2B5EF4-FFF2-40B4-BE49-F238E27FC236}">
                    <a16:creationId xmlns:a16="http://schemas.microsoft.com/office/drawing/2014/main" xmlns="" id="{F5FF9CD9-567E-424E-A9DC-8EE579B82FA4}"/>
                  </a:ext>
                </a:extLst>
              </p:cNvPr>
              <p:cNvSpPr/>
              <p:nvPr/>
            </p:nvSpPr>
            <p:spPr>
              <a:xfrm>
                <a:off x="3106985" y="3813695"/>
                <a:ext cx="464400" cy="4644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aphicFrame>
          <p:nvGraphicFramePr>
            <p:cNvPr id="10" name="차트 9">
              <a:extLst>
                <a:ext uri="{FF2B5EF4-FFF2-40B4-BE49-F238E27FC236}">
                  <a16:creationId xmlns:a16="http://schemas.microsoft.com/office/drawing/2014/main" xmlns="" id="{EE134580-CC18-40FC-A1EF-F75C10A1A8CD}"/>
                </a:ext>
              </a:extLst>
            </p:cNvPr>
            <p:cNvGraphicFramePr/>
            <p:nvPr>
              <p:extLst>
                <p:ext uri="{D42A27DB-BD31-4B8C-83A1-F6EECF244321}">
                  <p14:modId xmlns:p14="http://schemas.microsoft.com/office/powerpoint/2010/main" val="2903496069"/>
                </p:ext>
              </p:extLst>
            </p:nvPr>
          </p:nvGraphicFramePr>
          <p:xfrm>
            <a:off x="4596223" y="1422176"/>
            <a:ext cx="3815871" cy="2668601"/>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23" name="Group 7">
            <a:extLst>
              <a:ext uri="{FF2B5EF4-FFF2-40B4-BE49-F238E27FC236}">
                <a16:creationId xmlns:a16="http://schemas.microsoft.com/office/drawing/2014/main" xmlns="" id="{25CFA69B-8173-437D-A6AF-183FF401EB86}"/>
              </a:ext>
            </a:extLst>
          </p:cNvPr>
          <p:cNvGrpSpPr/>
          <p:nvPr/>
        </p:nvGrpSpPr>
        <p:grpSpPr>
          <a:xfrm rot="17995255">
            <a:off x="920128" y="1446917"/>
            <a:ext cx="1503255" cy="1500689"/>
            <a:chOff x="2417597" y="1836205"/>
            <a:chExt cx="1913618" cy="1910351"/>
          </a:xfrm>
        </p:grpSpPr>
        <p:sp>
          <p:nvSpPr>
            <p:cNvPr id="24" name="Block Arc 32">
              <a:extLst>
                <a:ext uri="{FF2B5EF4-FFF2-40B4-BE49-F238E27FC236}">
                  <a16:creationId xmlns:a16="http://schemas.microsoft.com/office/drawing/2014/main" xmlns="" id="{BDB0A64B-BC15-4352-AB51-F3D2917C5B02}"/>
                </a:ext>
              </a:extLst>
            </p:cNvPr>
            <p:cNvSpPr/>
            <p:nvPr/>
          </p:nvSpPr>
          <p:spPr>
            <a:xfrm>
              <a:off x="2420864" y="1836205"/>
              <a:ext cx="1910351" cy="1910351"/>
            </a:xfrm>
            <a:prstGeom prst="blockArc">
              <a:avLst>
                <a:gd name="adj1" fmla="val 10800000"/>
                <a:gd name="adj2" fmla="val 21522627"/>
                <a:gd name="adj3" fmla="val 205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5" name="Rectangle 33">
              <a:extLst>
                <a:ext uri="{FF2B5EF4-FFF2-40B4-BE49-F238E27FC236}">
                  <a16:creationId xmlns:a16="http://schemas.microsoft.com/office/drawing/2014/main" xmlns="" id="{20F44E8F-9AC3-4554-8980-36C0BE8390F1}"/>
                </a:ext>
              </a:extLst>
            </p:cNvPr>
            <p:cNvSpPr/>
            <p:nvPr/>
          </p:nvSpPr>
          <p:spPr>
            <a:xfrm>
              <a:off x="2420864" y="2762119"/>
              <a:ext cx="396000" cy="72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6" name="Rectangle 34">
              <a:extLst>
                <a:ext uri="{FF2B5EF4-FFF2-40B4-BE49-F238E27FC236}">
                  <a16:creationId xmlns:a16="http://schemas.microsoft.com/office/drawing/2014/main" xmlns="" id="{A24B7463-07F1-4BB1-BCCC-94A9ADD90980}"/>
                </a:ext>
              </a:extLst>
            </p:cNvPr>
            <p:cNvSpPr/>
            <p:nvPr/>
          </p:nvSpPr>
          <p:spPr>
            <a:xfrm>
              <a:off x="3935215" y="2762119"/>
              <a:ext cx="396000" cy="72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Rectangle 35">
              <a:extLst>
                <a:ext uri="{FF2B5EF4-FFF2-40B4-BE49-F238E27FC236}">
                  <a16:creationId xmlns:a16="http://schemas.microsoft.com/office/drawing/2014/main" xmlns="" id="{5F7A4A5A-9F11-49E1-8719-F3ED74796E5C}"/>
                </a:ext>
              </a:extLst>
            </p:cNvPr>
            <p:cNvSpPr/>
            <p:nvPr/>
          </p:nvSpPr>
          <p:spPr>
            <a:xfrm>
              <a:off x="2417597" y="3475288"/>
              <a:ext cx="396000" cy="178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8" name="Rectangle 36">
              <a:extLst>
                <a:ext uri="{FF2B5EF4-FFF2-40B4-BE49-F238E27FC236}">
                  <a16:creationId xmlns:a16="http://schemas.microsoft.com/office/drawing/2014/main" xmlns="" id="{6FE4E351-EA0A-4202-B93D-B5F09F028E1A}"/>
                </a:ext>
              </a:extLst>
            </p:cNvPr>
            <p:cNvSpPr/>
            <p:nvPr/>
          </p:nvSpPr>
          <p:spPr>
            <a:xfrm>
              <a:off x="3931941" y="3475283"/>
              <a:ext cx="396000" cy="178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29" name="Group 61">
            <a:extLst>
              <a:ext uri="{FF2B5EF4-FFF2-40B4-BE49-F238E27FC236}">
                <a16:creationId xmlns:a16="http://schemas.microsoft.com/office/drawing/2014/main" xmlns="" id="{CBBAC575-A386-4CB8-9F03-75861C9604E1}"/>
              </a:ext>
            </a:extLst>
          </p:cNvPr>
          <p:cNvGrpSpPr/>
          <p:nvPr/>
        </p:nvGrpSpPr>
        <p:grpSpPr>
          <a:xfrm>
            <a:off x="1937906" y="2024163"/>
            <a:ext cx="1203088" cy="1373937"/>
            <a:chOff x="1937906" y="2024163"/>
            <a:chExt cx="1203088" cy="1373937"/>
          </a:xfrm>
        </p:grpSpPr>
        <p:sp>
          <p:nvSpPr>
            <p:cNvPr id="30" name="Isosceles Triangle 30">
              <a:extLst>
                <a:ext uri="{FF2B5EF4-FFF2-40B4-BE49-F238E27FC236}">
                  <a16:creationId xmlns:a16="http://schemas.microsoft.com/office/drawing/2014/main" xmlns="" id="{487B354D-E5DB-48D7-8CB8-FE583ACEB100}"/>
                </a:ext>
              </a:extLst>
            </p:cNvPr>
            <p:cNvSpPr/>
            <p:nvPr/>
          </p:nvSpPr>
          <p:spPr>
            <a:xfrm rot="18794210">
              <a:off x="2787697" y="1863364"/>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1" name="Isosceles Triangle 30">
              <a:extLst>
                <a:ext uri="{FF2B5EF4-FFF2-40B4-BE49-F238E27FC236}">
                  <a16:creationId xmlns:a16="http://schemas.microsoft.com/office/drawing/2014/main" xmlns="" id="{CE228554-DAFE-42A6-AD98-74F7658F0D6B}"/>
                </a:ext>
              </a:extLst>
            </p:cNvPr>
            <p:cNvSpPr/>
            <p:nvPr/>
          </p:nvSpPr>
          <p:spPr>
            <a:xfrm rot="18794210">
              <a:off x="2171381" y="2861639"/>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2" name="Isosceles Triangle 30">
              <a:extLst>
                <a:ext uri="{FF2B5EF4-FFF2-40B4-BE49-F238E27FC236}">
                  <a16:creationId xmlns:a16="http://schemas.microsoft.com/office/drawing/2014/main" xmlns="" id="{05705733-55AD-4584-AF8E-564354BAF908}"/>
                </a:ext>
              </a:extLst>
            </p:cNvPr>
            <p:cNvSpPr/>
            <p:nvPr/>
          </p:nvSpPr>
          <p:spPr>
            <a:xfrm rot="18794210">
              <a:off x="2098705" y="3044803"/>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3" name="Isosceles Triangle 30">
              <a:extLst>
                <a:ext uri="{FF2B5EF4-FFF2-40B4-BE49-F238E27FC236}">
                  <a16:creationId xmlns:a16="http://schemas.microsoft.com/office/drawing/2014/main" xmlns="" id="{85497D39-FEF8-4C18-A7C1-94067397D1F1}"/>
                </a:ext>
              </a:extLst>
            </p:cNvPr>
            <p:cNvSpPr/>
            <p:nvPr/>
          </p:nvSpPr>
          <p:spPr>
            <a:xfrm rot="18794210">
              <a:off x="2722704" y="2061299"/>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34" name="Group 62">
            <a:extLst>
              <a:ext uri="{FF2B5EF4-FFF2-40B4-BE49-F238E27FC236}">
                <a16:creationId xmlns:a16="http://schemas.microsoft.com/office/drawing/2014/main" xmlns="" id="{11D1D504-DF45-4147-842C-998F9FDEE29A}"/>
              </a:ext>
            </a:extLst>
          </p:cNvPr>
          <p:cNvGrpSpPr/>
          <p:nvPr/>
        </p:nvGrpSpPr>
        <p:grpSpPr>
          <a:xfrm>
            <a:off x="-301346" y="798533"/>
            <a:ext cx="2131281" cy="1453434"/>
            <a:chOff x="-301346" y="798533"/>
            <a:chExt cx="2131281" cy="1453434"/>
          </a:xfrm>
        </p:grpSpPr>
        <p:sp>
          <p:nvSpPr>
            <p:cNvPr id="35" name="Freeform 8">
              <a:extLst>
                <a:ext uri="{FF2B5EF4-FFF2-40B4-BE49-F238E27FC236}">
                  <a16:creationId xmlns:a16="http://schemas.microsoft.com/office/drawing/2014/main" xmlns="" id="{826CA0D1-F26F-473C-A9A6-F029A0C85085}"/>
                </a:ext>
              </a:extLst>
            </p:cNvPr>
            <p:cNvSpPr/>
            <p:nvPr/>
          </p:nvSpPr>
          <p:spPr>
            <a:xfrm rot="2062115">
              <a:off x="729413" y="1132447"/>
              <a:ext cx="1100522" cy="1119520"/>
            </a:xfrm>
            <a:custGeom>
              <a:avLst/>
              <a:gdLst>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214 w 1117102"/>
                <a:gd name="connsiteY14" fmla="*/ 494102 h 1119520"/>
                <a:gd name="connsiteX15" fmla="*/ 16580 w 1117102"/>
                <a:gd name="connsiteY15" fmla="*/ 495501 h 1119520"/>
                <a:gd name="connsiteX16" fmla="*/ 16580 w 1117102"/>
                <a:gd name="connsiteY16" fmla="*/ 519208 h 1119520"/>
                <a:gd name="connsiteX17" fmla="*/ 53230 w 1117102"/>
                <a:gd name="connsiteY17" fmla="*/ 504961 h 1119520"/>
                <a:gd name="connsiteX18" fmla="*/ 163187 w 1117102"/>
                <a:gd name="connsiteY18" fmla="*/ 352712 h 1119520"/>
                <a:gd name="connsiteX19" fmla="*/ 280970 w 1117102"/>
                <a:gd name="connsiteY19"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214 w 1117102"/>
                <a:gd name="connsiteY14" fmla="*/ 494102 h 1119520"/>
                <a:gd name="connsiteX15" fmla="*/ 16580 w 1117102"/>
                <a:gd name="connsiteY15" fmla="*/ 495501 h 1119520"/>
                <a:gd name="connsiteX16" fmla="*/ 16580 w 1117102"/>
                <a:gd name="connsiteY16" fmla="*/ 519208 h 1119520"/>
                <a:gd name="connsiteX17" fmla="*/ 53230 w 1117102"/>
                <a:gd name="connsiteY17" fmla="*/ 504961 h 1119520"/>
                <a:gd name="connsiteX18" fmla="*/ 163187 w 1117102"/>
                <a:gd name="connsiteY18" fmla="*/ 352712 h 1119520"/>
                <a:gd name="connsiteX19" fmla="*/ 280970 w 1117102"/>
                <a:gd name="connsiteY19"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214 w 1117102"/>
                <a:gd name="connsiteY14" fmla="*/ 494102 h 1119520"/>
                <a:gd name="connsiteX15" fmla="*/ 16580 w 1117102"/>
                <a:gd name="connsiteY15" fmla="*/ 519208 h 1119520"/>
                <a:gd name="connsiteX16" fmla="*/ 53230 w 1117102"/>
                <a:gd name="connsiteY16" fmla="*/ 504961 h 1119520"/>
                <a:gd name="connsiteX17" fmla="*/ 163187 w 1117102"/>
                <a:gd name="connsiteY17" fmla="*/ 352712 h 1119520"/>
                <a:gd name="connsiteX18" fmla="*/ 280970 w 1117102"/>
                <a:gd name="connsiteY18"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580 w 1117102"/>
                <a:gd name="connsiteY14" fmla="*/ 519208 h 1119520"/>
                <a:gd name="connsiteX15" fmla="*/ 53230 w 1117102"/>
                <a:gd name="connsiteY15" fmla="*/ 504961 h 1119520"/>
                <a:gd name="connsiteX16" fmla="*/ 163187 w 1117102"/>
                <a:gd name="connsiteY16" fmla="*/ 352712 h 1119520"/>
                <a:gd name="connsiteX17" fmla="*/ 280970 w 1117102"/>
                <a:gd name="connsiteY17"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6580 w 1117102"/>
                <a:gd name="connsiteY13" fmla="*/ 519208 h 1119520"/>
                <a:gd name="connsiteX14" fmla="*/ 53230 w 1117102"/>
                <a:gd name="connsiteY14" fmla="*/ 504961 h 1119520"/>
                <a:gd name="connsiteX15" fmla="*/ 163187 w 1117102"/>
                <a:gd name="connsiteY15" fmla="*/ 352712 h 1119520"/>
                <a:gd name="connsiteX16" fmla="*/ 280970 w 1117102"/>
                <a:gd name="connsiteY16"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6580 w 1117102"/>
                <a:gd name="connsiteY13" fmla="*/ 519208 h 1119520"/>
                <a:gd name="connsiteX14" fmla="*/ 53230 w 1117102"/>
                <a:gd name="connsiteY14" fmla="*/ 504961 h 1119520"/>
                <a:gd name="connsiteX15" fmla="*/ 163187 w 1117102"/>
                <a:gd name="connsiteY15" fmla="*/ 352712 h 1119520"/>
                <a:gd name="connsiteX16" fmla="*/ 280970 w 1117102"/>
                <a:gd name="connsiteY16"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6580 w 1117102"/>
                <a:gd name="connsiteY13" fmla="*/ 519208 h 1119520"/>
                <a:gd name="connsiteX14" fmla="*/ 53230 w 1117102"/>
                <a:gd name="connsiteY14" fmla="*/ 504961 h 1119520"/>
                <a:gd name="connsiteX15" fmla="*/ 163187 w 1117102"/>
                <a:gd name="connsiteY15" fmla="*/ 352712 h 1119520"/>
                <a:gd name="connsiteX16" fmla="*/ 280970 w 1117102"/>
                <a:gd name="connsiteY16" fmla="*/ 263948 h 1119520"/>
                <a:gd name="connsiteX0" fmla="*/ 264390 w 1100522"/>
                <a:gd name="connsiteY0" fmla="*/ 263948 h 1119520"/>
                <a:gd name="connsiteX1" fmla="*/ 689808 w 1100522"/>
                <a:gd name="connsiteY1" fmla="*/ 20162 h 1119520"/>
                <a:gd name="connsiteX2" fmla="*/ 759287 w 1100522"/>
                <a:gd name="connsiteY2" fmla="*/ 4813 h 1119520"/>
                <a:gd name="connsiteX3" fmla="*/ 790240 w 1100522"/>
                <a:gd name="connsiteY3" fmla="*/ 75346 h 1119520"/>
                <a:gd name="connsiteX4" fmla="*/ 572341 w 1100522"/>
                <a:gd name="connsiteY4" fmla="*/ 372448 h 1119520"/>
                <a:gd name="connsiteX5" fmla="*/ 921951 w 1100522"/>
                <a:gd name="connsiteY5" fmla="*/ 341435 h 1119520"/>
                <a:gd name="connsiteX6" fmla="*/ 1009353 w 1100522"/>
                <a:gd name="connsiteY6" fmla="*/ 516239 h 1119520"/>
                <a:gd name="connsiteX7" fmla="*/ 1017811 w 1100522"/>
                <a:gd name="connsiteY7" fmla="*/ 702321 h 1119520"/>
                <a:gd name="connsiteX8" fmla="*/ 998075 w 1100522"/>
                <a:gd name="connsiteY8" fmla="*/ 913779 h 1119520"/>
                <a:gd name="connsiteX9" fmla="*/ 989617 w 1100522"/>
                <a:gd name="connsiteY9" fmla="*/ 1054750 h 1119520"/>
                <a:gd name="connsiteX10" fmla="*/ 242468 w 1100522"/>
                <a:gd name="connsiteY10" fmla="*/ 1066027 h 1119520"/>
                <a:gd name="connsiteX11" fmla="*/ 6911 w 1100522"/>
                <a:gd name="connsiteY11" fmla="*/ 992277 h 1119520"/>
                <a:gd name="connsiteX12" fmla="*/ 0 w 1100522"/>
                <a:gd name="connsiteY12" fmla="*/ 519208 h 1119520"/>
                <a:gd name="connsiteX13" fmla="*/ 36650 w 1100522"/>
                <a:gd name="connsiteY13" fmla="*/ 504961 h 1119520"/>
                <a:gd name="connsiteX14" fmla="*/ 146607 w 1100522"/>
                <a:gd name="connsiteY14" fmla="*/ 352712 h 1119520"/>
                <a:gd name="connsiteX15" fmla="*/ 264390 w 1100522"/>
                <a:gd name="connsiteY15" fmla="*/ 263948 h 111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0522" h="1119520">
                  <a:moveTo>
                    <a:pt x="264390" y="263948"/>
                  </a:moveTo>
                  <a:cubicBezTo>
                    <a:pt x="381257" y="190131"/>
                    <a:pt x="502300" y="148084"/>
                    <a:pt x="689808" y="20162"/>
                  </a:cubicBezTo>
                  <a:cubicBezTo>
                    <a:pt x="726679" y="1841"/>
                    <a:pt x="735351" y="-5755"/>
                    <a:pt x="759287" y="4813"/>
                  </a:cubicBezTo>
                  <a:cubicBezTo>
                    <a:pt x="781648" y="17423"/>
                    <a:pt x="787052" y="43633"/>
                    <a:pt x="790240" y="75346"/>
                  </a:cubicBezTo>
                  <a:cubicBezTo>
                    <a:pt x="775103" y="234834"/>
                    <a:pt x="383440" y="362110"/>
                    <a:pt x="572341" y="372448"/>
                  </a:cubicBezTo>
                  <a:cubicBezTo>
                    <a:pt x="705794" y="359291"/>
                    <a:pt x="777220" y="346134"/>
                    <a:pt x="921951" y="341435"/>
                  </a:cubicBezTo>
                  <a:cubicBezTo>
                    <a:pt x="1053524" y="343314"/>
                    <a:pt x="1075140" y="426957"/>
                    <a:pt x="1009353" y="516239"/>
                  </a:cubicBezTo>
                  <a:cubicBezTo>
                    <a:pt x="1092056" y="520938"/>
                    <a:pt x="1160663" y="649692"/>
                    <a:pt x="1017811" y="702321"/>
                  </a:cubicBezTo>
                  <a:cubicBezTo>
                    <a:pt x="1154083" y="786904"/>
                    <a:pt x="1076080" y="894043"/>
                    <a:pt x="998075" y="913779"/>
                  </a:cubicBezTo>
                  <a:cubicBezTo>
                    <a:pt x="1063862" y="972986"/>
                    <a:pt x="1056344" y="1018097"/>
                    <a:pt x="989617" y="1054750"/>
                  </a:cubicBezTo>
                  <a:cubicBezTo>
                    <a:pt x="841597" y="1115838"/>
                    <a:pt x="459094" y="1158129"/>
                    <a:pt x="242468" y="1066027"/>
                  </a:cubicBezTo>
                  <a:cubicBezTo>
                    <a:pt x="142822" y="1031908"/>
                    <a:pt x="78047" y="996188"/>
                    <a:pt x="6911" y="992277"/>
                  </a:cubicBezTo>
                  <a:lnTo>
                    <a:pt x="0" y="519208"/>
                  </a:lnTo>
                  <a:cubicBezTo>
                    <a:pt x="9193" y="517763"/>
                    <a:pt x="20149" y="513929"/>
                    <a:pt x="36650" y="504961"/>
                  </a:cubicBezTo>
                  <a:cubicBezTo>
                    <a:pt x="57325" y="453272"/>
                    <a:pt x="83170" y="410510"/>
                    <a:pt x="146607" y="352712"/>
                  </a:cubicBezTo>
                  <a:cubicBezTo>
                    <a:pt x="186942" y="316689"/>
                    <a:pt x="225434" y="288554"/>
                    <a:pt x="264390" y="263948"/>
                  </a:cubicBezTo>
                  <a:close/>
                </a:path>
              </a:pathLst>
            </a:custGeom>
            <a:solidFill>
              <a:srgbClr val="F4BD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Rectangle 55">
              <a:extLst>
                <a:ext uri="{FF2B5EF4-FFF2-40B4-BE49-F238E27FC236}">
                  <a16:creationId xmlns:a16="http://schemas.microsoft.com/office/drawing/2014/main" xmlns="" id="{70FF38DB-E74B-4CF5-90F4-5270D508E909}"/>
                </a:ext>
              </a:extLst>
            </p:cNvPr>
            <p:cNvSpPr/>
            <p:nvPr/>
          </p:nvSpPr>
          <p:spPr>
            <a:xfrm rot="2088680">
              <a:off x="500187" y="1191785"/>
              <a:ext cx="251778" cy="561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Rectangle 56">
              <a:extLst>
                <a:ext uri="{FF2B5EF4-FFF2-40B4-BE49-F238E27FC236}">
                  <a16:creationId xmlns:a16="http://schemas.microsoft.com/office/drawing/2014/main" xmlns="" id="{DA8EEDC2-A159-4445-AF36-C12C985D15B2}"/>
                </a:ext>
              </a:extLst>
            </p:cNvPr>
            <p:cNvSpPr/>
            <p:nvPr/>
          </p:nvSpPr>
          <p:spPr>
            <a:xfrm rot="2088680">
              <a:off x="-301346" y="798533"/>
              <a:ext cx="895191" cy="730615"/>
            </a:xfrm>
            <a:custGeom>
              <a:avLst/>
              <a:gdLst/>
              <a:ahLst/>
              <a:cxnLst/>
              <a:rect l="l" t="t" r="r" b="b"/>
              <a:pathLst>
                <a:path w="895191" h="730615">
                  <a:moveTo>
                    <a:pt x="0" y="0"/>
                  </a:moveTo>
                  <a:lnTo>
                    <a:pt x="895191" y="0"/>
                  </a:lnTo>
                  <a:lnTo>
                    <a:pt x="895191" y="730615"/>
                  </a:lnTo>
                  <a:lnTo>
                    <a:pt x="508005" y="73061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8" name="Oval 58">
              <a:extLst>
                <a:ext uri="{FF2B5EF4-FFF2-40B4-BE49-F238E27FC236}">
                  <a16:creationId xmlns:a16="http://schemas.microsoft.com/office/drawing/2014/main" xmlns="" id="{DCEE1194-F8D4-406E-8156-435C2E2C0981}"/>
                </a:ext>
              </a:extLst>
            </p:cNvPr>
            <p:cNvSpPr/>
            <p:nvPr/>
          </p:nvSpPr>
          <p:spPr>
            <a:xfrm>
              <a:off x="490431" y="1573495"/>
              <a:ext cx="94897" cy="948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3" name="TextBox 7"/>
          <p:cNvSpPr txBox="1"/>
          <p:nvPr/>
        </p:nvSpPr>
        <p:spPr>
          <a:xfrm>
            <a:off x="2989136" y="1600571"/>
            <a:ext cx="6154864" cy="1569660"/>
          </a:xfrm>
          <a:prstGeom prst="rect">
            <a:avLst/>
          </a:prstGeom>
          <a:noFill/>
        </p:spPr>
        <p:txBody>
          <a:bodyPr wrap="square" rtlCol="0">
            <a:spAutoFit/>
          </a:bodyPr>
          <a:lstStyle/>
          <a:p>
            <a:pPr algn="ctr"/>
            <a:r>
              <a:rPr lang="en-US" altLang="ko-KR" sz="1600">
                <a:latin typeface="+mj-lt"/>
                <a:cs typeface="Arial" pitchFamily="34" charset="0"/>
              </a:rPr>
              <a:t>Finally, I hope that this project will answer the questions of those who are about to choose their university majors, clarify the impressive achievement of the Kingdom of Saudi Arabia in advancing the labor market despite the conditions of the Corona pandemic, and prove the strength of the digital transformation trend.</a:t>
            </a:r>
            <a:endParaRPr lang="ko-KR" altLang="en-US" sz="1600" dirty="0">
              <a:latin typeface="+mj-lt"/>
              <a:cs typeface="Arial" pitchFamily="34" charset="0"/>
            </a:endParaRPr>
          </a:p>
        </p:txBody>
      </p:sp>
    </p:spTree>
    <p:extLst>
      <p:ext uri="{BB962C8B-B14F-4D97-AF65-F5344CB8AC3E}">
        <p14:creationId xmlns:p14="http://schemas.microsoft.com/office/powerpoint/2010/main" val="208091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1433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2267744" y="2166532"/>
            <a:ext cx="4608512" cy="1773369"/>
            <a:chOff x="2253890" y="1908328"/>
            <a:chExt cx="4608512" cy="926188"/>
          </a:xfrm>
        </p:grpSpPr>
        <p:sp>
          <p:nvSpPr>
            <p:cNvPr id="8" name="Text Placeholder 3"/>
            <p:cNvSpPr txBox="1">
              <a:spLocks/>
            </p:cNvSpPr>
            <p:nvPr/>
          </p:nvSpPr>
          <p:spPr>
            <a:xfrm>
              <a:off x="2253890" y="2557829"/>
              <a:ext cx="4608512" cy="27668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2253890" y="1908328"/>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dirty="0" smtClean="0">
                  <a:solidFill>
                    <a:schemeClr val="bg1"/>
                  </a:solidFill>
                  <a:latin typeface="+mj-lt"/>
                </a:rPr>
                <a:t>Any Question</a:t>
              </a:r>
            </a:p>
            <a:p>
              <a:pPr algn="ctr"/>
              <a:r>
                <a:rPr lang="en-US" altLang="ko-KR" smtClean="0">
                  <a:solidFill>
                    <a:schemeClr val="bg1"/>
                  </a:solidFill>
                  <a:latin typeface="+mj-lt"/>
                </a:rPr>
                <a:t>Thank you </a:t>
              </a:r>
              <a:r>
                <a:rPr lang="en-US" altLang="ko-KR" dirty="0" smtClean="0">
                  <a:solidFill>
                    <a:schemeClr val="bg1"/>
                  </a:solidFill>
                  <a:latin typeface="+mj-lt"/>
                </a:rPr>
                <a:t>!!</a:t>
              </a:r>
              <a:endParaRPr lang="ko-KR" altLang="en-US" dirty="0">
                <a:solidFill>
                  <a:schemeClr val="bg1"/>
                </a:solidFill>
                <a:latin typeface="+mj-lt"/>
              </a:endParaRPr>
            </a:p>
          </p:txBody>
        </p:sp>
      </p:grpSp>
      <p:sp>
        <p:nvSpPr>
          <p:cNvPr id="10" name="Rounded Rectangle 5">
            <a:extLst>
              <a:ext uri="{FF2B5EF4-FFF2-40B4-BE49-F238E27FC236}">
                <a16:creationId xmlns:a16="http://schemas.microsoft.com/office/drawing/2014/main" xmlns="" id="{D5559164-2C48-4BD0-9228-7B2DA83637C5}"/>
              </a:ext>
            </a:extLst>
          </p:cNvPr>
          <p:cNvSpPr/>
          <p:nvPr/>
        </p:nvSpPr>
        <p:spPr>
          <a:xfrm flipH="1">
            <a:off x="3923928" y="1347614"/>
            <a:ext cx="1080120" cy="720079"/>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22635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Contents</a:t>
            </a:r>
            <a:endParaRPr lang="ko-KR" altLang="en-US" dirty="0"/>
          </a:p>
        </p:txBody>
      </p:sp>
      <p:sp>
        <p:nvSpPr>
          <p:cNvPr id="49" name="Pentagon 48"/>
          <p:cNvSpPr/>
          <p:nvPr/>
        </p:nvSpPr>
        <p:spPr>
          <a:xfrm>
            <a:off x="2079428" y="1209498"/>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74842" y="1209498"/>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161101" y="128849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60" name="TextBox 10"/>
          <p:cNvSpPr txBox="1"/>
          <p:nvPr/>
        </p:nvSpPr>
        <p:spPr bwMode="auto">
          <a:xfrm>
            <a:off x="3471098" y="1330758"/>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Introduction </a:t>
            </a:r>
            <a:endParaRPr lang="en-US" altLang="ko-KR" sz="1600" b="1" dirty="0">
              <a:cs typeface="Arial" pitchFamily="34" charset="0"/>
            </a:endParaRPr>
          </a:p>
        </p:txBody>
      </p:sp>
      <p:sp>
        <p:nvSpPr>
          <p:cNvPr id="108" name="Pentagon 107"/>
          <p:cNvSpPr/>
          <p:nvPr/>
        </p:nvSpPr>
        <p:spPr>
          <a:xfrm>
            <a:off x="2079428" y="1907374"/>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74842" y="1907374"/>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161101" y="1986370"/>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
        <p:nvSpPr>
          <p:cNvPr id="112" name="TextBox 10"/>
          <p:cNvSpPr txBox="1"/>
          <p:nvPr/>
        </p:nvSpPr>
        <p:spPr bwMode="auto">
          <a:xfrm>
            <a:off x="3486526" y="2026097"/>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Data Structure </a:t>
            </a:r>
            <a:endParaRPr lang="en-US" altLang="ko-KR" sz="1600" b="1" dirty="0">
              <a:cs typeface="Arial" pitchFamily="34" charset="0"/>
            </a:endParaRPr>
          </a:p>
        </p:txBody>
      </p:sp>
      <p:sp>
        <p:nvSpPr>
          <p:cNvPr id="115" name="Pentagon 114"/>
          <p:cNvSpPr/>
          <p:nvPr/>
        </p:nvSpPr>
        <p:spPr>
          <a:xfrm>
            <a:off x="2079428" y="2605250"/>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74842" y="260525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161101" y="268424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
        <p:nvSpPr>
          <p:cNvPr id="119" name="TextBox 10"/>
          <p:cNvSpPr txBox="1"/>
          <p:nvPr/>
        </p:nvSpPr>
        <p:spPr bwMode="auto">
          <a:xfrm>
            <a:off x="3471098" y="2723973"/>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Data Cleaning </a:t>
            </a:r>
            <a:endParaRPr lang="en-US" altLang="ko-KR" sz="1600" b="1" dirty="0">
              <a:cs typeface="Arial" pitchFamily="34" charset="0"/>
            </a:endParaRPr>
          </a:p>
        </p:txBody>
      </p:sp>
      <p:sp>
        <p:nvSpPr>
          <p:cNvPr id="122" name="Pentagon 121"/>
          <p:cNvSpPr/>
          <p:nvPr/>
        </p:nvSpPr>
        <p:spPr>
          <a:xfrm>
            <a:off x="2079428" y="3303126"/>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3" name="Rectangle 2"/>
          <p:cNvSpPr/>
          <p:nvPr/>
        </p:nvSpPr>
        <p:spPr>
          <a:xfrm>
            <a:off x="2974842" y="3303126"/>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4" name="TextBox 123"/>
          <p:cNvSpPr txBox="1"/>
          <p:nvPr/>
        </p:nvSpPr>
        <p:spPr>
          <a:xfrm>
            <a:off x="2161101" y="3382122"/>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sp>
        <p:nvSpPr>
          <p:cNvPr id="126" name="TextBox 10"/>
          <p:cNvSpPr txBox="1"/>
          <p:nvPr/>
        </p:nvSpPr>
        <p:spPr bwMode="auto">
          <a:xfrm>
            <a:off x="3471098" y="3421849"/>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Data Analysis</a:t>
            </a:r>
            <a:endParaRPr lang="en-US" altLang="ko-KR" sz="1600" b="1" dirty="0">
              <a:cs typeface="Arial" pitchFamily="34" charset="0"/>
            </a:endParaRPr>
          </a:p>
        </p:txBody>
      </p:sp>
      <p:sp>
        <p:nvSpPr>
          <p:cNvPr id="129" name="Pentagon 128"/>
          <p:cNvSpPr/>
          <p:nvPr/>
        </p:nvSpPr>
        <p:spPr>
          <a:xfrm>
            <a:off x="2079428" y="4001000"/>
            <a:ext cx="1116184" cy="576000"/>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0" name="Rectangle 2"/>
          <p:cNvSpPr/>
          <p:nvPr/>
        </p:nvSpPr>
        <p:spPr>
          <a:xfrm>
            <a:off x="2974842" y="400100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TextBox 130"/>
          <p:cNvSpPr txBox="1"/>
          <p:nvPr/>
        </p:nvSpPr>
        <p:spPr>
          <a:xfrm>
            <a:off x="2161101" y="407999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sp>
        <p:nvSpPr>
          <p:cNvPr id="133" name="TextBox 10"/>
          <p:cNvSpPr txBox="1"/>
          <p:nvPr/>
        </p:nvSpPr>
        <p:spPr bwMode="auto">
          <a:xfrm>
            <a:off x="3471098" y="4150500"/>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Conclusion</a:t>
            </a:r>
            <a:endParaRPr lang="en-US" altLang="ko-KR" sz="1600" b="1" dirty="0">
              <a:cs typeface="Arial" pitchFamily="34" charset="0"/>
            </a:endParaRPr>
          </a:p>
        </p:txBody>
      </p:sp>
    </p:spTree>
    <p:extLst>
      <p:ext uri="{BB962C8B-B14F-4D97-AF65-F5344CB8AC3E}">
        <p14:creationId xmlns:p14="http://schemas.microsoft.com/office/powerpoint/2010/main" val="13219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67744" y="2427734"/>
            <a:ext cx="4529562" cy="925071"/>
            <a:chOff x="3714846" y="1635646"/>
            <a:chExt cx="4529562" cy="925071"/>
          </a:xfrm>
        </p:grpSpPr>
        <p:sp>
          <p:nvSpPr>
            <p:cNvPr id="6" name="TextBox 5"/>
            <p:cNvSpPr txBox="1"/>
            <p:nvPr/>
          </p:nvSpPr>
          <p:spPr>
            <a:xfrm>
              <a:off x="3714846" y="2283718"/>
              <a:ext cx="4529562"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7" name="Text Placeholder 13"/>
            <p:cNvSpPr txBox="1">
              <a:spLocks/>
            </p:cNvSpPr>
            <p:nvPr/>
          </p:nvSpPr>
          <p:spPr>
            <a:xfrm>
              <a:off x="3714846" y="1635646"/>
              <a:ext cx="4529562" cy="5760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3600" b="1" dirty="0">
                <a:solidFill>
                  <a:schemeClr val="accent5"/>
                </a:solidFill>
                <a:latin typeface="+mj-lt"/>
                <a:cs typeface="Arial" pitchFamily="34" charset="0"/>
              </a:endParaRPr>
            </a:p>
          </p:txBody>
        </p:sp>
      </p:grpSp>
      <p:pic>
        <p:nvPicPr>
          <p:cNvPr id="4" name="عنصر نائب للصورة 3"/>
          <p:cNvPicPr>
            <a:picLocks noGrp="1" noChangeAspect="1"/>
          </p:cNvPicPr>
          <p:nvPr>
            <p:ph type="pic" idx="12"/>
          </p:nvPr>
        </p:nvPicPr>
        <p:blipFill>
          <a:blip r:embed="rId2">
            <a:extLst>
              <a:ext uri="{28A0092B-C50C-407E-A947-70E740481C1C}">
                <a14:useLocalDpi xmlns:a14="http://schemas.microsoft.com/office/drawing/2010/main" val="0"/>
              </a:ext>
            </a:extLst>
          </a:blip>
          <a:srcRect t="16037" b="16037"/>
          <a:stretch>
            <a:fillRect/>
          </a:stretch>
        </p:blipFill>
        <p:spPr/>
      </p:pic>
      <p:sp>
        <p:nvSpPr>
          <p:cNvPr id="9" name="مستطيل 8"/>
          <p:cNvSpPr/>
          <p:nvPr/>
        </p:nvSpPr>
        <p:spPr>
          <a:xfrm>
            <a:off x="1547664" y="1875477"/>
            <a:ext cx="6624736" cy="1938992"/>
          </a:xfrm>
          <a:prstGeom prst="rect">
            <a:avLst/>
          </a:prstGeom>
        </p:spPr>
        <p:txBody>
          <a:bodyPr wrap="square">
            <a:spAutoFit/>
          </a:bodyPr>
          <a:lstStyle/>
          <a:p>
            <a:pPr algn="ctr"/>
            <a:r>
              <a:rPr lang="en-US" sz="2000">
                <a:latin typeface="Times New Roman" panose="02020603050405020304" pitchFamily="18" charset="0"/>
                <a:ea typeface="Calibri" panose="020F0502020204030204" pitchFamily="34" charset="0"/>
              </a:rPr>
              <a:t>Many people are asking about the most sought-after jobs in the labor </a:t>
            </a:r>
            <a:r>
              <a:rPr lang="en-US" sz="2000">
                <a:latin typeface="Times New Roman" panose="02020603050405020304" pitchFamily="18" charset="0"/>
                <a:ea typeface="Calibri" panose="020F0502020204030204" pitchFamily="34" charset="0"/>
              </a:rPr>
              <a:t>market </a:t>
            </a:r>
            <a:r>
              <a:rPr lang="en-US" sz="2000" smtClean="0">
                <a:latin typeface="Times New Roman" panose="02020603050405020304" pitchFamily="18" charset="0"/>
                <a:ea typeface="Calibri" panose="020F0502020204030204" pitchFamily="34" charset="0"/>
              </a:rPr>
              <a:t>recenty, </a:t>
            </a:r>
            <a:r>
              <a:rPr lang="en-US" sz="2000">
                <a:latin typeface="Times New Roman" panose="02020603050405020304" pitchFamily="18" charset="0"/>
                <a:ea typeface="Calibri" panose="020F0502020204030204" pitchFamily="34" charset="0"/>
              </a:rPr>
              <a:t>so I, as a data analyst, made use of the information provided on Bayt.com, the largest job site in the Middle East and North Africa, and it is the link between job seekers and employers who intend to hire. </a:t>
            </a:r>
            <a:r>
              <a:rPr lang="en-US" sz="2000" dirty="0">
                <a:latin typeface="Times New Roman" panose="02020603050405020304" pitchFamily="18" charset="0"/>
                <a:ea typeface="Calibri" panose="020F0502020204030204" pitchFamily="34" charset="0"/>
              </a:rPr>
              <a:t>Every day, the region's top </a:t>
            </a:r>
            <a:r>
              <a:rPr lang="en-US" sz="2000" dirty="0" smtClean="0">
                <a:latin typeface="Times New Roman" panose="02020603050405020304" pitchFamily="18" charset="0"/>
                <a:ea typeface="Calibri" panose="020F0502020204030204" pitchFamily="34" charset="0"/>
              </a:rPr>
              <a:t>employers </a:t>
            </a:r>
            <a:r>
              <a:rPr lang="en-US" sz="2000" dirty="0">
                <a:latin typeface="Times New Roman" panose="02020603050405020304" pitchFamily="18" charset="0"/>
                <a:ea typeface="Calibri" panose="020F0502020204030204" pitchFamily="34" charset="0"/>
              </a:rPr>
              <a:t>add thousands of vacancies to the platform</a:t>
            </a:r>
            <a:endParaRPr lang="ar-SA" sz="2000"/>
          </a:p>
        </p:txBody>
      </p:sp>
    </p:spTree>
    <p:extLst>
      <p:ext uri="{BB962C8B-B14F-4D97-AF65-F5344CB8AC3E}">
        <p14:creationId xmlns:p14="http://schemas.microsoft.com/office/powerpoint/2010/main" val="186804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mtClean="0"/>
              <a:t>Data Structure </a:t>
            </a:r>
            <a:endParaRPr lang="ar-SA"/>
          </a:p>
        </p:txBody>
      </p:sp>
      <p:sp>
        <p:nvSpPr>
          <p:cNvPr id="7" name="TextBox 26"/>
          <p:cNvSpPr txBox="1"/>
          <p:nvPr/>
        </p:nvSpPr>
        <p:spPr>
          <a:xfrm>
            <a:off x="1475656" y="1323352"/>
            <a:ext cx="3600400" cy="1384995"/>
          </a:xfrm>
          <a:prstGeom prst="rect">
            <a:avLst/>
          </a:prstGeom>
          <a:noFill/>
        </p:spPr>
        <p:txBody>
          <a:bodyPr wrap="square" rtlCol="0">
            <a:spAutoFit/>
          </a:bodyPr>
          <a:lstStyle/>
          <a:p>
            <a:r>
              <a:rPr lang="en-US" sz="1400" u="sng" dirty="0" smtClean="0"/>
              <a:t>The </a:t>
            </a:r>
            <a:r>
              <a:rPr lang="en-US" sz="1400" u="sng" dirty="0"/>
              <a:t>dataset contains </a:t>
            </a:r>
            <a:r>
              <a:rPr lang="en-US" sz="1400" u="sng" dirty="0" smtClean="0"/>
              <a:t>: </a:t>
            </a:r>
          </a:p>
          <a:p>
            <a:pPr marL="285750" indent="-285750">
              <a:buFontTx/>
              <a:buChar char="-"/>
            </a:pPr>
            <a:r>
              <a:rPr lang="en-US" sz="1400" dirty="0" smtClean="0"/>
              <a:t>3,469 </a:t>
            </a:r>
            <a:r>
              <a:rPr lang="en-US" sz="1400" dirty="0"/>
              <a:t>entries </a:t>
            </a:r>
            <a:endParaRPr lang="en-US" sz="1400" dirty="0" smtClean="0"/>
          </a:p>
          <a:p>
            <a:pPr marL="285750" indent="-285750">
              <a:buFontTx/>
              <a:buChar char="-"/>
            </a:pPr>
            <a:r>
              <a:rPr lang="en-US" sz="1400" dirty="0" smtClean="0"/>
              <a:t>26 </a:t>
            </a:r>
            <a:r>
              <a:rPr lang="en-US" sz="1400" dirty="0"/>
              <a:t>features, </a:t>
            </a:r>
            <a:endParaRPr lang="en-US" sz="1400" dirty="0" smtClean="0"/>
          </a:p>
          <a:p>
            <a:pPr marL="285750" indent="-285750">
              <a:buFontTx/>
              <a:buChar char="-"/>
            </a:pPr>
            <a:r>
              <a:rPr lang="en-US" sz="1400" dirty="0" smtClean="0"/>
              <a:t>each </a:t>
            </a:r>
            <a:r>
              <a:rPr lang="en-US" sz="1400" dirty="0"/>
              <a:t>row contains an ID that identifies each job posting.</a:t>
            </a:r>
          </a:p>
          <a:p>
            <a:endParaRPr lang="ko-KR" altLang="en-US" sz="1400" dirty="0">
              <a:solidFill>
                <a:schemeClr val="accent5"/>
              </a:solidFill>
              <a:cs typeface="Arial" pitchFamily="34" charset="0"/>
            </a:endParaRPr>
          </a:p>
        </p:txBody>
      </p:sp>
      <p:pic>
        <p:nvPicPr>
          <p:cNvPr id="10" name="صورة 9"/>
          <p:cNvPicPr>
            <a:picLocks noChangeAspect="1"/>
          </p:cNvPicPr>
          <p:nvPr/>
        </p:nvPicPr>
        <p:blipFill rotWithShape="1">
          <a:blip r:embed="rId2"/>
          <a:srcRect l="21651" t="28066" r="44487"/>
          <a:stretch/>
        </p:blipFill>
        <p:spPr>
          <a:xfrm>
            <a:off x="5364089" y="-2863"/>
            <a:ext cx="3779912" cy="5146363"/>
          </a:xfrm>
          <a:prstGeom prst="rect">
            <a:avLst/>
          </a:prstGeom>
        </p:spPr>
      </p:pic>
    </p:spTree>
    <p:extLst>
      <p:ext uri="{BB962C8B-B14F-4D97-AF65-F5344CB8AC3E}">
        <p14:creationId xmlns:p14="http://schemas.microsoft.com/office/powerpoint/2010/main" val="380675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Cleaning </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491880" y="1058926"/>
            <a:ext cx="5256136" cy="545638"/>
            <a:chOff x="7164288" y="856926"/>
            <a:chExt cx="1439711" cy="523586"/>
          </a:xfrm>
        </p:grpSpPr>
        <p:sp>
          <p:nvSpPr>
            <p:cNvPr id="39" name="TextBox 38"/>
            <p:cNvSpPr txBox="1"/>
            <p:nvPr/>
          </p:nvSpPr>
          <p:spPr>
            <a:xfrm>
              <a:off x="7164288" y="856926"/>
              <a:ext cx="1439711" cy="492443"/>
            </a:xfrm>
            <a:prstGeom prst="rect">
              <a:avLst/>
            </a:prstGeom>
            <a:noFill/>
          </p:spPr>
          <p:txBody>
            <a:bodyPr wrap="square" rtlCol="0">
              <a:spAutoFit/>
            </a:bodyPr>
            <a:lstStyle/>
            <a:p>
              <a:r>
                <a:rPr lang="en-US" sz="1400" b="1" u="sng" dirty="0"/>
                <a:t>Rename Columns because not valid in python</a:t>
              </a:r>
            </a:p>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pic>
        <p:nvPicPr>
          <p:cNvPr id="4" name="صورة 3"/>
          <p:cNvPicPr>
            <a:picLocks noChangeAspect="1"/>
          </p:cNvPicPr>
          <p:nvPr/>
        </p:nvPicPr>
        <p:blipFill rotWithShape="1">
          <a:blip r:embed="rId3"/>
          <a:srcRect l="16138" t="29529" r="15350" b="16368"/>
          <a:stretch/>
        </p:blipFill>
        <p:spPr>
          <a:xfrm>
            <a:off x="3727038" y="1486760"/>
            <a:ext cx="5416961" cy="2237118"/>
          </a:xfrm>
          <a:prstGeom prst="rect">
            <a:avLst/>
          </a:prstGeom>
        </p:spPr>
      </p:pic>
    </p:spTree>
    <p:extLst>
      <p:ext uri="{BB962C8B-B14F-4D97-AF65-F5344CB8AC3E}">
        <p14:creationId xmlns:p14="http://schemas.microsoft.com/office/powerpoint/2010/main" val="48020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Cleaning </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652370" y="1083994"/>
            <a:ext cx="5095649" cy="520570"/>
            <a:chOff x="7105609" y="859942"/>
            <a:chExt cx="1498390" cy="520570"/>
          </a:xfrm>
        </p:grpSpPr>
        <p:sp>
          <p:nvSpPr>
            <p:cNvPr id="39" name="TextBox 38"/>
            <p:cNvSpPr txBox="1"/>
            <p:nvPr/>
          </p:nvSpPr>
          <p:spPr>
            <a:xfrm>
              <a:off x="7105609" y="859942"/>
              <a:ext cx="1439711" cy="307777"/>
            </a:xfrm>
            <a:prstGeom prst="rect">
              <a:avLst/>
            </a:prstGeom>
            <a:noFill/>
          </p:spPr>
          <p:txBody>
            <a:bodyPr wrap="square" rtlCol="0">
              <a:spAutoFit/>
            </a:bodyPr>
            <a:lstStyle/>
            <a:p>
              <a:r>
                <a:rPr lang="en-US" altLang="ko-KR" sz="1400" b="1" u="sng" dirty="0" smtClean="0">
                  <a:cs typeface="Arial" pitchFamily="34" charset="0"/>
                </a:rPr>
                <a:t>Detecting missing values with .</a:t>
              </a:r>
              <a:r>
                <a:rPr lang="en-US" altLang="ko-KR" sz="1400" b="1" u="sng" dirty="0" err="1" smtClean="0">
                  <a:cs typeface="Arial" pitchFamily="34" charset="0"/>
                </a:rPr>
                <a:t>isna</a:t>
              </a:r>
              <a:r>
                <a:rPr lang="en-US" altLang="ko-KR" sz="1400" b="1" u="sng" dirty="0" smtClean="0">
                  <a:cs typeface="Arial" pitchFamily="34" charset="0"/>
                </a:rPr>
                <a:t>() </a:t>
              </a:r>
              <a:endParaRPr lang="ko-KR" altLang="en-US" sz="1400" b="1" u="sng" dirty="0">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pic>
        <p:nvPicPr>
          <p:cNvPr id="4" name="صورة 3"/>
          <p:cNvPicPr>
            <a:picLocks noChangeAspect="1"/>
          </p:cNvPicPr>
          <p:nvPr/>
        </p:nvPicPr>
        <p:blipFill rotWithShape="1">
          <a:blip r:embed="rId3"/>
          <a:srcRect l="15350" t="44612" r="15350" b="10058"/>
          <a:stretch/>
        </p:blipFill>
        <p:spPr>
          <a:xfrm>
            <a:off x="3751020" y="1604564"/>
            <a:ext cx="5381072" cy="2232248"/>
          </a:xfrm>
          <a:prstGeom prst="rect">
            <a:avLst/>
          </a:prstGeom>
        </p:spPr>
      </p:pic>
    </p:spTree>
    <p:extLst>
      <p:ext uri="{BB962C8B-B14F-4D97-AF65-F5344CB8AC3E}">
        <p14:creationId xmlns:p14="http://schemas.microsoft.com/office/powerpoint/2010/main" val="424506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Cleaning </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pic>
        <p:nvPicPr>
          <p:cNvPr id="5" name="صورة 4"/>
          <p:cNvPicPr>
            <a:picLocks noChangeAspect="1"/>
          </p:cNvPicPr>
          <p:nvPr/>
        </p:nvPicPr>
        <p:blipFill rotWithShape="1">
          <a:blip r:embed="rId3"/>
          <a:srcRect l="15350" t="54387" r="16138" b="25141"/>
          <a:stretch/>
        </p:blipFill>
        <p:spPr>
          <a:xfrm>
            <a:off x="3692560" y="1701874"/>
            <a:ext cx="5399151" cy="2011353"/>
          </a:xfrm>
          <a:prstGeom prst="rect">
            <a:avLst/>
          </a:prstGeom>
        </p:spPr>
      </p:pic>
      <p:sp>
        <p:nvSpPr>
          <p:cNvPr id="6" name="مستطيل 5"/>
          <p:cNvSpPr/>
          <p:nvPr/>
        </p:nvSpPr>
        <p:spPr>
          <a:xfrm>
            <a:off x="3593512" y="1058395"/>
            <a:ext cx="5518196" cy="523220"/>
          </a:xfrm>
          <a:prstGeom prst="rect">
            <a:avLst/>
          </a:prstGeom>
        </p:spPr>
        <p:txBody>
          <a:bodyPr wrap="square">
            <a:spAutoFit/>
          </a:bodyPr>
          <a:lstStyle/>
          <a:p>
            <a:r>
              <a:rPr lang="en-US" sz="1400" b="1" u="sng" dirty="0">
                <a:latin typeface="+mj-lt"/>
              </a:rPr>
              <a:t>Drop unnecessary columns with</a:t>
            </a:r>
          </a:p>
          <a:p>
            <a:r>
              <a:rPr lang="en-US" sz="1400" b="1" u="sng" dirty="0">
                <a:latin typeface="+mj-lt"/>
              </a:rPr>
              <a:t>pandas .drop()</a:t>
            </a:r>
            <a:endParaRPr lang="ar-SA" sz="1400" b="1" u="sng" dirty="0">
              <a:latin typeface="+mj-lt"/>
            </a:endParaRPr>
          </a:p>
        </p:txBody>
      </p:sp>
    </p:spTree>
    <p:extLst>
      <p:ext uri="{BB962C8B-B14F-4D97-AF65-F5344CB8AC3E}">
        <p14:creationId xmlns:p14="http://schemas.microsoft.com/office/powerpoint/2010/main" val="339341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Cleaning </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4" name="مستطيل 3"/>
          <p:cNvSpPr/>
          <p:nvPr/>
        </p:nvSpPr>
        <p:spPr>
          <a:xfrm>
            <a:off x="3584930" y="1173311"/>
            <a:ext cx="3480440" cy="369332"/>
          </a:xfrm>
          <a:prstGeom prst="rect">
            <a:avLst/>
          </a:prstGeom>
        </p:spPr>
        <p:txBody>
          <a:bodyPr wrap="none">
            <a:spAutoFit/>
          </a:bodyPr>
          <a:lstStyle/>
          <a:p>
            <a:r>
              <a:rPr lang="en-US" b="1" u="sng" dirty="0" smtClean="0">
                <a:solidFill>
                  <a:srgbClr val="000000"/>
                </a:solidFill>
                <a:latin typeface="Helvetica Neue"/>
              </a:rPr>
              <a:t>Handling </a:t>
            </a:r>
            <a:r>
              <a:rPr lang="en-US" b="1" u="sng" dirty="0">
                <a:solidFill>
                  <a:srgbClr val="000000"/>
                </a:solidFill>
                <a:latin typeface="Helvetica Neue"/>
              </a:rPr>
              <a:t>with missing values</a:t>
            </a:r>
            <a:endParaRPr lang="en-US" b="1" i="0" u="sng" dirty="0">
              <a:solidFill>
                <a:srgbClr val="000000"/>
              </a:solidFill>
              <a:effectLst/>
              <a:latin typeface="Helvetica Neue"/>
            </a:endParaRPr>
          </a:p>
        </p:txBody>
      </p:sp>
      <p:pic>
        <p:nvPicPr>
          <p:cNvPr id="5" name="صورة 4"/>
          <p:cNvPicPr>
            <a:picLocks noChangeAspect="1"/>
          </p:cNvPicPr>
          <p:nvPr/>
        </p:nvPicPr>
        <p:blipFill rotWithShape="1">
          <a:blip r:embed="rId3"/>
          <a:srcRect l="16138" t="29529" r="15350" b="1746"/>
          <a:stretch/>
        </p:blipFill>
        <p:spPr>
          <a:xfrm>
            <a:off x="3648078" y="1588713"/>
            <a:ext cx="5533904" cy="2855245"/>
          </a:xfrm>
          <a:prstGeom prst="rect">
            <a:avLst/>
          </a:prstGeom>
        </p:spPr>
      </p:pic>
    </p:spTree>
    <p:extLst>
      <p:ext uri="{BB962C8B-B14F-4D97-AF65-F5344CB8AC3E}">
        <p14:creationId xmlns:p14="http://schemas.microsoft.com/office/powerpoint/2010/main" val="186026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Analysis</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338554"/>
            </a:xfrm>
            <a:prstGeom prst="rect">
              <a:avLst/>
            </a:prstGeom>
            <a:noFill/>
          </p:spPr>
          <p:txBody>
            <a:bodyPr wrap="square" rtlCol="0">
              <a:spAutoFit/>
            </a:bodyPr>
            <a:lstStyle/>
            <a:p>
              <a:r>
                <a:rPr lang="en-US" altLang="ko-KR" sz="1600" b="1" u="sng" dirty="0" smtClean="0">
                  <a:solidFill>
                    <a:schemeClr val="tx1">
                      <a:lumMod val="75000"/>
                      <a:lumOff val="25000"/>
                    </a:schemeClr>
                  </a:solidFill>
                  <a:cs typeface="Arial" pitchFamily="34" charset="0"/>
                </a:rPr>
                <a:t>Create new columns </a:t>
              </a:r>
              <a:endParaRPr lang="ko-KR" altLang="en-US" sz="1600" b="1" u="sng"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pic>
        <p:nvPicPr>
          <p:cNvPr id="4" name="صورة 3"/>
          <p:cNvPicPr>
            <a:picLocks noChangeAspect="1"/>
          </p:cNvPicPr>
          <p:nvPr/>
        </p:nvPicPr>
        <p:blipFill rotWithShape="1">
          <a:blip r:embed="rId3"/>
          <a:srcRect l="14175" t="54102" r="15738" b="32738"/>
          <a:stretch/>
        </p:blipFill>
        <p:spPr>
          <a:xfrm>
            <a:off x="3633989" y="1987889"/>
            <a:ext cx="5510011" cy="1415828"/>
          </a:xfrm>
          <a:prstGeom prst="rect">
            <a:avLst/>
          </a:prstGeom>
        </p:spPr>
      </p:pic>
    </p:spTree>
    <p:extLst>
      <p:ext uri="{BB962C8B-B14F-4D97-AF65-F5344CB8AC3E}">
        <p14:creationId xmlns:p14="http://schemas.microsoft.com/office/powerpoint/2010/main" val="815900020"/>
      </p:ext>
    </p:extLst>
  </p:cSld>
  <p:clrMapOvr>
    <a:masterClrMapping/>
  </p:clrMapOvr>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1350</TotalTime>
  <Words>245</Words>
  <Application>Microsoft Office PowerPoint</Application>
  <PresentationFormat>عرض على الشاشة (9:16)‏</PresentationFormat>
  <Paragraphs>57</Paragraphs>
  <Slides>13</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3</vt:i4>
      </vt:variant>
      <vt:variant>
        <vt:lpstr>عناوين الشرائح</vt:lpstr>
      </vt:variant>
      <vt:variant>
        <vt:i4>13</vt:i4>
      </vt:variant>
    </vt:vector>
  </HeadingPairs>
  <TitlesOfParts>
    <vt:vector size="22" baseType="lpstr">
      <vt:lpstr>Arial Unicode MS</vt:lpstr>
      <vt:lpstr>맑은 고딕</vt:lpstr>
      <vt:lpstr>Arial</vt:lpstr>
      <vt:lpstr>Calibri</vt:lpstr>
      <vt:lpstr>Helvetica Neue</vt:lpstr>
      <vt:lpstr>Times New Roman</vt:lpstr>
      <vt:lpstr>Cover and End Slide Master</vt:lpstr>
      <vt:lpstr>Contents Slide Master</vt:lpstr>
      <vt:lpstr>Section Break Slide Master</vt:lpstr>
      <vt:lpstr>Exploratory data analysis for Labor market</vt:lpstr>
      <vt:lpstr>Contents</vt:lpstr>
      <vt:lpstr>عرض تقديمي في PowerPoint</vt:lpstr>
      <vt:lpstr>Data Structure </vt:lpstr>
      <vt:lpstr>Data Cleaning </vt:lpstr>
      <vt:lpstr>Data Cleaning </vt:lpstr>
      <vt:lpstr>Data Cleaning </vt:lpstr>
      <vt:lpstr>Data Cleaning </vt:lpstr>
      <vt:lpstr>Data Analysis</vt:lpstr>
      <vt:lpstr>Data Analysis</vt:lpstr>
      <vt:lpstr>Data Analysis</vt:lpstr>
      <vt:lpstr>عرض تقديمي في PowerPoint</vt:lpstr>
      <vt:lpstr>عرض تقديمي في PowerPoint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Lenovo</cp:lastModifiedBy>
  <cp:revision>91</cp:revision>
  <dcterms:created xsi:type="dcterms:W3CDTF">2016-12-01T00:32:25Z</dcterms:created>
  <dcterms:modified xsi:type="dcterms:W3CDTF">2021-11-20T19:51:40Z</dcterms:modified>
</cp:coreProperties>
</file>