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25"/>
  </p:notesMasterIdLst>
  <p:handoutMasterIdLst>
    <p:handoutMasterId r:id="rId26"/>
  </p:handoutMasterIdLst>
  <p:sldIdLst>
    <p:sldId id="259" r:id="rId2"/>
    <p:sldId id="261" r:id="rId3"/>
    <p:sldId id="262" r:id="rId4"/>
    <p:sldId id="263" r:id="rId5"/>
    <p:sldId id="264" r:id="rId6"/>
    <p:sldId id="265" r:id="rId7"/>
    <p:sldId id="266" r:id="rId8"/>
    <p:sldId id="282" r:id="rId9"/>
    <p:sldId id="269" r:id="rId10"/>
    <p:sldId id="283" r:id="rId11"/>
    <p:sldId id="270" r:id="rId12"/>
    <p:sldId id="271" r:id="rId13"/>
    <p:sldId id="286" r:id="rId14"/>
    <p:sldId id="285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60" r:id="rId24"/>
  </p:sldIdLst>
  <p:sldSz cx="9906000" cy="6858000" type="A4"/>
  <p:notesSz cx="6669088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4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29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44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59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740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2888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036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184" algn="l" defTabSz="91429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F9C993-87E0-4E7D-BFB6-950DF3D712DE}">
          <p14:sldIdLst>
            <p14:sldId id="259"/>
            <p14:sldId id="261"/>
            <p14:sldId id="262"/>
            <p14:sldId id="263"/>
            <p14:sldId id="264"/>
            <p14:sldId id="265"/>
            <p14:sldId id="266"/>
            <p14:sldId id="282"/>
            <p14:sldId id="269"/>
            <p14:sldId id="283"/>
            <p14:sldId id="270"/>
            <p14:sldId id="271"/>
            <p14:sldId id="286"/>
            <p14:sldId id="285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pos="172">
          <p15:clr>
            <a:srgbClr val="A4A3A4"/>
          </p15:clr>
        </p15:guide>
        <p15:guide id="5" pos="6069">
          <p15:clr>
            <a:srgbClr val="A4A3A4"/>
          </p15:clr>
        </p15:guide>
        <p15:guide id="6" pos="1986">
          <p15:clr>
            <a:srgbClr val="A4A3A4"/>
          </p15:clr>
        </p15:guide>
        <p15:guide id="7" pos="2213">
          <p15:clr>
            <a:srgbClr val="A4A3A4"/>
          </p15:clr>
        </p15:guide>
        <p15:guide id="8" pos="2893">
          <p15:clr>
            <a:srgbClr val="A4A3A4"/>
          </p15:clr>
        </p15:guide>
        <p15:guide id="9" pos="3347">
          <p15:clr>
            <a:srgbClr val="A4A3A4"/>
          </p15:clr>
        </p15:guide>
        <p15:guide id="10" pos="3846">
          <p15:clr>
            <a:srgbClr val="A4A3A4"/>
          </p15:clr>
        </p15:guide>
        <p15:guide id="11" pos="4118">
          <p15:clr>
            <a:srgbClr val="A4A3A4"/>
          </p15:clr>
        </p15:guide>
        <p15:guide id="12" pos="3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A80"/>
    <a:srgbClr val="F3CE81"/>
    <a:srgbClr val="EEF9F4"/>
    <a:srgbClr val="16316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3" autoAdjust="0"/>
    <p:restoredTop sz="94660" autoAdjust="0"/>
  </p:normalViewPr>
  <p:slideViewPr>
    <p:cSldViewPr showGuides="1">
      <p:cViewPr varScale="1">
        <p:scale>
          <a:sx n="120" d="100"/>
          <a:sy n="120" d="100"/>
        </p:scale>
        <p:origin x="1338" y="90"/>
      </p:cViewPr>
      <p:guideLst>
        <p:guide orient="horz" pos="799"/>
        <p:guide orient="horz" pos="4020"/>
        <p:guide orient="horz" pos="119"/>
        <p:guide pos="172"/>
        <p:guide pos="6069"/>
        <p:guide pos="1986"/>
        <p:guide pos="2213"/>
        <p:guide pos="2893"/>
        <p:guide pos="3347"/>
        <p:guide pos="3846"/>
        <p:guide pos="4118"/>
        <p:guide pos="3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4" d="100"/>
          <a:sy n="94" d="100"/>
        </p:scale>
        <p:origin x="-3708" y="-108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1158B8-CE64-4D08-9C97-3C15FF16520A}" type="datetimeFigureOut">
              <a:rPr lang="de-DE"/>
              <a:pPr>
                <a:defRPr/>
              </a:pPr>
              <a:t>30.09.2017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C81B521-92AB-40FE-97CA-49D9FAB91B1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234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8T14:59:46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0 102 642,'0'0'2570,"0"0"-257,0 0-642,0 0-3085,51-51-1027,-51 51-258,51-51 2185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8T15:00:00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101 153 128,'0'-51'1799,"-50"0"771,50 51-128,0-51-1286,0 51-513,0 0-515,0 0-513,0 0-1800,0 0 1,0 0-129,50 0 642</inkml:trace>
  <inkml:trace contextRef="#ctx0" brushRef="#br0" timeOffset="8671">51 304 3983,'-51'-51'3598,"51"51"-257,0-51-128,0 1-2699,0 50-386,0 0-385,51-51-514,-51 51-1542,50 0-771,-50 0 0,51 0-128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8T14:26:00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3598,'0'0'2827,"0"0"-257,-50 0-386,50 0-2826,0 0-1671,0 0-257,0 0 0,0 0-129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8T14:28:33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52 128,'0'0'1799,"0"0"257,0 0-642,0 0-900,0 0-643,0-51-385,0 51-1413,0 0-1,50 0 643,-50 0 1285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8T14:26:00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3598,'0'0'2827,"0"0"-257,-50 0-386,50 0-2826,0 0-1671,0 0-257,0 0 0,0 0-129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7-28T14:28:33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52 128,'0'0'1799,"0"0"257,0 0-642,0 0-900,0 0-643,0-51-385,0 51-1413,0 0-1,50 0 643,-50 0 1285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56AFCA3-482A-41D8-BC65-2818E6253C55}" type="datetimeFigureOut">
              <a:rPr lang="de-DE"/>
              <a:pPr>
                <a:defRPr/>
              </a:pPr>
              <a:t>30.09.2017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46113" y="744538"/>
            <a:ext cx="537686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6" rIns="91430" bIns="45716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30" tIns="45716" rIns="91430" bIns="45716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8CE89F-81FE-4496-9E60-360F7316EBD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8208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System and Circuit Technology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271463" y="4149080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 userDrawn="1"/>
        </p:nvCxnSpPr>
        <p:spPr>
          <a:xfrm flipV="1">
            <a:off x="271463" y="1341656"/>
            <a:ext cx="9362546" cy="0"/>
          </a:xfrm>
          <a:prstGeom prst="line">
            <a:avLst/>
          </a:prstGeom>
          <a:ln w="3810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 userDrawn="1"/>
        </p:nvCxnSpPr>
        <p:spPr>
          <a:xfrm flipV="1">
            <a:off x="271463" y="1269648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nhaltsplatzhalter 2"/>
          <p:cNvSpPr>
            <a:spLocks noGrp="1"/>
          </p:cNvSpPr>
          <p:nvPr userDrawn="1">
            <p:ph sz="quarter" idx="12"/>
          </p:nvPr>
        </p:nvSpPr>
        <p:spPr>
          <a:xfrm>
            <a:off x="271463" y="2924944"/>
            <a:ext cx="9360959" cy="1152128"/>
          </a:xfrm>
        </p:spPr>
        <p:txBody>
          <a:bodyPr anchor="ctr"/>
          <a:lstStyle>
            <a:lvl1pPr marL="0" indent="0">
              <a:buFontTx/>
              <a:buNone/>
              <a:defRPr sz="2800" b="1">
                <a:solidFill>
                  <a:schemeClr val="tx2"/>
                </a:solidFill>
              </a:defRPr>
            </a:lvl1pPr>
            <a:lvl2pPr marL="360000" indent="0">
              <a:buFontTx/>
              <a:buNone/>
              <a:defRPr sz="2800" b="1">
                <a:solidFill>
                  <a:schemeClr val="tx2"/>
                </a:solidFill>
              </a:defRPr>
            </a:lvl2pPr>
            <a:lvl3pPr marL="720000" indent="0">
              <a:buFontTx/>
              <a:buNone/>
              <a:defRPr sz="2800" b="1">
                <a:solidFill>
                  <a:schemeClr val="tx2"/>
                </a:solidFill>
              </a:defRPr>
            </a:lvl3pPr>
            <a:lvl4pPr marL="1078275" indent="0">
              <a:buFontTx/>
              <a:buNone/>
              <a:defRPr sz="2800" b="1">
                <a:solidFill>
                  <a:schemeClr val="tx2"/>
                </a:solidFill>
              </a:defRPr>
            </a:lvl4pPr>
            <a:lvl5pPr marL="1440000" indent="0">
              <a:buFontTx/>
              <a:buNone/>
              <a:defRPr sz="28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Inhaltsplatzhalter 12"/>
          <p:cNvSpPr>
            <a:spLocks noGrp="1"/>
          </p:cNvSpPr>
          <p:nvPr userDrawn="1">
            <p:ph sz="quarter" idx="13"/>
          </p:nvPr>
        </p:nvSpPr>
        <p:spPr>
          <a:xfrm>
            <a:off x="273050" y="4365104"/>
            <a:ext cx="9342438" cy="20166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grpSp>
        <p:nvGrpSpPr>
          <p:cNvPr id="53" name="Gruppieren 52"/>
          <p:cNvGrpSpPr/>
          <p:nvPr userDrawn="1"/>
        </p:nvGrpSpPr>
        <p:grpSpPr>
          <a:xfrm>
            <a:off x="6113146" y="358891"/>
            <a:ext cx="3512384" cy="549829"/>
            <a:chOff x="592138" y="4597611"/>
            <a:chExt cx="8172451" cy="1279314"/>
          </a:xfrm>
        </p:grpSpPr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592138" y="4606925"/>
              <a:ext cx="358775" cy="517525"/>
            </a:xfrm>
            <a:custGeom>
              <a:avLst/>
              <a:gdLst>
                <a:gd name="T0" fmla="*/ 0 w 226"/>
                <a:gd name="T1" fmla="*/ 0 h 326"/>
                <a:gd name="T2" fmla="*/ 66 w 226"/>
                <a:gd name="T3" fmla="*/ 0 h 326"/>
                <a:gd name="T4" fmla="*/ 66 w 226"/>
                <a:gd name="T5" fmla="*/ 126 h 326"/>
                <a:gd name="T6" fmla="*/ 159 w 226"/>
                <a:gd name="T7" fmla="*/ 126 h 326"/>
                <a:gd name="T8" fmla="*/ 159 w 226"/>
                <a:gd name="T9" fmla="*/ 0 h 326"/>
                <a:gd name="T10" fmla="*/ 226 w 226"/>
                <a:gd name="T11" fmla="*/ 0 h 326"/>
                <a:gd name="T12" fmla="*/ 226 w 226"/>
                <a:gd name="T13" fmla="*/ 326 h 326"/>
                <a:gd name="T14" fmla="*/ 159 w 226"/>
                <a:gd name="T15" fmla="*/ 326 h 326"/>
                <a:gd name="T16" fmla="*/ 159 w 226"/>
                <a:gd name="T17" fmla="*/ 181 h 326"/>
                <a:gd name="T18" fmla="*/ 66 w 226"/>
                <a:gd name="T19" fmla="*/ 181 h 326"/>
                <a:gd name="T20" fmla="*/ 66 w 226"/>
                <a:gd name="T21" fmla="*/ 326 h 326"/>
                <a:gd name="T22" fmla="*/ 0 w 226"/>
                <a:gd name="T23" fmla="*/ 326 h 326"/>
                <a:gd name="T24" fmla="*/ 0 w 226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" h="326">
                  <a:moveTo>
                    <a:pt x="0" y="0"/>
                  </a:moveTo>
                  <a:lnTo>
                    <a:pt x="66" y="0"/>
                  </a:lnTo>
                  <a:lnTo>
                    <a:pt x="66" y="126"/>
                  </a:lnTo>
                  <a:lnTo>
                    <a:pt x="159" y="126"/>
                  </a:lnTo>
                  <a:lnTo>
                    <a:pt x="159" y="0"/>
                  </a:lnTo>
                  <a:lnTo>
                    <a:pt x="226" y="0"/>
                  </a:lnTo>
                  <a:lnTo>
                    <a:pt x="226" y="326"/>
                  </a:lnTo>
                  <a:lnTo>
                    <a:pt x="159" y="326"/>
                  </a:lnTo>
                  <a:lnTo>
                    <a:pt x="159" y="181"/>
                  </a:lnTo>
                  <a:lnTo>
                    <a:pt x="66" y="181"/>
                  </a:lnTo>
                  <a:lnTo>
                    <a:pt x="66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772"/>
                </a:solidFill>
              </a:endParaRPr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1065213" y="4606925"/>
              <a:ext cx="303213" cy="517525"/>
            </a:xfrm>
            <a:custGeom>
              <a:avLst/>
              <a:gdLst>
                <a:gd name="T0" fmla="*/ 0 w 191"/>
                <a:gd name="T1" fmla="*/ 0 h 326"/>
                <a:gd name="T2" fmla="*/ 186 w 191"/>
                <a:gd name="T3" fmla="*/ 0 h 326"/>
                <a:gd name="T4" fmla="*/ 178 w 191"/>
                <a:gd name="T5" fmla="*/ 53 h 326"/>
                <a:gd name="T6" fmla="*/ 66 w 191"/>
                <a:gd name="T7" fmla="*/ 53 h 326"/>
                <a:gd name="T8" fmla="*/ 66 w 191"/>
                <a:gd name="T9" fmla="*/ 129 h 326"/>
                <a:gd name="T10" fmla="*/ 160 w 191"/>
                <a:gd name="T11" fmla="*/ 129 h 326"/>
                <a:gd name="T12" fmla="*/ 160 w 191"/>
                <a:gd name="T13" fmla="*/ 183 h 326"/>
                <a:gd name="T14" fmla="*/ 66 w 191"/>
                <a:gd name="T15" fmla="*/ 183 h 326"/>
                <a:gd name="T16" fmla="*/ 66 w 191"/>
                <a:gd name="T17" fmla="*/ 270 h 326"/>
                <a:gd name="T18" fmla="*/ 191 w 191"/>
                <a:gd name="T19" fmla="*/ 270 h 326"/>
                <a:gd name="T20" fmla="*/ 191 w 191"/>
                <a:gd name="T21" fmla="*/ 326 h 326"/>
                <a:gd name="T22" fmla="*/ 0 w 191"/>
                <a:gd name="T23" fmla="*/ 326 h 326"/>
                <a:gd name="T24" fmla="*/ 0 w 191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1" h="326">
                  <a:moveTo>
                    <a:pt x="0" y="0"/>
                  </a:moveTo>
                  <a:lnTo>
                    <a:pt x="186" y="0"/>
                  </a:lnTo>
                  <a:lnTo>
                    <a:pt x="178" y="53"/>
                  </a:lnTo>
                  <a:lnTo>
                    <a:pt x="66" y="53"/>
                  </a:lnTo>
                  <a:lnTo>
                    <a:pt x="66" y="129"/>
                  </a:lnTo>
                  <a:lnTo>
                    <a:pt x="160" y="129"/>
                  </a:lnTo>
                  <a:lnTo>
                    <a:pt x="160" y="183"/>
                  </a:lnTo>
                  <a:lnTo>
                    <a:pt x="66" y="183"/>
                  </a:lnTo>
                  <a:lnTo>
                    <a:pt x="66" y="270"/>
                  </a:lnTo>
                  <a:lnTo>
                    <a:pt x="191" y="270"/>
                  </a:lnTo>
                  <a:lnTo>
                    <a:pt x="191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772"/>
                </a:solidFill>
              </a:endParaRPr>
            </a:p>
          </p:txBody>
        </p:sp>
        <p:sp>
          <p:nvSpPr>
            <p:cNvPr id="56" name="Rectangle 8"/>
            <p:cNvSpPr>
              <a:spLocks noChangeArrowheads="1"/>
            </p:cNvSpPr>
            <p:nvPr/>
          </p:nvSpPr>
          <p:spPr bwMode="auto">
            <a:xfrm>
              <a:off x="1443038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772"/>
                </a:solidFill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1663701" y="4606925"/>
              <a:ext cx="361950" cy="517525"/>
            </a:xfrm>
            <a:custGeom>
              <a:avLst/>
              <a:gdLst>
                <a:gd name="T0" fmla="*/ 0 w 228"/>
                <a:gd name="T1" fmla="*/ 0 h 326"/>
                <a:gd name="T2" fmla="*/ 73 w 228"/>
                <a:gd name="T3" fmla="*/ 0 h 326"/>
                <a:gd name="T4" fmla="*/ 136 w 228"/>
                <a:gd name="T5" fmla="*/ 129 h 326"/>
                <a:gd name="T6" fmla="*/ 151 w 228"/>
                <a:gd name="T7" fmla="*/ 164 h 326"/>
                <a:gd name="T8" fmla="*/ 164 w 228"/>
                <a:gd name="T9" fmla="*/ 197 h 326"/>
                <a:gd name="T10" fmla="*/ 172 w 228"/>
                <a:gd name="T11" fmla="*/ 223 h 326"/>
                <a:gd name="T12" fmla="*/ 170 w 228"/>
                <a:gd name="T13" fmla="*/ 201 h 326"/>
                <a:gd name="T14" fmla="*/ 168 w 228"/>
                <a:gd name="T15" fmla="*/ 176 h 326"/>
                <a:gd name="T16" fmla="*/ 167 w 228"/>
                <a:gd name="T17" fmla="*/ 153 h 326"/>
                <a:gd name="T18" fmla="*/ 167 w 228"/>
                <a:gd name="T19" fmla="*/ 133 h 326"/>
                <a:gd name="T20" fmla="*/ 165 w 228"/>
                <a:gd name="T21" fmla="*/ 0 h 326"/>
                <a:gd name="T22" fmla="*/ 228 w 228"/>
                <a:gd name="T23" fmla="*/ 0 h 326"/>
                <a:gd name="T24" fmla="*/ 228 w 228"/>
                <a:gd name="T25" fmla="*/ 326 h 326"/>
                <a:gd name="T26" fmla="*/ 159 w 228"/>
                <a:gd name="T27" fmla="*/ 326 h 326"/>
                <a:gd name="T28" fmla="*/ 103 w 228"/>
                <a:gd name="T29" fmla="*/ 201 h 326"/>
                <a:gd name="T30" fmla="*/ 92 w 228"/>
                <a:gd name="T31" fmla="*/ 176 h 326"/>
                <a:gd name="T32" fmla="*/ 81 w 228"/>
                <a:gd name="T33" fmla="*/ 151 h 326"/>
                <a:gd name="T34" fmla="*/ 72 w 228"/>
                <a:gd name="T35" fmla="*/ 129 h 326"/>
                <a:gd name="T36" fmla="*/ 64 w 228"/>
                <a:gd name="T37" fmla="*/ 109 h 326"/>
                <a:gd name="T38" fmla="*/ 59 w 228"/>
                <a:gd name="T39" fmla="*/ 93 h 326"/>
                <a:gd name="T40" fmla="*/ 61 w 228"/>
                <a:gd name="T41" fmla="*/ 123 h 326"/>
                <a:gd name="T42" fmla="*/ 62 w 228"/>
                <a:gd name="T43" fmla="*/ 156 h 326"/>
                <a:gd name="T44" fmla="*/ 62 w 228"/>
                <a:gd name="T45" fmla="*/ 187 h 326"/>
                <a:gd name="T46" fmla="*/ 64 w 228"/>
                <a:gd name="T47" fmla="*/ 326 h 326"/>
                <a:gd name="T48" fmla="*/ 0 w 228"/>
                <a:gd name="T49" fmla="*/ 326 h 326"/>
                <a:gd name="T50" fmla="*/ 0 w 228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8" h="326">
                  <a:moveTo>
                    <a:pt x="0" y="0"/>
                  </a:moveTo>
                  <a:lnTo>
                    <a:pt x="73" y="0"/>
                  </a:lnTo>
                  <a:lnTo>
                    <a:pt x="136" y="129"/>
                  </a:lnTo>
                  <a:lnTo>
                    <a:pt x="151" y="164"/>
                  </a:lnTo>
                  <a:lnTo>
                    <a:pt x="164" y="197"/>
                  </a:lnTo>
                  <a:lnTo>
                    <a:pt x="172" y="223"/>
                  </a:lnTo>
                  <a:lnTo>
                    <a:pt x="170" y="201"/>
                  </a:lnTo>
                  <a:lnTo>
                    <a:pt x="168" y="176"/>
                  </a:lnTo>
                  <a:lnTo>
                    <a:pt x="167" y="153"/>
                  </a:lnTo>
                  <a:lnTo>
                    <a:pt x="167" y="133"/>
                  </a:lnTo>
                  <a:lnTo>
                    <a:pt x="165" y="0"/>
                  </a:lnTo>
                  <a:lnTo>
                    <a:pt x="228" y="0"/>
                  </a:lnTo>
                  <a:lnTo>
                    <a:pt x="228" y="326"/>
                  </a:lnTo>
                  <a:lnTo>
                    <a:pt x="159" y="326"/>
                  </a:lnTo>
                  <a:lnTo>
                    <a:pt x="103" y="201"/>
                  </a:lnTo>
                  <a:lnTo>
                    <a:pt x="92" y="176"/>
                  </a:lnTo>
                  <a:lnTo>
                    <a:pt x="81" y="151"/>
                  </a:lnTo>
                  <a:lnTo>
                    <a:pt x="72" y="129"/>
                  </a:lnTo>
                  <a:lnTo>
                    <a:pt x="64" y="109"/>
                  </a:lnTo>
                  <a:lnTo>
                    <a:pt x="59" y="93"/>
                  </a:lnTo>
                  <a:lnTo>
                    <a:pt x="61" y="123"/>
                  </a:lnTo>
                  <a:lnTo>
                    <a:pt x="62" y="156"/>
                  </a:lnTo>
                  <a:lnTo>
                    <a:pt x="62" y="187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772"/>
                </a:solidFill>
              </a:endParaRPr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2106613" y="4606925"/>
              <a:ext cx="352425" cy="517525"/>
            </a:xfrm>
            <a:custGeom>
              <a:avLst/>
              <a:gdLst>
                <a:gd name="T0" fmla="*/ 22 w 222"/>
                <a:gd name="T1" fmla="*/ 0 h 326"/>
                <a:gd name="T2" fmla="*/ 219 w 222"/>
                <a:gd name="T3" fmla="*/ 0 h 326"/>
                <a:gd name="T4" fmla="*/ 219 w 222"/>
                <a:gd name="T5" fmla="*/ 47 h 326"/>
                <a:gd name="T6" fmla="*/ 97 w 222"/>
                <a:gd name="T7" fmla="*/ 251 h 326"/>
                <a:gd name="T8" fmla="*/ 94 w 222"/>
                <a:gd name="T9" fmla="*/ 258 h 326"/>
                <a:gd name="T10" fmla="*/ 91 w 222"/>
                <a:gd name="T11" fmla="*/ 262 h 326"/>
                <a:gd name="T12" fmla="*/ 88 w 222"/>
                <a:gd name="T13" fmla="*/ 265 h 326"/>
                <a:gd name="T14" fmla="*/ 85 w 222"/>
                <a:gd name="T15" fmla="*/ 270 h 326"/>
                <a:gd name="T16" fmla="*/ 81 w 222"/>
                <a:gd name="T17" fmla="*/ 273 h 326"/>
                <a:gd name="T18" fmla="*/ 80 w 222"/>
                <a:gd name="T19" fmla="*/ 275 h 326"/>
                <a:gd name="T20" fmla="*/ 80 w 222"/>
                <a:gd name="T21" fmla="*/ 275 h 326"/>
                <a:gd name="T22" fmla="*/ 83 w 222"/>
                <a:gd name="T23" fmla="*/ 275 h 326"/>
                <a:gd name="T24" fmla="*/ 91 w 222"/>
                <a:gd name="T25" fmla="*/ 275 h 326"/>
                <a:gd name="T26" fmla="*/ 102 w 222"/>
                <a:gd name="T27" fmla="*/ 273 h 326"/>
                <a:gd name="T28" fmla="*/ 113 w 222"/>
                <a:gd name="T29" fmla="*/ 273 h 326"/>
                <a:gd name="T30" fmla="*/ 222 w 222"/>
                <a:gd name="T31" fmla="*/ 273 h 326"/>
                <a:gd name="T32" fmla="*/ 206 w 222"/>
                <a:gd name="T33" fmla="*/ 326 h 326"/>
                <a:gd name="T34" fmla="*/ 0 w 222"/>
                <a:gd name="T35" fmla="*/ 326 h 326"/>
                <a:gd name="T36" fmla="*/ 0 w 222"/>
                <a:gd name="T37" fmla="*/ 281 h 326"/>
                <a:gd name="T38" fmla="*/ 122 w 222"/>
                <a:gd name="T39" fmla="*/ 81 h 326"/>
                <a:gd name="T40" fmla="*/ 128 w 222"/>
                <a:gd name="T41" fmla="*/ 70 h 326"/>
                <a:gd name="T42" fmla="*/ 135 w 222"/>
                <a:gd name="T43" fmla="*/ 61 h 326"/>
                <a:gd name="T44" fmla="*/ 141 w 222"/>
                <a:gd name="T45" fmla="*/ 54 h 326"/>
                <a:gd name="T46" fmla="*/ 142 w 222"/>
                <a:gd name="T47" fmla="*/ 51 h 326"/>
                <a:gd name="T48" fmla="*/ 138 w 222"/>
                <a:gd name="T49" fmla="*/ 51 h 326"/>
                <a:gd name="T50" fmla="*/ 127 w 222"/>
                <a:gd name="T51" fmla="*/ 53 h 326"/>
                <a:gd name="T52" fmla="*/ 108 w 222"/>
                <a:gd name="T53" fmla="*/ 54 h 326"/>
                <a:gd name="T54" fmla="*/ 8 w 222"/>
                <a:gd name="T55" fmla="*/ 54 h 326"/>
                <a:gd name="T56" fmla="*/ 22 w 222"/>
                <a:gd name="T5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2" h="326">
                  <a:moveTo>
                    <a:pt x="22" y="0"/>
                  </a:moveTo>
                  <a:lnTo>
                    <a:pt x="219" y="0"/>
                  </a:lnTo>
                  <a:lnTo>
                    <a:pt x="219" y="47"/>
                  </a:lnTo>
                  <a:lnTo>
                    <a:pt x="97" y="251"/>
                  </a:lnTo>
                  <a:lnTo>
                    <a:pt x="94" y="258"/>
                  </a:lnTo>
                  <a:lnTo>
                    <a:pt x="91" y="262"/>
                  </a:lnTo>
                  <a:lnTo>
                    <a:pt x="88" y="265"/>
                  </a:lnTo>
                  <a:lnTo>
                    <a:pt x="85" y="270"/>
                  </a:lnTo>
                  <a:lnTo>
                    <a:pt x="81" y="273"/>
                  </a:lnTo>
                  <a:lnTo>
                    <a:pt x="80" y="275"/>
                  </a:lnTo>
                  <a:lnTo>
                    <a:pt x="80" y="275"/>
                  </a:lnTo>
                  <a:lnTo>
                    <a:pt x="83" y="275"/>
                  </a:lnTo>
                  <a:lnTo>
                    <a:pt x="91" y="275"/>
                  </a:lnTo>
                  <a:lnTo>
                    <a:pt x="102" y="273"/>
                  </a:lnTo>
                  <a:lnTo>
                    <a:pt x="113" y="273"/>
                  </a:lnTo>
                  <a:lnTo>
                    <a:pt x="222" y="273"/>
                  </a:lnTo>
                  <a:lnTo>
                    <a:pt x="206" y="326"/>
                  </a:lnTo>
                  <a:lnTo>
                    <a:pt x="0" y="326"/>
                  </a:lnTo>
                  <a:lnTo>
                    <a:pt x="0" y="281"/>
                  </a:lnTo>
                  <a:lnTo>
                    <a:pt x="122" y="81"/>
                  </a:lnTo>
                  <a:lnTo>
                    <a:pt x="128" y="70"/>
                  </a:lnTo>
                  <a:lnTo>
                    <a:pt x="135" y="61"/>
                  </a:lnTo>
                  <a:lnTo>
                    <a:pt x="141" y="54"/>
                  </a:lnTo>
                  <a:lnTo>
                    <a:pt x="142" y="51"/>
                  </a:lnTo>
                  <a:lnTo>
                    <a:pt x="138" y="51"/>
                  </a:lnTo>
                  <a:lnTo>
                    <a:pt x="127" y="53"/>
                  </a:lnTo>
                  <a:lnTo>
                    <a:pt x="108" y="54"/>
                  </a:lnTo>
                  <a:lnTo>
                    <a:pt x="8" y="5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772"/>
                </a:solidFill>
              </a:endParaRPr>
            </a:p>
          </p:txBody>
        </p:sp>
        <p:sp>
          <p:nvSpPr>
            <p:cNvPr id="59" name="Freeform 11"/>
            <p:cNvSpPr>
              <a:spLocks/>
            </p:cNvSpPr>
            <p:nvPr/>
          </p:nvSpPr>
          <p:spPr bwMode="auto">
            <a:xfrm>
              <a:off x="2711451" y="4606925"/>
              <a:ext cx="360363" cy="517525"/>
            </a:xfrm>
            <a:custGeom>
              <a:avLst/>
              <a:gdLst>
                <a:gd name="T0" fmla="*/ 0 w 227"/>
                <a:gd name="T1" fmla="*/ 0 h 326"/>
                <a:gd name="T2" fmla="*/ 72 w 227"/>
                <a:gd name="T3" fmla="*/ 0 h 326"/>
                <a:gd name="T4" fmla="*/ 136 w 227"/>
                <a:gd name="T5" fmla="*/ 129 h 326"/>
                <a:gd name="T6" fmla="*/ 150 w 227"/>
                <a:gd name="T7" fmla="*/ 164 h 326"/>
                <a:gd name="T8" fmla="*/ 163 w 227"/>
                <a:gd name="T9" fmla="*/ 197 h 326"/>
                <a:gd name="T10" fmla="*/ 171 w 227"/>
                <a:gd name="T11" fmla="*/ 223 h 326"/>
                <a:gd name="T12" fmla="*/ 169 w 227"/>
                <a:gd name="T13" fmla="*/ 201 h 326"/>
                <a:gd name="T14" fmla="*/ 167 w 227"/>
                <a:gd name="T15" fmla="*/ 176 h 326"/>
                <a:gd name="T16" fmla="*/ 167 w 227"/>
                <a:gd name="T17" fmla="*/ 153 h 326"/>
                <a:gd name="T18" fmla="*/ 166 w 227"/>
                <a:gd name="T19" fmla="*/ 133 h 326"/>
                <a:gd name="T20" fmla="*/ 164 w 227"/>
                <a:gd name="T21" fmla="*/ 0 h 326"/>
                <a:gd name="T22" fmla="*/ 227 w 227"/>
                <a:gd name="T23" fmla="*/ 0 h 326"/>
                <a:gd name="T24" fmla="*/ 227 w 227"/>
                <a:gd name="T25" fmla="*/ 326 h 326"/>
                <a:gd name="T26" fmla="*/ 158 w 227"/>
                <a:gd name="T27" fmla="*/ 326 h 326"/>
                <a:gd name="T28" fmla="*/ 102 w 227"/>
                <a:gd name="T29" fmla="*/ 201 h 326"/>
                <a:gd name="T30" fmla="*/ 91 w 227"/>
                <a:gd name="T31" fmla="*/ 176 h 326"/>
                <a:gd name="T32" fmla="*/ 80 w 227"/>
                <a:gd name="T33" fmla="*/ 151 h 326"/>
                <a:gd name="T34" fmla="*/ 71 w 227"/>
                <a:gd name="T35" fmla="*/ 129 h 326"/>
                <a:gd name="T36" fmla="*/ 63 w 227"/>
                <a:gd name="T37" fmla="*/ 109 h 326"/>
                <a:gd name="T38" fmla="*/ 58 w 227"/>
                <a:gd name="T39" fmla="*/ 93 h 326"/>
                <a:gd name="T40" fmla="*/ 60 w 227"/>
                <a:gd name="T41" fmla="*/ 123 h 326"/>
                <a:gd name="T42" fmla="*/ 61 w 227"/>
                <a:gd name="T43" fmla="*/ 156 h 326"/>
                <a:gd name="T44" fmla="*/ 61 w 227"/>
                <a:gd name="T45" fmla="*/ 187 h 326"/>
                <a:gd name="T46" fmla="*/ 63 w 227"/>
                <a:gd name="T47" fmla="*/ 326 h 326"/>
                <a:gd name="T48" fmla="*/ 0 w 227"/>
                <a:gd name="T49" fmla="*/ 326 h 326"/>
                <a:gd name="T50" fmla="*/ 0 w 227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7" h="326">
                  <a:moveTo>
                    <a:pt x="0" y="0"/>
                  </a:moveTo>
                  <a:lnTo>
                    <a:pt x="72" y="0"/>
                  </a:lnTo>
                  <a:lnTo>
                    <a:pt x="136" y="129"/>
                  </a:lnTo>
                  <a:lnTo>
                    <a:pt x="150" y="164"/>
                  </a:lnTo>
                  <a:lnTo>
                    <a:pt x="163" y="197"/>
                  </a:lnTo>
                  <a:lnTo>
                    <a:pt x="171" y="223"/>
                  </a:lnTo>
                  <a:lnTo>
                    <a:pt x="169" y="201"/>
                  </a:lnTo>
                  <a:lnTo>
                    <a:pt x="167" y="176"/>
                  </a:lnTo>
                  <a:lnTo>
                    <a:pt x="167" y="153"/>
                  </a:lnTo>
                  <a:lnTo>
                    <a:pt x="166" y="133"/>
                  </a:lnTo>
                  <a:lnTo>
                    <a:pt x="164" y="0"/>
                  </a:lnTo>
                  <a:lnTo>
                    <a:pt x="227" y="0"/>
                  </a:lnTo>
                  <a:lnTo>
                    <a:pt x="227" y="326"/>
                  </a:lnTo>
                  <a:lnTo>
                    <a:pt x="158" y="326"/>
                  </a:lnTo>
                  <a:lnTo>
                    <a:pt x="102" y="201"/>
                  </a:lnTo>
                  <a:lnTo>
                    <a:pt x="91" y="176"/>
                  </a:lnTo>
                  <a:lnTo>
                    <a:pt x="80" y="151"/>
                  </a:lnTo>
                  <a:lnTo>
                    <a:pt x="71" y="129"/>
                  </a:lnTo>
                  <a:lnTo>
                    <a:pt x="63" y="109"/>
                  </a:lnTo>
                  <a:lnTo>
                    <a:pt x="58" y="93"/>
                  </a:lnTo>
                  <a:lnTo>
                    <a:pt x="60" y="123"/>
                  </a:lnTo>
                  <a:lnTo>
                    <a:pt x="61" y="156"/>
                  </a:lnTo>
                  <a:lnTo>
                    <a:pt x="61" y="187"/>
                  </a:lnTo>
                  <a:lnTo>
                    <a:pt x="6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772"/>
                </a:solidFill>
              </a:endParaRPr>
            </a:p>
          </p:txBody>
        </p:sp>
        <p:sp>
          <p:nvSpPr>
            <p:cNvPr id="60" name="Rectangle 12"/>
            <p:cNvSpPr>
              <a:spLocks noChangeArrowheads="1"/>
            </p:cNvSpPr>
            <p:nvPr/>
          </p:nvSpPr>
          <p:spPr bwMode="auto">
            <a:xfrm>
              <a:off x="3186113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772"/>
                </a:solidFill>
              </a:endParaRP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3341688" y="4606925"/>
              <a:ext cx="223838" cy="517525"/>
            </a:xfrm>
            <a:custGeom>
              <a:avLst/>
              <a:gdLst>
                <a:gd name="T0" fmla="*/ 14 w 141"/>
                <a:gd name="T1" fmla="*/ 0 h 326"/>
                <a:gd name="T2" fmla="*/ 95 w 141"/>
                <a:gd name="T3" fmla="*/ 0 h 326"/>
                <a:gd name="T4" fmla="*/ 141 w 141"/>
                <a:gd name="T5" fmla="*/ 87 h 326"/>
                <a:gd name="T6" fmla="*/ 141 w 141"/>
                <a:gd name="T7" fmla="*/ 211 h 326"/>
                <a:gd name="T8" fmla="*/ 83 w 141"/>
                <a:gd name="T9" fmla="*/ 326 h 326"/>
                <a:gd name="T10" fmla="*/ 0 w 141"/>
                <a:gd name="T11" fmla="*/ 326 h 326"/>
                <a:gd name="T12" fmla="*/ 95 w 141"/>
                <a:gd name="T13" fmla="*/ 151 h 326"/>
                <a:gd name="T14" fmla="*/ 14 w 141"/>
                <a:gd name="T1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326">
                  <a:moveTo>
                    <a:pt x="14" y="0"/>
                  </a:moveTo>
                  <a:lnTo>
                    <a:pt x="95" y="0"/>
                  </a:lnTo>
                  <a:lnTo>
                    <a:pt x="141" y="87"/>
                  </a:lnTo>
                  <a:lnTo>
                    <a:pt x="141" y="211"/>
                  </a:lnTo>
                  <a:lnTo>
                    <a:pt x="83" y="326"/>
                  </a:lnTo>
                  <a:lnTo>
                    <a:pt x="0" y="326"/>
                  </a:lnTo>
                  <a:lnTo>
                    <a:pt x="95" y="15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772"/>
                </a:solidFill>
              </a:endParaRPr>
            </a:p>
          </p:txBody>
        </p:sp>
        <p:sp>
          <p:nvSpPr>
            <p:cNvPr id="62" name="Freeform 14"/>
            <p:cNvSpPr>
              <a:spLocks/>
            </p:cNvSpPr>
            <p:nvPr/>
          </p:nvSpPr>
          <p:spPr bwMode="auto">
            <a:xfrm>
              <a:off x="3614738" y="4606925"/>
              <a:ext cx="220663" cy="520700"/>
            </a:xfrm>
            <a:custGeom>
              <a:avLst/>
              <a:gdLst>
                <a:gd name="T0" fmla="*/ 44 w 139"/>
                <a:gd name="T1" fmla="*/ 0 h 328"/>
                <a:gd name="T2" fmla="*/ 123 w 139"/>
                <a:gd name="T3" fmla="*/ 0 h 328"/>
                <a:gd name="T4" fmla="*/ 45 w 139"/>
                <a:gd name="T5" fmla="*/ 148 h 328"/>
                <a:gd name="T6" fmla="*/ 139 w 139"/>
                <a:gd name="T7" fmla="*/ 328 h 328"/>
                <a:gd name="T8" fmla="*/ 59 w 139"/>
                <a:gd name="T9" fmla="*/ 328 h 328"/>
                <a:gd name="T10" fmla="*/ 0 w 139"/>
                <a:gd name="T11" fmla="*/ 212 h 328"/>
                <a:gd name="T12" fmla="*/ 0 w 139"/>
                <a:gd name="T13" fmla="*/ 87 h 328"/>
                <a:gd name="T14" fmla="*/ 44 w 139"/>
                <a:gd name="T1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" h="328">
                  <a:moveTo>
                    <a:pt x="44" y="0"/>
                  </a:moveTo>
                  <a:lnTo>
                    <a:pt x="123" y="0"/>
                  </a:lnTo>
                  <a:lnTo>
                    <a:pt x="45" y="148"/>
                  </a:lnTo>
                  <a:lnTo>
                    <a:pt x="139" y="328"/>
                  </a:lnTo>
                  <a:lnTo>
                    <a:pt x="59" y="328"/>
                  </a:lnTo>
                  <a:lnTo>
                    <a:pt x="0" y="212"/>
                  </a:lnTo>
                  <a:lnTo>
                    <a:pt x="0" y="87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772"/>
                </a:solidFill>
              </a:endParaRPr>
            </a:p>
          </p:txBody>
        </p:sp>
        <p:sp>
          <p:nvSpPr>
            <p:cNvPr id="63" name="Freeform 15"/>
            <p:cNvSpPr>
              <a:spLocks noEditPoints="1"/>
            </p:cNvSpPr>
            <p:nvPr/>
          </p:nvSpPr>
          <p:spPr bwMode="auto">
            <a:xfrm>
              <a:off x="3884613" y="4606925"/>
              <a:ext cx="379413" cy="517525"/>
            </a:xfrm>
            <a:custGeom>
              <a:avLst/>
              <a:gdLst>
                <a:gd name="T0" fmla="*/ 67 w 239"/>
                <a:gd name="T1" fmla="*/ 51 h 326"/>
                <a:gd name="T2" fmla="*/ 67 w 239"/>
                <a:gd name="T3" fmla="*/ 273 h 326"/>
                <a:gd name="T4" fmla="*/ 103 w 239"/>
                <a:gd name="T5" fmla="*/ 273 h 326"/>
                <a:gd name="T6" fmla="*/ 122 w 239"/>
                <a:gd name="T7" fmla="*/ 270 h 326"/>
                <a:gd name="T8" fmla="*/ 138 w 239"/>
                <a:gd name="T9" fmla="*/ 262 h 326"/>
                <a:gd name="T10" fmla="*/ 150 w 239"/>
                <a:gd name="T11" fmla="*/ 248 h 326"/>
                <a:gd name="T12" fmla="*/ 159 w 239"/>
                <a:gd name="T13" fmla="*/ 228 h 326"/>
                <a:gd name="T14" fmla="*/ 164 w 239"/>
                <a:gd name="T15" fmla="*/ 201 h 326"/>
                <a:gd name="T16" fmla="*/ 166 w 239"/>
                <a:gd name="T17" fmla="*/ 170 h 326"/>
                <a:gd name="T18" fmla="*/ 166 w 239"/>
                <a:gd name="T19" fmla="*/ 143 h 326"/>
                <a:gd name="T20" fmla="*/ 163 w 239"/>
                <a:gd name="T21" fmla="*/ 118 h 326"/>
                <a:gd name="T22" fmla="*/ 158 w 239"/>
                <a:gd name="T23" fmla="*/ 97 h 326"/>
                <a:gd name="T24" fmla="*/ 148 w 239"/>
                <a:gd name="T25" fmla="*/ 78 h 326"/>
                <a:gd name="T26" fmla="*/ 141 w 239"/>
                <a:gd name="T27" fmla="*/ 67 h 326"/>
                <a:gd name="T28" fmla="*/ 128 w 239"/>
                <a:gd name="T29" fmla="*/ 57 h 326"/>
                <a:gd name="T30" fmla="*/ 114 w 239"/>
                <a:gd name="T31" fmla="*/ 53 h 326"/>
                <a:gd name="T32" fmla="*/ 97 w 239"/>
                <a:gd name="T33" fmla="*/ 51 h 326"/>
                <a:gd name="T34" fmla="*/ 67 w 239"/>
                <a:gd name="T35" fmla="*/ 51 h 326"/>
                <a:gd name="T36" fmla="*/ 0 w 239"/>
                <a:gd name="T37" fmla="*/ 0 h 326"/>
                <a:gd name="T38" fmla="*/ 66 w 239"/>
                <a:gd name="T39" fmla="*/ 0 h 326"/>
                <a:gd name="T40" fmla="*/ 86 w 239"/>
                <a:gd name="T41" fmla="*/ 0 h 326"/>
                <a:gd name="T42" fmla="*/ 106 w 239"/>
                <a:gd name="T43" fmla="*/ 0 h 326"/>
                <a:gd name="T44" fmla="*/ 123 w 239"/>
                <a:gd name="T45" fmla="*/ 1 h 326"/>
                <a:gd name="T46" fmla="*/ 150 w 239"/>
                <a:gd name="T47" fmla="*/ 6 h 326"/>
                <a:gd name="T48" fmla="*/ 173 w 239"/>
                <a:gd name="T49" fmla="*/ 17 h 326"/>
                <a:gd name="T50" fmla="*/ 195 w 239"/>
                <a:gd name="T51" fmla="*/ 34 h 326"/>
                <a:gd name="T52" fmla="*/ 214 w 239"/>
                <a:gd name="T53" fmla="*/ 57 h 326"/>
                <a:gd name="T54" fmla="*/ 228 w 239"/>
                <a:gd name="T55" fmla="*/ 87 h 326"/>
                <a:gd name="T56" fmla="*/ 237 w 239"/>
                <a:gd name="T57" fmla="*/ 123 h 326"/>
                <a:gd name="T58" fmla="*/ 239 w 239"/>
                <a:gd name="T59" fmla="*/ 164 h 326"/>
                <a:gd name="T60" fmla="*/ 237 w 239"/>
                <a:gd name="T61" fmla="*/ 197 h 326"/>
                <a:gd name="T62" fmla="*/ 231 w 239"/>
                <a:gd name="T63" fmla="*/ 226 h 326"/>
                <a:gd name="T64" fmla="*/ 222 w 239"/>
                <a:gd name="T65" fmla="*/ 254 h 326"/>
                <a:gd name="T66" fmla="*/ 206 w 239"/>
                <a:gd name="T67" fmla="*/ 278 h 326"/>
                <a:gd name="T68" fmla="*/ 184 w 239"/>
                <a:gd name="T69" fmla="*/ 301 h 326"/>
                <a:gd name="T70" fmla="*/ 156 w 239"/>
                <a:gd name="T71" fmla="*/ 319 h 326"/>
                <a:gd name="T72" fmla="*/ 127 w 239"/>
                <a:gd name="T73" fmla="*/ 325 h 326"/>
                <a:gd name="T74" fmla="*/ 106 w 239"/>
                <a:gd name="T75" fmla="*/ 326 h 326"/>
                <a:gd name="T76" fmla="*/ 80 w 239"/>
                <a:gd name="T77" fmla="*/ 326 h 326"/>
                <a:gd name="T78" fmla="*/ 0 w 239"/>
                <a:gd name="T79" fmla="*/ 326 h 326"/>
                <a:gd name="T80" fmla="*/ 0 w 239"/>
                <a:gd name="T8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9" h="326">
                  <a:moveTo>
                    <a:pt x="67" y="51"/>
                  </a:moveTo>
                  <a:lnTo>
                    <a:pt x="67" y="273"/>
                  </a:lnTo>
                  <a:lnTo>
                    <a:pt x="103" y="273"/>
                  </a:lnTo>
                  <a:lnTo>
                    <a:pt x="122" y="270"/>
                  </a:lnTo>
                  <a:lnTo>
                    <a:pt x="138" y="262"/>
                  </a:lnTo>
                  <a:lnTo>
                    <a:pt x="150" y="248"/>
                  </a:lnTo>
                  <a:lnTo>
                    <a:pt x="159" y="228"/>
                  </a:lnTo>
                  <a:lnTo>
                    <a:pt x="164" y="201"/>
                  </a:lnTo>
                  <a:lnTo>
                    <a:pt x="166" y="170"/>
                  </a:lnTo>
                  <a:lnTo>
                    <a:pt x="166" y="143"/>
                  </a:lnTo>
                  <a:lnTo>
                    <a:pt x="163" y="118"/>
                  </a:lnTo>
                  <a:lnTo>
                    <a:pt x="158" y="97"/>
                  </a:lnTo>
                  <a:lnTo>
                    <a:pt x="148" y="78"/>
                  </a:lnTo>
                  <a:lnTo>
                    <a:pt x="141" y="67"/>
                  </a:lnTo>
                  <a:lnTo>
                    <a:pt x="128" y="57"/>
                  </a:lnTo>
                  <a:lnTo>
                    <a:pt x="114" y="53"/>
                  </a:lnTo>
                  <a:lnTo>
                    <a:pt x="97" y="51"/>
                  </a:lnTo>
                  <a:lnTo>
                    <a:pt x="67" y="51"/>
                  </a:lnTo>
                  <a:close/>
                  <a:moveTo>
                    <a:pt x="0" y="0"/>
                  </a:moveTo>
                  <a:lnTo>
                    <a:pt x="66" y="0"/>
                  </a:lnTo>
                  <a:lnTo>
                    <a:pt x="86" y="0"/>
                  </a:lnTo>
                  <a:lnTo>
                    <a:pt x="106" y="0"/>
                  </a:lnTo>
                  <a:lnTo>
                    <a:pt x="123" y="1"/>
                  </a:lnTo>
                  <a:lnTo>
                    <a:pt x="150" y="6"/>
                  </a:lnTo>
                  <a:lnTo>
                    <a:pt x="173" y="17"/>
                  </a:lnTo>
                  <a:lnTo>
                    <a:pt x="195" y="34"/>
                  </a:lnTo>
                  <a:lnTo>
                    <a:pt x="214" y="57"/>
                  </a:lnTo>
                  <a:lnTo>
                    <a:pt x="228" y="87"/>
                  </a:lnTo>
                  <a:lnTo>
                    <a:pt x="237" y="123"/>
                  </a:lnTo>
                  <a:lnTo>
                    <a:pt x="239" y="164"/>
                  </a:lnTo>
                  <a:lnTo>
                    <a:pt x="237" y="197"/>
                  </a:lnTo>
                  <a:lnTo>
                    <a:pt x="231" y="226"/>
                  </a:lnTo>
                  <a:lnTo>
                    <a:pt x="222" y="254"/>
                  </a:lnTo>
                  <a:lnTo>
                    <a:pt x="206" y="278"/>
                  </a:lnTo>
                  <a:lnTo>
                    <a:pt x="184" y="301"/>
                  </a:lnTo>
                  <a:lnTo>
                    <a:pt x="156" y="319"/>
                  </a:lnTo>
                  <a:lnTo>
                    <a:pt x="127" y="325"/>
                  </a:lnTo>
                  <a:lnTo>
                    <a:pt x="106" y="326"/>
                  </a:lnTo>
                  <a:lnTo>
                    <a:pt x="80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772"/>
                </a:solidFill>
              </a:endParaRPr>
            </a:p>
          </p:txBody>
        </p:sp>
        <p:sp>
          <p:nvSpPr>
            <p:cNvPr id="64" name="Freeform 16"/>
            <p:cNvSpPr>
              <a:spLocks noEditPoints="1"/>
            </p:cNvSpPr>
            <p:nvPr/>
          </p:nvSpPr>
          <p:spPr bwMode="auto">
            <a:xfrm>
              <a:off x="4333877" y="4598986"/>
              <a:ext cx="447676" cy="536577"/>
            </a:xfrm>
            <a:custGeom>
              <a:avLst/>
              <a:gdLst>
                <a:gd name="T0" fmla="*/ 140 w 282"/>
                <a:gd name="T1" fmla="*/ 50 h 338"/>
                <a:gd name="T2" fmla="*/ 118 w 282"/>
                <a:gd name="T3" fmla="*/ 55 h 338"/>
                <a:gd name="T4" fmla="*/ 101 w 282"/>
                <a:gd name="T5" fmla="*/ 64 h 338"/>
                <a:gd name="T6" fmla="*/ 89 w 282"/>
                <a:gd name="T7" fmla="*/ 80 h 338"/>
                <a:gd name="T8" fmla="*/ 79 w 282"/>
                <a:gd name="T9" fmla="*/ 103 h 338"/>
                <a:gd name="T10" fmla="*/ 75 w 282"/>
                <a:gd name="T11" fmla="*/ 133 h 338"/>
                <a:gd name="T12" fmla="*/ 73 w 282"/>
                <a:gd name="T13" fmla="*/ 169 h 338"/>
                <a:gd name="T14" fmla="*/ 75 w 282"/>
                <a:gd name="T15" fmla="*/ 208 h 338"/>
                <a:gd name="T16" fmla="*/ 79 w 282"/>
                <a:gd name="T17" fmla="*/ 238 h 338"/>
                <a:gd name="T18" fmla="*/ 89 w 282"/>
                <a:gd name="T19" fmla="*/ 261 h 338"/>
                <a:gd name="T20" fmla="*/ 101 w 282"/>
                <a:gd name="T21" fmla="*/ 275 h 338"/>
                <a:gd name="T22" fmla="*/ 120 w 282"/>
                <a:gd name="T23" fmla="*/ 284 h 338"/>
                <a:gd name="T24" fmla="*/ 142 w 282"/>
                <a:gd name="T25" fmla="*/ 286 h 338"/>
                <a:gd name="T26" fmla="*/ 162 w 282"/>
                <a:gd name="T27" fmla="*/ 284 h 338"/>
                <a:gd name="T28" fmla="*/ 178 w 282"/>
                <a:gd name="T29" fmla="*/ 275 h 338"/>
                <a:gd name="T30" fmla="*/ 190 w 282"/>
                <a:gd name="T31" fmla="*/ 259 h 338"/>
                <a:gd name="T32" fmla="*/ 200 w 282"/>
                <a:gd name="T33" fmla="*/ 236 h 338"/>
                <a:gd name="T34" fmla="*/ 204 w 282"/>
                <a:gd name="T35" fmla="*/ 206 h 338"/>
                <a:gd name="T36" fmla="*/ 206 w 282"/>
                <a:gd name="T37" fmla="*/ 169 h 338"/>
                <a:gd name="T38" fmla="*/ 206 w 282"/>
                <a:gd name="T39" fmla="*/ 138 h 338"/>
                <a:gd name="T40" fmla="*/ 203 w 282"/>
                <a:gd name="T41" fmla="*/ 112 h 338"/>
                <a:gd name="T42" fmla="*/ 198 w 282"/>
                <a:gd name="T43" fmla="*/ 92 h 338"/>
                <a:gd name="T44" fmla="*/ 193 w 282"/>
                <a:gd name="T45" fmla="*/ 81 h 338"/>
                <a:gd name="T46" fmla="*/ 186 w 282"/>
                <a:gd name="T47" fmla="*/ 70 h 338"/>
                <a:gd name="T48" fmla="*/ 175 w 282"/>
                <a:gd name="T49" fmla="*/ 61 h 338"/>
                <a:gd name="T50" fmla="*/ 159 w 282"/>
                <a:gd name="T51" fmla="*/ 53 h 338"/>
                <a:gd name="T52" fmla="*/ 140 w 282"/>
                <a:gd name="T53" fmla="*/ 50 h 338"/>
                <a:gd name="T54" fmla="*/ 142 w 282"/>
                <a:gd name="T55" fmla="*/ 0 h 338"/>
                <a:gd name="T56" fmla="*/ 176 w 282"/>
                <a:gd name="T57" fmla="*/ 3 h 338"/>
                <a:gd name="T58" fmla="*/ 208 w 282"/>
                <a:gd name="T59" fmla="*/ 14 h 338"/>
                <a:gd name="T60" fmla="*/ 234 w 282"/>
                <a:gd name="T61" fmla="*/ 33 h 338"/>
                <a:gd name="T62" fmla="*/ 254 w 282"/>
                <a:gd name="T63" fmla="*/ 58 h 338"/>
                <a:gd name="T64" fmla="*/ 270 w 282"/>
                <a:gd name="T65" fmla="*/ 89 h 338"/>
                <a:gd name="T66" fmla="*/ 279 w 282"/>
                <a:gd name="T67" fmla="*/ 125 h 338"/>
                <a:gd name="T68" fmla="*/ 282 w 282"/>
                <a:gd name="T69" fmla="*/ 166 h 338"/>
                <a:gd name="T70" fmla="*/ 279 w 282"/>
                <a:gd name="T71" fmla="*/ 208 h 338"/>
                <a:gd name="T72" fmla="*/ 270 w 282"/>
                <a:gd name="T73" fmla="*/ 245 h 338"/>
                <a:gd name="T74" fmla="*/ 256 w 282"/>
                <a:gd name="T75" fmla="*/ 277 h 338"/>
                <a:gd name="T76" fmla="*/ 236 w 282"/>
                <a:gd name="T77" fmla="*/ 303 h 338"/>
                <a:gd name="T78" fmla="*/ 209 w 282"/>
                <a:gd name="T79" fmla="*/ 322 h 338"/>
                <a:gd name="T80" fmla="*/ 189 w 282"/>
                <a:gd name="T81" fmla="*/ 331 h 338"/>
                <a:gd name="T82" fmla="*/ 168 w 282"/>
                <a:gd name="T83" fmla="*/ 336 h 338"/>
                <a:gd name="T84" fmla="*/ 143 w 282"/>
                <a:gd name="T85" fmla="*/ 338 h 338"/>
                <a:gd name="T86" fmla="*/ 109 w 282"/>
                <a:gd name="T87" fmla="*/ 334 h 338"/>
                <a:gd name="T88" fmla="*/ 81 w 282"/>
                <a:gd name="T89" fmla="*/ 327 h 338"/>
                <a:gd name="T90" fmla="*/ 58 w 282"/>
                <a:gd name="T91" fmla="*/ 313 h 338"/>
                <a:gd name="T92" fmla="*/ 37 w 282"/>
                <a:gd name="T93" fmla="*/ 291 h 338"/>
                <a:gd name="T94" fmla="*/ 20 w 282"/>
                <a:gd name="T95" fmla="*/ 266 h 338"/>
                <a:gd name="T96" fmla="*/ 9 w 282"/>
                <a:gd name="T97" fmla="*/ 236 h 338"/>
                <a:gd name="T98" fmla="*/ 1 w 282"/>
                <a:gd name="T99" fmla="*/ 205 h 338"/>
                <a:gd name="T100" fmla="*/ 0 w 282"/>
                <a:gd name="T101" fmla="*/ 169 h 338"/>
                <a:gd name="T102" fmla="*/ 3 w 282"/>
                <a:gd name="T103" fmla="*/ 128 h 338"/>
                <a:gd name="T104" fmla="*/ 12 w 282"/>
                <a:gd name="T105" fmla="*/ 92 h 338"/>
                <a:gd name="T106" fmla="*/ 26 w 282"/>
                <a:gd name="T107" fmla="*/ 61 h 338"/>
                <a:gd name="T108" fmla="*/ 48 w 282"/>
                <a:gd name="T109" fmla="*/ 34 h 338"/>
                <a:gd name="T110" fmla="*/ 73 w 282"/>
                <a:gd name="T111" fmla="*/ 16 h 338"/>
                <a:gd name="T112" fmla="*/ 93 w 282"/>
                <a:gd name="T113" fmla="*/ 6 h 338"/>
                <a:gd name="T114" fmla="*/ 117 w 282"/>
                <a:gd name="T115" fmla="*/ 2 h 338"/>
                <a:gd name="T116" fmla="*/ 142 w 282"/>
                <a:gd name="T117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2" h="338">
                  <a:moveTo>
                    <a:pt x="140" y="50"/>
                  </a:moveTo>
                  <a:lnTo>
                    <a:pt x="118" y="55"/>
                  </a:lnTo>
                  <a:lnTo>
                    <a:pt x="101" y="64"/>
                  </a:lnTo>
                  <a:lnTo>
                    <a:pt x="89" y="80"/>
                  </a:lnTo>
                  <a:lnTo>
                    <a:pt x="79" y="103"/>
                  </a:lnTo>
                  <a:lnTo>
                    <a:pt x="75" y="133"/>
                  </a:lnTo>
                  <a:lnTo>
                    <a:pt x="73" y="169"/>
                  </a:lnTo>
                  <a:lnTo>
                    <a:pt x="75" y="208"/>
                  </a:lnTo>
                  <a:lnTo>
                    <a:pt x="79" y="238"/>
                  </a:lnTo>
                  <a:lnTo>
                    <a:pt x="89" y="261"/>
                  </a:lnTo>
                  <a:lnTo>
                    <a:pt x="101" y="275"/>
                  </a:lnTo>
                  <a:lnTo>
                    <a:pt x="120" y="284"/>
                  </a:lnTo>
                  <a:lnTo>
                    <a:pt x="142" y="286"/>
                  </a:lnTo>
                  <a:lnTo>
                    <a:pt x="162" y="284"/>
                  </a:lnTo>
                  <a:lnTo>
                    <a:pt x="178" y="275"/>
                  </a:lnTo>
                  <a:lnTo>
                    <a:pt x="190" y="259"/>
                  </a:lnTo>
                  <a:lnTo>
                    <a:pt x="200" y="236"/>
                  </a:lnTo>
                  <a:lnTo>
                    <a:pt x="204" y="206"/>
                  </a:lnTo>
                  <a:lnTo>
                    <a:pt x="206" y="169"/>
                  </a:lnTo>
                  <a:lnTo>
                    <a:pt x="206" y="138"/>
                  </a:lnTo>
                  <a:lnTo>
                    <a:pt x="203" y="112"/>
                  </a:lnTo>
                  <a:lnTo>
                    <a:pt x="198" y="92"/>
                  </a:lnTo>
                  <a:lnTo>
                    <a:pt x="193" y="81"/>
                  </a:lnTo>
                  <a:lnTo>
                    <a:pt x="186" y="70"/>
                  </a:lnTo>
                  <a:lnTo>
                    <a:pt x="175" y="61"/>
                  </a:lnTo>
                  <a:lnTo>
                    <a:pt x="159" y="53"/>
                  </a:lnTo>
                  <a:lnTo>
                    <a:pt x="140" y="50"/>
                  </a:lnTo>
                  <a:close/>
                  <a:moveTo>
                    <a:pt x="142" y="0"/>
                  </a:moveTo>
                  <a:lnTo>
                    <a:pt x="176" y="3"/>
                  </a:lnTo>
                  <a:lnTo>
                    <a:pt x="208" y="14"/>
                  </a:lnTo>
                  <a:lnTo>
                    <a:pt x="234" y="33"/>
                  </a:lnTo>
                  <a:lnTo>
                    <a:pt x="254" y="58"/>
                  </a:lnTo>
                  <a:lnTo>
                    <a:pt x="270" y="89"/>
                  </a:lnTo>
                  <a:lnTo>
                    <a:pt x="279" y="125"/>
                  </a:lnTo>
                  <a:lnTo>
                    <a:pt x="282" y="166"/>
                  </a:lnTo>
                  <a:lnTo>
                    <a:pt x="279" y="208"/>
                  </a:lnTo>
                  <a:lnTo>
                    <a:pt x="270" y="245"/>
                  </a:lnTo>
                  <a:lnTo>
                    <a:pt x="256" y="277"/>
                  </a:lnTo>
                  <a:lnTo>
                    <a:pt x="236" y="303"/>
                  </a:lnTo>
                  <a:lnTo>
                    <a:pt x="209" y="322"/>
                  </a:lnTo>
                  <a:lnTo>
                    <a:pt x="189" y="331"/>
                  </a:lnTo>
                  <a:lnTo>
                    <a:pt x="168" y="336"/>
                  </a:lnTo>
                  <a:lnTo>
                    <a:pt x="143" y="338"/>
                  </a:lnTo>
                  <a:lnTo>
                    <a:pt x="109" y="334"/>
                  </a:lnTo>
                  <a:lnTo>
                    <a:pt x="81" y="327"/>
                  </a:lnTo>
                  <a:lnTo>
                    <a:pt x="58" y="313"/>
                  </a:lnTo>
                  <a:lnTo>
                    <a:pt x="37" y="291"/>
                  </a:lnTo>
                  <a:lnTo>
                    <a:pt x="20" y="266"/>
                  </a:lnTo>
                  <a:lnTo>
                    <a:pt x="9" y="236"/>
                  </a:lnTo>
                  <a:lnTo>
                    <a:pt x="1" y="205"/>
                  </a:lnTo>
                  <a:lnTo>
                    <a:pt x="0" y="169"/>
                  </a:lnTo>
                  <a:lnTo>
                    <a:pt x="3" y="128"/>
                  </a:lnTo>
                  <a:lnTo>
                    <a:pt x="12" y="92"/>
                  </a:lnTo>
                  <a:lnTo>
                    <a:pt x="26" y="61"/>
                  </a:lnTo>
                  <a:lnTo>
                    <a:pt x="48" y="34"/>
                  </a:lnTo>
                  <a:lnTo>
                    <a:pt x="73" y="16"/>
                  </a:lnTo>
                  <a:lnTo>
                    <a:pt x="93" y="6"/>
                  </a:lnTo>
                  <a:lnTo>
                    <a:pt x="117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772"/>
                </a:solidFill>
              </a:endParaRPr>
            </a:p>
          </p:txBody>
        </p:sp>
        <p:sp>
          <p:nvSpPr>
            <p:cNvPr id="65" name="Freeform 17"/>
            <p:cNvSpPr>
              <a:spLocks noEditPoints="1"/>
            </p:cNvSpPr>
            <p:nvPr/>
          </p:nvSpPr>
          <p:spPr bwMode="auto">
            <a:xfrm>
              <a:off x="4872038" y="4606925"/>
              <a:ext cx="376238" cy="517525"/>
            </a:xfrm>
            <a:custGeom>
              <a:avLst/>
              <a:gdLst>
                <a:gd name="T0" fmla="*/ 64 w 237"/>
                <a:gd name="T1" fmla="*/ 51 h 326"/>
                <a:gd name="T2" fmla="*/ 64 w 237"/>
                <a:gd name="T3" fmla="*/ 140 h 326"/>
                <a:gd name="T4" fmla="*/ 87 w 237"/>
                <a:gd name="T5" fmla="*/ 140 h 326"/>
                <a:gd name="T6" fmla="*/ 104 w 237"/>
                <a:gd name="T7" fmla="*/ 140 h 326"/>
                <a:gd name="T8" fmla="*/ 118 w 237"/>
                <a:gd name="T9" fmla="*/ 139 h 326"/>
                <a:gd name="T10" fmla="*/ 128 w 237"/>
                <a:gd name="T11" fmla="*/ 134 h 326"/>
                <a:gd name="T12" fmla="*/ 136 w 237"/>
                <a:gd name="T13" fmla="*/ 129 h 326"/>
                <a:gd name="T14" fmla="*/ 145 w 237"/>
                <a:gd name="T15" fmla="*/ 115 h 326"/>
                <a:gd name="T16" fmla="*/ 148 w 237"/>
                <a:gd name="T17" fmla="*/ 97 h 326"/>
                <a:gd name="T18" fmla="*/ 147 w 237"/>
                <a:gd name="T19" fmla="*/ 78 h 326"/>
                <a:gd name="T20" fmla="*/ 139 w 237"/>
                <a:gd name="T21" fmla="*/ 65 h 326"/>
                <a:gd name="T22" fmla="*/ 125 w 237"/>
                <a:gd name="T23" fmla="*/ 56 h 326"/>
                <a:gd name="T24" fmla="*/ 109 w 237"/>
                <a:gd name="T25" fmla="*/ 53 h 326"/>
                <a:gd name="T26" fmla="*/ 89 w 237"/>
                <a:gd name="T27" fmla="*/ 51 h 326"/>
                <a:gd name="T28" fmla="*/ 64 w 237"/>
                <a:gd name="T29" fmla="*/ 51 h 326"/>
                <a:gd name="T30" fmla="*/ 0 w 237"/>
                <a:gd name="T31" fmla="*/ 0 h 326"/>
                <a:gd name="T32" fmla="*/ 122 w 237"/>
                <a:gd name="T33" fmla="*/ 0 h 326"/>
                <a:gd name="T34" fmla="*/ 150 w 237"/>
                <a:gd name="T35" fmla="*/ 3 h 326"/>
                <a:gd name="T36" fmla="*/ 173 w 237"/>
                <a:gd name="T37" fmla="*/ 11 h 326"/>
                <a:gd name="T38" fmla="*/ 192 w 237"/>
                <a:gd name="T39" fmla="*/ 26 h 326"/>
                <a:gd name="T40" fmla="*/ 206 w 237"/>
                <a:gd name="T41" fmla="*/ 45 h 326"/>
                <a:gd name="T42" fmla="*/ 215 w 237"/>
                <a:gd name="T43" fmla="*/ 68 h 326"/>
                <a:gd name="T44" fmla="*/ 218 w 237"/>
                <a:gd name="T45" fmla="*/ 95 h 326"/>
                <a:gd name="T46" fmla="*/ 214 w 237"/>
                <a:gd name="T47" fmla="*/ 123 h 326"/>
                <a:gd name="T48" fmla="*/ 204 w 237"/>
                <a:gd name="T49" fmla="*/ 148 h 326"/>
                <a:gd name="T50" fmla="*/ 189 w 237"/>
                <a:gd name="T51" fmla="*/ 168 h 326"/>
                <a:gd name="T52" fmla="*/ 168 w 237"/>
                <a:gd name="T53" fmla="*/ 181 h 326"/>
                <a:gd name="T54" fmla="*/ 145 w 237"/>
                <a:gd name="T55" fmla="*/ 186 h 326"/>
                <a:gd name="T56" fmla="*/ 150 w 237"/>
                <a:gd name="T57" fmla="*/ 189 h 326"/>
                <a:gd name="T58" fmla="*/ 153 w 237"/>
                <a:gd name="T59" fmla="*/ 192 h 326"/>
                <a:gd name="T60" fmla="*/ 156 w 237"/>
                <a:gd name="T61" fmla="*/ 195 h 326"/>
                <a:gd name="T62" fmla="*/ 159 w 237"/>
                <a:gd name="T63" fmla="*/ 200 h 326"/>
                <a:gd name="T64" fmla="*/ 167 w 237"/>
                <a:gd name="T65" fmla="*/ 211 h 326"/>
                <a:gd name="T66" fmla="*/ 176 w 237"/>
                <a:gd name="T67" fmla="*/ 225 h 326"/>
                <a:gd name="T68" fmla="*/ 187 w 237"/>
                <a:gd name="T69" fmla="*/ 243 h 326"/>
                <a:gd name="T70" fmla="*/ 200 w 237"/>
                <a:gd name="T71" fmla="*/ 262 h 326"/>
                <a:gd name="T72" fmla="*/ 211 w 237"/>
                <a:gd name="T73" fmla="*/ 281 h 326"/>
                <a:gd name="T74" fmla="*/ 221 w 237"/>
                <a:gd name="T75" fmla="*/ 300 h 326"/>
                <a:gd name="T76" fmla="*/ 229 w 237"/>
                <a:gd name="T77" fmla="*/ 314 h 326"/>
                <a:gd name="T78" fmla="*/ 236 w 237"/>
                <a:gd name="T79" fmla="*/ 323 h 326"/>
                <a:gd name="T80" fmla="*/ 237 w 237"/>
                <a:gd name="T81" fmla="*/ 326 h 326"/>
                <a:gd name="T82" fmla="*/ 159 w 237"/>
                <a:gd name="T83" fmla="*/ 326 h 326"/>
                <a:gd name="T84" fmla="*/ 151 w 237"/>
                <a:gd name="T85" fmla="*/ 312 h 326"/>
                <a:gd name="T86" fmla="*/ 145 w 237"/>
                <a:gd name="T87" fmla="*/ 301 h 326"/>
                <a:gd name="T88" fmla="*/ 137 w 237"/>
                <a:gd name="T89" fmla="*/ 289 h 326"/>
                <a:gd name="T90" fmla="*/ 129 w 237"/>
                <a:gd name="T91" fmla="*/ 273 h 326"/>
                <a:gd name="T92" fmla="*/ 114 w 237"/>
                <a:gd name="T93" fmla="*/ 247 h 326"/>
                <a:gd name="T94" fmla="*/ 103 w 237"/>
                <a:gd name="T95" fmla="*/ 228 h 326"/>
                <a:gd name="T96" fmla="*/ 93 w 237"/>
                <a:gd name="T97" fmla="*/ 212 h 326"/>
                <a:gd name="T98" fmla="*/ 87 w 237"/>
                <a:gd name="T99" fmla="*/ 203 h 326"/>
                <a:gd name="T100" fmla="*/ 81 w 237"/>
                <a:gd name="T101" fmla="*/ 197 h 326"/>
                <a:gd name="T102" fmla="*/ 75 w 237"/>
                <a:gd name="T103" fmla="*/ 193 h 326"/>
                <a:gd name="T104" fmla="*/ 70 w 237"/>
                <a:gd name="T105" fmla="*/ 192 h 326"/>
                <a:gd name="T106" fmla="*/ 64 w 237"/>
                <a:gd name="T107" fmla="*/ 190 h 326"/>
                <a:gd name="T108" fmla="*/ 64 w 237"/>
                <a:gd name="T109" fmla="*/ 326 h 326"/>
                <a:gd name="T110" fmla="*/ 0 w 237"/>
                <a:gd name="T111" fmla="*/ 326 h 326"/>
                <a:gd name="T112" fmla="*/ 0 w 237"/>
                <a:gd name="T113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37" h="326">
                  <a:moveTo>
                    <a:pt x="64" y="51"/>
                  </a:moveTo>
                  <a:lnTo>
                    <a:pt x="64" y="140"/>
                  </a:lnTo>
                  <a:lnTo>
                    <a:pt x="87" y="140"/>
                  </a:lnTo>
                  <a:lnTo>
                    <a:pt x="104" y="140"/>
                  </a:lnTo>
                  <a:lnTo>
                    <a:pt x="118" y="139"/>
                  </a:lnTo>
                  <a:lnTo>
                    <a:pt x="128" y="134"/>
                  </a:lnTo>
                  <a:lnTo>
                    <a:pt x="136" y="129"/>
                  </a:lnTo>
                  <a:lnTo>
                    <a:pt x="145" y="115"/>
                  </a:lnTo>
                  <a:lnTo>
                    <a:pt x="148" y="97"/>
                  </a:lnTo>
                  <a:lnTo>
                    <a:pt x="147" y="78"/>
                  </a:lnTo>
                  <a:lnTo>
                    <a:pt x="139" y="65"/>
                  </a:lnTo>
                  <a:lnTo>
                    <a:pt x="125" y="56"/>
                  </a:lnTo>
                  <a:lnTo>
                    <a:pt x="109" y="53"/>
                  </a:lnTo>
                  <a:lnTo>
                    <a:pt x="89" y="51"/>
                  </a:lnTo>
                  <a:lnTo>
                    <a:pt x="64" y="51"/>
                  </a:lnTo>
                  <a:close/>
                  <a:moveTo>
                    <a:pt x="0" y="0"/>
                  </a:moveTo>
                  <a:lnTo>
                    <a:pt x="122" y="0"/>
                  </a:lnTo>
                  <a:lnTo>
                    <a:pt x="150" y="3"/>
                  </a:lnTo>
                  <a:lnTo>
                    <a:pt x="173" y="11"/>
                  </a:lnTo>
                  <a:lnTo>
                    <a:pt x="192" y="26"/>
                  </a:lnTo>
                  <a:lnTo>
                    <a:pt x="206" y="45"/>
                  </a:lnTo>
                  <a:lnTo>
                    <a:pt x="215" y="68"/>
                  </a:lnTo>
                  <a:lnTo>
                    <a:pt x="218" y="95"/>
                  </a:lnTo>
                  <a:lnTo>
                    <a:pt x="214" y="123"/>
                  </a:lnTo>
                  <a:lnTo>
                    <a:pt x="204" y="148"/>
                  </a:lnTo>
                  <a:lnTo>
                    <a:pt x="189" y="168"/>
                  </a:lnTo>
                  <a:lnTo>
                    <a:pt x="168" y="181"/>
                  </a:lnTo>
                  <a:lnTo>
                    <a:pt x="145" y="186"/>
                  </a:lnTo>
                  <a:lnTo>
                    <a:pt x="150" y="189"/>
                  </a:lnTo>
                  <a:lnTo>
                    <a:pt x="153" y="192"/>
                  </a:lnTo>
                  <a:lnTo>
                    <a:pt x="156" y="195"/>
                  </a:lnTo>
                  <a:lnTo>
                    <a:pt x="159" y="200"/>
                  </a:lnTo>
                  <a:lnTo>
                    <a:pt x="167" y="211"/>
                  </a:lnTo>
                  <a:lnTo>
                    <a:pt x="176" y="225"/>
                  </a:lnTo>
                  <a:lnTo>
                    <a:pt x="187" y="243"/>
                  </a:lnTo>
                  <a:lnTo>
                    <a:pt x="200" y="262"/>
                  </a:lnTo>
                  <a:lnTo>
                    <a:pt x="211" y="281"/>
                  </a:lnTo>
                  <a:lnTo>
                    <a:pt x="221" y="300"/>
                  </a:lnTo>
                  <a:lnTo>
                    <a:pt x="229" y="314"/>
                  </a:lnTo>
                  <a:lnTo>
                    <a:pt x="236" y="323"/>
                  </a:lnTo>
                  <a:lnTo>
                    <a:pt x="237" y="326"/>
                  </a:lnTo>
                  <a:lnTo>
                    <a:pt x="159" y="326"/>
                  </a:lnTo>
                  <a:lnTo>
                    <a:pt x="151" y="312"/>
                  </a:lnTo>
                  <a:lnTo>
                    <a:pt x="145" y="301"/>
                  </a:lnTo>
                  <a:lnTo>
                    <a:pt x="137" y="289"/>
                  </a:lnTo>
                  <a:lnTo>
                    <a:pt x="129" y="273"/>
                  </a:lnTo>
                  <a:lnTo>
                    <a:pt x="114" y="247"/>
                  </a:lnTo>
                  <a:lnTo>
                    <a:pt x="103" y="228"/>
                  </a:lnTo>
                  <a:lnTo>
                    <a:pt x="93" y="212"/>
                  </a:lnTo>
                  <a:lnTo>
                    <a:pt x="87" y="203"/>
                  </a:lnTo>
                  <a:lnTo>
                    <a:pt x="81" y="197"/>
                  </a:lnTo>
                  <a:lnTo>
                    <a:pt x="75" y="193"/>
                  </a:lnTo>
                  <a:lnTo>
                    <a:pt x="70" y="192"/>
                  </a:lnTo>
                  <a:lnTo>
                    <a:pt x="64" y="190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772"/>
                </a:solidFill>
              </a:endParaRPr>
            </a:p>
          </p:txBody>
        </p:sp>
        <p:sp>
          <p:nvSpPr>
            <p:cNvPr id="66" name="Freeform 18"/>
            <p:cNvSpPr>
              <a:spLocks/>
            </p:cNvSpPr>
            <p:nvPr/>
          </p:nvSpPr>
          <p:spPr bwMode="auto">
            <a:xfrm>
              <a:off x="5314951" y="4606925"/>
              <a:ext cx="282575" cy="517525"/>
            </a:xfrm>
            <a:custGeom>
              <a:avLst/>
              <a:gdLst>
                <a:gd name="T0" fmla="*/ 0 w 178"/>
                <a:gd name="T1" fmla="*/ 0 h 326"/>
                <a:gd name="T2" fmla="*/ 178 w 178"/>
                <a:gd name="T3" fmla="*/ 0 h 326"/>
                <a:gd name="T4" fmla="*/ 171 w 178"/>
                <a:gd name="T5" fmla="*/ 53 h 326"/>
                <a:gd name="T6" fmla="*/ 67 w 178"/>
                <a:gd name="T7" fmla="*/ 53 h 326"/>
                <a:gd name="T8" fmla="*/ 67 w 178"/>
                <a:gd name="T9" fmla="*/ 128 h 326"/>
                <a:gd name="T10" fmla="*/ 150 w 178"/>
                <a:gd name="T11" fmla="*/ 128 h 326"/>
                <a:gd name="T12" fmla="*/ 150 w 178"/>
                <a:gd name="T13" fmla="*/ 181 h 326"/>
                <a:gd name="T14" fmla="*/ 67 w 178"/>
                <a:gd name="T15" fmla="*/ 181 h 326"/>
                <a:gd name="T16" fmla="*/ 67 w 178"/>
                <a:gd name="T17" fmla="*/ 326 h 326"/>
                <a:gd name="T18" fmla="*/ 0 w 178"/>
                <a:gd name="T19" fmla="*/ 326 h 326"/>
                <a:gd name="T20" fmla="*/ 0 w 178"/>
                <a:gd name="T2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326">
                  <a:moveTo>
                    <a:pt x="0" y="0"/>
                  </a:moveTo>
                  <a:lnTo>
                    <a:pt x="178" y="0"/>
                  </a:lnTo>
                  <a:lnTo>
                    <a:pt x="171" y="53"/>
                  </a:lnTo>
                  <a:lnTo>
                    <a:pt x="67" y="53"/>
                  </a:lnTo>
                  <a:lnTo>
                    <a:pt x="67" y="128"/>
                  </a:lnTo>
                  <a:lnTo>
                    <a:pt x="150" y="128"/>
                  </a:lnTo>
                  <a:lnTo>
                    <a:pt x="150" y="181"/>
                  </a:lnTo>
                  <a:lnTo>
                    <a:pt x="67" y="181"/>
                  </a:lnTo>
                  <a:lnTo>
                    <a:pt x="67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772"/>
                </a:solidFill>
              </a:endParaRPr>
            </a:p>
          </p:txBody>
        </p:sp>
        <p:sp>
          <p:nvSpPr>
            <p:cNvPr id="67" name="Rectangle 19"/>
            <p:cNvSpPr>
              <a:spLocks noChangeArrowheads="1"/>
            </p:cNvSpPr>
            <p:nvPr/>
          </p:nvSpPr>
          <p:spPr bwMode="auto">
            <a:xfrm>
              <a:off x="5816601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772"/>
                </a:solidFill>
              </a:endParaRPr>
            </a:p>
          </p:txBody>
        </p:sp>
        <p:sp>
          <p:nvSpPr>
            <p:cNvPr id="68" name="Freeform 20"/>
            <p:cNvSpPr>
              <a:spLocks/>
            </p:cNvSpPr>
            <p:nvPr/>
          </p:nvSpPr>
          <p:spPr bwMode="auto">
            <a:xfrm>
              <a:off x="6042026" y="4602163"/>
              <a:ext cx="363538" cy="525463"/>
            </a:xfrm>
            <a:custGeom>
              <a:avLst/>
              <a:gdLst>
                <a:gd name="T0" fmla="*/ 0 w 229"/>
                <a:gd name="T1" fmla="*/ 0 h 331"/>
                <a:gd name="T2" fmla="*/ 73 w 229"/>
                <a:gd name="T3" fmla="*/ 0 h 331"/>
                <a:gd name="T4" fmla="*/ 136 w 229"/>
                <a:gd name="T5" fmla="*/ 131 h 331"/>
                <a:gd name="T6" fmla="*/ 151 w 229"/>
                <a:gd name="T7" fmla="*/ 167 h 331"/>
                <a:gd name="T8" fmla="*/ 164 w 229"/>
                <a:gd name="T9" fmla="*/ 198 h 331"/>
                <a:gd name="T10" fmla="*/ 173 w 229"/>
                <a:gd name="T11" fmla="*/ 225 h 331"/>
                <a:gd name="T12" fmla="*/ 172 w 229"/>
                <a:gd name="T13" fmla="*/ 203 h 331"/>
                <a:gd name="T14" fmla="*/ 169 w 229"/>
                <a:gd name="T15" fmla="*/ 179 h 331"/>
                <a:gd name="T16" fmla="*/ 169 w 229"/>
                <a:gd name="T17" fmla="*/ 154 h 331"/>
                <a:gd name="T18" fmla="*/ 167 w 229"/>
                <a:gd name="T19" fmla="*/ 134 h 331"/>
                <a:gd name="T20" fmla="*/ 165 w 229"/>
                <a:gd name="T21" fmla="*/ 0 h 331"/>
                <a:gd name="T22" fmla="*/ 229 w 229"/>
                <a:gd name="T23" fmla="*/ 0 h 331"/>
                <a:gd name="T24" fmla="*/ 229 w 229"/>
                <a:gd name="T25" fmla="*/ 331 h 331"/>
                <a:gd name="T26" fmla="*/ 159 w 229"/>
                <a:gd name="T27" fmla="*/ 331 h 331"/>
                <a:gd name="T28" fmla="*/ 103 w 229"/>
                <a:gd name="T29" fmla="*/ 203 h 331"/>
                <a:gd name="T30" fmla="*/ 92 w 229"/>
                <a:gd name="T31" fmla="*/ 178 h 331"/>
                <a:gd name="T32" fmla="*/ 81 w 229"/>
                <a:gd name="T33" fmla="*/ 153 h 331"/>
                <a:gd name="T34" fmla="*/ 72 w 229"/>
                <a:gd name="T35" fmla="*/ 129 h 331"/>
                <a:gd name="T36" fmla="*/ 64 w 229"/>
                <a:gd name="T37" fmla="*/ 110 h 331"/>
                <a:gd name="T38" fmla="*/ 58 w 229"/>
                <a:gd name="T39" fmla="*/ 95 h 331"/>
                <a:gd name="T40" fmla="*/ 61 w 229"/>
                <a:gd name="T41" fmla="*/ 125 h 331"/>
                <a:gd name="T42" fmla="*/ 61 w 229"/>
                <a:gd name="T43" fmla="*/ 157 h 331"/>
                <a:gd name="T44" fmla="*/ 62 w 229"/>
                <a:gd name="T45" fmla="*/ 189 h 331"/>
                <a:gd name="T46" fmla="*/ 64 w 229"/>
                <a:gd name="T47" fmla="*/ 331 h 331"/>
                <a:gd name="T48" fmla="*/ 0 w 229"/>
                <a:gd name="T49" fmla="*/ 331 h 331"/>
                <a:gd name="T50" fmla="*/ 0 w 229"/>
                <a:gd name="T51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9" h="331">
                  <a:moveTo>
                    <a:pt x="0" y="0"/>
                  </a:moveTo>
                  <a:lnTo>
                    <a:pt x="73" y="0"/>
                  </a:lnTo>
                  <a:lnTo>
                    <a:pt x="136" y="131"/>
                  </a:lnTo>
                  <a:lnTo>
                    <a:pt x="151" y="167"/>
                  </a:lnTo>
                  <a:lnTo>
                    <a:pt x="164" y="198"/>
                  </a:lnTo>
                  <a:lnTo>
                    <a:pt x="173" y="225"/>
                  </a:lnTo>
                  <a:lnTo>
                    <a:pt x="172" y="203"/>
                  </a:lnTo>
                  <a:lnTo>
                    <a:pt x="169" y="179"/>
                  </a:lnTo>
                  <a:lnTo>
                    <a:pt x="169" y="154"/>
                  </a:lnTo>
                  <a:lnTo>
                    <a:pt x="167" y="134"/>
                  </a:lnTo>
                  <a:lnTo>
                    <a:pt x="165" y="0"/>
                  </a:lnTo>
                  <a:lnTo>
                    <a:pt x="229" y="0"/>
                  </a:lnTo>
                  <a:lnTo>
                    <a:pt x="229" y="331"/>
                  </a:lnTo>
                  <a:lnTo>
                    <a:pt x="159" y="331"/>
                  </a:lnTo>
                  <a:lnTo>
                    <a:pt x="103" y="203"/>
                  </a:lnTo>
                  <a:lnTo>
                    <a:pt x="92" y="178"/>
                  </a:lnTo>
                  <a:lnTo>
                    <a:pt x="81" y="153"/>
                  </a:lnTo>
                  <a:lnTo>
                    <a:pt x="72" y="129"/>
                  </a:lnTo>
                  <a:lnTo>
                    <a:pt x="64" y="110"/>
                  </a:lnTo>
                  <a:lnTo>
                    <a:pt x="58" y="95"/>
                  </a:lnTo>
                  <a:lnTo>
                    <a:pt x="61" y="125"/>
                  </a:lnTo>
                  <a:lnTo>
                    <a:pt x="61" y="157"/>
                  </a:lnTo>
                  <a:lnTo>
                    <a:pt x="62" y="189"/>
                  </a:lnTo>
                  <a:lnTo>
                    <a:pt x="64" y="331"/>
                  </a:lnTo>
                  <a:lnTo>
                    <a:pt x="0" y="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772"/>
                </a:solidFill>
              </a:endParaRPr>
            </a:p>
          </p:txBody>
        </p:sp>
        <p:sp>
          <p:nvSpPr>
            <p:cNvPr id="69" name="Freeform 21"/>
            <p:cNvSpPr>
              <a:spLocks/>
            </p:cNvSpPr>
            <p:nvPr/>
          </p:nvSpPr>
          <p:spPr bwMode="auto">
            <a:xfrm>
              <a:off x="6476253" y="4597611"/>
              <a:ext cx="396875" cy="537952"/>
            </a:xfrm>
            <a:custGeom>
              <a:avLst/>
              <a:gdLst>
                <a:gd name="T0" fmla="*/ 134 w 250"/>
                <a:gd name="T1" fmla="*/ 0 h 348"/>
                <a:gd name="T2" fmla="*/ 164 w 250"/>
                <a:gd name="T3" fmla="*/ 3 h 348"/>
                <a:gd name="T4" fmla="*/ 194 w 250"/>
                <a:gd name="T5" fmla="*/ 9 h 348"/>
                <a:gd name="T6" fmla="*/ 220 w 250"/>
                <a:gd name="T7" fmla="*/ 20 h 348"/>
                <a:gd name="T8" fmla="*/ 245 w 250"/>
                <a:gd name="T9" fmla="*/ 34 h 348"/>
                <a:gd name="T10" fmla="*/ 212 w 250"/>
                <a:gd name="T11" fmla="*/ 81 h 348"/>
                <a:gd name="T12" fmla="*/ 186 w 250"/>
                <a:gd name="T13" fmla="*/ 67 h 348"/>
                <a:gd name="T14" fmla="*/ 161 w 250"/>
                <a:gd name="T15" fmla="*/ 57 h 348"/>
                <a:gd name="T16" fmla="*/ 136 w 250"/>
                <a:gd name="T17" fmla="*/ 56 h 348"/>
                <a:gd name="T18" fmla="*/ 117 w 250"/>
                <a:gd name="T19" fmla="*/ 59 h 348"/>
                <a:gd name="T20" fmla="*/ 103 w 250"/>
                <a:gd name="T21" fmla="*/ 67 h 348"/>
                <a:gd name="T22" fmla="*/ 94 w 250"/>
                <a:gd name="T23" fmla="*/ 78 h 348"/>
                <a:gd name="T24" fmla="*/ 89 w 250"/>
                <a:gd name="T25" fmla="*/ 93 h 348"/>
                <a:gd name="T26" fmla="*/ 92 w 250"/>
                <a:gd name="T27" fmla="*/ 106 h 348"/>
                <a:gd name="T28" fmla="*/ 98 w 250"/>
                <a:gd name="T29" fmla="*/ 114 h 348"/>
                <a:gd name="T30" fmla="*/ 109 w 250"/>
                <a:gd name="T31" fmla="*/ 121 h 348"/>
                <a:gd name="T32" fmla="*/ 127 w 250"/>
                <a:gd name="T33" fmla="*/ 128 h 348"/>
                <a:gd name="T34" fmla="*/ 167 w 250"/>
                <a:gd name="T35" fmla="*/ 139 h 348"/>
                <a:gd name="T36" fmla="*/ 195 w 250"/>
                <a:gd name="T37" fmla="*/ 150 h 348"/>
                <a:gd name="T38" fmla="*/ 219 w 250"/>
                <a:gd name="T39" fmla="*/ 165 h 348"/>
                <a:gd name="T40" fmla="*/ 236 w 250"/>
                <a:gd name="T41" fmla="*/ 186 h 348"/>
                <a:gd name="T42" fmla="*/ 247 w 250"/>
                <a:gd name="T43" fmla="*/ 209 h 348"/>
                <a:gd name="T44" fmla="*/ 250 w 250"/>
                <a:gd name="T45" fmla="*/ 237 h 348"/>
                <a:gd name="T46" fmla="*/ 247 w 250"/>
                <a:gd name="T47" fmla="*/ 264 h 348"/>
                <a:gd name="T48" fmla="*/ 237 w 250"/>
                <a:gd name="T49" fmla="*/ 289 h 348"/>
                <a:gd name="T50" fmla="*/ 222 w 250"/>
                <a:gd name="T51" fmla="*/ 309 h 348"/>
                <a:gd name="T52" fmla="*/ 201 w 250"/>
                <a:gd name="T53" fmla="*/ 326 h 348"/>
                <a:gd name="T54" fmla="*/ 176 w 250"/>
                <a:gd name="T55" fmla="*/ 337 h 348"/>
                <a:gd name="T56" fmla="*/ 147 w 250"/>
                <a:gd name="T57" fmla="*/ 345 h 348"/>
                <a:gd name="T58" fmla="*/ 114 w 250"/>
                <a:gd name="T59" fmla="*/ 348 h 348"/>
                <a:gd name="T60" fmla="*/ 75 w 250"/>
                <a:gd name="T61" fmla="*/ 345 h 348"/>
                <a:gd name="T62" fmla="*/ 36 w 250"/>
                <a:gd name="T63" fmla="*/ 334 h 348"/>
                <a:gd name="T64" fmla="*/ 0 w 250"/>
                <a:gd name="T65" fmla="*/ 318 h 348"/>
                <a:gd name="T66" fmla="*/ 25 w 250"/>
                <a:gd name="T67" fmla="*/ 267 h 348"/>
                <a:gd name="T68" fmla="*/ 55 w 250"/>
                <a:gd name="T69" fmla="*/ 281 h 348"/>
                <a:gd name="T70" fmla="*/ 84 w 250"/>
                <a:gd name="T71" fmla="*/ 290 h 348"/>
                <a:gd name="T72" fmla="*/ 117 w 250"/>
                <a:gd name="T73" fmla="*/ 293 h 348"/>
                <a:gd name="T74" fmla="*/ 137 w 250"/>
                <a:gd name="T75" fmla="*/ 292 h 348"/>
                <a:gd name="T76" fmla="*/ 153 w 250"/>
                <a:gd name="T77" fmla="*/ 286 h 348"/>
                <a:gd name="T78" fmla="*/ 166 w 250"/>
                <a:gd name="T79" fmla="*/ 276 h 348"/>
                <a:gd name="T80" fmla="*/ 172 w 250"/>
                <a:gd name="T81" fmla="*/ 264 h 348"/>
                <a:gd name="T82" fmla="*/ 175 w 250"/>
                <a:gd name="T83" fmla="*/ 248 h 348"/>
                <a:gd name="T84" fmla="*/ 172 w 250"/>
                <a:gd name="T85" fmla="*/ 232 h 348"/>
                <a:gd name="T86" fmla="*/ 164 w 250"/>
                <a:gd name="T87" fmla="*/ 222 h 348"/>
                <a:gd name="T88" fmla="*/ 150 w 250"/>
                <a:gd name="T89" fmla="*/ 212 h 348"/>
                <a:gd name="T90" fmla="*/ 131 w 250"/>
                <a:gd name="T91" fmla="*/ 204 h 348"/>
                <a:gd name="T92" fmla="*/ 95 w 250"/>
                <a:gd name="T93" fmla="*/ 195 h 348"/>
                <a:gd name="T94" fmla="*/ 66 w 250"/>
                <a:gd name="T95" fmla="*/ 184 h 348"/>
                <a:gd name="T96" fmla="*/ 44 w 250"/>
                <a:gd name="T97" fmla="*/ 170 h 348"/>
                <a:gd name="T98" fmla="*/ 30 w 250"/>
                <a:gd name="T99" fmla="*/ 153 h 348"/>
                <a:gd name="T100" fmla="*/ 19 w 250"/>
                <a:gd name="T101" fmla="*/ 129 h 348"/>
                <a:gd name="T102" fmla="*/ 16 w 250"/>
                <a:gd name="T103" fmla="*/ 103 h 348"/>
                <a:gd name="T104" fmla="*/ 19 w 250"/>
                <a:gd name="T105" fmla="*/ 73 h 348"/>
                <a:gd name="T106" fmla="*/ 31 w 250"/>
                <a:gd name="T107" fmla="*/ 50 h 348"/>
                <a:gd name="T108" fmla="*/ 48 w 250"/>
                <a:gd name="T109" fmla="*/ 28 h 348"/>
                <a:gd name="T110" fmla="*/ 72 w 250"/>
                <a:gd name="T111" fmla="*/ 14 h 348"/>
                <a:gd name="T112" fmla="*/ 102 w 250"/>
                <a:gd name="T113" fmla="*/ 3 h 348"/>
                <a:gd name="T114" fmla="*/ 134 w 250"/>
                <a:gd name="T115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0" h="348">
                  <a:moveTo>
                    <a:pt x="134" y="0"/>
                  </a:moveTo>
                  <a:lnTo>
                    <a:pt x="164" y="3"/>
                  </a:lnTo>
                  <a:lnTo>
                    <a:pt x="194" y="9"/>
                  </a:lnTo>
                  <a:lnTo>
                    <a:pt x="220" y="20"/>
                  </a:lnTo>
                  <a:lnTo>
                    <a:pt x="245" y="34"/>
                  </a:lnTo>
                  <a:lnTo>
                    <a:pt x="212" y="81"/>
                  </a:lnTo>
                  <a:lnTo>
                    <a:pt x="186" y="67"/>
                  </a:lnTo>
                  <a:lnTo>
                    <a:pt x="161" y="57"/>
                  </a:lnTo>
                  <a:lnTo>
                    <a:pt x="136" y="56"/>
                  </a:lnTo>
                  <a:lnTo>
                    <a:pt x="117" y="59"/>
                  </a:lnTo>
                  <a:lnTo>
                    <a:pt x="103" y="67"/>
                  </a:lnTo>
                  <a:lnTo>
                    <a:pt x="94" y="78"/>
                  </a:lnTo>
                  <a:lnTo>
                    <a:pt x="89" y="93"/>
                  </a:lnTo>
                  <a:lnTo>
                    <a:pt x="92" y="106"/>
                  </a:lnTo>
                  <a:lnTo>
                    <a:pt x="98" y="114"/>
                  </a:lnTo>
                  <a:lnTo>
                    <a:pt x="109" y="121"/>
                  </a:lnTo>
                  <a:lnTo>
                    <a:pt x="127" y="128"/>
                  </a:lnTo>
                  <a:lnTo>
                    <a:pt x="167" y="139"/>
                  </a:lnTo>
                  <a:lnTo>
                    <a:pt x="195" y="150"/>
                  </a:lnTo>
                  <a:lnTo>
                    <a:pt x="219" y="165"/>
                  </a:lnTo>
                  <a:lnTo>
                    <a:pt x="236" y="186"/>
                  </a:lnTo>
                  <a:lnTo>
                    <a:pt x="247" y="209"/>
                  </a:lnTo>
                  <a:lnTo>
                    <a:pt x="250" y="237"/>
                  </a:lnTo>
                  <a:lnTo>
                    <a:pt x="247" y="264"/>
                  </a:lnTo>
                  <a:lnTo>
                    <a:pt x="237" y="289"/>
                  </a:lnTo>
                  <a:lnTo>
                    <a:pt x="222" y="309"/>
                  </a:lnTo>
                  <a:lnTo>
                    <a:pt x="201" y="326"/>
                  </a:lnTo>
                  <a:lnTo>
                    <a:pt x="176" y="337"/>
                  </a:lnTo>
                  <a:lnTo>
                    <a:pt x="147" y="345"/>
                  </a:lnTo>
                  <a:lnTo>
                    <a:pt x="114" y="348"/>
                  </a:lnTo>
                  <a:lnTo>
                    <a:pt x="75" y="345"/>
                  </a:lnTo>
                  <a:lnTo>
                    <a:pt x="36" y="334"/>
                  </a:lnTo>
                  <a:lnTo>
                    <a:pt x="0" y="318"/>
                  </a:lnTo>
                  <a:lnTo>
                    <a:pt x="25" y="267"/>
                  </a:lnTo>
                  <a:lnTo>
                    <a:pt x="55" y="281"/>
                  </a:lnTo>
                  <a:lnTo>
                    <a:pt x="84" y="290"/>
                  </a:lnTo>
                  <a:lnTo>
                    <a:pt x="117" y="293"/>
                  </a:lnTo>
                  <a:lnTo>
                    <a:pt x="137" y="292"/>
                  </a:lnTo>
                  <a:lnTo>
                    <a:pt x="153" y="286"/>
                  </a:lnTo>
                  <a:lnTo>
                    <a:pt x="166" y="276"/>
                  </a:lnTo>
                  <a:lnTo>
                    <a:pt x="172" y="264"/>
                  </a:lnTo>
                  <a:lnTo>
                    <a:pt x="175" y="248"/>
                  </a:lnTo>
                  <a:lnTo>
                    <a:pt x="172" y="232"/>
                  </a:lnTo>
                  <a:lnTo>
                    <a:pt x="164" y="222"/>
                  </a:lnTo>
                  <a:lnTo>
                    <a:pt x="150" y="212"/>
                  </a:lnTo>
                  <a:lnTo>
                    <a:pt x="131" y="204"/>
                  </a:lnTo>
                  <a:lnTo>
                    <a:pt x="95" y="195"/>
                  </a:lnTo>
                  <a:lnTo>
                    <a:pt x="66" y="184"/>
                  </a:lnTo>
                  <a:lnTo>
                    <a:pt x="44" y="170"/>
                  </a:lnTo>
                  <a:lnTo>
                    <a:pt x="30" y="153"/>
                  </a:lnTo>
                  <a:lnTo>
                    <a:pt x="19" y="129"/>
                  </a:lnTo>
                  <a:lnTo>
                    <a:pt x="16" y="103"/>
                  </a:lnTo>
                  <a:lnTo>
                    <a:pt x="19" y="73"/>
                  </a:lnTo>
                  <a:lnTo>
                    <a:pt x="31" y="50"/>
                  </a:lnTo>
                  <a:lnTo>
                    <a:pt x="48" y="28"/>
                  </a:lnTo>
                  <a:lnTo>
                    <a:pt x="72" y="14"/>
                  </a:lnTo>
                  <a:lnTo>
                    <a:pt x="102" y="3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772"/>
                </a:solidFill>
              </a:endParaRPr>
            </a:p>
          </p:txBody>
        </p:sp>
        <p:sp>
          <p:nvSpPr>
            <p:cNvPr id="70" name="Freeform 22"/>
            <p:cNvSpPr>
              <a:spLocks/>
            </p:cNvSpPr>
            <p:nvPr/>
          </p:nvSpPr>
          <p:spPr bwMode="auto">
            <a:xfrm>
              <a:off x="6915151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772"/>
                </a:solidFill>
              </a:endParaRPr>
            </a:p>
          </p:txBody>
        </p:sp>
        <p:sp>
          <p:nvSpPr>
            <p:cNvPr id="71" name="Rectangle 23"/>
            <p:cNvSpPr>
              <a:spLocks noChangeArrowheads="1"/>
            </p:cNvSpPr>
            <p:nvPr/>
          </p:nvSpPr>
          <p:spPr bwMode="auto">
            <a:xfrm>
              <a:off x="7339013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772"/>
                </a:solidFill>
              </a:endParaRPr>
            </a:p>
          </p:txBody>
        </p:sp>
        <p:sp>
          <p:nvSpPr>
            <p:cNvPr id="72" name="Freeform 24"/>
            <p:cNvSpPr>
              <a:spLocks/>
            </p:cNvSpPr>
            <p:nvPr/>
          </p:nvSpPr>
          <p:spPr bwMode="auto">
            <a:xfrm>
              <a:off x="7516813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772"/>
                </a:solidFill>
              </a:endParaRPr>
            </a:p>
          </p:txBody>
        </p:sp>
        <p:sp>
          <p:nvSpPr>
            <p:cNvPr id="73" name="Freeform 25"/>
            <p:cNvSpPr>
              <a:spLocks/>
            </p:cNvSpPr>
            <p:nvPr/>
          </p:nvSpPr>
          <p:spPr bwMode="auto">
            <a:xfrm>
              <a:off x="7940676" y="4602163"/>
              <a:ext cx="377825" cy="533400"/>
            </a:xfrm>
            <a:custGeom>
              <a:avLst/>
              <a:gdLst>
                <a:gd name="T0" fmla="*/ 0 w 238"/>
                <a:gd name="T1" fmla="*/ 0 h 336"/>
                <a:gd name="T2" fmla="*/ 67 w 238"/>
                <a:gd name="T3" fmla="*/ 0 h 336"/>
                <a:gd name="T4" fmla="*/ 67 w 238"/>
                <a:gd name="T5" fmla="*/ 217 h 336"/>
                <a:gd name="T6" fmla="*/ 69 w 238"/>
                <a:gd name="T7" fmla="*/ 234 h 336"/>
                <a:gd name="T8" fmla="*/ 71 w 238"/>
                <a:gd name="T9" fmla="*/ 248 h 336"/>
                <a:gd name="T10" fmla="*/ 74 w 238"/>
                <a:gd name="T11" fmla="*/ 256 h 336"/>
                <a:gd name="T12" fmla="*/ 85 w 238"/>
                <a:gd name="T13" fmla="*/ 268 h 336"/>
                <a:gd name="T14" fmla="*/ 99 w 238"/>
                <a:gd name="T15" fmla="*/ 276 h 336"/>
                <a:gd name="T16" fmla="*/ 119 w 238"/>
                <a:gd name="T17" fmla="*/ 279 h 336"/>
                <a:gd name="T18" fmla="*/ 139 w 238"/>
                <a:gd name="T19" fmla="*/ 276 h 336"/>
                <a:gd name="T20" fmla="*/ 155 w 238"/>
                <a:gd name="T21" fmla="*/ 268 h 336"/>
                <a:gd name="T22" fmla="*/ 164 w 238"/>
                <a:gd name="T23" fmla="*/ 257 h 336"/>
                <a:gd name="T24" fmla="*/ 169 w 238"/>
                <a:gd name="T25" fmla="*/ 240 h 336"/>
                <a:gd name="T26" fmla="*/ 170 w 238"/>
                <a:gd name="T27" fmla="*/ 234 h 336"/>
                <a:gd name="T28" fmla="*/ 170 w 238"/>
                <a:gd name="T29" fmla="*/ 225 h 336"/>
                <a:gd name="T30" fmla="*/ 170 w 238"/>
                <a:gd name="T31" fmla="*/ 211 h 336"/>
                <a:gd name="T32" fmla="*/ 170 w 238"/>
                <a:gd name="T33" fmla="*/ 0 h 336"/>
                <a:gd name="T34" fmla="*/ 238 w 238"/>
                <a:gd name="T35" fmla="*/ 0 h 336"/>
                <a:gd name="T36" fmla="*/ 238 w 238"/>
                <a:gd name="T37" fmla="*/ 221 h 336"/>
                <a:gd name="T38" fmla="*/ 238 w 238"/>
                <a:gd name="T39" fmla="*/ 242 h 336"/>
                <a:gd name="T40" fmla="*/ 238 w 238"/>
                <a:gd name="T41" fmla="*/ 254 h 336"/>
                <a:gd name="T42" fmla="*/ 236 w 238"/>
                <a:gd name="T43" fmla="*/ 264 h 336"/>
                <a:gd name="T44" fmla="*/ 233 w 238"/>
                <a:gd name="T45" fmla="*/ 275 h 336"/>
                <a:gd name="T46" fmla="*/ 228 w 238"/>
                <a:gd name="T47" fmla="*/ 286 h 336"/>
                <a:gd name="T48" fmla="*/ 219 w 238"/>
                <a:gd name="T49" fmla="*/ 298 h 336"/>
                <a:gd name="T50" fmla="*/ 208 w 238"/>
                <a:gd name="T51" fmla="*/ 309 h 336"/>
                <a:gd name="T52" fmla="*/ 192 w 238"/>
                <a:gd name="T53" fmla="*/ 320 h 336"/>
                <a:gd name="T54" fmla="*/ 172 w 238"/>
                <a:gd name="T55" fmla="*/ 328 h 336"/>
                <a:gd name="T56" fmla="*/ 149 w 238"/>
                <a:gd name="T57" fmla="*/ 334 h 336"/>
                <a:gd name="T58" fmla="*/ 120 w 238"/>
                <a:gd name="T59" fmla="*/ 336 h 336"/>
                <a:gd name="T60" fmla="*/ 85 w 238"/>
                <a:gd name="T61" fmla="*/ 334 h 336"/>
                <a:gd name="T62" fmla="*/ 55 w 238"/>
                <a:gd name="T63" fmla="*/ 325 h 336"/>
                <a:gd name="T64" fmla="*/ 31 w 238"/>
                <a:gd name="T65" fmla="*/ 311 h 336"/>
                <a:gd name="T66" fmla="*/ 14 w 238"/>
                <a:gd name="T67" fmla="*/ 292 h 336"/>
                <a:gd name="T68" fmla="*/ 8 w 238"/>
                <a:gd name="T69" fmla="*/ 279 h 336"/>
                <a:gd name="T70" fmla="*/ 3 w 238"/>
                <a:gd name="T71" fmla="*/ 267 h 336"/>
                <a:gd name="T72" fmla="*/ 0 w 238"/>
                <a:gd name="T73" fmla="*/ 250 h 336"/>
                <a:gd name="T74" fmla="*/ 0 w 238"/>
                <a:gd name="T75" fmla="*/ 229 h 336"/>
                <a:gd name="T76" fmla="*/ 0 w 238"/>
                <a:gd name="T7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8" h="336">
                  <a:moveTo>
                    <a:pt x="0" y="0"/>
                  </a:moveTo>
                  <a:lnTo>
                    <a:pt x="67" y="0"/>
                  </a:lnTo>
                  <a:lnTo>
                    <a:pt x="67" y="217"/>
                  </a:lnTo>
                  <a:lnTo>
                    <a:pt x="69" y="234"/>
                  </a:lnTo>
                  <a:lnTo>
                    <a:pt x="71" y="248"/>
                  </a:lnTo>
                  <a:lnTo>
                    <a:pt x="74" y="256"/>
                  </a:lnTo>
                  <a:lnTo>
                    <a:pt x="85" y="268"/>
                  </a:lnTo>
                  <a:lnTo>
                    <a:pt x="99" y="276"/>
                  </a:lnTo>
                  <a:lnTo>
                    <a:pt x="119" y="279"/>
                  </a:lnTo>
                  <a:lnTo>
                    <a:pt x="139" y="276"/>
                  </a:lnTo>
                  <a:lnTo>
                    <a:pt x="155" y="268"/>
                  </a:lnTo>
                  <a:lnTo>
                    <a:pt x="164" y="257"/>
                  </a:lnTo>
                  <a:lnTo>
                    <a:pt x="169" y="240"/>
                  </a:lnTo>
                  <a:lnTo>
                    <a:pt x="170" y="234"/>
                  </a:lnTo>
                  <a:lnTo>
                    <a:pt x="170" y="225"/>
                  </a:lnTo>
                  <a:lnTo>
                    <a:pt x="170" y="211"/>
                  </a:lnTo>
                  <a:lnTo>
                    <a:pt x="170" y="0"/>
                  </a:lnTo>
                  <a:lnTo>
                    <a:pt x="238" y="0"/>
                  </a:lnTo>
                  <a:lnTo>
                    <a:pt x="238" y="221"/>
                  </a:lnTo>
                  <a:lnTo>
                    <a:pt x="238" y="242"/>
                  </a:lnTo>
                  <a:lnTo>
                    <a:pt x="238" y="254"/>
                  </a:lnTo>
                  <a:lnTo>
                    <a:pt x="236" y="264"/>
                  </a:lnTo>
                  <a:lnTo>
                    <a:pt x="233" y="275"/>
                  </a:lnTo>
                  <a:lnTo>
                    <a:pt x="228" y="286"/>
                  </a:lnTo>
                  <a:lnTo>
                    <a:pt x="219" y="298"/>
                  </a:lnTo>
                  <a:lnTo>
                    <a:pt x="208" y="309"/>
                  </a:lnTo>
                  <a:lnTo>
                    <a:pt x="192" y="320"/>
                  </a:lnTo>
                  <a:lnTo>
                    <a:pt x="172" y="328"/>
                  </a:lnTo>
                  <a:lnTo>
                    <a:pt x="149" y="334"/>
                  </a:lnTo>
                  <a:lnTo>
                    <a:pt x="120" y="336"/>
                  </a:lnTo>
                  <a:lnTo>
                    <a:pt x="85" y="334"/>
                  </a:lnTo>
                  <a:lnTo>
                    <a:pt x="55" y="325"/>
                  </a:lnTo>
                  <a:lnTo>
                    <a:pt x="31" y="311"/>
                  </a:lnTo>
                  <a:lnTo>
                    <a:pt x="14" y="292"/>
                  </a:lnTo>
                  <a:lnTo>
                    <a:pt x="8" y="279"/>
                  </a:lnTo>
                  <a:lnTo>
                    <a:pt x="3" y="267"/>
                  </a:lnTo>
                  <a:lnTo>
                    <a:pt x="0" y="250"/>
                  </a:lnTo>
                  <a:lnTo>
                    <a:pt x="0" y="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772"/>
                </a:solidFill>
              </a:endParaRPr>
            </a:p>
          </p:txBody>
        </p:sp>
        <p:sp>
          <p:nvSpPr>
            <p:cNvPr id="74" name="Freeform 26"/>
            <p:cNvSpPr>
              <a:spLocks/>
            </p:cNvSpPr>
            <p:nvPr/>
          </p:nvSpPr>
          <p:spPr bwMode="auto">
            <a:xfrm>
              <a:off x="8385176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48 w 239"/>
                <a:gd name="T7" fmla="*/ 54 h 331"/>
                <a:gd name="T8" fmla="*/ 148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48" y="54"/>
                  </a:lnTo>
                  <a:lnTo>
                    <a:pt x="148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772"/>
                </a:solidFill>
              </a:endParaRPr>
            </a:p>
          </p:txBody>
        </p:sp>
        <p:sp>
          <p:nvSpPr>
            <p:cNvPr id="75" name="Freeform 27"/>
            <p:cNvSpPr>
              <a:spLocks/>
            </p:cNvSpPr>
            <p:nvPr/>
          </p:nvSpPr>
          <p:spPr bwMode="auto">
            <a:xfrm>
              <a:off x="592138" y="5353050"/>
              <a:ext cx="342900" cy="523875"/>
            </a:xfrm>
            <a:custGeom>
              <a:avLst/>
              <a:gdLst>
                <a:gd name="T0" fmla="*/ 0 w 216"/>
                <a:gd name="T1" fmla="*/ 0 h 330"/>
                <a:gd name="T2" fmla="*/ 37 w 216"/>
                <a:gd name="T3" fmla="*/ 0 h 330"/>
                <a:gd name="T4" fmla="*/ 37 w 216"/>
                <a:gd name="T5" fmla="*/ 219 h 330"/>
                <a:gd name="T6" fmla="*/ 39 w 216"/>
                <a:gd name="T7" fmla="*/ 236 h 330"/>
                <a:gd name="T8" fmla="*/ 41 w 216"/>
                <a:gd name="T9" fmla="*/ 252 h 330"/>
                <a:gd name="T10" fmla="*/ 44 w 216"/>
                <a:gd name="T11" fmla="*/ 266 h 330"/>
                <a:gd name="T12" fmla="*/ 48 w 216"/>
                <a:gd name="T13" fmla="*/ 274 h 330"/>
                <a:gd name="T14" fmla="*/ 58 w 216"/>
                <a:gd name="T15" fmla="*/ 283 h 330"/>
                <a:gd name="T16" fmla="*/ 70 w 216"/>
                <a:gd name="T17" fmla="*/ 289 h 330"/>
                <a:gd name="T18" fmla="*/ 86 w 216"/>
                <a:gd name="T19" fmla="*/ 296 h 330"/>
                <a:gd name="T20" fmla="*/ 108 w 216"/>
                <a:gd name="T21" fmla="*/ 297 h 330"/>
                <a:gd name="T22" fmla="*/ 131 w 216"/>
                <a:gd name="T23" fmla="*/ 294 h 330"/>
                <a:gd name="T24" fmla="*/ 151 w 216"/>
                <a:gd name="T25" fmla="*/ 288 h 330"/>
                <a:gd name="T26" fmla="*/ 164 w 216"/>
                <a:gd name="T27" fmla="*/ 277 h 330"/>
                <a:gd name="T28" fmla="*/ 172 w 216"/>
                <a:gd name="T29" fmla="*/ 261 h 330"/>
                <a:gd name="T30" fmla="*/ 176 w 216"/>
                <a:gd name="T31" fmla="*/ 246 h 330"/>
                <a:gd name="T32" fmla="*/ 176 w 216"/>
                <a:gd name="T33" fmla="*/ 227 h 330"/>
                <a:gd name="T34" fmla="*/ 176 w 216"/>
                <a:gd name="T35" fmla="*/ 0 h 330"/>
                <a:gd name="T36" fmla="*/ 216 w 216"/>
                <a:gd name="T37" fmla="*/ 0 h 330"/>
                <a:gd name="T38" fmla="*/ 216 w 216"/>
                <a:gd name="T39" fmla="*/ 232 h 330"/>
                <a:gd name="T40" fmla="*/ 214 w 216"/>
                <a:gd name="T41" fmla="*/ 257 h 330"/>
                <a:gd name="T42" fmla="*/ 209 w 216"/>
                <a:gd name="T43" fmla="*/ 277 h 330"/>
                <a:gd name="T44" fmla="*/ 201 w 216"/>
                <a:gd name="T45" fmla="*/ 292 h 330"/>
                <a:gd name="T46" fmla="*/ 191 w 216"/>
                <a:gd name="T47" fmla="*/ 305 h 330"/>
                <a:gd name="T48" fmla="*/ 173 w 216"/>
                <a:gd name="T49" fmla="*/ 316 h 330"/>
                <a:gd name="T50" fmla="*/ 155 w 216"/>
                <a:gd name="T51" fmla="*/ 324 h 330"/>
                <a:gd name="T52" fmla="*/ 133 w 216"/>
                <a:gd name="T53" fmla="*/ 328 h 330"/>
                <a:gd name="T54" fmla="*/ 105 w 216"/>
                <a:gd name="T55" fmla="*/ 330 h 330"/>
                <a:gd name="T56" fmla="*/ 78 w 216"/>
                <a:gd name="T57" fmla="*/ 328 h 330"/>
                <a:gd name="T58" fmla="*/ 55 w 216"/>
                <a:gd name="T59" fmla="*/ 322 h 330"/>
                <a:gd name="T60" fmla="*/ 36 w 216"/>
                <a:gd name="T61" fmla="*/ 314 h 330"/>
                <a:gd name="T62" fmla="*/ 22 w 216"/>
                <a:gd name="T63" fmla="*/ 300 h 330"/>
                <a:gd name="T64" fmla="*/ 9 w 216"/>
                <a:gd name="T65" fmla="*/ 283 h 330"/>
                <a:gd name="T66" fmla="*/ 3 w 216"/>
                <a:gd name="T67" fmla="*/ 266 h 330"/>
                <a:gd name="T68" fmla="*/ 0 w 216"/>
                <a:gd name="T69" fmla="*/ 249 h 330"/>
                <a:gd name="T70" fmla="*/ 0 w 216"/>
                <a:gd name="T71" fmla="*/ 233 h 330"/>
                <a:gd name="T72" fmla="*/ 0 w 216"/>
                <a:gd name="T73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6" h="330">
                  <a:moveTo>
                    <a:pt x="0" y="0"/>
                  </a:moveTo>
                  <a:lnTo>
                    <a:pt x="37" y="0"/>
                  </a:lnTo>
                  <a:lnTo>
                    <a:pt x="37" y="219"/>
                  </a:lnTo>
                  <a:lnTo>
                    <a:pt x="39" y="236"/>
                  </a:lnTo>
                  <a:lnTo>
                    <a:pt x="41" y="252"/>
                  </a:lnTo>
                  <a:lnTo>
                    <a:pt x="44" y="266"/>
                  </a:lnTo>
                  <a:lnTo>
                    <a:pt x="48" y="274"/>
                  </a:lnTo>
                  <a:lnTo>
                    <a:pt x="58" y="283"/>
                  </a:lnTo>
                  <a:lnTo>
                    <a:pt x="70" y="289"/>
                  </a:lnTo>
                  <a:lnTo>
                    <a:pt x="86" y="296"/>
                  </a:lnTo>
                  <a:lnTo>
                    <a:pt x="108" y="297"/>
                  </a:lnTo>
                  <a:lnTo>
                    <a:pt x="131" y="294"/>
                  </a:lnTo>
                  <a:lnTo>
                    <a:pt x="151" y="288"/>
                  </a:lnTo>
                  <a:lnTo>
                    <a:pt x="164" y="277"/>
                  </a:lnTo>
                  <a:lnTo>
                    <a:pt x="172" y="261"/>
                  </a:lnTo>
                  <a:lnTo>
                    <a:pt x="176" y="246"/>
                  </a:lnTo>
                  <a:lnTo>
                    <a:pt x="176" y="227"/>
                  </a:lnTo>
                  <a:lnTo>
                    <a:pt x="176" y="0"/>
                  </a:lnTo>
                  <a:lnTo>
                    <a:pt x="216" y="0"/>
                  </a:lnTo>
                  <a:lnTo>
                    <a:pt x="216" y="232"/>
                  </a:lnTo>
                  <a:lnTo>
                    <a:pt x="214" y="257"/>
                  </a:lnTo>
                  <a:lnTo>
                    <a:pt x="209" y="277"/>
                  </a:lnTo>
                  <a:lnTo>
                    <a:pt x="201" y="292"/>
                  </a:lnTo>
                  <a:lnTo>
                    <a:pt x="191" y="305"/>
                  </a:lnTo>
                  <a:lnTo>
                    <a:pt x="173" y="316"/>
                  </a:lnTo>
                  <a:lnTo>
                    <a:pt x="155" y="324"/>
                  </a:lnTo>
                  <a:lnTo>
                    <a:pt x="133" y="328"/>
                  </a:lnTo>
                  <a:lnTo>
                    <a:pt x="105" y="330"/>
                  </a:lnTo>
                  <a:lnTo>
                    <a:pt x="78" y="328"/>
                  </a:lnTo>
                  <a:lnTo>
                    <a:pt x="55" y="322"/>
                  </a:lnTo>
                  <a:lnTo>
                    <a:pt x="36" y="314"/>
                  </a:lnTo>
                  <a:lnTo>
                    <a:pt x="22" y="300"/>
                  </a:lnTo>
                  <a:lnTo>
                    <a:pt x="9" y="283"/>
                  </a:lnTo>
                  <a:lnTo>
                    <a:pt x="3" y="266"/>
                  </a:lnTo>
                  <a:lnTo>
                    <a:pt x="0" y="249"/>
                  </a:lnTo>
                  <a:lnTo>
                    <a:pt x="0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B1B3B4"/>
                </a:solidFill>
              </a:endParaRPr>
            </a:p>
          </p:txBody>
        </p:sp>
        <p:sp>
          <p:nvSpPr>
            <p:cNvPr id="76" name="Freeform 28"/>
            <p:cNvSpPr>
              <a:spLocks/>
            </p:cNvSpPr>
            <p:nvPr/>
          </p:nvSpPr>
          <p:spPr bwMode="auto">
            <a:xfrm>
              <a:off x="1069976" y="5353050"/>
              <a:ext cx="342900" cy="514350"/>
            </a:xfrm>
            <a:custGeom>
              <a:avLst/>
              <a:gdLst>
                <a:gd name="T0" fmla="*/ 0 w 216"/>
                <a:gd name="T1" fmla="*/ 0 h 324"/>
                <a:gd name="T2" fmla="*/ 46 w 216"/>
                <a:gd name="T3" fmla="*/ 0 h 324"/>
                <a:gd name="T4" fmla="*/ 153 w 216"/>
                <a:gd name="T5" fmla="*/ 207 h 324"/>
                <a:gd name="T6" fmla="*/ 163 w 216"/>
                <a:gd name="T7" fmla="*/ 225 h 324"/>
                <a:gd name="T8" fmla="*/ 171 w 216"/>
                <a:gd name="T9" fmla="*/ 244 h 324"/>
                <a:gd name="T10" fmla="*/ 177 w 216"/>
                <a:gd name="T11" fmla="*/ 258 h 324"/>
                <a:gd name="T12" fmla="*/ 182 w 216"/>
                <a:gd name="T13" fmla="*/ 271 h 324"/>
                <a:gd name="T14" fmla="*/ 183 w 216"/>
                <a:gd name="T15" fmla="*/ 275 h 324"/>
                <a:gd name="T16" fmla="*/ 183 w 216"/>
                <a:gd name="T17" fmla="*/ 271 h 324"/>
                <a:gd name="T18" fmla="*/ 183 w 216"/>
                <a:gd name="T19" fmla="*/ 260 h 324"/>
                <a:gd name="T20" fmla="*/ 182 w 216"/>
                <a:gd name="T21" fmla="*/ 242 h 324"/>
                <a:gd name="T22" fmla="*/ 180 w 216"/>
                <a:gd name="T23" fmla="*/ 222 h 324"/>
                <a:gd name="T24" fmla="*/ 180 w 216"/>
                <a:gd name="T25" fmla="*/ 200 h 324"/>
                <a:gd name="T26" fmla="*/ 180 w 216"/>
                <a:gd name="T27" fmla="*/ 177 h 324"/>
                <a:gd name="T28" fmla="*/ 178 w 216"/>
                <a:gd name="T29" fmla="*/ 0 h 324"/>
                <a:gd name="T30" fmla="*/ 216 w 216"/>
                <a:gd name="T31" fmla="*/ 0 h 324"/>
                <a:gd name="T32" fmla="*/ 216 w 216"/>
                <a:gd name="T33" fmla="*/ 324 h 324"/>
                <a:gd name="T34" fmla="*/ 175 w 216"/>
                <a:gd name="T35" fmla="*/ 324 h 324"/>
                <a:gd name="T36" fmla="*/ 72 w 216"/>
                <a:gd name="T37" fmla="*/ 125 h 324"/>
                <a:gd name="T38" fmla="*/ 61 w 216"/>
                <a:gd name="T39" fmla="*/ 106 h 324"/>
                <a:gd name="T40" fmla="*/ 54 w 216"/>
                <a:gd name="T41" fmla="*/ 88 h 324"/>
                <a:gd name="T42" fmla="*/ 46 w 216"/>
                <a:gd name="T43" fmla="*/ 72 h 324"/>
                <a:gd name="T44" fmla="*/ 39 w 216"/>
                <a:gd name="T45" fmla="*/ 60 h 324"/>
                <a:gd name="T46" fmla="*/ 36 w 216"/>
                <a:gd name="T47" fmla="*/ 52 h 324"/>
                <a:gd name="T48" fmla="*/ 35 w 216"/>
                <a:gd name="T49" fmla="*/ 49 h 324"/>
                <a:gd name="T50" fmla="*/ 35 w 216"/>
                <a:gd name="T51" fmla="*/ 53 h 324"/>
                <a:gd name="T52" fmla="*/ 36 w 216"/>
                <a:gd name="T53" fmla="*/ 67 h 324"/>
                <a:gd name="T54" fmla="*/ 38 w 216"/>
                <a:gd name="T55" fmla="*/ 88 h 324"/>
                <a:gd name="T56" fmla="*/ 38 w 216"/>
                <a:gd name="T57" fmla="*/ 111 h 324"/>
                <a:gd name="T58" fmla="*/ 39 w 216"/>
                <a:gd name="T59" fmla="*/ 136 h 324"/>
                <a:gd name="T60" fmla="*/ 41 w 216"/>
                <a:gd name="T61" fmla="*/ 324 h 324"/>
                <a:gd name="T62" fmla="*/ 0 w 216"/>
                <a:gd name="T63" fmla="*/ 324 h 324"/>
                <a:gd name="T64" fmla="*/ 0 w 216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6" h="324">
                  <a:moveTo>
                    <a:pt x="0" y="0"/>
                  </a:moveTo>
                  <a:lnTo>
                    <a:pt x="46" y="0"/>
                  </a:lnTo>
                  <a:lnTo>
                    <a:pt x="153" y="207"/>
                  </a:lnTo>
                  <a:lnTo>
                    <a:pt x="163" y="225"/>
                  </a:lnTo>
                  <a:lnTo>
                    <a:pt x="171" y="244"/>
                  </a:lnTo>
                  <a:lnTo>
                    <a:pt x="177" y="258"/>
                  </a:lnTo>
                  <a:lnTo>
                    <a:pt x="182" y="271"/>
                  </a:lnTo>
                  <a:lnTo>
                    <a:pt x="183" y="275"/>
                  </a:lnTo>
                  <a:lnTo>
                    <a:pt x="183" y="271"/>
                  </a:lnTo>
                  <a:lnTo>
                    <a:pt x="183" y="260"/>
                  </a:lnTo>
                  <a:lnTo>
                    <a:pt x="182" y="242"/>
                  </a:lnTo>
                  <a:lnTo>
                    <a:pt x="180" y="222"/>
                  </a:lnTo>
                  <a:lnTo>
                    <a:pt x="180" y="200"/>
                  </a:lnTo>
                  <a:lnTo>
                    <a:pt x="180" y="177"/>
                  </a:lnTo>
                  <a:lnTo>
                    <a:pt x="178" y="0"/>
                  </a:lnTo>
                  <a:lnTo>
                    <a:pt x="216" y="0"/>
                  </a:lnTo>
                  <a:lnTo>
                    <a:pt x="216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4" y="88"/>
                  </a:lnTo>
                  <a:lnTo>
                    <a:pt x="46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5" y="49"/>
                  </a:lnTo>
                  <a:lnTo>
                    <a:pt x="35" y="53"/>
                  </a:lnTo>
                  <a:lnTo>
                    <a:pt x="36" y="67"/>
                  </a:lnTo>
                  <a:lnTo>
                    <a:pt x="38" y="88"/>
                  </a:lnTo>
                  <a:lnTo>
                    <a:pt x="38" y="111"/>
                  </a:lnTo>
                  <a:lnTo>
                    <a:pt x="39" y="136"/>
                  </a:lnTo>
                  <a:lnTo>
                    <a:pt x="41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B1B3B4"/>
                </a:solidFill>
              </a:endParaRPr>
            </a:p>
          </p:txBody>
        </p:sp>
        <p:sp>
          <p:nvSpPr>
            <p:cNvPr id="77" name="Rectangle 29"/>
            <p:cNvSpPr>
              <a:spLocks noChangeArrowheads="1"/>
            </p:cNvSpPr>
            <p:nvPr/>
          </p:nvSpPr>
          <p:spPr bwMode="auto">
            <a:xfrm>
              <a:off x="1557338" y="5353050"/>
              <a:ext cx="58738" cy="5143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B1B3B4"/>
                </a:solidFill>
              </a:endParaRPr>
            </a:p>
          </p:txBody>
        </p:sp>
        <p:sp>
          <p:nvSpPr>
            <p:cNvPr id="78" name="Freeform 30"/>
            <p:cNvSpPr>
              <a:spLocks/>
            </p:cNvSpPr>
            <p:nvPr/>
          </p:nvSpPr>
          <p:spPr bwMode="auto">
            <a:xfrm>
              <a:off x="1698626" y="5353050"/>
              <a:ext cx="407988" cy="514350"/>
            </a:xfrm>
            <a:custGeom>
              <a:avLst/>
              <a:gdLst>
                <a:gd name="T0" fmla="*/ 0 w 257"/>
                <a:gd name="T1" fmla="*/ 0 h 324"/>
                <a:gd name="T2" fmla="*/ 42 w 257"/>
                <a:gd name="T3" fmla="*/ 0 h 324"/>
                <a:gd name="T4" fmla="*/ 110 w 257"/>
                <a:gd name="T5" fmla="*/ 210 h 324"/>
                <a:gd name="T6" fmla="*/ 117 w 257"/>
                <a:gd name="T7" fmla="*/ 232 h 324"/>
                <a:gd name="T8" fmla="*/ 123 w 257"/>
                <a:gd name="T9" fmla="*/ 252 h 324"/>
                <a:gd name="T10" fmla="*/ 126 w 257"/>
                <a:gd name="T11" fmla="*/ 271 h 324"/>
                <a:gd name="T12" fmla="*/ 129 w 257"/>
                <a:gd name="T13" fmla="*/ 282 h 324"/>
                <a:gd name="T14" fmla="*/ 131 w 257"/>
                <a:gd name="T15" fmla="*/ 272 h 324"/>
                <a:gd name="T16" fmla="*/ 135 w 257"/>
                <a:gd name="T17" fmla="*/ 258 h 324"/>
                <a:gd name="T18" fmla="*/ 142 w 257"/>
                <a:gd name="T19" fmla="*/ 238 h 324"/>
                <a:gd name="T20" fmla="*/ 150 w 257"/>
                <a:gd name="T21" fmla="*/ 214 h 324"/>
                <a:gd name="T22" fmla="*/ 218 w 257"/>
                <a:gd name="T23" fmla="*/ 0 h 324"/>
                <a:gd name="T24" fmla="*/ 257 w 257"/>
                <a:gd name="T25" fmla="*/ 0 h 324"/>
                <a:gd name="T26" fmla="*/ 146 w 257"/>
                <a:gd name="T27" fmla="*/ 324 h 324"/>
                <a:gd name="T28" fmla="*/ 109 w 257"/>
                <a:gd name="T29" fmla="*/ 324 h 324"/>
                <a:gd name="T30" fmla="*/ 0 w 257"/>
                <a:gd name="T3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7" h="324">
                  <a:moveTo>
                    <a:pt x="0" y="0"/>
                  </a:moveTo>
                  <a:lnTo>
                    <a:pt x="42" y="0"/>
                  </a:lnTo>
                  <a:lnTo>
                    <a:pt x="110" y="210"/>
                  </a:lnTo>
                  <a:lnTo>
                    <a:pt x="117" y="232"/>
                  </a:lnTo>
                  <a:lnTo>
                    <a:pt x="123" y="252"/>
                  </a:lnTo>
                  <a:lnTo>
                    <a:pt x="126" y="271"/>
                  </a:lnTo>
                  <a:lnTo>
                    <a:pt x="129" y="282"/>
                  </a:lnTo>
                  <a:lnTo>
                    <a:pt x="131" y="272"/>
                  </a:lnTo>
                  <a:lnTo>
                    <a:pt x="135" y="258"/>
                  </a:lnTo>
                  <a:lnTo>
                    <a:pt x="142" y="238"/>
                  </a:lnTo>
                  <a:lnTo>
                    <a:pt x="150" y="214"/>
                  </a:lnTo>
                  <a:lnTo>
                    <a:pt x="218" y="0"/>
                  </a:lnTo>
                  <a:lnTo>
                    <a:pt x="257" y="0"/>
                  </a:lnTo>
                  <a:lnTo>
                    <a:pt x="146" y="324"/>
                  </a:lnTo>
                  <a:lnTo>
                    <a:pt x="109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B1B3B4"/>
                </a:solidFill>
              </a:endParaRPr>
            </a:p>
          </p:txBody>
        </p:sp>
        <p:sp>
          <p:nvSpPr>
            <p:cNvPr id="79" name="Freeform 31"/>
            <p:cNvSpPr>
              <a:spLocks/>
            </p:cNvSpPr>
            <p:nvPr/>
          </p:nvSpPr>
          <p:spPr bwMode="auto">
            <a:xfrm>
              <a:off x="2190751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7 w 182"/>
                <a:gd name="T3" fmla="*/ 0 h 324"/>
                <a:gd name="T4" fmla="*/ 172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7" y="0"/>
                  </a:lnTo>
                  <a:lnTo>
                    <a:pt x="172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B1B3B4"/>
                </a:solidFill>
              </a:endParaRPr>
            </a:p>
          </p:txBody>
        </p:sp>
        <p:sp>
          <p:nvSpPr>
            <p:cNvPr id="80" name="Freeform 32"/>
            <p:cNvSpPr>
              <a:spLocks noEditPoints="1"/>
            </p:cNvSpPr>
            <p:nvPr/>
          </p:nvSpPr>
          <p:spPr bwMode="auto">
            <a:xfrm>
              <a:off x="2581276" y="5353050"/>
              <a:ext cx="323850" cy="514350"/>
            </a:xfrm>
            <a:custGeom>
              <a:avLst/>
              <a:gdLst>
                <a:gd name="T0" fmla="*/ 39 w 204"/>
                <a:gd name="T1" fmla="*/ 33 h 324"/>
                <a:gd name="T2" fmla="*/ 39 w 204"/>
                <a:gd name="T3" fmla="*/ 153 h 324"/>
                <a:gd name="T4" fmla="*/ 73 w 204"/>
                <a:gd name="T5" fmla="*/ 153 h 324"/>
                <a:gd name="T6" fmla="*/ 98 w 204"/>
                <a:gd name="T7" fmla="*/ 152 h 324"/>
                <a:gd name="T8" fmla="*/ 117 w 204"/>
                <a:gd name="T9" fmla="*/ 147 h 324"/>
                <a:gd name="T10" fmla="*/ 131 w 204"/>
                <a:gd name="T11" fmla="*/ 138 h 324"/>
                <a:gd name="T12" fmla="*/ 140 w 204"/>
                <a:gd name="T13" fmla="*/ 125 h 324"/>
                <a:gd name="T14" fmla="*/ 146 w 204"/>
                <a:gd name="T15" fmla="*/ 108 h 324"/>
                <a:gd name="T16" fmla="*/ 148 w 204"/>
                <a:gd name="T17" fmla="*/ 89 h 324"/>
                <a:gd name="T18" fmla="*/ 143 w 204"/>
                <a:gd name="T19" fmla="*/ 67 h 324"/>
                <a:gd name="T20" fmla="*/ 132 w 204"/>
                <a:gd name="T21" fmla="*/ 50 h 324"/>
                <a:gd name="T22" fmla="*/ 117 w 204"/>
                <a:gd name="T23" fmla="*/ 39 h 324"/>
                <a:gd name="T24" fmla="*/ 98 w 204"/>
                <a:gd name="T25" fmla="*/ 35 h 324"/>
                <a:gd name="T26" fmla="*/ 76 w 204"/>
                <a:gd name="T27" fmla="*/ 33 h 324"/>
                <a:gd name="T28" fmla="*/ 39 w 204"/>
                <a:gd name="T29" fmla="*/ 33 h 324"/>
                <a:gd name="T30" fmla="*/ 0 w 204"/>
                <a:gd name="T31" fmla="*/ 0 h 324"/>
                <a:gd name="T32" fmla="*/ 75 w 204"/>
                <a:gd name="T33" fmla="*/ 0 h 324"/>
                <a:gd name="T34" fmla="*/ 104 w 204"/>
                <a:gd name="T35" fmla="*/ 2 h 324"/>
                <a:gd name="T36" fmla="*/ 126 w 204"/>
                <a:gd name="T37" fmla="*/ 6 h 324"/>
                <a:gd name="T38" fmla="*/ 143 w 204"/>
                <a:gd name="T39" fmla="*/ 13 h 324"/>
                <a:gd name="T40" fmla="*/ 156 w 204"/>
                <a:gd name="T41" fmla="*/ 20 h 324"/>
                <a:gd name="T42" fmla="*/ 168 w 204"/>
                <a:gd name="T43" fmla="*/ 31 h 324"/>
                <a:gd name="T44" fmla="*/ 178 w 204"/>
                <a:gd name="T45" fmla="*/ 47 h 324"/>
                <a:gd name="T46" fmla="*/ 185 w 204"/>
                <a:gd name="T47" fmla="*/ 66 h 324"/>
                <a:gd name="T48" fmla="*/ 189 w 204"/>
                <a:gd name="T49" fmla="*/ 89 h 324"/>
                <a:gd name="T50" fmla="*/ 185 w 204"/>
                <a:gd name="T51" fmla="*/ 114 h 324"/>
                <a:gd name="T52" fmla="*/ 178 w 204"/>
                <a:gd name="T53" fmla="*/ 136 h 324"/>
                <a:gd name="T54" fmla="*/ 165 w 204"/>
                <a:gd name="T55" fmla="*/ 153 h 324"/>
                <a:gd name="T56" fmla="*/ 148 w 204"/>
                <a:gd name="T57" fmla="*/ 167 h 324"/>
                <a:gd name="T58" fmla="*/ 126 w 204"/>
                <a:gd name="T59" fmla="*/ 175 h 324"/>
                <a:gd name="T60" fmla="*/ 103 w 204"/>
                <a:gd name="T61" fmla="*/ 178 h 324"/>
                <a:gd name="T62" fmla="*/ 98 w 204"/>
                <a:gd name="T63" fmla="*/ 178 h 324"/>
                <a:gd name="T64" fmla="*/ 112 w 204"/>
                <a:gd name="T65" fmla="*/ 191 h 324"/>
                <a:gd name="T66" fmla="*/ 123 w 204"/>
                <a:gd name="T67" fmla="*/ 203 h 324"/>
                <a:gd name="T68" fmla="*/ 131 w 204"/>
                <a:gd name="T69" fmla="*/ 214 h 324"/>
                <a:gd name="T70" fmla="*/ 137 w 204"/>
                <a:gd name="T71" fmla="*/ 224 h 324"/>
                <a:gd name="T72" fmla="*/ 145 w 204"/>
                <a:gd name="T73" fmla="*/ 236 h 324"/>
                <a:gd name="T74" fmla="*/ 156 w 204"/>
                <a:gd name="T75" fmla="*/ 250 h 324"/>
                <a:gd name="T76" fmla="*/ 167 w 204"/>
                <a:gd name="T77" fmla="*/ 267 h 324"/>
                <a:gd name="T78" fmla="*/ 178 w 204"/>
                <a:gd name="T79" fmla="*/ 285 h 324"/>
                <a:gd name="T80" fmla="*/ 189 w 204"/>
                <a:gd name="T81" fmla="*/ 300 h 324"/>
                <a:gd name="T82" fmla="*/ 196 w 204"/>
                <a:gd name="T83" fmla="*/ 313 h 324"/>
                <a:gd name="T84" fmla="*/ 203 w 204"/>
                <a:gd name="T85" fmla="*/ 321 h 324"/>
                <a:gd name="T86" fmla="*/ 204 w 204"/>
                <a:gd name="T87" fmla="*/ 324 h 324"/>
                <a:gd name="T88" fmla="*/ 156 w 204"/>
                <a:gd name="T89" fmla="*/ 324 h 324"/>
                <a:gd name="T90" fmla="*/ 148 w 204"/>
                <a:gd name="T91" fmla="*/ 308 h 324"/>
                <a:gd name="T92" fmla="*/ 135 w 204"/>
                <a:gd name="T93" fmla="*/ 286 h 324"/>
                <a:gd name="T94" fmla="*/ 118 w 204"/>
                <a:gd name="T95" fmla="*/ 261 h 324"/>
                <a:gd name="T96" fmla="*/ 98 w 204"/>
                <a:gd name="T97" fmla="*/ 232 h 324"/>
                <a:gd name="T98" fmla="*/ 73 w 204"/>
                <a:gd name="T99" fmla="*/ 199 h 324"/>
                <a:gd name="T100" fmla="*/ 62 w 204"/>
                <a:gd name="T101" fmla="*/ 186 h 324"/>
                <a:gd name="T102" fmla="*/ 51 w 204"/>
                <a:gd name="T103" fmla="*/ 180 h 324"/>
                <a:gd name="T104" fmla="*/ 37 w 204"/>
                <a:gd name="T105" fmla="*/ 178 h 324"/>
                <a:gd name="T106" fmla="*/ 37 w 204"/>
                <a:gd name="T107" fmla="*/ 324 h 324"/>
                <a:gd name="T108" fmla="*/ 0 w 204"/>
                <a:gd name="T109" fmla="*/ 324 h 324"/>
                <a:gd name="T110" fmla="*/ 0 w 204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4" h="324">
                  <a:moveTo>
                    <a:pt x="39" y="33"/>
                  </a:moveTo>
                  <a:lnTo>
                    <a:pt x="39" y="153"/>
                  </a:lnTo>
                  <a:lnTo>
                    <a:pt x="73" y="153"/>
                  </a:lnTo>
                  <a:lnTo>
                    <a:pt x="98" y="152"/>
                  </a:lnTo>
                  <a:lnTo>
                    <a:pt x="117" y="147"/>
                  </a:lnTo>
                  <a:lnTo>
                    <a:pt x="131" y="138"/>
                  </a:lnTo>
                  <a:lnTo>
                    <a:pt x="140" y="125"/>
                  </a:lnTo>
                  <a:lnTo>
                    <a:pt x="146" y="108"/>
                  </a:lnTo>
                  <a:lnTo>
                    <a:pt x="148" y="89"/>
                  </a:lnTo>
                  <a:lnTo>
                    <a:pt x="143" y="67"/>
                  </a:lnTo>
                  <a:lnTo>
                    <a:pt x="132" y="50"/>
                  </a:lnTo>
                  <a:lnTo>
                    <a:pt x="117" y="39"/>
                  </a:lnTo>
                  <a:lnTo>
                    <a:pt x="98" y="35"/>
                  </a:lnTo>
                  <a:lnTo>
                    <a:pt x="76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5" y="0"/>
                  </a:lnTo>
                  <a:lnTo>
                    <a:pt x="104" y="2"/>
                  </a:lnTo>
                  <a:lnTo>
                    <a:pt x="126" y="6"/>
                  </a:lnTo>
                  <a:lnTo>
                    <a:pt x="143" y="13"/>
                  </a:lnTo>
                  <a:lnTo>
                    <a:pt x="156" y="20"/>
                  </a:lnTo>
                  <a:lnTo>
                    <a:pt x="168" y="31"/>
                  </a:lnTo>
                  <a:lnTo>
                    <a:pt x="178" y="47"/>
                  </a:lnTo>
                  <a:lnTo>
                    <a:pt x="185" y="66"/>
                  </a:lnTo>
                  <a:lnTo>
                    <a:pt x="189" y="89"/>
                  </a:lnTo>
                  <a:lnTo>
                    <a:pt x="185" y="114"/>
                  </a:lnTo>
                  <a:lnTo>
                    <a:pt x="178" y="136"/>
                  </a:lnTo>
                  <a:lnTo>
                    <a:pt x="165" y="153"/>
                  </a:lnTo>
                  <a:lnTo>
                    <a:pt x="148" y="167"/>
                  </a:lnTo>
                  <a:lnTo>
                    <a:pt x="126" y="175"/>
                  </a:lnTo>
                  <a:lnTo>
                    <a:pt x="103" y="178"/>
                  </a:lnTo>
                  <a:lnTo>
                    <a:pt x="98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5" y="236"/>
                  </a:lnTo>
                  <a:lnTo>
                    <a:pt x="156" y="250"/>
                  </a:lnTo>
                  <a:lnTo>
                    <a:pt x="167" y="267"/>
                  </a:lnTo>
                  <a:lnTo>
                    <a:pt x="178" y="285"/>
                  </a:lnTo>
                  <a:lnTo>
                    <a:pt x="189" y="300"/>
                  </a:lnTo>
                  <a:lnTo>
                    <a:pt x="196" y="313"/>
                  </a:lnTo>
                  <a:lnTo>
                    <a:pt x="203" y="321"/>
                  </a:lnTo>
                  <a:lnTo>
                    <a:pt x="204" y="324"/>
                  </a:lnTo>
                  <a:lnTo>
                    <a:pt x="156" y="324"/>
                  </a:lnTo>
                  <a:lnTo>
                    <a:pt x="148" y="308"/>
                  </a:lnTo>
                  <a:lnTo>
                    <a:pt x="135" y="286"/>
                  </a:lnTo>
                  <a:lnTo>
                    <a:pt x="118" y="261"/>
                  </a:lnTo>
                  <a:lnTo>
                    <a:pt x="98" y="232"/>
                  </a:lnTo>
                  <a:lnTo>
                    <a:pt x="73" y="199"/>
                  </a:lnTo>
                  <a:lnTo>
                    <a:pt x="62" y="186"/>
                  </a:lnTo>
                  <a:lnTo>
                    <a:pt x="51" y="180"/>
                  </a:lnTo>
                  <a:lnTo>
                    <a:pt x="37" y="178"/>
                  </a:lnTo>
                  <a:lnTo>
                    <a:pt x="37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B1B3B4"/>
                </a:solidFill>
              </a:endParaRPr>
            </a:p>
          </p:txBody>
        </p:sp>
        <p:sp>
          <p:nvSpPr>
            <p:cNvPr id="81" name="Freeform 33"/>
            <p:cNvSpPr>
              <a:spLocks/>
            </p:cNvSpPr>
            <p:nvPr/>
          </p:nvSpPr>
          <p:spPr bwMode="auto">
            <a:xfrm>
              <a:off x="2967038" y="5343525"/>
              <a:ext cx="349250" cy="533400"/>
            </a:xfrm>
            <a:custGeom>
              <a:avLst/>
              <a:gdLst>
                <a:gd name="T0" fmla="*/ 114 w 220"/>
                <a:gd name="T1" fmla="*/ 0 h 336"/>
                <a:gd name="T2" fmla="*/ 149 w 220"/>
                <a:gd name="T3" fmla="*/ 3 h 336"/>
                <a:gd name="T4" fmla="*/ 181 w 220"/>
                <a:gd name="T5" fmla="*/ 12 h 336"/>
                <a:gd name="T6" fmla="*/ 213 w 220"/>
                <a:gd name="T7" fmla="*/ 31 h 336"/>
                <a:gd name="T8" fmla="*/ 195 w 220"/>
                <a:gd name="T9" fmla="*/ 58 h 336"/>
                <a:gd name="T10" fmla="*/ 174 w 220"/>
                <a:gd name="T11" fmla="*/ 45 h 336"/>
                <a:gd name="T12" fmla="*/ 155 w 220"/>
                <a:gd name="T13" fmla="*/ 37 h 336"/>
                <a:gd name="T14" fmla="*/ 136 w 220"/>
                <a:gd name="T15" fmla="*/ 33 h 336"/>
                <a:gd name="T16" fmla="*/ 116 w 220"/>
                <a:gd name="T17" fmla="*/ 31 h 336"/>
                <a:gd name="T18" fmla="*/ 94 w 220"/>
                <a:gd name="T19" fmla="*/ 33 h 336"/>
                <a:gd name="T20" fmla="*/ 75 w 220"/>
                <a:gd name="T21" fmla="*/ 41 h 336"/>
                <a:gd name="T22" fmla="*/ 63 w 220"/>
                <a:gd name="T23" fmla="*/ 51 h 336"/>
                <a:gd name="T24" fmla="*/ 55 w 220"/>
                <a:gd name="T25" fmla="*/ 66 h 336"/>
                <a:gd name="T26" fmla="*/ 52 w 220"/>
                <a:gd name="T27" fmla="*/ 84 h 336"/>
                <a:gd name="T28" fmla="*/ 55 w 220"/>
                <a:gd name="T29" fmla="*/ 102 h 336"/>
                <a:gd name="T30" fmla="*/ 64 w 220"/>
                <a:gd name="T31" fmla="*/ 116 h 336"/>
                <a:gd name="T32" fmla="*/ 81 w 220"/>
                <a:gd name="T33" fmla="*/ 128 h 336"/>
                <a:gd name="T34" fmla="*/ 105 w 220"/>
                <a:gd name="T35" fmla="*/ 137 h 336"/>
                <a:gd name="T36" fmla="*/ 142 w 220"/>
                <a:gd name="T37" fmla="*/ 148 h 336"/>
                <a:gd name="T38" fmla="*/ 167 w 220"/>
                <a:gd name="T39" fmla="*/ 158 h 336"/>
                <a:gd name="T40" fmla="*/ 186 w 220"/>
                <a:gd name="T41" fmla="*/ 169 h 336"/>
                <a:gd name="T42" fmla="*/ 200 w 220"/>
                <a:gd name="T43" fmla="*/ 181 h 336"/>
                <a:gd name="T44" fmla="*/ 211 w 220"/>
                <a:gd name="T45" fmla="*/ 198 h 336"/>
                <a:gd name="T46" fmla="*/ 219 w 220"/>
                <a:gd name="T47" fmla="*/ 219 h 336"/>
                <a:gd name="T48" fmla="*/ 220 w 220"/>
                <a:gd name="T49" fmla="*/ 239 h 336"/>
                <a:gd name="T50" fmla="*/ 217 w 220"/>
                <a:gd name="T51" fmla="*/ 261 h 336"/>
                <a:gd name="T52" fmla="*/ 210 w 220"/>
                <a:gd name="T53" fmla="*/ 283 h 336"/>
                <a:gd name="T54" fmla="*/ 195 w 220"/>
                <a:gd name="T55" fmla="*/ 302 h 336"/>
                <a:gd name="T56" fmla="*/ 177 w 220"/>
                <a:gd name="T57" fmla="*/ 317 h 336"/>
                <a:gd name="T58" fmla="*/ 155 w 220"/>
                <a:gd name="T59" fmla="*/ 328 h 336"/>
                <a:gd name="T60" fmla="*/ 131 w 220"/>
                <a:gd name="T61" fmla="*/ 334 h 336"/>
                <a:gd name="T62" fmla="*/ 103 w 220"/>
                <a:gd name="T63" fmla="*/ 336 h 336"/>
                <a:gd name="T64" fmla="*/ 66 w 220"/>
                <a:gd name="T65" fmla="*/ 333 h 336"/>
                <a:gd name="T66" fmla="*/ 31 w 220"/>
                <a:gd name="T67" fmla="*/ 323 h 336"/>
                <a:gd name="T68" fmla="*/ 0 w 220"/>
                <a:gd name="T69" fmla="*/ 308 h 336"/>
                <a:gd name="T70" fmla="*/ 17 w 220"/>
                <a:gd name="T71" fmla="*/ 277 h 336"/>
                <a:gd name="T72" fmla="*/ 44 w 220"/>
                <a:gd name="T73" fmla="*/ 292 h 336"/>
                <a:gd name="T74" fmla="*/ 72 w 220"/>
                <a:gd name="T75" fmla="*/ 302 h 336"/>
                <a:gd name="T76" fmla="*/ 103 w 220"/>
                <a:gd name="T77" fmla="*/ 305 h 336"/>
                <a:gd name="T78" fmla="*/ 125 w 220"/>
                <a:gd name="T79" fmla="*/ 303 h 336"/>
                <a:gd name="T80" fmla="*/ 141 w 220"/>
                <a:gd name="T81" fmla="*/ 298 h 336"/>
                <a:gd name="T82" fmla="*/ 155 w 220"/>
                <a:gd name="T83" fmla="*/ 291 h 336"/>
                <a:gd name="T84" fmla="*/ 167 w 220"/>
                <a:gd name="T85" fmla="*/ 278 h 336"/>
                <a:gd name="T86" fmla="*/ 175 w 220"/>
                <a:gd name="T87" fmla="*/ 263 h 336"/>
                <a:gd name="T88" fmla="*/ 178 w 220"/>
                <a:gd name="T89" fmla="*/ 244 h 336"/>
                <a:gd name="T90" fmla="*/ 175 w 220"/>
                <a:gd name="T91" fmla="*/ 225 h 336"/>
                <a:gd name="T92" fmla="*/ 164 w 220"/>
                <a:gd name="T93" fmla="*/ 208 h 336"/>
                <a:gd name="T94" fmla="*/ 145 w 220"/>
                <a:gd name="T95" fmla="*/ 194 h 336"/>
                <a:gd name="T96" fmla="*/ 120 w 220"/>
                <a:gd name="T97" fmla="*/ 184 h 336"/>
                <a:gd name="T98" fmla="*/ 88 w 220"/>
                <a:gd name="T99" fmla="*/ 173 h 336"/>
                <a:gd name="T100" fmla="*/ 63 w 220"/>
                <a:gd name="T101" fmla="*/ 166 h 336"/>
                <a:gd name="T102" fmla="*/ 44 w 220"/>
                <a:gd name="T103" fmla="*/ 156 h 336"/>
                <a:gd name="T104" fmla="*/ 30 w 220"/>
                <a:gd name="T105" fmla="*/ 145 h 336"/>
                <a:gd name="T106" fmla="*/ 19 w 220"/>
                <a:gd name="T107" fmla="*/ 130 h 336"/>
                <a:gd name="T108" fmla="*/ 11 w 220"/>
                <a:gd name="T109" fmla="*/ 112 h 336"/>
                <a:gd name="T110" fmla="*/ 10 w 220"/>
                <a:gd name="T111" fmla="*/ 92 h 336"/>
                <a:gd name="T112" fmla="*/ 13 w 220"/>
                <a:gd name="T113" fmla="*/ 66 h 336"/>
                <a:gd name="T114" fmla="*/ 22 w 220"/>
                <a:gd name="T115" fmla="*/ 44 h 336"/>
                <a:gd name="T116" fmla="*/ 38 w 220"/>
                <a:gd name="T117" fmla="*/ 25 h 336"/>
                <a:gd name="T118" fmla="*/ 60 w 220"/>
                <a:gd name="T119" fmla="*/ 11 h 336"/>
                <a:gd name="T120" fmla="*/ 85 w 220"/>
                <a:gd name="T121" fmla="*/ 3 h 336"/>
                <a:gd name="T122" fmla="*/ 114 w 220"/>
                <a:gd name="T12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0" h="336">
                  <a:moveTo>
                    <a:pt x="114" y="0"/>
                  </a:moveTo>
                  <a:lnTo>
                    <a:pt x="149" y="3"/>
                  </a:lnTo>
                  <a:lnTo>
                    <a:pt x="181" y="12"/>
                  </a:lnTo>
                  <a:lnTo>
                    <a:pt x="213" y="31"/>
                  </a:lnTo>
                  <a:lnTo>
                    <a:pt x="195" y="58"/>
                  </a:lnTo>
                  <a:lnTo>
                    <a:pt x="174" y="45"/>
                  </a:lnTo>
                  <a:lnTo>
                    <a:pt x="155" y="37"/>
                  </a:lnTo>
                  <a:lnTo>
                    <a:pt x="136" y="33"/>
                  </a:lnTo>
                  <a:lnTo>
                    <a:pt x="116" y="31"/>
                  </a:lnTo>
                  <a:lnTo>
                    <a:pt x="94" y="33"/>
                  </a:lnTo>
                  <a:lnTo>
                    <a:pt x="75" y="41"/>
                  </a:lnTo>
                  <a:lnTo>
                    <a:pt x="63" y="51"/>
                  </a:lnTo>
                  <a:lnTo>
                    <a:pt x="55" y="66"/>
                  </a:lnTo>
                  <a:lnTo>
                    <a:pt x="52" y="84"/>
                  </a:lnTo>
                  <a:lnTo>
                    <a:pt x="55" y="102"/>
                  </a:lnTo>
                  <a:lnTo>
                    <a:pt x="64" y="116"/>
                  </a:lnTo>
                  <a:lnTo>
                    <a:pt x="81" y="128"/>
                  </a:lnTo>
                  <a:lnTo>
                    <a:pt x="105" y="137"/>
                  </a:lnTo>
                  <a:lnTo>
                    <a:pt x="142" y="148"/>
                  </a:lnTo>
                  <a:lnTo>
                    <a:pt x="167" y="158"/>
                  </a:lnTo>
                  <a:lnTo>
                    <a:pt x="186" y="169"/>
                  </a:lnTo>
                  <a:lnTo>
                    <a:pt x="200" y="181"/>
                  </a:lnTo>
                  <a:lnTo>
                    <a:pt x="211" y="198"/>
                  </a:lnTo>
                  <a:lnTo>
                    <a:pt x="219" y="219"/>
                  </a:lnTo>
                  <a:lnTo>
                    <a:pt x="220" y="239"/>
                  </a:lnTo>
                  <a:lnTo>
                    <a:pt x="217" y="261"/>
                  </a:lnTo>
                  <a:lnTo>
                    <a:pt x="210" y="283"/>
                  </a:lnTo>
                  <a:lnTo>
                    <a:pt x="195" y="302"/>
                  </a:lnTo>
                  <a:lnTo>
                    <a:pt x="177" y="317"/>
                  </a:lnTo>
                  <a:lnTo>
                    <a:pt x="155" y="328"/>
                  </a:lnTo>
                  <a:lnTo>
                    <a:pt x="131" y="334"/>
                  </a:lnTo>
                  <a:lnTo>
                    <a:pt x="103" y="336"/>
                  </a:lnTo>
                  <a:lnTo>
                    <a:pt x="66" y="333"/>
                  </a:lnTo>
                  <a:lnTo>
                    <a:pt x="31" y="323"/>
                  </a:lnTo>
                  <a:lnTo>
                    <a:pt x="0" y="308"/>
                  </a:lnTo>
                  <a:lnTo>
                    <a:pt x="17" y="277"/>
                  </a:lnTo>
                  <a:lnTo>
                    <a:pt x="44" y="292"/>
                  </a:lnTo>
                  <a:lnTo>
                    <a:pt x="72" y="302"/>
                  </a:lnTo>
                  <a:lnTo>
                    <a:pt x="103" y="305"/>
                  </a:lnTo>
                  <a:lnTo>
                    <a:pt x="125" y="303"/>
                  </a:lnTo>
                  <a:lnTo>
                    <a:pt x="141" y="298"/>
                  </a:lnTo>
                  <a:lnTo>
                    <a:pt x="155" y="291"/>
                  </a:lnTo>
                  <a:lnTo>
                    <a:pt x="167" y="278"/>
                  </a:lnTo>
                  <a:lnTo>
                    <a:pt x="175" y="263"/>
                  </a:lnTo>
                  <a:lnTo>
                    <a:pt x="178" y="244"/>
                  </a:lnTo>
                  <a:lnTo>
                    <a:pt x="175" y="225"/>
                  </a:lnTo>
                  <a:lnTo>
                    <a:pt x="164" y="208"/>
                  </a:lnTo>
                  <a:lnTo>
                    <a:pt x="145" y="194"/>
                  </a:lnTo>
                  <a:lnTo>
                    <a:pt x="120" y="184"/>
                  </a:lnTo>
                  <a:lnTo>
                    <a:pt x="88" y="173"/>
                  </a:lnTo>
                  <a:lnTo>
                    <a:pt x="63" y="166"/>
                  </a:lnTo>
                  <a:lnTo>
                    <a:pt x="44" y="156"/>
                  </a:lnTo>
                  <a:lnTo>
                    <a:pt x="30" y="145"/>
                  </a:lnTo>
                  <a:lnTo>
                    <a:pt x="19" y="130"/>
                  </a:lnTo>
                  <a:lnTo>
                    <a:pt x="11" y="112"/>
                  </a:lnTo>
                  <a:lnTo>
                    <a:pt x="10" y="92"/>
                  </a:lnTo>
                  <a:lnTo>
                    <a:pt x="13" y="66"/>
                  </a:lnTo>
                  <a:lnTo>
                    <a:pt x="22" y="44"/>
                  </a:lnTo>
                  <a:lnTo>
                    <a:pt x="38" y="25"/>
                  </a:lnTo>
                  <a:lnTo>
                    <a:pt x="60" y="11"/>
                  </a:lnTo>
                  <a:lnTo>
                    <a:pt x="85" y="3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B1B3B4"/>
                </a:solidFill>
              </a:endParaRPr>
            </a:p>
          </p:txBody>
        </p:sp>
        <p:sp>
          <p:nvSpPr>
            <p:cNvPr id="82" name="Rectangle 34"/>
            <p:cNvSpPr>
              <a:spLocks noChangeArrowheads="1"/>
            </p:cNvSpPr>
            <p:nvPr/>
          </p:nvSpPr>
          <p:spPr bwMode="auto">
            <a:xfrm>
              <a:off x="3430588" y="5353050"/>
              <a:ext cx="60325" cy="5143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B1B3B4"/>
                </a:solidFill>
              </a:endParaRPr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3579813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B1B3B4"/>
                </a:solidFill>
              </a:endParaRPr>
            </a:p>
          </p:txBody>
        </p:sp>
        <p:sp>
          <p:nvSpPr>
            <p:cNvPr id="84" name="Freeform 36"/>
            <p:cNvSpPr>
              <a:spLocks noEditPoints="1"/>
            </p:cNvSpPr>
            <p:nvPr/>
          </p:nvSpPr>
          <p:spPr bwMode="auto">
            <a:xfrm>
              <a:off x="3889376" y="5243513"/>
              <a:ext cx="422275" cy="623888"/>
            </a:xfrm>
            <a:custGeom>
              <a:avLst/>
              <a:gdLst>
                <a:gd name="T0" fmla="*/ 133 w 266"/>
                <a:gd name="T1" fmla="*/ 104 h 393"/>
                <a:gd name="T2" fmla="*/ 81 w 266"/>
                <a:gd name="T3" fmla="*/ 261 h 393"/>
                <a:gd name="T4" fmla="*/ 181 w 266"/>
                <a:gd name="T5" fmla="*/ 261 h 393"/>
                <a:gd name="T6" fmla="*/ 133 w 266"/>
                <a:gd name="T7" fmla="*/ 104 h 393"/>
                <a:gd name="T8" fmla="*/ 108 w 266"/>
                <a:gd name="T9" fmla="*/ 69 h 393"/>
                <a:gd name="T10" fmla="*/ 160 w 266"/>
                <a:gd name="T11" fmla="*/ 69 h 393"/>
                <a:gd name="T12" fmla="*/ 266 w 266"/>
                <a:gd name="T13" fmla="*/ 393 h 393"/>
                <a:gd name="T14" fmla="*/ 222 w 266"/>
                <a:gd name="T15" fmla="*/ 393 h 393"/>
                <a:gd name="T16" fmla="*/ 192 w 266"/>
                <a:gd name="T17" fmla="*/ 294 h 393"/>
                <a:gd name="T18" fmla="*/ 71 w 266"/>
                <a:gd name="T19" fmla="*/ 294 h 393"/>
                <a:gd name="T20" fmla="*/ 39 w 266"/>
                <a:gd name="T21" fmla="*/ 393 h 393"/>
                <a:gd name="T22" fmla="*/ 0 w 266"/>
                <a:gd name="T23" fmla="*/ 393 h 393"/>
                <a:gd name="T24" fmla="*/ 108 w 266"/>
                <a:gd name="T25" fmla="*/ 69 h 393"/>
                <a:gd name="T26" fmla="*/ 183 w 266"/>
                <a:gd name="T27" fmla="*/ 0 h 393"/>
                <a:gd name="T28" fmla="*/ 189 w 266"/>
                <a:gd name="T29" fmla="*/ 2 h 393"/>
                <a:gd name="T30" fmla="*/ 195 w 266"/>
                <a:gd name="T31" fmla="*/ 4 h 393"/>
                <a:gd name="T32" fmla="*/ 200 w 266"/>
                <a:gd name="T33" fmla="*/ 8 h 393"/>
                <a:gd name="T34" fmla="*/ 203 w 266"/>
                <a:gd name="T35" fmla="*/ 13 h 393"/>
                <a:gd name="T36" fmla="*/ 206 w 266"/>
                <a:gd name="T37" fmla="*/ 18 h 393"/>
                <a:gd name="T38" fmla="*/ 208 w 266"/>
                <a:gd name="T39" fmla="*/ 24 h 393"/>
                <a:gd name="T40" fmla="*/ 205 w 266"/>
                <a:gd name="T41" fmla="*/ 36 h 393"/>
                <a:gd name="T42" fmla="*/ 195 w 266"/>
                <a:gd name="T43" fmla="*/ 46 h 393"/>
                <a:gd name="T44" fmla="*/ 183 w 266"/>
                <a:gd name="T45" fmla="*/ 49 h 393"/>
                <a:gd name="T46" fmla="*/ 170 w 266"/>
                <a:gd name="T47" fmla="*/ 46 h 393"/>
                <a:gd name="T48" fmla="*/ 163 w 266"/>
                <a:gd name="T49" fmla="*/ 36 h 393"/>
                <a:gd name="T50" fmla="*/ 158 w 266"/>
                <a:gd name="T51" fmla="*/ 24 h 393"/>
                <a:gd name="T52" fmla="*/ 160 w 266"/>
                <a:gd name="T53" fmla="*/ 18 h 393"/>
                <a:gd name="T54" fmla="*/ 163 w 266"/>
                <a:gd name="T55" fmla="*/ 13 h 393"/>
                <a:gd name="T56" fmla="*/ 166 w 266"/>
                <a:gd name="T57" fmla="*/ 8 h 393"/>
                <a:gd name="T58" fmla="*/ 170 w 266"/>
                <a:gd name="T59" fmla="*/ 4 h 393"/>
                <a:gd name="T60" fmla="*/ 177 w 266"/>
                <a:gd name="T61" fmla="*/ 2 h 393"/>
                <a:gd name="T62" fmla="*/ 183 w 266"/>
                <a:gd name="T63" fmla="*/ 0 h 393"/>
                <a:gd name="T64" fmla="*/ 85 w 266"/>
                <a:gd name="T65" fmla="*/ 0 h 393"/>
                <a:gd name="T66" fmla="*/ 92 w 266"/>
                <a:gd name="T67" fmla="*/ 2 h 393"/>
                <a:gd name="T68" fmla="*/ 97 w 266"/>
                <a:gd name="T69" fmla="*/ 4 h 393"/>
                <a:gd name="T70" fmla="*/ 102 w 266"/>
                <a:gd name="T71" fmla="*/ 8 h 393"/>
                <a:gd name="T72" fmla="*/ 106 w 266"/>
                <a:gd name="T73" fmla="*/ 13 h 393"/>
                <a:gd name="T74" fmla="*/ 108 w 266"/>
                <a:gd name="T75" fmla="*/ 18 h 393"/>
                <a:gd name="T76" fmla="*/ 110 w 266"/>
                <a:gd name="T77" fmla="*/ 24 h 393"/>
                <a:gd name="T78" fmla="*/ 106 w 266"/>
                <a:gd name="T79" fmla="*/ 36 h 393"/>
                <a:gd name="T80" fmla="*/ 99 w 266"/>
                <a:gd name="T81" fmla="*/ 46 h 393"/>
                <a:gd name="T82" fmla="*/ 86 w 266"/>
                <a:gd name="T83" fmla="*/ 49 h 393"/>
                <a:gd name="T84" fmla="*/ 74 w 266"/>
                <a:gd name="T85" fmla="*/ 46 h 393"/>
                <a:gd name="T86" fmla="*/ 64 w 266"/>
                <a:gd name="T87" fmla="*/ 36 h 393"/>
                <a:gd name="T88" fmla="*/ 61 w 266"/>
                <a:gd name="T89" fmla="*/ 24 h 393"/>
                <a:gd name="T90" fmla="*/ 61 w 266"/>
                <a:gd name="T91" fmla="*/ 18 h 393"/>
                <a:gd name="T92" fmla="*/ 64 w 266"/>
                <a:gd name="T93" fmla="*/ 13 h 393"/>
                <a:gd name="T94" fmla="*/ 67 w 266"/>
                <a:gd name="T95" fmla="*/ 8 h 393"/>
                <a:gd name="T96" fmla="*/ 74 w 266"/>
                <a:gd name="T97" fmla="*/ 4 h 393"/>
                <a:gd name="T98" fmla="*/ 78 w 266"/>
                <a:gd name="T99" fmla="*/ 2 h 393"/>
                <a:gd name="T100" fmla="*/ 85 w 266"/>
                <a:gd name="T101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6" h="393">
                  <a:moveTo>
                    <a:pt x="133" y="104"/>
                  </a:moveTo>
                  <a:lnTo>
                    <a:pt x="81" y="261"/>
                  </a:lnTo>
                  <a:lnTo>
                    <a:pt x="181" y="261"/>
                  </a:lnTo>
                  <a:lnTo>
                    <a:pt x="133" y="104"/>
                  </a:lnTo>
                  <a:close/>
                  <a:moveTo>
                    <a:pt x="108" y="69"/>
                  </a:moveTo>
                  <a:lnTo>
                    <a:pt x="160" y="69"/>
                  </a:lnTo>
                  <a:lnTo>
                    <a:pt x="266" y="393"/>
                  </a:lnTo>
                  <a:lnTo>
                    <a:pt x="222" y="393"/>
                  </a:lnTo>
                  <a:lnTo>
                    <a:pt x="192" y="294"/>
                  </a:lnTo>
                  <a:lnTo>
                    <a:pt x="71" y="294"/>
                  </a:lnTo>
                  <a:lnTo>
                    <a:pt x="39" y="393"/>
                  </a:lnTo>
                  <a:lnTo>
                    <a:pt x="0" y="393"/>
                  </a:lnTo>
                  <a:lnTo>
                    <a:pt x="108" y="69"/>
                  </a:lnTo>
                  <a:close/>
                  <a:moveTo>
                    <a:pt x="183" y="0"/>
                  </a:moveTo>
                  <a:lnTo>
                    <a:pt x="189" y="2"/>
                  </a:lnTo>
                  <a:lnTo>
                    <a:pt x="195" y="4"/>
                  </a:lnTo>
                  <a:lnTo>
                    <a:pt x="200" y="8"/>
                  </a:lnTo>
                  <a:lnTo>
                    <a:pt x="203" y="13"/>
                  </a:lnTo>
                  <a:lnTo>
                    <a:pt x="206" y="18"/>
                  </a:lnTo>
                  <a:lnTo>
                    <a:pt x="208" y="24"/>
                  </a:lnTo>
                  <a:lnTo>
                    <a:pt x="205" y="36"/>
                  </a:lnTo>
                  <a:lnTo>
                    <a:pt x="195" y="46"/>
                  </a:lnTo>
                  <a:lnTo>
                    <a:pt x="183" y="49"/>
                  </a:lnTo>
                  <a:lnTo>
                    <a:pt x="170" y="46"/>
                  </a:lnTo>
                  <a:lnTo>
                    <a:pt x="163" y="36"/>
                  </a:lnTo>
                  <a:lnTo>
                    <a:pt x="158" y="24"/>
                  </a:lnTo>
                  <a:lnTo>
                    <a:pt x="160" y="18"/>
                  </a:lnTo>
                  <a:lnTo>
                    <a:pt x="163" y="13"/>
                  </a:lnTo>
                  <a:lnTo>
                    <a:pt x="166" y="8"/>
                  </a:lnTo>
                  <a:lnTo>
                    <a:pt x="170" y="4"/>
                  </a:lnTo>
                  <a:lnTo>
                    <a:pt x="177" y="2"/>
                  </a:lnTo>
                  <a:lnTo>
                    <a:pt x="183" y="0"/>
                  </a:lnTo>
                  <a:close/>
                  <a:moveTo>
                    <a:pt x="85" y="0"/>
                  </a:moveTo>
                  <a:lnTo>
                    <a:pt x="92" y="2"/>
                  </a:lnTo>
                  <a:lnTo>
                    <a:pt x="97" y="4"/>
                  </a:lnTo>
                  <a:lnTo>
                    <a:pt x="102" y="8"/>
                  </a:lnTo>
                  <a:lnTo>
                    <a:pt x="106" y="13"/>
                  </a:lnTo>
                  <a:lnTo>
                    <a:pt x="108" y="18"/>
                  </a:lnTo>
                  <a:lnTo>
                    <a:pt x="110" y="24"/>
                  </a:lnTo>
                  <a:lnTo>
                    <a:pt x="106" y="36"/>
                  </a:lnTo>
                  <a:lnTo>
                    <a:pt x="99" y="46"/>
                  </a:lnTo>
                  <a:lnTo>
                    <a:pt x="86" y="49"/>
                  </a:lnTo>
                  <a:lnTo>
                    <a:pt x="74" y="46"/>
                  </a:lnTo>
                  <a:lnTo>
                    <a:pt x="64" y="36"/>
                  </a:lnTo>
                  <a:lnTo>
                    <a:pt x="61" y="24"/>
                  </a:lnTo>
                  <a:lnTo>
                    <a:pt x="61" y="18"/>
                  </a:lnTo>
                  <a:lnTo>
                    <a:pt x="64" y="13"/>
                  </a:lnTo>
                  <a:lnTo>
                    <a:pt x="67" y="8"/>
                  </a:lnTo>
                  <a:lnTo>
                    <a:pt x="74" y="4"/>
                  </a:lnTo>
                  <a:lnTo>
                    <a:pt x="78" y="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B1B3B4"/>
                </a:solidFill>
              </a:endParaRPr>
            </a:p>
          </p:txBody>
        </p:sp>
        <p:sp>
          <p:nvSpPr>
            <p:cNvPr id="85" name="Freeform 37"/>
            <p:cNvSpPr>
              <a:spLocks/>
            </p:cNvSpPr>
            <p:nvPr/>
          </p:nvSpPr>
          <p:spPr bwMode="auto">
            <a:xfrm>
              <a:off x="4289426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B1B3B4"/>
                </a:solidFill>
              </a:endParaRPr>
            </a:p>
          </p:txBody>
        </p:sp>
        <p:sp>
          <p:nvSpPr>
            <p:cNvPr id="86" name="Freeform 38"/>
            <p:cNvSpPr>
              <a:spLocks noEditPoints="1"/>
            </p:cNvSpPr>
            <p:nvPr/>
          </p:nvSpPr>
          <p:spPr bwMode="auto">
            <a:xfrm>
              <a:off x="4921251" y="5353050"/>
              <a:ext cx="322263" cy="514350"/>
            </a:xfrm>
            <a:custGeom>
              <a:avLst/>
              <a:gdLst>
                <a:gd name="T0" fmla="*/ 39 w 203"/>
                <a:gd name="T1" fmla="*/ 33 h 324"/>
                <a:gd name="T2" fmla="*/ 39 w 203"/>
                <a:gd name="T3" fmla="*/ 164 h 324"/>
                <a:gd name="T4" fmla="*/ 92 w 203"/>
                <a:gd name="T5" fmla="*/ 164 h 324"/>
                <a:gd name="T6" fmla="*/ 111 w 203"/>
                <a:gd name="T7" fmla="*/ 163 h 324"/>
                <a:gd name="T8" fmla="*/ 123 w 203"/>
                <a:gd name="T9" fmla="*/ 160 h 324"/>
                <a:gd name="T10" fmla="*/ 134 w 203"/>
                <a:gd name="T11" fmla="*/ 155 h 324"/>
                <a:gd name="T12" fmla="*/ 144 w 203"/>
                <a:gd name="T13" fmla="*/ 146 h 324"/>
                <a:gd name="T14" fmla="*/ 153 w 203"/>
                <a:gd name="T15" fmla="*/ 133 h 324"/>
                <a:gd name="T16" fmla="*/ 158 w 203"/>
                <a:gd name="T17" fmla="*/ 117 h 324"/>
                <a:gd name="T18" fmla="*/ 159 w 203"/>
                <a:gd name="T19" fmla="*/ 100 h 324"/>
                <a:gd name="T20" fmla="*/ 158 w 203"/>
                <a:gd name="T21" fmla="*/ 78 h 324"/>
                <a:gd name="T22" fmla="*/ 151 w 203"/>
                <a:gd name="T23" fmla="*/ 63 h 324"/>
                <a:gd name="T24" fmla="*/ 140 w 203"/>
                <a:gd name="T25" fmla="*/ 49 h 324"/>
                <a:gd name="T26" fmla="*/ 126 w 203"/>
                <a:gd name="T27" fmla="*/ 39 h 324"/>
                <a:gd name="T28" fmla="*/ 106 w 203"/>
                <a:gd name="T29" fmla="*/ 35 h 324"/>
                <a:gd name="T30" fmla="*/ 80 w 203"/>
                <a:gd name="T31" fmla="*/ 33 h 324"/>
                <a:gd name="T32" fmla="*/ 39 w 203"/>
                <a:gd name="T33" fmla="*/ 33 h 324"/>
                <a:gd name="T34" fmla="*/ 0 w 203"/>
                <a:gd name="T35" fmla="*/ 0 h 324"/>
                <a:gd name="T36" fmla="*/ 91 w 203"/>
                <a:gd name="T37" fmla="*/ 0 h 324"/>
                <a:gd name="T38" fmla="*/ 114 w 203"/>
                <a:gd name="T39" fmla="*/ 2 h 324"/>
                <a:gd name="T40" fmla="*/ 133 w 203"/>
                <a:gd name="T41" fmla="*/ 3 h 324"/>
                <a:gd name="T42" fmla="*/ 147 w 203"/>
                <a:gd name="T43" fmla="*/ 8 h 324"/>
                <a:gd name="T44" fmla="*/ 161 w 203"/>
                <a:gd name="T45" fmla="*/ 16 h 324"/>
                <a:gd name="T46" fmla="*/ 180 w 203"/>
                <a:gd name="T47" fmla="*/ 30 h 324"/>
                <a:gd name="T48" fmla="*/ 192 w 203"/>
                <a:gd name="T49" fmla="*/ 49 h 324"/>
                <a:gd name="T50" fmla="*/ 200 w 203"/>
                <a:gd name="T51" fmla="*/ 69 h 324"/>
                <a:gd name="T52" fmla="*/ 203 w 203"/>
                <a:gd name="T53" fmla="*/ 92 h 324"/>
                <a:gd name="T54" fmla="*/ 200 w 203"/>
                <a:gd name="T55" fmla="*/ 124 h 324"/>
                <a:gd name="T56" fmla="*/ 190 w 203"/>
                <a:gd name="T57" fmla="*/ 149 h 324"/>
                <a:gd name="T58" fmla="*/ 173 w 203"/>
                <a:gd name="T59" fmla="*/ 171 h 324"/>
                <a:gd name="T60" fmla="*/ 150 w 203"/>
                <a:gd name="T61" fmla="*/ 185 h 324"/>
                <a:gd name="T62" fmla="*/ 125 w 203"/>
                <a:gd name="T63" fmla="*/ 192 h 324"/>
                <a:gd name="T64" fmla="*/ 95 w 203"/>
                <a:gd name="T65" fmla="*/ 196 h 324"/>
                <a:gd name="T66" fmla="*/ 39 w 203"/>
                <a:gd name="T67" fmla="*/ 196 h 324"/>
                <a:gd name="T68" fmla="*/ 39 w 203"/>
                <a:gd name="T69" fmla="*/ 324 h 324"/>
                <a:gd name="T70" fmla="*/ 0 w 203"/>
                <a:gd name="T71" fmla="*/ 324 h 324"/>
                <a:gd name="T72" fmla="*/ 0 w 203"/>
                <a:gd name="T7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324">
                  <a:moveTo>
                    <a:pt x="39" y="33"/>
                  </a:moveTo>
                  <a:lnTo>
                    <a:pt x="39" y="164"/>
                  </a:lnTo>
                  <a:lnTo>
                    <a:pt x="92" y="164"/>
                  </a:lnTo>
                  <a:lnTo>
                    <a:pt x="111" y="163"/>
                  </a:lnTo>
                  <a:lnTo>
                    <a:pt x="123" y="160"/>
                  </a:lnTo>
                  <a:lnTo>
                    <a:pt x="134" y="155"/>
                  </a:lnTo>
                  <a:lnTo>
                    <a:pt x="144" y="146"/>
                  </a:lnTo>
                  <a:lnTo>
                    <a:pt x="153" y="133"/>
                  </a:lnTo>
                  <a:lnTo>
                    <a:pt x="158" y="117"/>
                  </a:lnTo>
                  <a:lnTo>
                    <a:pt x="159" y="100"/>
                  </a:lnTo>
                  <a:lnTo>
                    <a:pt x="158" y="78"/>
                  </a:lnTo>
                  <a:lnTo>
                    <a:pt x="151" y="63"/>
                  </a:lnTo>
                  <a:lnTo>
                    <a:pt x="140" y="49"/>
                  </a:lnTo>
                  <a:lnTo>
                    <a:pt x="126" y="39"/>
                  </a:lnTo>
                  <a:lnTo>
                    <a:pt x="106" y="35"/>
                  </a:lnTo>
                  <a:lnTo>
                    <a:pt x="80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91" y="0"/>
                  </a:lnTo>
                  <a:lnTo>
                    <a:pt x="114" y="2"/>
                  </a:lnTo>
                  <a:lnTo>
                    <a:pt x="133" y="3"/>
                  </a:lnTo>
                  <a:lnTo>
                    <a:pt x="147" y="8"/>
                  </a:lnTo>
                  <a:lnTo>
                    <a:pt x="161" y="16"/>
                  </a:lnTo>
                  <a:lnTo>
                    <a:pt x="180" y="30"/>
                  </a:lnTo>
                  <a:lnTo>
                    <a:pt x="192" y="49"/>
                  </a:lnTo>
                  <a:lnTo>
                    <a:pt x="200" y="69"/>
                  </a:lnTo>
                  <a:lnTo>
                    <a:pt x="203" y="92"/>
                  </a:lnTo>
                  <a:lnTo>
                    <a:pt x="200" y="124"/>
                  </a:lnTo>
                  <a:lnTo>
                    <a:pt x="190" y="149"/>
                  </a:lnTo>
                  <a:lnTo>
                    <a:pt x="173" y="171"/>
                  </a:lnTo>
                  <a:lnTo>
                    <a:pt x="150" y="185"/>
                  </a:lnTo>
                  <a:lnTo>
                    <a:pt x="125" y="192"/>
                  </a:lnTo>
                  <a:lnTo>
                    <a:pt x="95" y="196"/>
                  </a:lnTo>
                  <a:lnTo>
                    <a:pt x="39" y="196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B1B3B4"/>
                </a:solidFill>
              </a:endParaRPr>
            </a:p>
          </p:txBody>
        </p:sp>
        <p:sp>
          <p:nvSpPr>
            <p:cNvPr id="87" name="Freeform 39"/>
            <p:cNvSpPr>
              <a:spLocks noEditPoints="1"/>
            </p:cNvSpPr>
            <p:nvPr/>
          </p:nvSpPr>
          <p:spPr bwMode="auto">
            <a:xfrm>
              <a:off x="5238751" y="5353050"/>
              <a:ext cx="420688" cy="514350"/>
            </a:xfrm>
            <a:custGeom>
              <a:avLst/>
              <a:gdLst>
                <a:gd name="T0" fmla="*/ 131 w 265"/>
                <a:gd name="T1" fmla="*/ 35 h 324"/>
                <a:gd name="T2" fmla="*/ 81 w 265"/>
                <a:gd name="T3" fmla="*/ 192 h 324"/>
                <a:gd name="T4" fmla="*/ 181 w 265"/>
                <a:gd name="T5" fmla="*/ 192 h 324"/>
                <a:gd name="T6" fmla="*/ 131 w 265"/>
                <a:gd name="T7" fmla="*/ 35 h 324"/>
                <a:gd name="T8" fmla="*/ 108 w 265"/>
                <a:gd name="T9" fmla="*/ 0 h 324"/>
                <a:gd name="T10" fmla="*/ 159 w 265"/>
                <a:gd name="T11" fmla="*/ 0 h 324"/>
                <a:gd name="T12" fmla="*/ 265 w 265"/>
                <a:gd name="T13" fmla="*/ 324 h 324"/>
                <a:gd name="T14" fmla="*/ 222 w 265"/>
                <a:gd name="T15" fmla="*/ 324 h 324"/>
                <a:gd name="T16" fmla="*/ 192 w 265"/>
                <a:gd name="T17" fmla="*/ 225 h 324"/>
                <a:gd name="T18" fmla="*/ 70 w 265"/>
                <a:gd name="T19" fmla="*/ 225 h 324"/>
                <a:gd name="T20" fmla="*/ 39 w 265"/>
                <a:gd name="T21" fmla="*/ 324 h 324"/>
                <a:gd name="T22" fmla="*/ 0 w 265"/>
                <a:gd name="T23" fmla="*/ 324 h 324"/>
                <a:gd name="T24" fmla="*/ 108 w 265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" h="324">
                  <a:moveTo>
                    <a:pt x="131" y="35"/>
                  </a:moveTo>
                  <a:lnTo>
                    <a:pt x="81" y="192"/>
                  </a:lnTo>
                  <a:lnTo>
                    <a:pt x="181" y="192"/>
                  </a:lnTo>
                  <a:lnTo>
                    <a:pt x="131" y="35"/>
                  </a:lnTo>
                  <a:close/>
                  <a:moveTo>
                    <a:pt x="108" y="0"/>
                  </a:moveTo>
                  <a:lnTo>
                    <a:pt x="159" y="0"/>
                  </a:lnTo>
                  <a:lnTo>
                    <a:pt x="265" y="324"/>
                  </a:lnTo>
                  <a:lnTo>
                    <a:pt x="222" y="324"/>
                  </a:lnTo>
                  <a:lnTo>
                    <a:pt x="192" y="225"/>
                  </a:lnTo>
                  <a:lnTo>
                    <a:pt x="70" y="225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B1B3B4"/>
                </a:solidFill>
              </a:endParaRPr>
            </a:p>
          </p:txBody>
        </p:sp>
        <p:sp>
          <p:nvSpPr>
            <p:cNvPr id="88" name="Freeform 40"/>
            <p:cNvSpPr>
              <a:spLocks noEditPoints="1"/>
            </p:cNvSpPr>
            <p:nvPr/>
          </p:nvSpPr>
          <p:spPr bwMode="auto">
            <a:xfrm>
              <a:off x="5738813" y="5353050"/>
              <a:ext cx="355600" cy="514350"/>
            </a:xfrm>
            <a:custGeom>
              <a:avLst/>
              <a:gdLst>
                <a:gd name="T0" fmla="*/ 39 w 224"/>
                <a:gd name="T1" fmla="*/ 31 h 324"/>
                <a:gd name="T2" fmla="*/ 39 w 224"/>
                <a:gd name="T3" fmla="*/ 292 h 324"/>
                <a:gd name="T4" fmla="*/ 78 w 224"/>
                <a:gd name="T5" fmla="*/ 292 h 324"/>
                <a:gd name="T6" fmla="*/ 97 w 224"/>
                <a:gd name="T7" fmla="*/ 291 h 324"/>
                <a:gd name="T8" fmla="*/ 116 w 224"/>
                <a:gd name="T9" fmla="*/ 289 h 324"/>
                <a:gd name="T10" fmla="*/ 133 w 224"/>
                <a:gd name="T11" fmla="*/ 283 h 324"/>
                <a:gd name="T12" fmla="*/ 147 w 224"/>
                <a:gd name="T13" fmla="*/ 274 h 324"/>
                <a:gd name="T14" fmla="*/ 160 w 224"/>
                <a:gd name="T15" fmla="*/ 258 h 324"/>
                <a:gd name="T16" fmla="*/ 172 w 224"/>
                <a:gd name="T17" fmla="*/ 232 h 324"/>
                <a:gd name="T18" fmla="*/ 180 w 224"/>
                <a:gd name="T19" fmla="*/ 200 h 324"/>
                <a:gd name="T20" fmla="*/ 182 w 224"/>
                <a:gd name="T21" fmla="*/ 167 h 324"/>
                <a:gd name="T22" fmla="*/ 180 w 224"/>
                <a:gd name="T23" fmla="*/ 135 h 324"/>
                <a:gd name="T24" fmla="*/ 175 w 224"/>
                <a:gd name="T25" fmla="*/ 106 h 324"/>
                <a:gd name="T26" fmla="*/ 167 w 224"/>
                <a:gd name="T27" fmla="*/ 83 h 324"/>
                <a:gd name="T28" fmla="*/ 153 w 224"/>
                <a:gd name="T29" fmla="*/ 61 h 324"/>
                <a:gd name="T30" fmla="*/ 138 w 224"/>
                <a:gd name="T31" fmla="*/ 47 h 324"/>
                <a:gd name="T32" fmla="*/ 121 w 224"/>
                <a:gd name="T33" fmla="*/ 38 h 324"/>
                <a:gd name="T34" fmla="*/ 100 w 224"/>
                <a:gd name="T35" fmla="*/ 33 h 324"/>
                <a:gd name="T36" fmla="*/ 78 w 224"/>
                <a:gd name="T37" fmla="*/ 31 h 324"/>
                <a:gd name="T38" fmla="*/ 39 w 224"/>
                <a:gd name="T39" fmla="*/ 31 h 324"/>
                <a:gd name="T40" fmla="*/ 0 w 224"/>
                <a:gd name="T41" fmla="*/ 0 h 324"/>
                <a:gd name="T42" fmla="*/ 64 w 224"/>
                <a:gd name="T43" fmla="*/ 0 h 324"/>
                <a:gd name="T44" fmla="*/ 97 w 224"/>
                <a:gd name="T45" fmla="*/ 2 h 324"/>
                <a:gd name="T46" fmla="*/ 124 w 224"/>
                <a:gd name="T47" fmla="*/ 5 h 324"/>
                <a:gd name="T48" fmla="*/ 146 w 224"/>
                <a:gd name="T49" fmla="*/ 11 h 324"/>
                <a:gd name="T50" fmla="*/ 169 w 224"/>
                <a:gd name="T51" fmla="*/ 25 h 324"/>
                <a:gd name="T52" fmla="*/ 189 w 224"/>
                <a:gd name="T53" fmla="*/ 44 h 324"/>
                <a:gd name="T54" fmla="*/ 203 w 224"/>
                <a:gd name="T55" fmla="*/ 67 h 324"/>
                <a:gd name="T56" fmla="*/ 214 w 224"/>
                <a:gd name="T57" fmla="*/ 94 h 324"/>
                <a:gd name="T58" fmla="*/ 222 w 224"/>
                <a:gd name="T59" fmla="*/ 127 h 324"/>
                <a:gd name="T60" fmla="*/ 224 w 224"/>
                <a:gd name="T61" fmla="*/ 163 h 324"/>
                <a:gd name="T62" fmla="*/ 221 w 224"/>
                <a:gd name="T63" fmla="*/ 202 h 324"/>
                <a:gd name="T64" fmla="*/ 213 w 224"/>
                <a:gd name="T65" fmla="*/ 236 h 324"/>
                <a:gd name="T66" fmla="*/ 202 w 224"/>
                <a:gd name="T67" fmla="*/ 263 h 324"/>
                <a:gd name="T68" fmla="*/ 186 w 224"/>
                <a:gd name="T69" fmla="*/ 283 h 324"/>
                <a:gd name="T70" fmla="*/ 166 w 224"/>
                <a:gd name="T71" fmla="*/ 303 h 324"/>
                <a:gd name="T72" fmla="*/ 142 w 224"/>
                <a:gd name="T73" fmla="*/ 316 h 324"/>
                <a:gd name="T74" fmla="*/ 116 w 224"/>
                <a:gd name="T75" fmla="*/ 322 h 324"/>
                <a:gd name="T76" fmla="*/ 85 w 224"/>
                <a:gd name="T77" fmla="*/ 324 h 324"/>
                <a:gd name="T78" fmla="*/ 0 w 224"/>
                <a:gd name="T79" fmla="*/ 324 h 324"/>
                <a:gd name="T80" fmla="*/ 0 w 224"/>
                <a:gd name="T8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4" h="324">
                  <a:moveTo>
                    <a:pt x="39" y="31"/>
                  </a:moveTo>
                  <a:lnTo>
                    <a:pt x="39" y="292"/>
                  </a:lnTo>
                  <a:lnTo>
                    <a:pt x="78" y="292"/>
                  </a:lnTo>
                  <a:lnTo>
                    <a:pt x="97" y="291"/>
                  </a:lnTo>
                  <a:lnTo>
                    <a:pt x="116" y="289"/>
                  </a:lnTo>
                  <a:lnTo>
                    <a:pt x="133" y="283"/>
                  </a:lnTo>
                  <a:lnTo>
                    <a:pt x="147" y="274"/>
                  </a:lnTo>
                  <a:lnTo>
                    <a:pt x="160" y="258"/>
                  </a:lnTo>
                  <a:lnTo>
                    <a:pt x="172" y="232"/>
                  </a:lnTo>
                  <a:lnTo>
                    <a:pt x="180" y="200"/>
                  </a:lnTo>
                  <a:lnTo>
                    <a:pt x="182" y="167"/>
                  </a:lnTo>
                  <a:lnTo>
                    <a:pt x="180" y="135"/>
                  </a:lnTo>
                  <a:lnTo>
                    <a:pt x="175" y="106"/>
                  </a:lnTo>
                  <a:lnTo>
                    <a:pt x="167" y="83"/>
                  </a:lnTo>
                  <a:lnTo>
                    <a:pt x="153" y="61"/>
                  </a:lnTo>
                  <a:lnTo>
                    <a:pt x="138" y="47"/>
                  </a:lnTo>
                  <a:lnTo>
                    <a:pt x="121" y="38"/>
                  </a:lnTo>
                  <a:lnTo>
                    <a:pt x="100" y="33"/>
                  </a:lnTo>
                  <a:lnTo>
                    <a:pt x="78" y="31"/>
                  </a:lnTo>
                  <a:lnTo>
                    <a:pt x="39" y="31"/>
                  </a:lnTo>
                  <a:close/>
                  <a:moveTo>
                    <a:pt x="0" y="0"/>
                  </a:moveTo>
                  <a:lnTo>
                    <a:pt x="64" y="0"/>
                  </a:lnTo>
                  <a:lnTo>
                    <a:pt x="97" y="2"/>
                  </a:lnTo>
                  <a:lnTo>
                    <a:pt x="124" y="5"/>
                  </a:lnTo>
                  <a:lnTo>
                    <a:pt x="146" y="11"/>
                  </a:lnTo>
                  <a:lnTo>
                    <a:pt x="169" y="25"/>
                  </a:lnTo>
                  <a:lnTo>
                    <a:pt x="189" y="44"/>
                  </a:lnTo>
                  <a:lnTo>
                    <a:pt x="203" y="67"/>
                  </a:lnTo>
                  <a:lnTo>
                    <a:pt x="214" y="94"/>
                  </a:lnTo>
                  <a:lnTo>
                    <a:pt x="222" y="127"/>
                  </a:lnTo>
                  <a:lnTo>
                    <a:pt x="224" y="163"/>
                  </a:lnTo>
                  <a:lnTo>
                    <a:pt x="221" y="202"/>
                  </a:lnTo>
                  <a:lnTo>
                    <a:pt x="213" y="236"/>
                  </a:lnTo>
                  <a:lnTo>
                    <a:pt x="202" y="263"/>
                  </a:lnTo>
                  <a:lnTo>
                    <a:pt x="186" y="283"/>
                  </a:lnTo>
                  <a:lnTo>
                    <a:pt x="166" y="303"/>
                  </a:lnTo>
                  <a:lnTo>
                    <a:pt x="142" y="316"/>
                  </a:lnTo>
                  <a:lnTo>
                    <a:pt x="116" y="322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B1B3B4"/>
                </a:solidFill>
              </a:endParaRPr>
            </a:p>
          </p:txBody>
        </p:sp>
        <p:sp>
          <p:nvSpPr>
            <p:cNvPr id="89" name="Freeform 41"/>
            <p:cNvSpPr>
              <a:spLocks/>
            </p:cNvSpPr>
            <p:nvPr/>
          </p:nvSpPr>
          <p:spPr bwMode="auto">
            <a:xfrm>
              <a:off x="6213476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8 w 182"/>
                <a:gd name="T3" fmla="*/ 0 h 324"/>
                <a:gd name="T4" fmla="*/ 171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8" y="0"/>
                  </a:lnTo>
                  <a:lnTo>
                    <a:pt x="171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B1B3B4"/>
                </a:solidFill>
              </a:endParaRPr>
            </a:p>
          </p:txBody>
        </p:sp>
        <p:sp>
          <p:nvSpPr>
            <p:cNvPr id="90" name="Freeform 42"/>
            <p:cNvSpPr>
              <a:spLocks noEditPoints="1"/>
            </p:cNvSpPr>
            <p:nvPr/>
          </p:nvSpPr>
          <p:spPr bwMode="auto">
            <a:xfrm>
              <a:off x="6602413" y="5353050"/>
              <a:ext cx="327025" cy="514350"/>
            </a:xfrm>
            <a:custGeom>
              <a:avLst/>
              <a:gdLst>
                <a:gd name="T0" fmla="*/ 40 w 206"/>
                <a:gd name="T1" fmla="*/ 33 h 324"/>
                <a:gd name="T2" fmla="*/ 40 w 206"/>
                <a:gd name="T3" fmla="*/ 153 h 324"/>
                <a:gd name="T4" fmla="*/ 75 w 206"/>
                <a:gd name="T5" fmla="*/ 153 h 324"/>
                <a:gd name="T6" fmla="*/ 100 w 206"/>
                <a:gd name="T7" fmla="*/ 152 h 324"/>
                <a:gd name="T8" fmla="*/ 119 w 206"/>
                <a:gd name="T9" fmla="*/ 147 h 324"/>
                <a:gd name="T10" fmla="*/ 133 w 206"/>
                <a:gd name="T11" fmla="*/ 138 h 324"/>
                <a:gd name="T12" fmla="*/ 142 w 206"/>
                <a:gd name="T13" fmla="*/ 125 h 324"/>
                <a:gd name="T14" fmla="*/ 147 w 206"/>
                <a:gd name="T15" fmla="*/ 108 h 324"/>
                <a:gd name="T16" fmla="*/ 150 w 206"/>
                <a:gd name="T17" fmla="*/ 89 h 324"/>
                <a:gd name="T18" fmla="*/ 145 w 206"/>
                <a:gd name="T19" fmla="*/ 67 h 324"/>
                <a:gd name="T20" fmla="*/ 134 w 206"/>
                <a:gd name="T21" fmla="*/ 50 h 324"/>
                <a:gd name="T22" fmla="*/ 117 w 206"/>
                <a:gd name="T23" fmla="*/ 39 h 324"/>
                <a:gd name="T24" fmla="*/ 100 w 206"/>
                <a:gd name="T25" fmla="*/ 35 h 324"/>
                <a:gd name="T26" fmla="*/ 76 w 206"/>
                <a:gd name="T27" fmla="*/ 33 h 324"/>
                <a:gd name="T28" fmla="*/ 40 w 206"/>
                <a:gd name="T29" fmla="*/ 33 h 324"/>
                <a:gd name="T30" fmla="*/ 0 w 206"/>
                <a:gd name="T31" fmla="*/ 0 h 324"/>
                <a:gd name="T32" fmla="*/ 76 w 206"/>
                <a:gd name="T33" fmla="*/ 0 h 324"/>
                <a:gd name="T34" fmla="*/ 106 w 206"/>
                <a:gd name="T35" fmla="*/ 2 h 324"/>
                <a:gd name="T36" fmla="*/ 128 w 206"/>
                <a:gd name="T37" fmla="*/ 6 h 324"/>
                <a:gd name="T38" fmla="*/ 145 w 206"/>
                <a:gd name="T39" fmla="*/ 13 h 324"/>
                <a:gd name="T40" fmla="*/ 158 w 206"/>
                <a:gd name="T41" fmla="*/ 20 h 324"/>
                <a:gd name="T42" fmla="*/ 169 w 206"/>
                <a:gd name="T43" fmla="*/ 31 h 324"/>
                <a:gd name="T44" fmla="*/ 179 w 206"/>
                <a:gd name="T45" fmla="*/ 47 h 324"/>
                <a:gd name="T46" fmla="*/ 187 w 206"/>
                <a:gd name="T47" fmla="*/ 66 h 324"/>
                <a:gd name="T48" fmla="*/ 190 w 206"/>
                <a:gd name="T49" fmla="*/ 89 h 324"/>
                <a:gd name="T50" fmla="*/ 187 w 206"/>
                <a:gd name="T51" fmla="*/ 114 h 324"/>
                <a:gd name="T52" fmla="*/ 179 w 206"/>
                <a:gd name="T53" fmla="*/ 136 h 324"/>
                <a:gd name="T54" fmla="*/ 165 w 206"/>
                <a:gd name="T55" fmla="*/ 153 h 324"/>
                <a:gd name="T56" fmla="*/ 150 w 206"/>
                <a:gd name="T57" fmla="*/ 167 h 324"/>
                <a:gd name="T58" fmla="*/ 128 w 206"/>
                <a:gd name="T59" fmla="*/ 175 h 324"/>
                <a:gd name="T60" fmla="*/ 104 w 206"/>
                <a:gd name="T61" fmla="*/ 178 h 324"/>
                <a:gd name="T62" fmla="*/ 100 w 206"/>
                <a:gd name="T63" fmla="*/ 178 h 324"/>
                <a:gd name="T64" fmla="*/ 112 w 206"/>
                <a:gd name="T65" fmla="*/ 191 h 324"/>
                <a:gd name="T66" fmla="*/ 123 w 206"/>
                <a:gd name="T67" fmla="*/ 203 h 324"/>
                <a:gd name="T68" fmla="*/ 131 w 206"/>
                <a:gd name="T69" fmla="*/ 214 h 324"/>
                <a:gd name="T70" fmla="*/ 137 w 206"/>
                <a:gd name="T71" fmla="*/ 224 h 324"/>
                <a:gd name="T72" fmla="*/ 147 w 206"/>
                <a:gd name="T73" fmla="*/ 236 h 324"/>
                <a:gd name="T74" fmla="*/ 158 w 206"/>
                <a:gd name="T75" fmla="*/ 250 h 324"/>
                <a:gd name="T76" fmla="*/ 169 w 206"/>
                <a:gd name="T77" fmla="*/ 267 h 324"/>
                <a:gd name="T78" fmla="*/ 179 w 206"/>
                <a:gd name="T79" fmla="*/ 285 h 324"/>
                <a:gd name="T80" fmla="*/ 190 w 206"/>
                <a:gd name="T81" fmla="*/ 300 h 324"/>
                <a:gd name="T82" fmla="*/ 198 w 206"/>
                <a:gd name="T83" fmla="*/ 313 h 324"/>
                <a:gd name="T84" fmla="*/ 204 w 206"/>
                <a:gd name="T85" fmla="*/ 321 h 324"/>
                <a:gd name="T86" fmla="*/ 206 w 206"/>
                <a:gd name="T87" fmla="*/ 324 h 324"/>
                <a:gd name="T88" fmla="*/ 158 w 206"/>
                <a:gd name="T89" fmla="*/ 324 h 324"/>
                <a:gd name="T90" fmla="*/ 150 w 206"/>
                <a:gd name="T91" fmla="*/ 308 h 324"/>
                <a:gd name="T92" fmla="*/ 137 w 206"/>
                <a:gd name="T93" fmla="*/ 286 h 324"/>
                <a:gd name="T94" fmla="*/ 120 w 206"/>
                <a:gd name="T95" fmla="*/ 261 h 324"/>
                <a:gd name="T96" fmla="*/ 100 w 206"/>
                <a:gd name="T97" fmla="*/ 232 h 324"/>
                <a:gd name="T98" fmla="*/ 75 w 206"/>
                <a:gd name="T99" fmla="*/ 199 h 324"/>
                <a:gd name="T100" fmla="*/ 64 w 206"/>
                <a:gd name="T101" fmla="*/ 186 h 324"/>
                <a:gd name="T102" fmla="*/ 53 w 206"/>
                <a:gd name="T103" fmla="*/ 180 h 324"/>
                <a:gd name="T104" fmla="*/ 39 w 206"/>
                <a:gd name="T105" fmla="*/ 178 h 324"/>
                <a:gd name="T106" fmla="*/ 39 w 206"/>
                <a:gd name="T107" fmla="*/ 324 h 324"/>
                <a:gd name="T108" fmla="*/ 0 w 206"/>
                <a:gd name="T109" fmla="*/ 324 h 324"/>
                <a:gd name="T110" fmla="*/ 0 w 206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6" h="324">
                  <a:moveTo>
                    <a:pt x="40" y="33"/>
                  </a:moveTo>
                  <a:lnTo>
                    <a:pt x="40" y="153"/>
                  </a:lnTo>
                  <a:lnTo>
                    <a:pt x="75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50" y="89"/>
                  </a:lnTo>
                  <a:lnTo>
                    <a:pt x="145" y="67"/>
                  </a:lnTo>
                  <a:lnTo>
                    <a:pt x="134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6" y="33"/>
                  </a:lnTo>
                  <a:lnTo>
                    <a:pt x="40" y="33"/>
                  </a:lnTo>
                  <a:close/>
                  <a:moveTo>
                    <a:pt x="0" y="0"/>
                  </a:moveTo>
                  <a:lnTo>
                    <a:pt x="76" y="0"/>
                  </a:lnTo>
                  <a:lnTo>
                    <a:pt x="106" y="2"/>
                  </a:lnTo>
                  <a:lnTo>
                    <a:pt x="128" y="6"/>
                  </a:lnTo>
                  <a:lnTo>
                    <a:pt x="145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79" y="47"/>
                  </a:lnTo>
                  <a:lnTo>
                    <a:pt x="187" y="66"/>
                  </a:lnTo>
                  <a:lnTo>
                    <a:pt x="190" y="89"/>
                  </a:lnTo>
                  <a:lnTo>
                    <a:pt x="187" y="114"/>
                  </a:lnTo>
                  <a:lnTo>
                    <a:pt x="179" y="136"/>
                  </a:lnTo>
                  <a:lnTo>
                    <a:pt x="165" y="153"/>
                  </a:lnTo>
                  <a:lnTo>
                    <a:pt x="150" y="167"/>
                  </a:lnTo>
                  <a:lnTo>
                    <a:pt x="128" y="175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79" y="285"/>
                  </a:lnTo>
                  <a:lnTo>
                    <a:pt x="190" y="300"/>
                  </a:lnTo>
                  <a:lnTo>
                    <a:pt x="198" y="313"/>
                  </a:lnTo>
                  <a:lnTo>
                    <a:pt x="204" y="321"/>
                  </a:lnTo>
                  <a:lnTo>
                    <a:pt x="206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7" y="286"/>
                  </a:lnTo>
                  <a:lnTo>
                    <a:pt x="120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B1B3B4"/>
                </a:solidFill>
              </a:endParaRPr>
            </a:p>
          </p:txBody>
        </p:sp>
        <p:sp>
          <p:nvSpPr>
            <p:cNvPr id="91" name="Freeform 43"/>
            <p:cNvSpPr>
              <a:spLocks noEditPoints="1"/>
            </p:cNvSpPr>
            <p:nvPr/>
          </p:nvSpPr>
          <p:spPr bwMode="auto">
            <a:xfrm>
              <a:off x="7018338" y="5353050"/>
              <a:ext cx="338138" cy="514350"/>
            </a:xfrm>
            <a:custGeom>
              <a:avLst/>
              <a:gdLst>
                <a:gd name="T0" fmla="*/ 38 w 213"/>
                <a:gd name="T1" fmla="*/ 292 h 324"/>
                <a:gd name="T2" fmla="*/ 133 w 213"/>
                <a:gd name="T3" fmla="*/ 291 h 324"/>
                <a:gd name="T4" fmla="*/ 163 w 213"/>
                <a:gd name="T5" fmla="*/ 271 h 324"/>
                <a:gd name="T6" fmla="*/ 172 w 213"/>
                <a:gd name="T7" fmla="*/ 232 h 324"/>
                <a:gd name="T8" fmla="*/ 161 w 213"/>
                <a:gd name="T9" fmla="*/ 196 h 324"/>
                <a:gd name="T10" fmla="*/ 133 w 213"/>
                <a:gd name="T11" fmla="*/ 175 h 324"/>
                <a:gd name="T12" fmla="*/ 96 w 213"/>
                <a:gd name="T13" fmla="*/ 172 h 324"/>
                <a:gd name="T14" fmla="*/ 38 w 213"/>
                <a:gd name="T15" fmla="*/ 33 h 324"/>
                <a:gd name="T16" fmla="*/ 94 w 213"/>
                <a:gd name="T17" fmla="*/ 139 h 324"/>
                <a:gd name="T18" fmla="*/ 133 w 213"/>
                <a:gd name="T19" fmla="*/ 135 h 324"/>
                <a:gd name="T20" fmla="*/ 152 w 213"/>
                <a:gd name="T21" fmla="*/ 111 h 324"/>
                <a:gd name="T22" fmla="*/ 156 w 213"/>
                <a:gd name="T23" fmla="*/ 86 h 324"/>
                <a:gd name="T24" fmla="*/ 145 w 213"/>
                <a:gd name="T25" fmla="*/ 53 h 324"/>
                <a:gd name="T26" fmla="*/ 119 w 213"/>
                <a:gd name="T27" fmla="*/ 36 h 324"/>
                <a:gd name="T28" fmla="*/ 85 w 213"/>
                <a:gd name="T29" fmla="*/ 33 h 324"/>
                <a:gd name="T30" fmla="*/ 0 w 213"/>
                <a:gd name="T31" fmla="*/ 0 h 324"/>
                <a:gd name="T32" fmla="*/ 81 w 213"/>
                <a:gd name="T33" fmla="*/ 0 h 324"/>
                <a:gd name="T34" fmla="*/ 122 w 213"/>
                <a:gd name="T35" fmla="*/ 2 h 324"/>
                <a:gd name="T36" fmla="*/ 144 w 213"/>
                <a:gd name="T37" fmla="*/ 8 h 324"/>
                <a:gd name="T38" fmla="*/ 185 w 213"/>
                <a:gd name="T39" fmla="*/ 36 h 324"/>
                <a:gd name="T40" fmla="*/ 199 w 213"/>
                <a:gd name="T41" fmla="*/ 81 h 324"/>
                <a:gd name="T42" fmla="*/ 185 w 213"/>
                <a:gd name="T43" fmla="*/ 125 h 324"/>
                <a:gd name="T44" fmla="*/ 141 w 213"/>
                <a:gd name="T45" fmla="*/ 152 h 324"/>
                <a:gd name="T46" fmla="*/ 172 w 213"/>
                <a:gd name="T47" fmla="*/ 163 h 324"/>
                <a:gd name="T48" fmla="*/ 197 w 213"/>
                <a:gd name="T49" fmla="*/ 183 h 324"/>
                <a:gd name="T50" fmla="*/ 211 w 213"/>
                <a:gd name="T51" fmla="*/ 217 h 324"/>
                <a:gd name="T52" fmla="*/ 210 w 213"/>
                <a:gd name="T53" fmla="*/ 261 h 324"/>
                <a:gd name="T54" fmla="*/ 183 w 213"/>
                <a:gd name="T55" fmla="*/ 302 h 324"/>
                <a:gd name="T56" fmla="*/ 152 w 213"/>
                <a:gd name="T57" fmla="*/ 319 h 324"/>
                <a:gd name="T58" fmla="*/ 128 w 213"/>
                <a:gd name="T59" fmla="*/ 322 h 324"/>
                <a:gd name="T60" fmla="*/ 85 w 213"/>
                <a:gd name="T61" fmla="*/ 324 h 324"/>
                <a:gd name="T62" fmla="*/ 0 w 213"/>
                <a:gd name="T6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324">
                  <a:moveTo>
                    <a:pt x="38" y="172"/>
                  </a:moveTo>
                  <a:lnTo>
                    <a:pt x="38" y="292"/>
                  </a:lnTo>
                  <a:lnTo>
                    <a:pt x="106" y="292"/>
                  </a:lnTo>
                  <a:lnTo>
                    <a:pt x="133" y="291"/>
                  </a:lnTo>
                  <a:lnTo>
                    <a:pt x="150" y="283"/>
                  </a:lnTo>
                  <a:lnTo>
                    <a:pt x="163" y="271"/>
                  </a:lnTo>
                  <a:lnTo>
                    <a:pt x="170" y="253"/>
                  </a:lnTo>
                  <a:lnTo>
                    <a:pt x="172" y="232"/>
                  </a:lnTo>
                  <a:lnTo>
                    <a:pt x="169" y="213"/>
                  </a:lnTo>
                  <a:lnTo>
                    <a:pt x="161" y="196"/>
                  </a:lnTo>
                  <a:lnTo>
                    <a:pt x="149" y="181"/>
                  </a:lnTo>
                  <a:lnTo>
                    <a:pt x="133" y="175"/>
                  </a:lnTo>
                  <a:lnTo>
                    <a:pt x="117" y="172"/>
                  </a:lnTo>
                  <a:lnTo>
                    <a:pt x="96" y="172"/>
                  </a:lnTo>
                  <a:lnTo>
                    <a:pt x="38" y="172"/>
                  </a:lnTo>
                  <a:close/>
                  <a:moveTo>
                    <a:pt x="38" y="33"/>
                  </a:moveTo>
                  <a:lnTo>
                    <a:pt x="38" y="139"/>
                  </a:lnTo>
                  <a:lnTo>
                    <a:pt x="94" y="139"/>
                  </a:lnTo>
                  <a:lnTo>
                    <a:pt x="117" y="138"/>
                  </a:lnTo>
                  <a:lnTo>
                    <a:pt x="133" y="135"/>
                  </a:lnTo>
                  <a:lnTo>
                    <a:pt x="142" y="125"/>
                  </a:lnTo>
                  <a:lnTo>
                    <a:pt x="152" y="111"/>
                  </a:lnTo>
                  <a:lnTo>
                    <a:pt x="155" y="100"/>
                  </a:lnTo>
                  <a:lnTo>
                    <a:pt x="156" y="86"/>
                  </a:lnTo>
                  <a:lnTo>
                    <a:pt x="153" y="69"/>
                  </a:lnTo>
                  <a:lnTo>
                    <a:pt x="145" y="53"/>
                  </a:lnTo>
                  <a:lnTo>
                    <a:pt x="135" y="42"/>
                  </a:lnTo>
                  <a:lnTo>
                    <a:pt x="119" y="36"/>
                  </a:lnTo>
                  <a:lnTo>
                    <a:pt x="105" y="33"/>
                  </a:lnTo>
                  <a:lnTo>
                    <a:pt x="85" y="33"/>
                  </a:lnTo>
                  <a:lnTo>
                    <a:pt x="38" y="33"/>
                  </a:lnTo>
                  <a:close/>
                  <a:moveTo>
                    <a:pt x="0" y="0"/>
                  </a:moveTo>
                  <a:lnTo>
                    <a:pt x="47" y="0"/>
                  </a:lnTo>
                  <a:lnTo>
                    <a:pt x="81" y="0"/>
                  </a:lnTo>
                  <a:lnTo>
                    <a:pt x="105" y="2"/>
                  </a:lnTo>
                  <a:lnTo>
                    <a:pt x="122" y="2"/>
                  </a:lnTo>
                  <a:lnTo>
                    <a:pt x="135" y="5"/>
                  </a:lnTo>
                  <a:lnTo>
                    <a:pt x="144" y="8"/>
                  </a:lnTo>
                  <a:lnTo>
                    <a:pt x="166" y="19"/>
                  </a:lnTo>
                  <a:lnTo>
                    <a:pt x="185" y="36"/>
                  </a:lnTo>
                  <a:lnTo>
                    <a:pt x="195" y="58"/>
                  </a:lnTo>
                  <a:lnTo>
                    <a:pt x="199" y="81"/>
                  </a:lnTo>
                  <a:lnTo>
                    <a:pt x="195" y="105"/>
                  </a:lnTo>
                  <a:lnTo>
                    <a:pt x="185" y="125"/>
                  </a:lnTo>
                  <a:lnTo>
                    <a:pt x="166" y="141"/>
                  </a:lnTo>
                  <a:lnTo>
                    <a:pt x="141" y="152"/>
                  </a:lnTo>
                  <a:lnTo>
                    <a:pt x="158" y="156"/>
                  </a:lnTo>
                  <a:lnTo>
                    <a:pt x="172" y="163"/>
                  </a:lnTo>
                  <a:lnTo>
                    <a:pt x="183" y="169"/>
                  </a:lnTo>
                  <a:lnTo>
                    <a:pt x="197" y="183"/>
                  </a:lnTo>
                  <a:lnTo>
                    <a:pt x="206" y="200"/>
                  </a:lnTo>
                  <a:lnTo>
                    <a:pt x="211" y="217"/>
                  </a:lnTo>
                  <a:lnTo>
                    <a:pt x="213" y="236"/>
                  </a:lnTo>
                  <a:lnTo>
                    <a:pt x="210" y="261"/>
                  </a:lnTo>
                  <a:lnTo>
                    <a:pt x="200" y="285"/>
                  </a:lnTo>
                  <a:lnTo>
                    <a:pt x="183" y="302"/>
                  </a:lnTo>
                  <a:lnTo>
                    <a:pt x="163" y="314"/>
                  </a:lnTo>
                  <a:lnTo>
                    <a:pt x="152" y="319"/>
                  </a:lnTo>
                  <a:lnTo>
                    <a:pt x="141" y="321"/>
                  </a:lnTo>
                  <a:lnTo>
                    <a:pt x="128" y="322"/>
                  </a:lnTo>
                  <a:lnTo>
                    <a:pt x="110" y="324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B1B3B4"/>
                </a:solidFill>
              </a:endParaRPr>
            </a:p>
          </p:txBody>
        </p:sp>
        <p:sp>
          <p:nvSpPr>
            <p:cNvPr id="92" name="Freeform 44"/>
            <p:cNvSpPr>
              <a:spLocks noEditPoints="1"/>
            </p:cNvSpPr>
            <p:nvPr/>
          </p:nvSpPr>
          <p:spPr bwMode="auto">
            <a:xfrm>
              <a:off x="7453313" y="5343525"/>
              <a:ext cx="412750" cy="533400"/>
            </a:xfrm>
            <a:custGeom>
              <a:avLst/>
              <a:gdLst>
                <a:gd name="T0" fmla="*/ 107 w 260"/>
                <a:gd name="T1" fmla="*/ 34 h 336"/>
                <a:gd name="T2" fmla="*/ 71 w 260"/>
                <a:gd name="T3" fmla="*/ 55 h 336"/>
                <a:gd name="T4" fmla="*/ 51 w 260"/>
                <a:gd name="T5" fmla="*/ 94 h 336"/>
                <a:gd name="T6" fmla="*/ 43 w 260"/>
                <a:gd name="T7" fmla="*/ 159 h 336"/>
                <a:gd name="T8" fmla="*/ 50 w 260"/>
                <a:gd name="T9" fmla="*/ 225 h 336"/>
                <a:gd name="T10" fmla="*/ 64 w 260"/>
                <a:gd name="T11" fmla="*/ 272 h 336"/>
                <a:gd name="T12" fmla="*/ 93 w 260"/>
                <a:gd name="T13" fmla="*/ 297 h 336"/>
                <a:gd name="T14" fmla="*/ 132 w 260"/>
                <a:gd name="T15" fmla="*/ 306 h 336"/>
                <a:gd name="T16" fmla="*/ 178 w 260"/>
                <a:gd name="T17" fmla="*/ 294 h 336"/>
                <a:gd name="T18" fmla="*/ 203 w 260"/>
                <a:gd name="T19" fmla="*/ 266 h 336"/>
                <a:gd name="T20" fmla="*/ 214 w 260"/>
                <a:gd name="T21" fmla="*/ 231 h 336"/>
                <a:gd name="T22" fmla="*/ 217 w 260"/>
                <a:gd name="T23" fmla="*/ 180 h 336"/>
                <a:gd name="T24" fmla="*/ 214 w 260"/>
                <a:gd name="T25" fmla="*/ 119 h 336"/>
                <a:gd name="T26" fmla="*/ 201 w 260"/>
                <a:gd name="T27" fmla="*/ 77 h 336"/>
                <a:gd name="T28" fmla="*/ 182 w 260"/>
                <a:gd name="T29" fmla="*/ 50 h 336"/>
                <a:gd name="T30" fmla="*/ 149 w 260"/>
                <a:gd name="T31" fmla="*/ 34 h 336"/>
                <a:gd name="T32" fmla="*/ 129 w 260"/>
                <a:gd name="T33" fmla="*/ 0 h 336"/>
                <a:gd name="T34" fmla="*/ 178 w 260"/>
                <a:gd name="T35" fmla="*/ 9 h 336"/>
                <a:gd name="T36" fmla="*/ 210 w 260"/>
                <a:gd name="T37" fmla="*/ 30 h 336"/>
                <a:gd name="T38" fmla="*/ 231 w 260"/>
                <a:gd name="T39" fmla="*/ 53 h 336"/>
                <a:gd name="T40" fmla="*/ 253 w 260"/>
                <a:gd name="T41" fmla="*/ 105 h 336"/>
                <a:gd name="T42" fmla="*/ 260 w 260"/>
                <a:gd name="T43" fmla="*/ 173 h 336"/>
                <a:gd name="T44" fmla="*/ 253 w 260"/>
                <a:gd name="T45" fmla="*/ 238 h 336"/>
                <a:gd name="T46" fmla="*/ 231 w 260"/>
                <a:gd name="T47" fmla="*/ 286 h 336"/>
                <a:gd name="T48" fmla="*/ 189 w 260"/>
                <a:gd name="T49" fmla="*/ 323 h 336"/>
                <a:gd name="T50" fmla="*/ 131 w 260"/>
                <a:gd name="T51" fmla="*/ 336 h 336"/>
                <a:gd name="T52" fmla="*/ 78 w 260"/>
                <a:gd name="T53" fmla="*/ 325 h 336"/>
                <a:gd name="T54" fmla="*/ 39 w 260"/>
                <a:gd name="T55" fmla="*/ 295 h 336"/>
                <a:gd name="T56" fmla="*/ 10 w 260"/>
                <a:gd name="T57" fmla="*/ 241 h 336"/>
                <a:gd name="T58" fmla="*/ 0 w 260"/>
                <a:gd name="T59" fmla="*/ 167 h 336"/>
                <a:gd name="T60" fmla="*/ 12 w 260"/>
                <a:gd name="T61" fmla="*/ 89 h 336"/>
                <a:gd name="T62" fmla="*/ 45 w 260"/>
                <a:gd name="T63" fmla="*/ 34 h 336"/>
                <a:gd name="T64" fmla="*/ 96 w 260"/>
                <a:gd name="T65" fmla="*/ 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0" h="336">
                  <a:moveTo>
                    <a:pt x="129" y="31"/>
                  </a:moveTo>
                  <a:lnTo>
                    <a:pt x="107" y="34"/>
                  </a:lnTo>
                  <a:lnTo>
                    <a:pt x="87" y="42"/>
                  </a:lnTo>
                  <a:lnTo>
                    <a:pt x="71" y="55"/>
                  </a:lnTo>
                  <a:lnTo>
                    <a:pt x="60" y="70"/>
                  </a:lnTo>
                  <a:lnTo>
                    <a:pt x="51" y="94"/>
                  </a:lnTo>
                  <a:lnTo>
                    <a:pt x="45" y="123"/>
                  </a:lnTo>
                  <a:lnTo>
                    <a:pt x="43" y="159"/>
                  </a:lnTo>
                  <a:lnTo>
                    <a:pt x="45" y="194"/>
                  </a:lnTo>
                  <a:lnTo>
                    <a:pt x="50" y="225"/>
                  </a:lnTo>
                  <a:lnTo>
                    <a:pt x="56" y="252"/>
                  </a:lnTo>
                  <a:lnTo>
                    <a:pt x="64" y="272"/>
                  </a:lnTo>
                  <a:lnTo>
                    <a:pt x="76" y="286"/>
                  </a:lnTo>
                  <a:lnTo>
                    <a:pt x="93" y="297"/>
                  </a:lnTo>
                  <a:lnTo>
                    <a:pt x="112" y="305"/>
                  </a:lnTo>
                  <a:lnTo>
                    <a:pt x="132" y="306"/>
                  </a:lnTo>
                  <a:lnTo>
                    <a:pt x="157" y="303"/>
                  </a:lnTo>
                  <a:lnTo>
                    <a:pt x="178" y="294"/>
                  </a:lnTo>
                  <a:lnTo>
                    <a:pt x="193" y="278"/>
                  </a:lnTo>
                  <a:lnTo>
                    <a:pt x="203" y="266"/>
                  </a:lnTo>
                  <a:lnTo>
                    <a:pt x="209" y="250"/>
                  </a:lnTo>
                  <a:lnTo>
                    <a:pt x="214" y="231"/>
                  </a:lnTo>
                  <a:lnTo>
                    <a:pt x="217" y="208"/>
                  </a:lnTo>
                  <a:lnTo>
                    <a:pt x="217" y="180"/>
                  </a:lnTo>
                  <a:lnTo>
                    <a:pt x="217" y="147"/>
                  </a:lnTo>
                  <a:lnTo>
                    <a:pt x="214" y="119"/>
                  </a:lnTo>
                  <a:lnTo>
                    <a:pt x="209" y="95"/>
                  </a:lnTo>
                  <a:lnTo>
                    <a:pt x="201" y="77"/>
                  </a:lnTo>
                  <a:lnTo>
                    <a:pt x="193" y="62"/>
                  </a:lnTo>
                  <a:lnTo>
                    <a:pt x="182" y="50"/>
                  </a:lnTo>
                  <a:lnTo>
                    <a:pt x="167" y="41"/>
                  </a:lnTo>
                  <a:lnTo>
                    <a:pt x="149" y="34"/>
                  </a:lnTo>
                  <a:lnTo>
                    <a:pt x="129" y="31"/>
                  </a:lnTo>
                  <a:close/>
                  <a:moveTo>
                    <a:pt x="129" y="0"/>
                  </a:moveTo>
                  <a:lnTo>
                    <a:pt x="156" y="3"/>
                  </a:lnTo>
                  <a:lnTo>
                    <a:pt x="178" y="9"/>
                  </a:lnTo>
                  <a:lnTo>
                    <a:pt x="195" y="19"/>
                  </a:lnTo>
                  <a:lnTo>
                    <a:pt x="210" y="30"/>
                  </a:lnTo>
                  <a:lnTo>
                    <a:pt x="221" y="42"/>
                  </a:lnTo>
                  <a:lnTo>
                    <a:pt x="231" y="53"/>
                  </a:lnTo>
                  <a:lnTo>
                    <a:pt x="245" y="78"/>
                  </a:lnTo>
                  <a:lnTo>
                    <a:pt x="253" y="105"/>
                  </a:lnTo>
                  <a:lnTo>
                    <a:pt x="259" y="137"/>
                  </a:lnTo>
                  <a:lnTo>
                    <a:pt x="260" y="173"/>
                  </a:lnTo>
                  <a:lnTo>
                    <a:pt x="259" y="208"/>
                  </a:lnTo>
                  <a:lnTo>
                    <a:pt x="253" y="238"/>
                  </a:lnTo>
                  <a:lnTo>
                    <a:pt x="245" y="264"/>
                  </a:lnTo>
                  <a:lnTo>
                    <a:pt x="231" y="286"/>
                  </a:lnTo>
                  <a:lnTo>
                    <a:pt x="214" y="305"/>
                  </a:lnTo>
                  <a:lnTo>
                    <a:pt x="189" y="323"/>
                  </a:lnTo>
                  <a:lnTo>
                    <a:pt x="162" y="333"/>
                  </a:lnTo>
                  <a:lnTo>
                    <a:pt x="131" y="336"/>
                  </a:lnTo>
                  <a:lnTo>
                    <a:pt x="103" y="333"/>
                  </a:lnTo>
                  <a:lnTo>
                    <a:pt x="78" y="325"/>
                  </a:lnTo>
                  <a:lnTo>
                    <a:pt x="57" y="313"/>
                  </a:lnTo>
                  <a:lnTo>
                    <a:pt x="39" y="295"/>
                  </a:lnTo>
                  <a:lnTo>
                    <a:pt x="21" y="270"/>
                  </a:lnTo>
                  <a:lnTo>
                    <a:pt x="10" y="241"/>
                  </a:lnTo>
                  <a:lnTo>
                    <a:pt x="3" y="206"/>
                  </a:lnTo>
                  <a:lnTo>
                    <a:pt x="0" y="167"/>
                  </a:lnTo>
                  <a:lnTo>
                    <a:pt x="3" y="125"/>
                  </a:lnTo>
                  <a:lnTo>
                    <a:pt x="12" y="89"/>
                  </a:lnTo>
                  <a:lnTo>
                    <a:pt x="26" y="58"/>
                  </a:lnTo>
                  <a:lnTo>
                    <a:pt x="45" y="34"/>
                  </a:lnTo>
                  <a:lnTo>
                    <a:pt x="68" y="16"/>
                  </a:lnTo>
                  <a:lnTo>
                    <a:pt x="96" y="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B1B3B4"/>
                </a:solidFill>
              </a:endParaRPr>
            </a:p>
          </p:txBody>
        </p:sp>
        <p:sp>
          <p:nvSpPr>
            <p:cNvPr id="93" name="Freeform 45"/>
            <p:cNvSpPr>
              <a:spLocks noEditPoints="1"/>
            </p:cNvSpPr>
            <p:nvPr/>
          </p:nvSpPr>
          <p:spPr bwMode="auto">
            <a:xfrm>
              <a:off x="7985126" y="5353050"/>
              <a:ext cx="328613" cy="514350"/>
            </a:xfrm>
            <a:custGeom>
              <a:avLst/>
              <a:gdLst>
                <a:gd name="T0" fmla="*/ 39 w 207"/>
                <a:gd name="T1" fmla="*/ 33 h 324"/>
                <a:gd name="T2" fmla="*/ 39 w 207"/>
                <a:gd name="T3" fmla="*/ 153 h 324"/>
                <a:gd name="T4" fmla="*/ 74 w 207"/>
                <a:gd name="T5" fmla="*/ 153 h 324"/>
                <a:gd name="T6" fmla="*/ 100 w 207"/>
                <a:gd name="T7" fmla="*/ 152 h 324"/>
                <a:gd name="T8" fmla="*/ 119 w 207"/>
                <a:gd name="T9" fmla="*/ 147 h 324"/>
                <a:gd name="T10" fmla="*/ 133 w 207"/>
                <a:gd name="T11" fmla="*/ 138 h 324"/>
                <a:gd name="T12" fmla="*/ 142 w 207"/>
                <a:gd name="T13" fmla="*/ 125 h 324"/>
                <a:gd name="T14" fmla="*/ 147 w 207"/>
                <a:gd name="T15" fmla="*/ 108 h 324"/>
                <a:gd name="T16" fmla="*/ 149 w 207"/>
                <a:gd name="T17" fmla="*/ 89 h 324"/>
                <a:gd name="T18" fmla="*/ 146 w 207"/>
                <a:gd name="T19" fmla="*/ 67 h 324"/>
                <a:gd name="T20" fmla="*/ 135 w 207"/>
                <a:gd name="T21" fmla="*/ 50 h 324"/>
                <a:gd name="T22" fmla="*/ 117 w 207"/>
                <a:gd name="T23" fmla="*/ 39 h 324"/>
                <a:gd name="T24" fmla="*/ 100 w 207"/>
                <a:gd name="T25" fmla="*/ 35 h 324"/>
                <a:gd name="T26" fmla="*/ 77 w 207"/>
                <a:gd name="T27" fmla="*/ 33 h 324"/>
                <a:gd name="T28" fmla="*/ 39 w 207"/>
                <a:gd name="T29" fmla="*/ 33 h 324"/>
                <a:gd name="T30" fmla="*/ 0 w 207"/>
                <a:gd name="T31" fmla="*/ 0 h 324"/>
                <a:gd name="T32" fmla="*/ 77 w 207"/>
                <a:gd name="T33" fmla="*/ 0 h 324"/>
                <a:gd name="T34" fmla="*/ 105 w 207"/>
                <a:gd name="T35" fmla="*/ 2 h 324"/>
                <a:gd name="T36" fmla="*/ 128 w 207"/>
                <a:gd name="T37" fmla="*/ 6 h 324"/>
                <a:gd name="T38" fmla="*/ 146 w 207"/>
                <a:gd name="T39" fmla="*/ 13 h 324"/>
                <a:gd name="T40" fmla="*/ 158 w 207"/>
                <a:gd name="T41" fmla="*/ 20 h 324"/>
                <a:gd name="T42" fmla="*/ 169 w 207"/>
                <a:gd name="T43" fmla="*/ 31 h 324"/>
                <a:gd name="T44" fmla="*/ 180 w 207"/>
                <a:gd name="T45" fmla="*/ 47 h 324"/>
                <a:gd name="T46" fmla="*/ 188 w 207"/>
                <a:gd name="T47" fmla="*/ 66 h 324"/>
                <a:gd name="T48" fmla="*/ 189 w 207"/>
                <a:gd name="T49" fmla="*/ 89 h 324"/>
                <a:gd name="T50" fmla="*/ 188 w 207"/>
                <a:gd name="T51" fmla="*/ 114 h 324"/>
                <a:gd name="T52" fmla="*/ 180 w 207"/>
                <a:gd name="T53" fmla="*/ 136 h 324"/>
                <a:gd name="T54" fmla="*/ 166 w 207"/>
                <a:gd name="T55" fmla="*/ 153 h 324"/>
                <a:gd name="T56" fmla="*/ 149 w 207"/>
                <a:gd name="T57" fmla="*/ 167 h 324"/>
                <a:gd name="T58" fmla="*/ 128 w 207"/>
                <a:gd name="T59" fmla="*/ 175 h 324"/>
                <a:gd name="T60" fmla="*/ 103 w 207"/>
                <a:gd name="T61" fmla="*/ 178 h 324"/>
                <a:gd name="T62" fmla="*/ 99 w 207"/>
                <a:gd name="T63" fmla="*/ 178 h 324"/>
                <a:gd name="T64" fmla="*/ 113 w 207"/>
                <a:gd name="T65" fmla="*/ 191 h 324"/>
                <a:gd name="T66" fmla="*/ 124 w 207"/>
                <a:gd name="T67" fmla="*/ 203 h 324"/>
                <a:gd name="T68" fmla="*/ 132 w 207"/>
                <a:gd name="T69" fmla="*/ 214 h 324"/>
                <a:gd name="T70" fmla="*/ 138 w 207"/>
                <a:gd name="T71" fmla="*/ 224 h 324"/>
                <a:gd name="T72" fmla="*/ 147 w 207"/>
                <a:gd name="T73" fmla="*/ 236 h 324"/>
                <a:gd name="T74" fmla="*/ 158 w 207"/>
                <a:gd name="T75" fmla="*/ 250 h 324"/>
                <a:gd name="T76" fmla="*/ 169 w 207"/>
                <a:gd name="T77" fmla="*/ 267 h 324"/>
                <a:gd name="T78" fmla="*/ 180 w 207"/>
                <a:gd name="T79" fmla="*/ 285 h 324"/>
                <a:gd name="T80" fmla="*/ 191 w 207"/>
                <a:gd name="T81" fmla="*/ 300 h 324"/>
                <a:gd name="T82" fmla="*/ 199 w 207"/>
                <a:gd name="T83" fmla="*/ 313 h 324"/>
                <a:gd name="T84" fmla="*/ 205 w 207"/>
                <a:gd name="T85" fmla="*/ 321 h 324"/>
                <a:gd name="T86" fmla="*/ 207 w 207"/>
                <a:gd name="T87" fmla="*/ 324 h 324"/>
                <a:gd name="T88" fmla="*/ 158 w 207"/>
                <a:gd name="T89" fmla="*/ 324 h 324"/>
                <a:gd name="T90" fmla="*/ 150 w 207"/>
                <a:gd name="T91" fmla="*/ 308 h 324"/>
                <a:gd name="T92" fmla="*/ 138 w 207"/>
                <a:gd name="T93" fmla="*/ 286 h 324"/>
                <a:gd name="T94" fmla="*/ 121 w 207"/>
                <a:gd name="T95" fmla="*/ 261 h 324"/>
                <a:gd name="T96" fmla="*/ 100 w 207"/>
                <a:gd name="T97" fmla="*/ 232 h 324"/>
                <a:gd name="T98" fmla="*/ 75 w 207"/>
                <a:gd name="T99" fmla="*/ 199 h 324"/>
                <a:gd name="T100" fmla="*/ 64 w 207"/>
                <a:gd name="T101" fmla="*/ 186 h 324"/>
                <a:gd name="T102" fmla="*/ 53 w 207"/>
                <a:gd name="T103" fmla="*/ 180 h 324"/>
                <a:gd name="T104" fmla="*/ 39 w 207"/>
                <a:gd name="T105" fmla="*/ 178 h 324"/>
                <a:gd name="T106" fmla="*/ 39 w 207"/>
                <a:gd name="T107" fmla="*/ 324 h 324"/>
                <a:gd name="T108" fmla="*/ 0 w 207"/>
                <a:gd name="T109" fmla="*/ 324 h 324"/>
                <a:gd name="T110" fmla="*/ 0 w 207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7" h="324">
                  <a:moveTo>
                    <a:pt x="39" y="33"/>
                  </a:moveTo>
                  <a:lnTo>
                    <a:pt x="39" y="153"/>
                  </a:lnTo>
                  <a:lnTo>
                    <a:pt x="74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49" y="89"/>
                  </a:lnTo>
                  <a:lnTo>
                    <a:pt x="146" y="67"/>
                  </a:lnTo>
                  <a:lnTo>
                    <a:pt x="135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7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7" y="0"/>
                  </a:lnTo>
                  <a:lnTo>
                    <a:pt x="105" y="2"/>
                  </a:lnTo>
                  <a:lnTo>
                    <a:pt x="128" y="6"/>
                  </a:lnTo>
                  <a:lnTo>
                    <a:pt x="146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80" y="47"/>
                  </a:lnTo>
                  <a:lnTo>
                    <a:pt x="188" y="66"/>
                  </a:lnTo>
                  <a:lnTo>
                    <a:pt x="189" y="89"/>
                  </a:lnTo>
                  <a:lnTo>
                    <a:pt x="188" y="114"/>
                  </a:lnTo>
                  <a:lnTo>
                    <a:pt x="180" y="136"/>
                  </a:lnTo>
                  <a:lnTo>
                    <a:pt x="166" y="153"/>
                  </a:lnTo>
                  <a:lnTo>
                    <a:pt x="149" y="167"/>
                  </a:lnTo>
                  <a:lnTo>
                    <a:pt x="128" y="175"/>
                  </a:lnTo>
                  <a:lnTo>
                    <a:pt x="103" y="178"/>
                  </a:lnTo>
                  <a:lnTo>
                    <a:pt x="99" y="178"/>
                  </a:lnTo>
                  <a:lnTo>
                    <a:pt x="113" y="191"/>
                  </a:lnTo>
                  <a:lnTo>
                    <a:pt x="124" y="203"/>
                  </a:lnTo>
                  <a:lnTo>
                    <a:pt x="132" y="214"/>
                  </a:lnTo>
                  <a:lnTo>
                    <a:pt x="138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80" y="285"/>
                  </a:lnTo>
                  <a:lnTo>
                    <a:pt x="191" y="300"/>
                  </a:lnTo>
                  <a:lnTo>
                    <a:pt x="199" y="313"/>
                  </a:lnTo>
                  <a:lnTo>
                    <a:pt x="205" y="321"/>
                  </a:lnTo>
                  <a:lnTo>
                    <a:pt x="207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8" y="286"/>
                  </a:lnTo>
                  <a:lnTo>
                    <a:pt x="121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B1B3B4"/>
                </a:solidFill>
              </a:endParaRPr>
            </a:p>
          </p:txBody>
        </p:sp>
        <p:sp>
          <p:nvSpPr>
            <p:cNvPr id="94" name="Freeform 46"/>
            <p:cNvSpPr>
              <a:spLocks/>
            </p:cNvSpPr>
            <p:nvPr/>
          </p:nvSpPr>
          <p:spPr bwMode="auto">
            <a:xfrm>
              <a:off x="8402638" y="5353050"/>
              <a:ext cx="341313" cy="514350"/>
            </a:xfrm>
            <a:custGeom>
              <a:avLst/>
              <a:gdLst>
                <a:gd name="T0" fmla="*/ 0 w 215"/>
                <a:gd name="T1" fmla="*/ 0 h 324"/>
                <a:gd name="T2" fmla="*/ 45 w 215"/>
                <a:gd name="T3" fmla="*/ 0 h 324"/>
                <a:gd name="T4" fmla="*/ 153 w 215"/>
                <a:gd name="T5" fmla="*/ 207 h 324"/>
                <a:gd name="T6" fmla="*/ 162 w 215"/>
                <a:gd name="T7" fmla="*/ 225 h 324"/>
                <a:gd name="T8" fmla="*/ 170 w 215"/>
                <a:gd name="T9" fmla="*/ 244 h 324"/>
                <a:gd name="T10" fmla="*/ 176 w 215"/>
                <a:gd name="T11" fmla="*/ 258 h 324"/>
                <a:gd name="T12" fmla="*/ 181 w 215"/>
                <a:gd name="T13" fmla="*/ 271 h 324"/>
                <a:gd name="T14" fmla="*/ 182 w 215"/>
                <a:gd name="T15" fmla="*/ 275 h 324"/>
                <a:gd name="T16" fmla="*/ 182 w 215"/>
                <a:gd name="T17" fmla="*/ 271 h 324"/>
                <a:gd name="T18" fmla="*/ 182 w 215"/>
                <a:gd name="T19" fmla="*/ 260 h 324"/>
                <a:gd name="T20" fmla="*/ 181 w 215"/>
                <a:gd name="T21" fmla="*/ 242 h 324"/>
                <a:gd name="T22" fmla="*/ 179 w 215"/>
                <a:gd name="T23" fmla="*/ 222 h 324"/>
                <a:gd name="T24" fmla="*/ 179 w 215"/>
                <a:gd name="T25" fmla="*/ 200 h 324"/>
                <a:gd name="T26" fmla="*/ 179 w 215"/>
                <a:gd name="T27" fmla="*/ 177 h 324"/>
                <a:gd name="T28" fmla="*/ 178 w 215"/>
                <a:gd name="T29" fmla="*/ 0 h 324"/>
                <a:gd name="T30" fmla="*/ 215 w 215"/>
                <a:gd name="T31" fmla="*/ 0 h 324"/>
                <a:gd name="T32" fmla="*/ 215 w 215"/>
                <a:gd name="T33" fmla="*/ 324 h 324"/>
                <a:gd name="T34" fmla="*/ 175 w 215"/>
                <a:gd name="T35" fmla="*/ 324 h 324"/>
                <a:gd name="T36" fmla="*/ 72 w 215"/>
                <a:gd name="T37" fmla="*/ 125 h 324"/>
                <a:gd name="T38" fmla="*/ 61 w 215"/>
                <a:gd name="T39" fmla="*/ 106 h 324"/>
                <a:gd name="T40" fmla="*/ 53 w 215"/>
                <a:gd name="T41" fmla="*/ 88 h 324"/>
                <a:gd name="T42" fmla="*/ 45 w 215"/>
                <a:gd name="T43" fmla="*/ 72 h 324"/>
                <a:gd name="T44" fmla="*/ 39 w 215"/>
                <a:gd name="T45" fmla="*/ 60 h 324"/>
                <a:gd name="T46" fmla="*/ 36 w 215"/>
                <a:gd name="T47" fmla="*/ 52 h 324"/>
                <a:gd name="T48" fmla="*/ 34 w 215"/>
                <a:gd name="T49" fmla="*/ 49 h 324"/>
                <a:gd name="T50" fmla="*/ 34 w 215"/>
                <a:gd name="T51" fmla="*/ 53 h 324"/>
                <a:gd name="T52" fmla="*/ 36 w 215"/>
                <a:gd name="T53" fmla="*/ 67 h 324"/>
                <a:gd name="T54" fmla="*/ 37 w 215"/>
                <a:gd name="T55" fmla="*/ 88 h 324"/>
                <a:gd name="T56" fmla="*/ 37 w 215"/>
                <a:gd name="T57" fmla="*/ 111 h 324"/>
                <a:gd name="T58" fmla="*/ 39 w 215"/>
                <a:gd name="T59" fmla="*/ 136 h 324"/>
                <a:gd name="T60" fmla="*/ 40 w 215"/>
                <a:gd name="T61" fmla="*/ 324 h 324"/>
                <a:gd name="T62" fmla="*/ 0 w 215"/>
                <a:gd name="T63" fmla="*/ 324 h 324"/>
                <a:gd name="T64" fmla="*/ 0 w 215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5" h="324">
                  <a:moveTo>
                    <a:pt x="0" y="0"/>
                  </a:moveTo>
                  <a:lnTo>
                    <a:pt x="45" y="0"/>
                  </a:lnTo>
                  <a:lnTo>
                    <a:pt x="153" y="207"/>
                  </a:lnTo>
                  <a:lnTo>
                    <a:pt x="162" y="225"/>
                  </a:lnTo>
                  <a:lnTo>
                    <a:pt x="170" y="244"/>
                  </a:lnTo>
                  <a:lnTo>
                    <a:pt x="176" y="258"/>
                  </a:lnTo>
                  <a:lnTo>
                    <a:pt x="181" y="271"/>
                  </a:lnTo>
                  <a:lnTo>
                    <a:pt x="182" y="275"/>
                  </a:lnTo>
                  <a:lnTo>
                    <a:pt x="182" y="271"/>
                  </a:lnTo>
                  <a:lnTo>
                    <a:pt x="182" y="260"/>
                  </a:lnTo>
                  <a:lnTo>
                    <a:pt x="181" y="242"/>
                  </a:lnTo>
                  <a:lnTo>
                    <a:pt x="179" y="222"/>
                  </a:lnTo>
                  <a:lnTo>
                    <a:pt x="179" y="200"/>
                  </a:lnTo>
                  <a:lnTo>
                    <a:pt x="179" y="177"/>
                  </a:lnTo>
                  <a:lnTo>
                    <a:pt x="178" y="0"/>
                  </a:lnTo>
                  <a:lnTo>
                    <a:pt x="215" y="0"/>
                  </a:lnTo>
                  <a:lnTo>
                    <a:pt x="215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3" y="88"/>
                  </a:lnTo>
                  <a:lnTo>
                    <a:pt x="45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4" y="49"/>
                  </a:lnTo>
                  <a:lnTo>
                    <a:pt x="34" y="53"/>
                  </a:lnTo>
                  <a:lnTo>
                    <a:pt x="36" y="67"/>
                  </a:lnTo>
                  <a:lnTo>
                    <a:pt x="37" y="88"/>
                  </a:lnTo>
                  <a:lnTo>
                    <a:pt x="37" y="111"/>
                  </a:lnTo>
                  <a:lnTo>
                    <a:pt x="39" y="136"/>
                  </a:lnTo>
                  <a:lnTo>
                    <a:pt x="40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B1B3B4"/>
                </a:solidFill>
              </a:endParaRPr>
            </a:p>
          </p:txBody>
        </p:sp>
      </p:grpSp>
      <p:sp>
        <p:nvSpPr>
          <p:cNvPr id="2" name="Rechteck 1"/>
          <p:cNvSpPr/>
          <p:nvPr userDrawn="1"/>
        </p:nvSpPr>
        <p:spPr bwMode="auto">
          <a:xfrm>
            <a:off x="0" y="6381750"/>
            <a:ext cx="9906000" cy="4762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96" name="Textplatzhalter 95"/>
          <p:cNvSpPr>
            <a:spLocks noGrp="1"/>
          </p:cNvSpPr>
          <p:nvPr userDrawn="1">
            <p:ph type="body" sz="quarter" idx="14"/>
          </p:nvPr>
        </p:nvSpPr>
        <p:spPr>
          <a:xfrm>
            <a:off x="271463" y="1487488"/>
            <a:ext cx="9362546" cy="1437456"/>
          </a:xfrm>
        </p:spPr>
        <p:txBody>
          <a:bodyPr anchor="ctr"/>
          <a:lstStyle>
            <a:lvl1pPr marL="0" indent="0">
              <a:buNone/>
              <a:defRPr sz="3600" b="1"/>
            </a:lvl1pPr>
            <a:lvl2pPr marL="466362" indent="0">
              <a:buNone/>
              <a:defRPr sz="3600" b="1"/>
            </a:lvl2pPr>
            <a:lvl3pPr marL="914400" indent="0">
              <a:buNone/>
              <a:defRPr sz="3600" b="1"/>
            </a:lvl3pPr>
            <a:lvl4pPr marL="1371600" indent="0">
              <a:buNone/>
              <a:defRPr sz="3600" b="1"/>
            </a:lvl4pPr>
            <a:lvl5pPr marL="1828800" indent="0">
              <a:buNone/>
              <a:defRPr sz="36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59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System and Circuit Technology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263843" y="1268414"/>
            <a:ext cx="9370695" cy="510948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LAYOUTRAHMEN</a:t>
            </a:r>
          </a:p>
          <a:p>
            <a:pPr algn="ctr"/>
            <a:endParaRPr lang="de-DE" sz="1600" b="1" dirty="0">
              <a:solidFill>
                <a:schemeClr val="bg1"/>
              </a:solidFill>
            </a:endParaRPr>
          </a:p>
          <a:p>
            <a:pPr algn="ctr"/>
            <a:r>
              <a:rPr lang="de-DE" sz="1600" b="1" dirty="0">
                <a:solidFill>
                  <a:schemeClr val="bg1"/>
                </a:solidFill>
              </a:rPr>
              <a:t>Breite 25,97 cm</a:t>
            </a:r>
            <a:r>
              <a:rPr lang="de-DE" sz="1600" b="1" baseline="0" dirty="0">
                <a:solidFill>
                  <a:schemeClr val="bg1"/>
                </a:solidFill>
              </a:rPr>
              <a:t> / Höhe 13,4 cm</a:t>
            </a: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r>
              <a:rPr lang="de-DE" sz="1600" b="1" baseline="0" dirty="0">
                <a:solidFill>
                  <a:schemeClr val="bg1"/>
                </a:solidFill>
              </a:rPr>
              <a:t>	= Position der Führungslinien</a:t>
            </a: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baseline="0" dirty="0">
              <a:solidFill>
                <a:schemeClr val="bg1"/>
              </a:solidFill>
            </a:endParaRPr>
          </a:p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288330" y="4517778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4305251" y="5085184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2144663" y="4517778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2505026" y="5085184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2864768" y="340214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xxx</a:t>
            </a: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8265368" y="126333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8255024" y="609499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8,2</a:t>
            </a:r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8285132" y="188913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3584526" y="4506577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5097016" y="5517232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3,2</a:t>
            </a:r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6548710" y="5885257"/>
            <a:ext cx="1008112" cy="282312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4,4</a:t>
            </a:r>
          </a:p>
        </p:txBody>
      </p:sp>
      <p:cxnSp>
        <p:nvCxnSpPr>
          <p:cNvPr id="17" name="Gerade Verbindung 16"/>
          <p:cNvCxnSpPr/>
          <p:nvPr userDrawn="1"/>
        </p:nvCxnSpPr>
        <p:spPr>
          <a:xfrm>
            <a:off x="0" y="181293"/>
            <a:ext cx="99197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>
          <a:xfrm>
            <a:off x="0" y="1257738"/>
            <a:ext cx="99197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 userDrawn="1"/>
        </p:nvCxnSpPr>
        <p:spPr>
          <a:xfrm>
            <a:off x="0" y="6377900"/>
            <a:ext cx="99197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 userDrawn="1"/>
        </p:nvCxnSpPr>
        <p:spPr>
          <a:xfrm>
            <a:off x="263843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 userDrawn="1"/>
        </p:nvCxnSpPr>
        <p:spPr>
          <a:xfrm>
            <a:off x="3145155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 userDrawn="1"/>
        </p:nvCxnSpPr>
        <p:spPr>
          <a:xfrm>
            <a:off x="3505220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 userDrawn="1"/>
        </p:nvCxnSpPr>
        <p:spPr>
          <a:xfrm>
            <a:off x="4585018" y="0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 userDrawn="1"/>
        </p:nvCxnSpPr>
        <p:spPr>
          <a:xfrm>
            <a:off x="963453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 userDrawn="1"/>
        </p:nvCxnSpPr>
        <p:spPr>
          <a:xfrm>
            <a:off x="5305743" y="-26857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 userDrawn="1"/>
        </p:nvCxnSpPr>
        <p:spPr>
          <a:xfrm>
            <a:off x="6097905" y="-26857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 userDrawn="1"/>
        </p:nvCxnSpPr>
        <p:spPr>
          <a:xfrm>
            <a:off x="6531610" y="-26857"/>
            <a:ext cx="0" cy="685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9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rbbeispie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Farbbeispiele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System and Circuit Technology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1268412"/>
            <a:ext cx="9361488" cy="5113337"/>
          </a:xfrm>
        </p:spPr>
        <p:txBody>
          <a:bodyPr/>
          <a:lstStyle/>
          <a:p>
            <a:pPr lvl="0"/>
            <a:r>
              <a:rPr lang="de-DE" dirty="0"/>
              <a:t>Die im PPT-Master auswählbaren Designfarben sind die Farben des Heinz Nixdorf Instituts – dies ist in der Master-Datei mit gespeichert.</a:t>
            </a:r>
          </a:p>
          <a:p>
            <a:pPr lvl="0"/>
            <a:r>
              <a:rPr lang="de-DE" dirty="0"/>
              <a:t>Schöne Farbkombinationen sind:</a:t>
            </a:r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273050" y="271824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1424608" y="271824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6133276" y="272016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7300372" y="2720164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273050" y="3308578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1424608" y="3308578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6133276" y="3310498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7300372" y="3310498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6133276" y="5081500"/>
            <a:ext cx="863526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7300372" y="5081500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7" name="Rechteck 16"/>
          <p:cNvSpPr/>
          <p:nvPr userDrawn="1"/>
        </p:nvSpPr>
        <p:spPr bwMode="auto">
          <a:xfrm>
            <a:off x="273050" y="3898912"/>
            <a:ext cx="863526" cy="504056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 userDrawn="1"/>
        </p:nvSpPr>
        <p:spPr bwMode="auto">
          <a:xfrm>
            <a:off x="1424608" y="3898912"/>
            <a:ext cx="863526" cy="50405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9" name="Rechteck 18"/>
          <p:cNvSpPr/>
          <p:nvPr userDrawn="1"/>
        </p:nvSpPr>
        <p:spPr bwMode="auto">
          <a:xfrm>
            <a:off x="6133276" y="3900832"/>
            <a:ext cx="863526" cy="50405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0" name="Rechteck 19"/>
          <p:cNvSpPr/>
          <p:nvPr userDrawn="1"/>
        </p:nvSpPr>
        <p:spPr bwMode="auto">
          <a:xfrm>
            <a:off x="7300372" y="3900832"/>
            <a:ext cx="863526" cy="504056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6133276" y="4491166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2" name="Rechteck 21"/>
          <p:cNvSpPr/>
          <p:nvPr userDrawn="1"/>
        </p:nvSpPr>
        <p:spPr bwMode="auto">
          <a:xfrm>
            <a:off x="7300372" y="4491166"/>
            <a:ext cx="863526" cy="50405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3" name="Rechteck 22"/>
          <p:cNvSpPr/>
          <p:nvPr userDrawn="1"/>
        </p:nvSpPr>
        <p:spPr bwMode="auto">
          <a:xfrm>
            <a:off x="3152775" y="2708920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4" name="Rechteck 23"/>
          <p:cNvSpPr/>
          <p:nvPr userDrawn="1"/>
        </p:nvSpPr>
        <p:spPr bwMode="auto">
          <a:xfrm>
            <a:off x="4319871" y="2708920"/>
            <a:ext cx="863526" cy="504056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5" name="Rechteck 24"/>
          <p:cNvSpPr/>
          <p:nvPr userDrawn="1"/>
        </p:nvSpPr>
        <p:spPr bwMode="auto">
          <a:xfrm>
            <a:off x="3152775" y="3299254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6" name="Rechteck 25"/>
          <p:cNvSpPr/>
          <p:nvPr userDrawn="1"/>
        </p:nvSpPr>
        <p:spPr bwMode="auto">
          <a:xfrm>
            <a:off x="4319871" y="3299254"/>
            <a:ext cx="863526" cy="504056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7" name="Rechteck 26"/>
          <p:cNvSpPr/>
          <p:nvPr userDrawn="1"/>
        </p:nvSpPr>
        <p:spPr bwMode="auto">
          <a:xfrm>
            <a:off x="3152775" y="3889588"/>
            <a:ext cx="863526" cy="504056"/>
          </a:xfrm>
          <a:prstGeom prst="rect">
            <a:avLst/>
          </a:prstGeom>
          <a:solidFill>
            <a:schemeClr val="accent4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8" name="Rechteck 27"/>
          <p:cNvSpPr/>
          <p:nvPr userDrawn="1"/>
        </p:nvSpPr>
        <p:spPr bwMode="auto">
          <a:xfrm>
            <a:off x="4319871" y="3889588"/>
            <a:ext cx="863526" cy="504056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29" name="Rechteck 28"/>
          <p:cNvSpPr/>
          <p:nvPr userDrawn="1"/>
        </p:nvSpPr>
        <p:spPr bwMode="auto">
          <a:xfrm>
            <a:off x="3152775" y="4479922"/>
            <a:ext cx="863526" cy="504056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30" name="Rechteck 29"/>
          <p:cNvSpPr/>
          <p:nvPr userDrawn="1"/>
        </p:nvSpPr>
        <p:spPr bwMode="auto">
          <a:xfrm>
            <a:off x="4319871" y="4479922"/>
            <a:ext cx="863526" cy="504056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3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System and Circuit Technology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271463" y="3116965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9"/>
          <p:cNvSpPr>
            <a:spLocks noGrp="1"/>
          </p:cNvSpPr>
          <p:nvPr>
            <p:ph type="body" sz="quarter" idx="14"/>
          </p:nvPr>
        </p:nvSpPr>
        <p:spPr bwMode="gray">
          <a:xfrm>
            <a:off x="1231444" y="3500944"/>
            <a:ext cx="5904656" cy="432112"/>
          </a:xfrm>
          <a:noFill/>
          <a:ln w="19050">
            <a:solidFill>
              <a:schemeClr val="tx2"/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1352600" y="3532822"/>
            <a:ext cx="5760640" cy="2848928"/>
          </a:xfrm>
        </p:spPr>
        <p:txBody>
          <a:bodyPr/>
          <a:lstStyle>
            <a:lvl1pPr marL="360000" indent="-360000">
              <a:buFont typeface="+mj-lt"/>
              <a:buAutoNum type="arabicPeriod"/>
              <a:defRPr b="1"/>
            </a:lvl1pPr>
            <a:lvl2pPr marL="720000" indent="-360000">
              <a:buFont typeface="+mj-lt"/>
              <a:buAutoNum type="arabicPeriod"/>
              <a:defRPr b="1"/>
            </a:lvl2pPr>
            <a:lvl3pPr marL="1080000" indent="-360000">
              <a:buFont typeface="+mj-lt"/>
              <a:buAutoNum type="arabicPeriod"/>
              <a:defRPr b="1"/>
            </a:lvl3pPr>
            <a:lvl4pPr marL="1438275" indent="-360000">
              <a:buFont typeface="+mj-lt"/>
              <a:buAutoNum type="arabicPeriod"/>
              <a:defRPr b="1"/>
            </a:lvl4pPr>
            <a:lvl5pPr marL="1800000" indent="-360000">
              <a:buFont typeface="+mj-lt"/>
              <a:buAutoNum type="arabicPeriod"/>
              <a:defRPr b="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Titel 58"/>
          <p:cNvSpPr>
            <a:spLocks noGrp="1"/>
          </p:cNvSpPr>
          <p:nvPr>
            <p:ph type="title"/>
          </p:nvPr>
        </p:nvSpPr>
        <p:spPr>
          <a:xfrm>
            <a:off x="267155" y="1484784"/>
            <a:ext cx="9348333" cy="1440160"/>
          </a:xfrm>
        </p:spPr>
        <p:txBody>
          <a:bodyPr lIns="0" rIns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 flipV="1">
            <a:off x="271463" y="1341656"/>
            <a:ext cx="9362546" cy="0"/>
          </a:xfrm>
          <a:prstGeom prst="line">
            <a:avLst/>
          </a:prstGeom>
          <a:ln w="3810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 flipV="1">
            <a:off x="271463" y="1269648"/>
            <a:ext cx="9362546" cy="0"/>
          </a:xfrm>
          <a:prstGeom prst="line">
            <a:avLst/>
          </a:prstGeom>
          <a:ln w="19050">
            <a:solidFill>
              <a:srgbClr val="003A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04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System and Circuit Technology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273050" y="1268412"/>
            <a:ext cx="9361488" cy="5113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109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System and Circuit Technology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055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System and Circuit Technology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5313363" y="1259677"/>
            <a:ext cx="4315495" cy="51220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73051" y="1272232"/>
            <a:ext cx="4319588" cy="51095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21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System and Circuit Technology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2"/>
          </p:nvPr>
        </p:nvSpPr>
        <p:spPr>
          <a:xfrm>
            <a:off x="264686" y="1268413"/>
            <a:ext cx="2888089" cy="51133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513138" y="1268413"/>
            <a:ext cx="6121400" cy="5113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40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37325" y="188642"/>
            <a:ext cx="3097212" cy="61931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System and Circuit Technology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>
          <a:xfrm>
            <a:off x="273051" y="188912"/>
            <a:ext cx="5832474" cy="61928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33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Quelle / n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System and Circuit Technology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73050" y="6185162"/>
            <a:ext cx="8424366" cy="216000"/>
          </a:xfrm>
        </p:spPr>
        <p:txBody>
          <a:bodyPr vert="horz" lIns="0" tIns="45720" rIns="91440" bIns="45720" rtlCol="0" anchor="ctr">
            <a:noAutofit/>
          </a:bodyPr>
          <a:lstStyle>
            <a:lvl1pPr marL="360000" indent="-360000">
              <a:buNone/>
              <a:defRPr lang="de-DE" sz="1400" baseline="0" dirty="0">
                <a:solidFill>
                  <a:schemeClr val="tx1"/>
                </a:solidFill>
                <a:latin typeface="Arial" charset="0"/>
              </a:defRPr>
            </a:lvl1pPr>
          </a:lstStyle>
          <a:p>
            <a:pPr marL="0" lvl="0" indent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Quelle: R. </a:t>
            </a:r>
            <a:r>
              <a:rPr lang="de-DE" dirty="0" err="1"/>
              <a:t>Isermann</a:t>
            </a:r>
            <a:r>
              <a:rPr lang="de-DE" dirty="0"/>
              <a:t>; Adaptive Control Systems, </a:t>
            </a:r>
            <a:r>
              <a:rPr lang="de-DE" dirty="0" err="1"/>
              <a:t>Prentice</a:t>
            </a:r>
            <a:r>
              <a:rPr lang="de-DE" dirty="0"/>
              <a:t> Hall, 1992</a:t>
            </a:r>
            <a:endParaRPr lang="de-DE" sz="1000" dirty="0">
              <a:solidFill>
                <a:srgbClr val="003A80"/>
              </a:solidFill>
              <a:latin typeface="Arial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73050" y="5877272"/>
            <a:ext cx="7704286" cy="216000"/>
          </a:xfrm>
        </p:spPr>
        <p:txBody>
          <a:bodyPr vert="horz" lIns="0" tIns="45720" rIns="91440" bIns="45720" rtlCol="0" anchor="ctr"/>
          <a:lstStyle>
            <a:lvl1pPr marL="0" indent="0">
              <a:buNone/>
              <a:defRPr lang="de-DE" sz="1400" cap="none" baseline="0" dirty="0">
                <a:latin typeface="Arial" charset="0"/>
              </a:defRPr>
            </a:lvl1pPr>
          </a:lstStyle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nach </a:t>
            </a:r>
            <a:r>
              <a:rPr lang="de-DE" dirty="0" err="1"/>
              <a:t>Zohm</a:t>
            </a:r>
            <a:r>
              <a:rPr lang="de-DE" dirty="0"/>
              <a:t> 2003:</a:t>
            </a:r>
          </a:p>
        </p:txBody>
      </p:sp>
    </p:spTree>
    <p:extLst>
      <p:ext uri="{BB962C8B-B14F-4D97-AF65-F5344CB8AC3E}">
        <p14:creationId xmlns:p14="http://schemas.microsoft.com/office/powerpoint/2010/main" val="46739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System and Circuit Technology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167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platzhalter 9"/>
          <p:cNvSpPr>
            <a:spLocks noGrp="1"/>
          </p:cNvSpPr>
          <p:nvPr>
            <p:ph type="title"/>
          </p:nvPr>
        </p:nvSpPr>
        <p:spPr>
          <a:xfrm>
            <a:off x="270900" y="188642"/>
            <a:ext cx="9363637" cy="10797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cxnSp>
        <p:nvCxnSpPr>
          <p:cNvPr id="105" name="Gerade Verbindung 104"/>
          <p:cNvCxnSpPr/>
          <p:nvPr/>
        </p:nvCxnSpPr>
        <p:spPr>
          <a:xfrm>
            <a:off x="272228" y="6516397"/>
            <a:ext cx="76331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uppieren 109"/>
          <p:cNvGrpSpPr/>
          <p:nvPr/>
        </p:nvGrpSpPr>
        <p:grpSpPr>
          <a:xfrm>
            <a:off x="7991062" y="6503114"/>
            <a:ext cx="1640711" cy="256837"/>
            <a:chOff x="592138" y="4597611"/>
            <a:chExt cx="8172451" cy="1279314"/>
          </a:xfrm>
        </p:grpSpPr>
        <p:sp>
          <p:nvSpPr>
            <p:cNvPr id="111" name="Freeform 6"/>
            <p:cNvSpPr>
              <a:spLocks/>
            </p:cNvSpPr>
            <p:nvPr/>
          </p:nvSpPr>
          <p:spPr bwMode="auto">
            <a:xfrm>
              <a:off x="592138" y="4606925"/>
              <a:ext cx="358775" cy="517525"/>
            </a:xfrm>
            <a:custGeom>
              <a:avLst/>
              <a:gdLst>
                <a:gd name="T0" fmla="*/ 0 w 226"/>
                <a:gd name="T1" fmla="*/ 0 h 326"/>
                <a:gd name="T2" fmla="*/ 66 w 226"/>
                <a:gd name="T3" fmla="*/ 0 h 326"/>
                <a:gd name="T4" fmla="*/ 66 w 226"/>
                <a:gd name="T5" fmla="*/ 126 h 326"/>
                <a:gd name="T6" fmla="*/ 159 w 226"/>
                <a:gd name="T7" fmla="*/ 126 h 326"/>
                <a:gd name="T8" fmla="*/ 159 w 226"/>
                <a:gd name="T9" fmla="*/ 0 h 326"/>
                <a:gd name="T10" fmla="*/ 226 w 226"/>
                <a:gd name="T11" fmla="*/ 0 h 326"/>
                <a:gd name="T12" fmla="*/ 226 w 226"/>
                <a:gd name="T13" fmla="*/ 326 h 326"/>
                <a:gd name="T14" fmla="*/ 159 w 226"/>
                <a:gd name="T15" fmla="*/ 326 h 326"/>
                <a:gd name="T16" fmla="*/ 159 w 226"/>
                <a:gd name="T17" fmla="*/ 181 h 326"/>
                <a:gd name="T18" fmla="*/ 66 w 226"/>
                <a:gd name="T19" fmla="*/ 181 h 326"/>
                <a:gd name="T20" fmla="*/ 66 w 226"/>
                <a:gd name="T21" fmla="*/ 326 h 326"/>
                <a:gd name="T22" fmla="*/ 0 w 226"/>
                <a:gd name="T23" fmla="*/ 326 h 326"/>
                <a:gd name="T24" fmla="*/ 0 w 226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" h="326">
                  <a:moveTo>
                    <a:pt x="0" y="0"/>
                  </a:moveTo>
                  <a:lnTo>
                    <a:pt x="66" y="0"/>
                  </a:lnTo>
                  <a:lnTo>
                    <a:pt x="66" y="126"/>
                  </a:lnTo>
                  <a:lnTo>
                    <a:pt x="159" y="126"/>
                  </a:lnTo>
                  <a:lnTo>
                    <a:pt x="159" y="0"/>
                  </a:lnTo>
                  <a:lnTo>
                    <a:pt x="226" y="0"/>
                  </a:lnTo>
                  <a:lnTo>
                    <a:pt x="226" y="326"/>
                  </a:lnTo>
                  <a:lnTo>
                    <a:pt x="159" y="326"/>
                  </a:lnTo>
                  <a:lnTo>
                    <a:pt x="159" y="181"/>
                  </a:lnTo>
                  <a:lnTo>
                    <a:pt x="66" y="181"/>
                  </a:lnTo>
                  <a:lnTo>
                    <a:pt x="66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772"/>
                </a:solidFill>
              </a:endParaRPr>
            </a:p>
          </p:txBody>
        </p:sp>
        <p:sp>
          <p:nvSpPr>
            <p:cNvPr id="112" name="Freeform 7"/>
            <p:cNvSpPr>
              <a:spLocks/>
            </p:cNvSpPr>
            <p:nvPr/>
          </p:nvSpPr>
          <p:spPr bwMode="auto">
            <a:xfrm>
              <a:off x="1065213" y="4606925"/>
              <a:ext cx="303213" cy="517525"/>
            </a:xfrm>
            <a:custGeom>
              <a:avLst/>
              <a:gdLst>
                <a:gd name="T0" fmla="*/ 0 w 191"/>
                <a:gd name="T1" fmla="*/ 0 h 326"/>
                <a:gd name="T2" fmla="*/ 186 w 191"/>
                <a:gd name="T3" fmla="*/ 0 h 326"/>
                <a:gd name="T4" fmla="*/ 178 w 191"/>
                <a:gd name="T5" fmla="*/ 53 h 326"/>
                <a:gd name="T6" fmla="*/ 66 w 191"/>
                <a:gd name="T7" fmla="*/ 53 h 326"/>
                <a:gd name="T8" fmla="*/ 66 w 191"/>
                <a:gd name="T9" fmla="*/ 129 h 326"/>
                <a:gd name="T10" fmla="*/ 160 w 191"/>
                <a:gd name="T11" fmla="*/ 129 h 326"/>
                <a:gd name="T12" fmla="*/ 160 w 191"/>
                <a:gd name="T13" fmla="*/ 183 h 326"/>
                <a:gd name="T14" fmla="*/ 66 w 191"/>
                <a:gd name="T15" fmla="*/ 183 h 326"/>
                <a:gd name="T16" fmla="*/ 66 w 191"/>
                <a:gd name="T17" fmla="*/ 270 h 326"/>
                <a:gd name="T18" fmla="*/ 191 w 191"/>
                <a:gd name="T19" fmla="*/ 270 h 326"/>
                <a:gd name="T20" fmla="*/ 191 w 191"/>
                <a:gd name="T21" fmla="*/ 326 h 326"/>
                <a:gd name="T22" fmla="*/ 0 w 191"/>
                <a:gd name="T23" fmla="*/ 326 h 326"/>
                <a:gd name="T24" fmla="*/ 0 w 191"/>
                <a:gd name="T2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1" h="326">
                  <a:moveTo>
                    <a:pt x="0" y="0"/>
                  </a:moveTo>
                  <a:lnTo>
                    <a:pt x="186" y="0"/>
                  </a:lnTo>
                  <a:lnTo>
                    <a:pt x="178" y="53"/>
                  </a:lnTo>
                  <a:lnTo>
                    <a:pt x="66" y="53"/>
                  </a:lnTo>
                  <a:lnTo>
                    <a:pt x="66" y="129"/>
                  </a:lnTo>
                  <a:lnTo>
                    <a:pt x="160" y="129"/>
                  </a:lnTo>
                  <a:lnTo>
                    <a:pt x="160" y="183"/>
                  </a:lnTo>
                  <a:lnTo>
                    <a:pt x="66" y="183"/>
                  </a:lnTo>
                  <a:lnTo>
                    <a:pt x="66" y="270"/>
                  </a:lnTo>
                  <a:lnTo>
                    <a:pt x="191" y="270"/>
                  </a:lnTo>
                  <a:lnTo>
                    <a:pt x="191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772"/>
                </a:solidFill>
              </a:endParaRPr>
            </a:p>
          </p:txBody>
        </p:sp>
        <p:sp>
          <p:nvSpPr>
            <p:cNvPr id="113" name="Rectangle 8"/>
            <p:cNvSpPr>
              <a:spLocks noChangeArrowheads="1"/>
            </p:cNvSpPr>
            <p:nvPr/>
          </p:nvSpPr>
          <p:spPr bwMode="auto">
            <a:xfrm>
              <a:off x="1443038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772"/>
                </a:solidFill>
              </a:endParaRPr>
            </a:p>
          </p:txBody>
        </p:sp>
        <p:sp>
          <p:nvSpPr>
            <p:cNvPr id="114" name="Freeform 9"/>
            <p:cNvSpPr>
              <a:spLocks/>
            </p:cNvSpPr>
            <p:nvPr/>
          </p:nvSpPr>
          <p:spPr bwMode="auto">
            <a:xfrm>
              <a:off x="1663701" y="4606925"/>
              <a:ext cx="361950" cy="517525"/>
            </a:xfrm>
            <a:custGeom>
              <a:avLst/>
              <a:gdLst>
                <a:gd name="T0" fmla="*/ 0 w 228"/>
                <a:gd name="T1" fmla="*/ 0 h 326"/>
                <a:gd name="T2" fmla="*/ 73 w 228"/>
                <a:gd name="T3" fmla="*/ 0 h 326"/>
                <a:gd name="T4" fmla="*/ 136 w 228"/>
                <a:gd name="T5" fmla="*/ 129 h 326"/>
                <a:gd name="T6" fmla="*/ 151 w 228"/>
                <a:gd name="T7" fmla="*/ 164 h 326"/>
                <a:gd name="T8" fmla="*/ 164 w 228"/>
                <a:gd name="T9" fmla="*/ 197 h 326"/>
                <a:gd name="T10" fmla="*/ 172 w 228"/>
                <a:gd name="T11" fmla="*/ 223 h 326"/>
                <a:gd name="T12" fmla="*/ 170 w 228"/>
                <a:gd name="T13" fmla="*/ 201 h 326"/>
                <a:gd name="T14" fmla="*/ 168 w 228"/>
                <a:gd name="T15" fmla="*/ 176 h 326"/>
                <a:gd name="T16" fmla="*/ 167 w 228"/>
                <a:gd name="T17" fmla="*/ 153 h 326"/>
                <a:gd name="T18" fmla="*/ 167 w 228"/>
                <a:gd name="T19" fmla="*/ 133 h 326"/>
                <a:gd name="T20" fmla="*/ 165 w 228"/>
                <a:gd name="T21" fmla="*/ 0 h 326"/>
                <a:gd name="T22" fmla="*/ 228 w 228"/>
                <a:gd name="T23" fmla="*/ 0 h 326"/>
                <a:gd name="T24" fmla="*/ 228 w 228"/>
                <a:gd name="T25" fmla="*/ 326 h 326"/>
                <a:gd name="T26" fmla="*/ 159 w 228"/>
                <a:gd name="T27" fmla="*/ 326 h 326"/>
                <a:gd name="T28" fmla="*/ 103 w 228"/>
                <a:gd name="T29" fmla="*/ 201 h 326"/>
                <a:gd name="T30" fmla="*/ 92 w 228"/>
                <a:gd name="T31" fmla="*/ 176 h 326"/>
                <a:gd name="T32" fmla="*/ 81 w 228"/>
                <a:gd name="T33" fmla="*/ 151 h 326"/>
                <a:gd name="T34" fmla="*/ 72 w 228"/>
                <a:gd name="T35" fmla="*/ 129 h 326"/>
                <a:gd name="T36" fmla="*/ 64 w 228"/>
                <a:gd name="T37" fmla="*/ 109 h 326"/>
                <a:gd name="T38" fmla="*/ 59 w 228"/>
                <a:gd name="T39" fmla="*/ 93 h 326"/>
                <a:gd name="T40" fmla="*/ 61 w 228"/>
                <a:gd name="T41" fmla="*/ 123 h 326"/>
                <a:gd name="T42" fmla="*/ 62 w 228"/>
                <a:gd name="T43" fmla="*/ 156 h 326"/>
                <a:gd name="T44" fmla="*/ 62 w 228"/>
                <a:gd name="T45" fmla="*/ 187 h 326"/>
                <a:gd name="T46" fmla="*/ 64 w 228"/>
                <a:gd name="T47" fmla="*/ 326 h 326"/>
                <a:gd name="T48" fmla="*/ 0 w 228"/>
                <a:gd name="T49" fmla="*/ 326 h 326"/>
                <a:gd name="T50" fmla="*/ 0 w 228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8" h="326">
                  <a:moveTo>
                    <a:pt x="0" y="0"/>
                  </a:moveTo>
                  <a:lnTo>
                    <a:pt x="73" y="0"/>
                  </a:lnTo>
                  <a:lnTo>
                    <a:pt x="136" y="129"/>
                  </a:lnTo>
                  <a:lnTo>
                    <a:pt x="151" y="164"/>
                  </a:lnTo>
                  <a:lnTo>
                    <a:pt x="164" y="197"/>
                  </a:lnTo>
                  <a:lnTo>
                    <a:pt x="172" y="223"/>
                  </a:lnTo>
                  <a:lnTo>
                    <a:pt x="170" y="201"/>
                  </a:lnTo>
                  <a:lnTo>
                    <a:pt x="168" y="176"/>
                  </a:lnTo>
                  <a:lnTo>
                    <a:pt x="167" y="153"/>
                  </a:lnTo>
                  <a:lnTo>
                    <a:pt x="167" y="133"/>
                  </a:lnTo>
                  <a:lnTo>
                    <a:pt x="165" y="0"/>
                  </a:lnTo>
                  <a:lnTo>
                    <a:pt x="228" y="0"/>
                  </a:lnTo>
                  <a:lnTo>
                    <a:pt x="228" y="326"/>
                  </a:lnTo>
                  <a:lnTo>
                    <a:pt x="159" y="326"/>
                  </a:lnTo>
                  <a:lnTo>
                    <a:pt x="103" y="201"/>
                  </a:lnTo>
                  <a:lnTo>
                    <a:pt x="92" y="176"/>
                  </a:lnTo>
                  <a:lnTo>
                    <a:pt x="81" y="151"/>
                  </a:lnTo>
                  <a:lnTo>
                    <a:pt x="72" y="129"/>
                  </a:lnTo>
                  <a:lnTo>
                    <a:pt x="64" y="109"/>
                  </a:lnTo>
                  <a:lnTo>
                    <a:pt x="59" y="93"/>
                  </a:lnTo>
                  <a:lnTo>
                    <a:pt x="61" y="123"/>
                  </a:lnTo>
                  <a:lnTo>
                    <a:pt x="62" y="156"/>
                  </a:lnTo>
                  <a:lnTo>
                    <a:pt x="62" y="187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772"/>
                </a:solidFill>
              </a:endParaRPr>
            </a:p>
          </p:txBody>
        </p:sp>
        <p:sp>
          <p:nvSpPr>
            <p:cNvPr id="115" name="Freeform 10"/>
            <p:cNvSpPr>
              <a:spLocks/>
            </p:cNvSpPr>
            <p:nvPr/>
          </p:nvSpPr>
          <p:spPr bwMode="auto">
            <a:xfrm>
              <a:off x="2106613" y="4606925"/>
              <a:ext cx="352425" cy="517525"/>
            </a:xfrm>
            <a:custGeom>
              <a:avLst/>
              <a:gdLst>
                <a:gd name="T0" fmla="*/ 22 w 222"/>
                <a:gd name="T1" fmla="*/ 0 h 326"/>
                <a:gd name="T2" fmla="*/ 219 w 222"/>
                <a:gd name="T3" fmla="*/ 0 h 326"/>
                <a:gd name="T4" fmla="*/ 219 w 222"/>
                <a:gd name="T5" fmla="*/ 47 h 326"/>
                <a:gd name="T6" fmla="*/ 97 w 222"/>
                <a:gd name="T7" fmla="*/ 251 h 326"/>
                <a:gd name="T8" fmla="*/ 94 w 222"/>
                <a:gd name="T9" fmla="*/ 258 h 326"/>
                <a:gd name="T10" fmla="*/ 91 w 222"/>
                <a:gd name="T11" fmla="*/ 262 h 326"/>
                <a:gd name="T12" fmla="*/ 88 w 222"/>
                <a:gd name="T13" fmla="*/ 265 h 326"/>
                <a:gd name="T14" fmla="*/ 85 w 222"/>
                <a:gd name="T15" fmla="*/ 270 h 326"/>
                <a:gd name="T16" fmla="*/ 81 w 222"/>
                <a:gd name="T17" fmla="*/ 273 h 326"/>
                <a:gd name="T18" fmla="*/ 80 w 222"/>
                <a:gd name="T19" fmla="*/ 275 h 326"/>
                <a:gd name="T20" fmla="*/ 80 w 222"/>
                <a:gd name="T21" fmla="*/ 275 h 326"/>
                <a:gd name="T22" fmla="*/ 83 w 222"/>
                <a:gd name="T23" fmla="*/ 275 h 326"/>
                <a:gd name="T24" fmla="*/ 91 w 222"/>
                <a:gd name="T25" fmla="*/ 275 h 326"/>
                <a:gd name="T26" fmla="*/ 102 w 222"/>
                <a:gd name="T27" fmla="*/ 273 h 326"/>
                <a:gd name="T28" fmla="*/ 113 w 222"/>
                <a:gd name="T29" fmla="*/ 273 h 326"/>
                <a:gd name="T30" fmla="*/ 222 w 222"/>
                <a:gd name="T31" fmla="*/ 273 h 326"/>
                <a:gd name="T32" fmla="*/ 206 w 222"/>
                <a:gd name="T33" fmla="*/ 326 h 326"/>
                <a:gd name="T34" fmla="*/ 0 w 222"/>
                <a:gd name="T35" fmla="*/ 326 h 326"/>
                <a:gd name="T36" fmla="*/ 0 w 222"/>
                <a:gd name="T37" fmla="*/ 281 h 326"/>
                <a:gd name="T38" fmla="*/ 122 w 222"/>
                <a:gd name="T39" fmla="*/ 81 h 326"/>
                <a:gd name="T40" fmla="*/ 128 w 222"/>
                <a:gd name="T41" fmla="*/ 70 h 326"/>
                <a:gd name="T42" fmla="*/ 135 w 222"/>
                <a:gd name="T43" fmla="*/ 61 h 326"/>
                <a:gd name="T44" fmla="*/ 141 w 222"/>
                <a:gd name="T45" fmla="*/ 54 h 326"/>
                <a:gd name="T46" fmla="*/ 142 w 222"/>
                <a:gd name="T47" fmla="*/ 51 h 326"/>
                <a:gd name="T48" fmla="*/ 138 w 222"/>
                <a:gd name="T49" fmla="*/ 51 h 326"/>
                <a:gd name="T50" fmla="*/ 127 w 222"/>
                <a:gd name="T51" fmla="*/ 53 h 326"/>
                <a:gd name="T52" fmla="*/ 108 w 222"/>
                <a:gd name="T53" fmla="*/ 54 h 326"/>
                <a:gd name="T54" fmla="*/ 8 w 222"/>
                <a:gd name="T55" fmla="*/ 54 h 326"/>
                <a:gd name="T56" fmla="*/ 22 w 222"/>
                <a:gd name="T5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2" h="326">
                  <a:moveTo>
                    <a:pt x="22" y="0"/>
                  </a:moveTo>
                  <a:lnTo>
                    <a:pt x="219" y="0"/>
                  </a:lnTo>
                  <a:lnTo>
                    <a:pt x="219" y="47"/>
                  </a:lnTo>
                  <a:lnTo>
                    <a:pt x="97" y="251"/>
                  </a:lnTo>
                  <a:lnTo>
                    <a:pt x="94" y="258"/>
                  </a:lnTo>
                  <a:lnTo>
                    <a:pt x="91" y="262"/>
                  </a:lnTo>
                  <a:lnTo>
                    <a:pt x="88" y="265"/>
                  </a:lnTo>
                  <a:lnTo>
                    <a:pt x="85" y="270"/>
                  </a:lnTo>
                  <a:lnTo>
                    <a:pt x="81" y="273"/>
                  </a:lnTo>
                  <a:lnTo>
                    <a:pt x="80" y="275"/>
                  </a:lnTo>
                  <a:lnTo>
                    <a:pt x="80" y="275"/>
                  </a:lnTo>
                  <a:lnTo>
                    <a:pt x="83" y="275"/>
                  </a:lnTo>
                  <a:lnTo>
                    <a:pt x="91" y="275"/>
                  </a:lnTo>
                  <a:lnTo>
                    <a:pt x="102" y="273"/>
                  </a:lnTo>
                  <a:lnTo>
                    <a:pt x="113" y="273"/>
                  </a:lnTo>
                  <a:lnTo>
                    <a:pt x="222" y="273"/>
                  </a:lnTo>
                  <a:lnTo>
                    <a:pt x="206" y="326"/>
                  </a:lnTo>
                  <a:lnTo>
                    <a:pt x="0" y="326"/>
                  </a:lnTo>
                  <a:lnTo>
                    <a:pt x="0" y="281"/>
                  </a:lnTo>
                  <a:lnTo>
                    <a:pt x="122" y="81"/>
                  </a:lnTo>
                  <a:lnTo>
                    <a:pt x="128" y="70"/>
                  </a:lnTo>
                  <a:lnTo>
                    <a:pt x="135" y="61"/>
                  </a:lnTo>
                  <a:lnTo>
                    <a:pt x="141" y="54"/>
                  </a:lnTo>
                  <a:lnTo>
                    <a:pt x="142" y="51"/>
                  </a:lnTo>
                  <a:lnTo>
                    <a:pt x="138" y="51"/>
                  </a:lnTo>
                  <a:lnTo>
                    <a:pt x="127" y="53"/>
                  </a:lnTo>
                  <a:lnTo>
                    <a:pt x="108" y="54"/>
                  </a:lnTo>
                  <a:lnTo>
                    <a:pt x="8" y="5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772"/>
                </a:solidFill>
              </a:endParaRPr>
            </a:p>
          </p:txBody>
        </p:sp>
        <p:sp>
          <p:nvSpPr>
            <p:cNvPr id="116" name="Freeform 11"/>
            <p:cNvSpPr>
              <a:spLocks/>
            </p:cNvSpPr>
            <p:nvPr/>
          </p:nvSpPr>
          <p:spPr bwMode="auto">
            <a:xfrm>
              <a:off x="2711451" y="4606925"/>
              <a:ext cx="360363" cy="517525"/>
            </a:xfrm>
            <a:custGeom>
              <a:avLst/>
              <a:gdLst>
                <a:gd name="T0" fmla="*/ 0 w 227"/>
                <a:gd name="T1" fmla="*/ 0 h 326"/>
                <a:gd name="T2" fmla="*/ 72 w 227"/>
                <a:gd name="T3" fmla="*/ 0 h 326"/>
                <a:gd name="T4" fmla="*/ 136 w 227"/>
                <a:gd name="T5" fmla="*/ 129 h 326"/>
                <a:gd name="T6" fmla="*/ 150 w 227"/>
                <a:gd name="T7" fmla="*/ 164 h 326"/>
                <a:gd name="T8" fmla="*/ 163 w 227"/>
                <a:gd name="T9" fmla="*/ 197 h 326"/>
                <a:gd name="T10" fmla="*/ 171 w 227"/>
                <a:gd name="T11" fmla="*/ 223 h 326"/>
                <a:gd name="T12" fmla="*/ 169 w 227"/>
                <a:gd name="T13" fmla="*/ 201 h 326"/>
                <a:gd name="T14" fmla="*/ 167 w 227"/>
                <a:gd name="T15" fmla="*/ 176 h 326"/>
                <a:gd name="T16" fmla="*/ 167 w 227"/>
                <a:gd name="T17" fmla="*/ 153 h 326"/>
                <a:gd name="T18" fmla="*/ 166 w 227"/>
                <a:gd name="T19" fmla="*/ 133 h 326"/>
                <a:gd name="T20" fmla="*/ 164 w 227"/>
                <a:gd name="T21" fmla="*/ 0 h 326"/>
                <a:gd name="T22" fmla="*/ 227 w 227"/>
                <a:gd name="T23" fmla="*/ 0 h 326"/>
                <a:gd name="T24" fmla="*/ 227 w 227"/>
                <a:gd name="T25" fmla="*/ 326 h 326"/>
                <a:gd name="T26" fmla="*/ 158 w 227"/>
                <a:gd name="T27" fmla="*/ 326 h 326"/>
                <a:gd name="T28" fmla="*/ 102 w 227"/>
                <a:gd name="T29" fmla="*/ 201 h 326"/>
                <a:gd name="T30" fmla="*/ 91 w 227"/>
                <a:gd name="T31" fmla="*/ 176 h 326"/>
                <a:gd name="T32" fmla="*/ 80 w 227"/>
                <a:gd name="T33" fmla="*/ 151 h 326"/>
                <a:gd name="T34" fmla="*/ 71 w 227"/>
                <a:gd name="T35" fmla="*/ 129 h 326"/>
                <a:gd name="T36" fmla="*/ 63 w 227"/>
                <a:gd name="T37" fmla="*/ 109 h 326"/>
                <a:gd name="T38" fmla="*/ 58 w 227"/>
                <a:gd name="T39" fmla="*/ 93 h 326"/>
                <a:gd name="T40" fmla="*/ 60 w 227"/>
                <a:gd name="T41" fmla="*/ 123 h 326"/>
                <a:gd name="T42" fmla="*/ 61 w 227"/>
                <a:gd name="T43" fmla="*/ 156 h 326"/>
                <a:gd name="T44" fmla="*/ 61 w 227"/>
                <a:gd name="T45" fmla="*/ 187 h 326"/>
                <a:gd name="T46" fmla="*/ 63 w 227"/>
                <a:gd name="T47" fmla="*/ 326 h 326"/>
                <a:gd name="T48" fmla="*/ 0 w 227"/>
                <a:gd name="T49" fmla="*/ 326 h 326"/>
                <a:gd name="T50" fmla="*/ 0 w 227"/>
                <a:gd name="T5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7" h="326">
                  <a:moveTo>
                    <a:pt x="0" y="0"/>
                  </a:moveTo>
                  <a:lnTo>
                    <a:pt x="72" y="0"/>
                  </a:lnTo>
                  <a:lnTo>
                    <a:pt x="136" y="129"/>
                  </a:lnTo>
                  <a:lnTo>
                    <a:pt x="150" y="164"/>
                  </a:lnTo>
                  <a:lnTo>
                    <a:pt x="163" y="197"/>
                  </a:lnTo>
                  <a:lnTo>
                    <a:pt x="171" y="223"/>
                  </a:lnTo>
                  <a:lnTo>
                    <a:pt x="169" y="201"/>
                  </a:lnTo>
                  <a:lnTo>
                    <a:pt x="167" y="176"/>
                  </a:lnTo>
                  <a:lnTo>
                    <a:pt x="167" y="153"/>
                  </a:lnTo>
                  <a:lnTo>
                    <a:pt x="166" y="133"/>
                  </a:lnTo>
                  <a:lnTo>
                    <a:pt x="164" y="0"/>
                  </a:lnTo>
                  <a:lnTo>
                    <a:pt x="227" y="0"/>
                  </a:lnTo>
                  <a:lnTo>
                    <a:pt x="227" y="326"/>
                  </a:lnTo>
                  <a:lnTo>
                    <a:pt x="158" y="326"/>
                  </a:lnTo>
                  <a:lnTo>
                    <a:pt x="102" y="201"/>
                  </a:lnTo>
                  <a:lnTo>
                    <a:pt x="91" y="176"/>
                  </a:lnTo>
                  <a:lnTo>
                    <a:pt x="80" y="151"/>
                  </a:lnTo>
                  <a:lnTo>
                    <a:pt x="71" y="129"/>
                  </a:lnTo>
                  <a:lnTo>
                    <a:pt x="63" y="109"/>
                  </a:lnTo>
                  <a:lnTo>
                    <a:pt x="58" y="93"/>
                  </a:lnTo>
                  <a:lnTo>
                    <a:pt x="60" y="123"/>
                  </a:lnTo>
                  <a:lnTo>
                    <a:pt x="61" y="156"/>
                  </a:lnTo>
                  <a:lnTo>
                    <a:pt x="61" y="187"/>
                  </a:lnTo>
                  <a:lnTo>
                    <a:pt x="63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772"/>
                </a:solidFill>
              </a:endParaRPr>
            </a:p>
          </p:txBody>
        </p:sp>
        <p:sp>
          <p:nvSpPr>
            <p:cNvPr id="117" name="Rectangle 12"/>
            <p:cNvSpPr>
              <a:spLocks noChangeArrowheads="1"/>
            </p:cNvSpPr>
            <p:nvPr/>
          </p:nvSpPr>
          <p:spPr bwMode="auto">
            <a:xfrm>
              <a:off x="3186113" y="4606925"/>
              <a:ext cx="107950" cy="517525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772"/>
                </a:solidFill>
              </a:endParaRPr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>
              <a:off x="3341688" y="4606925"/>
              <a:ext cx="223838" cy="517525"/>
            </a:xfrm>
            <a:custGeom>
              <a:avLst/>
              <a:gdLst>
                <a:gd name="T0" fmla="*/ 14 w 141"/>
                <a:gd name="T1" fmla="*/ 0 h 326"/>
                <a:gd name="T2" fmla="*/ 95 w 141"/>
                <a:gd name="T3" fmla="*/ 0 h 326"/>
                <a:gd name="T4" fmla="*/ 141 w 141"/>
                <a:gd name="T5" fmla="*/ 87 h 326"/>
                <a:gd name="T6" fmla="*/ 141 w 141"/>
                <a:gd name="T7" fmla="*/ 211 h 326"/>
                <a:gd name="T8" fmla="*/ 83 w 141"/>
                <a:gd name="T9" fmla="*/ 326 h 326"/>
                <a:gd name="T10" fmla="*/ 0 w 141"/>
                <a:gd name="T11" fmla="*/ 326 h 326"/>
                <a:gd name="T12" fmla="*/ 95 w 141"/>
                <a:gd name="T13" fmla="*/ 151 h 326"/>
                <a:gd name="T14" fmla="*/ 14 w 141"/>
                <a:gd name="T15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326">
                  <a:moveTo>
                    <a:pt x="14" y="0"/>
                  </a:moveTo>
                  <a:lnTo>
                    <a:pt x="95" y="0"/>
                  </a:lnTo>
                  <a:lnTo>
                    <a:pt x="141" y="87"/>
                  </a:lnTo>
                  <a:lnTo>
                    <a:pt x="141" y="211"/>
                  </a:lnTo>
                  <a:lnTo>
                    <a:pt x="83" y="326"/>
                  </a:lnTo>
                  <a:lnTo>
                    <a:pt x="0" y="326"/>
                  </a:lnTo>
                  <a:lnTo>
                    <a:pt x="95" y="15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772"/>
                </a:solidFill>
              </a:endParaRPr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>
              <a:off x="3614738" y="4606925"/>
              <a:ext cx="220663" cy="520700"/>
            </a:xfrm>
            <a:custGeom>
              <a:avLst/>
              <a:gdLst>
                <a:gd name="T0" fmla="*/ 44 w 139"/>
                <a:gd name="T1" fmla="*/ 0 h 328"/>
                <a:gd name="T2" fmla="*/ 123 w 139"/>
                <a:gd name="T3" fmla="*/ 0 h 328"/>
                <a:gd name="T4" fmla="*/ 45 w 139"/>
                <a:gd name="T5" fmla="*/ 148 h 328"/>
                <a:gd name="T6" fmla="*/ 139 w 139"/>
                <a:gd name="T7" fmla="*/ 328 h 328"/>
                <a:gd name="T8" fmla="*/ 59 w 139"/>
                <a:gd name="T9" fmla="*/ 328 h 328"/>
                <a:gd name="T10" fmla="*/ 0 w 139"/>
                <a:gd name="T11" fmla="*/ 212 h 328"/>
                <a:gd name="T12" fmla="*/ 0 w 139"/>
                <a:gd name="T13" fmla="*/ 87 h 328"/>
                <a:gd name="T14" fmla="*/ 44 w 139"/>
                <a:gd name="T1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" h="328">
                  <a:moveTo>
                    <a:pt x="44" y="0"/>
                  </a:moveTo>
                  <a:lnTo>
                    <a:pt x="123" y="0"/>
                  </a:lnTo>
                  <a:lnTo>
                    <a:pt x="45" y="148"/>
                  </a:lnTo>
                  <a:lnTo>
                    <a:pt x="139" y="328"/>
                  </a:lnTo>
                  <a:lnTo>
                    <a:pt x="59" y="328"/>
                  </a:lnTo>
                  <a:lnTo>
                    <a:pt x="0" y="212"/>
                  </a:lnTo>
                  <a:lnTo>
                    <a:pt x="0" y="87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772"/>
                </a:solidFill>
              </a:endParaRPr>
            </a:p>
          </p:txBody>
        </p:sp>
        <p:sp>
          <p:nvSpPr>
            <p:cNvPr id="120" name="Freeform 15"/>
            <p:cNvSpPr>
              <a:spLocks noEditPoints="1"/>
            </p:cNvSpPr>
            <p:nvPr/>
          </p:nvSpPr>
          <p:spPr bwMode="auto">
            <a:xfrm>
              <a:off x="3884613" y="4606925"/>
              <a:ext cx="379413" cy="517525"/>
            </a:xfrm>
            <a:custGeom>
              <a:avLst/>
              <a:gdLst>
                <a:gd name="T0" fmla="*/ 67 w 239"/>
                <a:gd name="T1" fmla="*/ 51 h 326"/>
                <a:gd name="T2" fmla="*/ 67 w 239"/>
                <a:gd name="T3" fmla="*/ 273 h 326"/>
                <a:gd name="T4" fmla="*/ 103 w 239"/>
                <a:gd name="T5" fmla="*/ 273 h 326"/>
                <a:gd name="T6" fmla="*/ 122 w 239"/>
                <a:gd name="T7" fmla="*/ 270 h 326"/>
                <a:gd name="T8" fmla="*/ 138 w 239"/>
                <a:gd name="T9" fmla="*/ 262 h 326"/>
                <a:gd name="T10" fmla="*/ 150 w 239"/>
                <a:gd name="T11" fmla="*/ 248 h 326"/>
                <a:gd name="T12" fmla="*/ 159 w 239"/>
                <a:gd name="T13" fmla="*/ 228 h 326"/>
                <a:gd name="T14" fmla="*/ 164 w 239"/>
                <a:gd name="T15" fmla="*/ 201 h 326"/>
                <a:gd name="T16" fmla="*/ 166 w 239"/>
                <a:gd name="T17" fmla="*/ 170 h 326"/>
                <a:gd name="T18" fmla="*/ 166 w 239"/>
                <a:gd name="T19" fmla="*/ 143 h 326"/>
                <a:gd name="T20" fmla="*/ 163 w 239"/>
                <a:gd name="T21" fmla="*/ 118 h 326"/>
                <a:gd name="T22" fmla="*/ 158 w 239"/>
                <a:gd name="T23" fmla="*/ 97 h 326"/>
                <a:gd name="T24" fmla="*/ 148 w 239"/>
                <a:gd name="T25" fmla="*/ 78 h 326"/>
                <a:gd name="T26" fmla="*/ 141 w 239"/>
                <a:gd name="T27" fmla="*/ 67 h 326"/>
                <a:gd name="T28" fmla="*/ 128 w 239"/>
                <a:gd name="T29" fmla="*/ 57 h 326"/>
                <a:gd name="T30" fmla="*/ 114 w 239"/>
                <a:gd name="T31" fmla="*/ 53 h 326"/>
                <a:gd name="T32" fmla="*/ 97 w 239"/>
                <a:gd name="T33" fmla="*/ 51 h 326"/>
                <a:gd name="T34" fmla="*/ 67 w 239"/>
                <a:gd name="T35" fmla="*/ 51 h 326"/>
                <a:gd name="T36" fmla="*/ 0 w 239"/>
                <a:gd name="T37" fmla="*/ 0 h 326"/>
                <a:gd name="T38" fmla="*/ 66 w 239"/>
                <a:gd name="T39" fmla="*/ 0 h 326"/>
                <a:gd name="T40" fmla="*/ 86 w 239"/>
                <a:gd name="T41" fmla="*/ 0 h 326"/>
                <a:gd name="T42" fmla="*/ 106 w 239"/>
                <a:gd name="T43" fmla="*/ 0 h 326"/>
                <a:gd name="T44" fmla="*/ 123 w 239"/>
                <a:gd name="T45" fmla="*/ 1 h 326"/>
                <a:gd name="T46" fmla="*/ 150 w 239"/>
                <a:gd name="T47" fmla="*/ 6 h 326"/>
                <a:gd name="T48" fmla="*/ 173 w 239"/>
                <a:gd name="T49" fmla="*/ 17 h 326"/>
                <a:gd name="T50" fmla="*/ 195 w 239"/>
                <a:gd name="T51" fmla="*/ 34 h 326"/>
                <a:gd name="T52" fmla="*/ 214 w 239"/>
                <a:gd name="T53" fmla="*/ 57 h 326"/>
                <a:gd name="T54" fmla="*/ 228 w 239"/>
                <a:gd name="T55" fmla="*/ 87 h 326"/>
                <a:gd name="T56" fmla="*/ 237 w 239"/>
                <a:gd name="T57" fmla="*/ 123 h 326"/>
                <a:gd name="T58" fmla="*/ 239 w 239"/>
                <a:gd name="T59" fmla="*/ 164 h 326"/>
                <a:gd name="T60" fmla="*/ 237 w 239"/>
                <a:gd name="T61" fmla="*/ 197 h 326"/>
                <a:gd name="T62" fmla="*/ 231 w 239"/>
                <a:gd name="T63" fmla="*/ 226 h 326"/>
                <a:gd name="T64" fmla="*/ 222 w 239"/>
                <a:gd name="T65" fmla="*/ 254 h 326"/>
                <a:gd name="T66" fmla="*/ 206 w 239"/>
                <a:gd name="T67" fmla="*/ 278 h 326"/>
                <a:gd name="T68" fmla="*/ 184 w 239"/>
                <a:gd name="T69" fmla="*/ 301 h 326"/>
                <a:gd name="T70" fmla="*/ 156 w 239"/>
                <a:gd name="T71" fmla="*/ 319 h 326"/>
                <a:gd name="T72" fmla="*/ 127 w 239"/>
                <a:gd name="T73" fmla="*/ 325 h 326"/>
                <a:gd name="T74" fmla="*/ 106 w 239"/>
                <a:gd name="T75" fmla="*/ 326 h 326"/>
                <a:gd name="T76" fmla="*/ 80 w 239"/>
                <a:gd name="T77" fmla="*/ 326 h 326"/>
                <a:gd name="T78" fmla="*/ 0 w 239"/>
                <a:gd name="T79" fmla="*/ 326 h 326"/>
                <a:gd name="T80" fmla="*/ 0 w 239"/>
                <a:gd name="T8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9" h="326">
                  <a:moveTo>
                    <a:pt x="67" y="51"/>
                  </a:moveTo>
                  <a:lnTo>
                    <a:pt x="67" y="273"/>
                  </a:lnTo>
                  <a:lnTo>
                    <a:pt x="103" y="273"/>
                  </a:lnTo>
                  <a:lnTo>
                    <a:pt x="122" y="270"/>
                  </a:lnTo>
                  <a:lnTo>
                    <a:pt x="138" y="262"/>
                  </a:lnTo>
                  <a:lnTo>
                    <a:pt x="150" y="248"/>
                  </a:lnTo>
                  <a:lnTo>
                    <a:pt x="159" y="228"/>
                  </a:lnTo>
                  <a:lnTo>
                    <a:pt x="164" y="201"/>
                  </a:lnTo>
                  <a:lnTo>
                    <a:pt x="166" y="170"/>
                  </a:lnTo>
                  <a:lnTo>
                    <a:pt x="166" y="143"/>
                  </a:lnTo>
                  <a:lnTo>
                    <a:pt x="163" y="118"/>
                  </a:lnTo>
                  <a:lnTo>
                    <a:pt x="158" y="97"/>
                  </a:lnTo>
                  <a:lnTo>
                    <a:pt x="148" y="78"/>
                  </a:lnTo>
                  <a:lnTo>
                    <a:pt x="141" y="67"/>
                  </a:lnTo>
                  <a:lnTo>
                    <a:pt x="128" y="57"/>
                  </a:lnTo>
                  <a:lnTo>
                    <a:pt x="114" y="53"/>
                  </a:lnTo>
                  <a:lnTo>
                    <a:pt x="97" y="51"/>
                  </a:lnTo>
                  <a:lnTo>
                    <a:pt x="67" y="51"/>
                  </a:lnTo>
                  <a:close/>
                  <a:moveTo>
                    <a:pt x="0" y="0"/>
                  </a:moveTo>
                  <a:lnTo>
                    <a:pt x="66" y="0"/>
                  </a:lnTo>
                  <a:lnTo>
                    <a:pt x="86" y="0"/>
                  </a:lnTo>
                  <a:lnTo>
                    <a:pt x="106" y="0"/>
                  </a:lnTo>
                  <a:lnTo>
                    <a:pt x="123" y="1"/>
                  </a:lnTo>
                  <a:lnTo>
                    <a:pt x="150" y="6"/>
                  </a:lnTo>
                  <a:lnTo>
                    <a:pt x="173" y="17"/>
                  </a:lnTo>
                  <a:lnTo>
                    <a:pt x="195" y="34"/>
                  </a:lnTo>
                  <a:lnTo>
                    <a:pt x="214" y="57"/>
                  </a:lnTo>
                  <a:lnTo>
                    <a:pt x="228" y="87"/>
                  </a:lnTo>
                  <a:lnTo>
                    <a:pt x="237" y="123"/>
                  </a:lnTo>
                  <a:lnTo>
                    <a:pt x="239" y="164"/>
                  </a:lnTo>
                  <a:lnTo>
                    <a:pt x="237" y="197"/>
                  </a:lnTo>
                  <a:lnTo>
                    <a:pt x="231" y="226"/>
                  </a:lnTo>
                  <a:lnTo>
                    <a:pt x="222" y="254"/>
                  </a:lnTo>
                  <a:lnTo>
                    <a:pt x="206" y="278"/>
                  </a:lnTo>
                  <a:lnTo>
                    <a:pt x="184" y="301"/>
                  </a:lnTo>
                  <a:lnTo>
                    <a:pt x="156" y="319"/>
                  </a:lnTo>
                  <a:lnTo>
                    <a:pt x="127" y="325"/>
                  </a:lnTo>
                  <a:lnTo>
                    <a:pt x="106" y="326"/>
                  </a:lnTo>
                  <a:lnTo>
                    <a:pt x="80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772"/>
                </a:solidFill>
              </a:endParaRPr>
            </a:p>
          </p:txBody>
        </p:sp>
        <p:sp>
          <p:nvSpPr>
            <p:cNvPr id="121" name="Freeform 16"/>
            <p:cNvSpPr>
              <a:spLocks noEditPoints="1"/>
            </p:cNvSpPr>
            <p:nvPr/>
          </p:nvSpPr>
          <p:spPr bwMode="auto">
            <a:xfrm>
              <a:off x="4333877" y="4598986"/>
              <a:ext cx="447676" cy="536577"/>
            </a:xfrm>
            <a:custGeom>
              <a:avLst/>
              <a:gdLst>
                <a:gd name="T0" fmla="*/ 140 w 282"/>
                <a:gd name="T1" fmla="*/ 50 h 338"/>
                <a:gd name="T2" fmla="*/ 118 w 282"/>
                <a:gd name="T3" fmla="*/ 55 h 338"/>
                <a:gd name="T4" fmla="*/ 101 w 282"/>
                <a:gd name="T5" fmla="*/ 64 h 338"/>
                <a:gd name="T6" fmla="*/ 89 w 282"/>
                <a:gd name="T7" fmla="*/ 80 h 338"/>
                <a:gd name="T8" fmla="*/ 79 w 282"/>
                <a:gd name="T9" fmla="*/ 103 h 338"/>
                <a:gd name="T10" fmla="*/ 75 w 282"/>
                <a:gd name="T11" fmla="*/ 133 h 338"/>
                <a:gd name="T12" fmla="*/ 73 w 282"/>
                <a:gd name="T13" fmla="*/ 169 h 338"/>
                <a:gd name="T14" fmla="*/ 75 w 282"/>
                <a:gd name="T15" fmla="*/ 208 h 338"/>
                <a:gd name="T16" fmla="*/ 79 w 282"/>
                <a:gd name="T17" fmla="*/ 238 h 338"/>
                <a:gd name="T18" fmla="*/ 89 w 282"/>
                <a:gd name="T19" fmla="*/ 261 h 338"/>
                <a:gd name="T20" fmla="*/ 101 w 282"/>
                <a:gd name="T21" fmla="*/ 275 h 338"/>
                <a:gd name="T22" fmla="*/ 120 w 282"/>
                <a:gd name="T23" fmla="*/ 284 h 338"/>
                <a:gd name="T24" fmla="*/ 142 w 282"/>
                <a:gd name="T25" fmla="*/ 286 h 338"/>
                <a:gd name="T26" fmla="*/ 162 w 282"/>
                <a:gd name="T27" fmla="*/ 284 h 338"/>
                <a:gd name="T28" fmla="*/ 178 w 282"/>
                <a:gd name="T29" fmla="*/ 275 h 338"/>
                <a:gd name="T30" fmla="*/ 190 w 282"/>
                <a:gd name="T31" fmla="*/ 259 h 338"/>
                <a:gd name="T32" fmla="*/ 200 w 282"/>
                <a:gd name="T33" fmla="*/ 236 h 338"/>
                <a:gd name="T34" fmla="*/ 204 w 282"/>
                <a:gd name="T35" fmla="*/ 206 h 338"/>
                <a:gd name="T36" fmla="*/ 206 w 282"/>
                <a:gd name="T37" fmla="*/ 169 h 338"/>
                <a:gd name="T38" fmla="*/ 206 w 282"/>
                <a:gd name="T39" fmla="*/ 138 h 338"/>
                <a:gd name="T40" fmla="*/ 203 w 282"/>
                <a:gd name="T41" fmla="*/ 112 h 338"/>
                <a:gd name="T42" fmla="*/ 198 w 282"/>
                <a:gd name="T43" fmla="*/ 92 h 338"/>
                <a:gd name="T44" fmla="*/ 193 w 282"/>
                <a:gd name="T45" fmla="*/ 81 h 338"/>
                <a:gd name="T46" fmla="*/ 186 w 282"/>
                <a:gd name="T47" fmla="*/ 70 h 338"/>
                <a:gd name="T48" fmla="*/ 175 w 282"/>
                <a:gd name="T49" fmla="*/ 61 h 338"/>
                <a:gd name="T50" fmla="*/ 159 w 282"/>
                <a:gd name="T51" fmla="*/ 53 h 338"/>
                <a:gd name="T52" fmla="*/ 140 w 282"/>
                <a:gd name="T53" fmla="*/ 50 h 338"/>
                <a:gd name="T54" fmla="*/ 142 w 282"/>
                <a:gd name="T55" fmla="*/ 0 h 338"/>
                <a:gd name="T56" fmla="*/ 176 w 282"/>
                <a:gd name="T57" fmla="*/ 3 h 338"/>
                <a:gd name="T58" fmla="*/ 208 w 282"/>
                <a:gd name="T59" fmla="*/ 14 h 338"/>
                <a:gd name="T60" fmla="*/ 234 w 282"/>
                <a:gd name="T61" fmla="*/ 33 h 338"/>
                <a:gd name="T62" fmla="*/ 254 w 282"/>
                <a:gd name="T63" fmla="*/ 58 h 338"/>
                <a:gd name="T64" fmla="*/ 270 w 282"/>
                <a:gd name="T65" fmla="*/ 89 h 338"/>
                <a:gd name="T66" fmla="*/ 279 w 282"/>
                <a:gd name="T67" fmla="*/ 125 h 338"/>
                <a:gd name="T68" fmla="*/ 282 w 282"/>
                <a:gd name="T69" fmla="*/ 166 h 338"/>
                <a:gd name="T70" fmla="*/ 279 w 282"/>
                <a:gd name="T71" fmla="*/ 208 h 338"/>
                <a:gd name="T72" fmla="*/ 270 w 282"/>
                <a:gd name="T73" fmla="*/ 245 h 338"/>
                <a:gd name="T74" fmla="*/ 256 w 282"/>
                <a:gd name="T75" fmla="*/ 277 h 338"/>
                <a:gd name="T76" fmla="*/ 236 w 282"/>
                <a:gd name="T77" fmla="*/ 303 h 338"/>
                <a:gd name="T78" fmla="*/ 209 w 282"/>
                <a:gd name="T79" fmla="*/ 322 h 338"/>
                <a:gd name="T80" fmla="*/ 189 w 282"/>
                <a:gd name="T81" fmla="*/ 331 h 338"/>
                <a:gd name="T82" fmla="*/ 168 w 282"/>
                <a:gd name="T83" fmla="*/ 336 h 338"/>
                <a:gd name="T84" fmla="*/ 143 w 282"/>
                <a:gd name="T85" fmla="*/ 338 h 338"/>
                <a:gd name="T86" fmla="*/ 109 w 282"/>
                <a:gd name="T87" fmla="*/ 334 h 338"/>
                <a:gd name="T88" fmla="*/ 81 w 282"/>
                <a:gd name="T89" fmla="*/ 327 h 338"/>
                <a:gd name="T90" fmla="*/ 58 w 282"/>
                <a:gd name="T91" fmla="*/ 313 h 338"/>
                <a:gd name="T92" fmla="*/ 37 w 282"/>
                <a:gd name="T93" fmla="*/ 291 h 338"/>
                <a:gd name="T94" fmla="*/ 20 w 282"/>
                <a:gd name="T95" fmla="*/ 266 h 338"/>
                <a:gd name="T96" fmla="*/ 9 w 282"/>
                <a:gd name="T97" fmla="*/ 236 h 338"/>
                <a:gd name="T98" fmla="*/ 1 w 282"/>
                <a:gd name="T99" fmla="*/ 205 h 338"/>
                <a:gd name="T100" fmla="*/ 0 w 282"/>
                <a:gd name="T101" fmla="*/ 169 h 338"/>
                <a:gd name="T102" fmla="*/ 3 w 282"/>
                <a:gd name="T103" fmla="*/ 128 h 338"/>
                <a:gd name="T104" fmla="*/ 12 w 282"/>
                <a:gd name="T105" fmla="*/ 92 h 338"/>
                <a:gd name="T106" fmla="*/ 26 w 282"/>
                <a:gd name="T107" fmla="*/ 61 h 338"/>
                <a:gd name="T108" fmla="*/ 48 w 282"/>
                <a:gd name="T109" fmla="*/ 34 h 338"/>
                <a:gd name="T110" fmla="*/ 73 w 282"/>
                <a:gd name="T111" fmla="*/ 16 h 338"/>
                <a:gd name="T112" fmla="*/ 93 w 282"/>
                <a:gd name="T113" fmla="*/ 6 h 338"/>
                <a:gd name="T114" fmla="*/ 117 w 282"/>
                <a:gd name="T115" fmla="*/ 2 h 338"/>
                <a:gd name="T116" fmla="*/ 142 w 282"/>
                <a:gd name="T117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2" h="338">
                  <a:moveTo>
                    <a:pt x="140" y="50"/>
                  </a:moveTo>
                  <a:lnTo>
                    <a:pt x="118" y="55"/>
                  </a:lnTo>
                  <a:lnTo>
                    <a:pt x="101" y="64"/>
                  </a:lnTo>
                  <a:lnTo>
                    <a:pt x="89" y="80"/>
                  </a:lnTo>
                  <a:lnTo>
                    <a:pt x="79" y="103"/>
                  </a:lnTo>
                  <a:lnTo>
                    <a:pt x="75" y="133"/>
                  </a:lnTo>
                  <a:lnTo>
                    <a:pt x="73" y="169"/>
                  </a:lnTo>
                  <a:lnTo>
                    <a:pt x="75" y="208"/>
                  </a:lnTo>
                  <a:lnTo>
                    <a:pt x="79" y="238"/>
                  </a:lnTo>
                  <a:lnTo>
                    <a:pt x="89" y="261"/>
                  </a:lnTo>
                  <a:lnTo>
                    <a:pt x="101" y="275"/>
                  </a:lnTo>
                  <a:lnTo>
                    <a:pt x="120" y="284"/>
                  </a:lnTo>
                  <a:lnTo>
                    <a:pt x="142" y="286"/>
                  </a:lnTo>
                  <a:lnTo>
                    <a:pt x="162" y="284"/>
                  </a:lnTo>
                  <a:lnTo>
                    <a:pt x="178" y="275"/>
                  </a:lnTo>
                  <a:lnTo>
                    <a:pt x="190" y="259"/>
                  </a:lnTo>
                  <a:lnTo>
                    <a:pt x="200" y="236"/>
                  </a:lnTo>
                  <a:lnTo>
                    <a:pt x="204" y="206"/>
                  </a:lnTo>
                  <a:lnTo>
                    <a:pt x="206" y="169"/>
                  </a:lnTo>
                  <a:lnTo>
                    <a:pt x="206" y="138"/>
                  </a:lnTo>
                  <a:lnTo>
                    <a:pt x="203" y="112"/>
                  </a:lnTo>
                  <a:lnTo>
                    <a:pt x="198" y="92"/>
                  </a:lnTo>
                  <a:lnTo>
                    <a:pt x="193" y="81"/>
                  </a:lnTo>
                  <a:lnTo>
                    <a:pt x="186" y="70"/>
                  </a:lnTo>
                  <a:lnTo>
                    <a:pt x="175" y="61"/>
                  </a:lnTo>
                  <a:lnTo>
                    <a:pt x="159" y="53"/>
                  </a:lnTo>
                  <a:lnTo>
                    <a:pt x="140" y="50"/>
                  </a:lnTo>
                  <a:close/>
                  <a:moveTo>
                    <a:pt x="142" y="0"/>
                  </a:moveTo>
                  <a:lnTo>
                    <a:pt x="176" y="3"/>
                  </a:lnTo>
                  <a:lnTo>
                    <a:pt x="208" y="14"/>
                  </a:lnTo>
                  <a:lnTo>
                    <a:pt x="234" y="33"/>
                  </a:lnTo>
                  <a:lnTo>
                    <a:pt x="254" y="58"/>
                  </a:lnTo>
                  <a:lnTo>
                    <a:pt x="270" y="89"/>
                  </a:lnTo>
                  <a:lnTo>
                    <a:pt x="279" y="125"/>
                  </a:lnTo>
                  <a:lnTo>
                    <a:pt x="282" y="166"/>
                  </a:lnTo>
                  <a:lnTo>
                    <a:pt x="279" y="208"/>
                  </a:lnTo>
                  <a:lnTo>
                    <a:pt x="270" y="245"/>
                  </a:lnTo>
                  <a:lnTo>
                    <a:pt x="256" y="277"/>
                  </a:lnTo>
                  <a:lnTo>
                    <a:pt x="236" y="303"/>
                  </a:lnTo>
                  <a:lnTo>
                    <a:pt x="209" y="322"/>
                  </a:lnTo>
                  <a:lnTo>
                    <a:pt x="189" y="331"/>
                  </a:lnTo>
                  <a:lnTo>
                    <a:pt x="168" y="336"/>
                  </a:lnTo>
                  <a:lnTo>
                    <a:pt x="143" y="338"/>
                  </a:lnTo>
                  <a:lnTo>
                    <a:pt x="109" y="334"/>
                  </a:lnTo>
                  <a:lnTo>
                    <a:pt x="81" y="327"/>
                  </a:lnTo>
                  <a:lnTo>
                    <a:pt x="58" y="313"/>
                  </a:lnTo>
                  <a:lnTo>
                    <a:pt x="37" y="291"/>
                  </a:lnTo>
                  <a:lnTo>
                    <a:pt x="20" y="266"/>
                  </a:lnTo>
                  <a:lnTo>
                    <a:pt x="9" y="236"/>
                  </a:lnTo>
                  <a:lnTo>
                    <a:pt x="1" y="205"/>
                  </a:lnTo>
                  <a:lnTo>
                    <a:pt x="0" y="169"/>
                  </a:lnTo>
                  <a:lnTo>
                    <a:pt x="3" y="128"/>
                  </a:lnTo>
                  <a:lnTo>
                    <a:pt x="12" y="92"/>
                  </a:lnTo>
                  <a:lnTo>
                    <a:pt x="26" y="61"/>
                  </a:lnTo>
                  <a:lnTo>
                    <a:pt x="48" y="34"/>
                  </a:lnTo>
                  <a:lnTo>
                    <a:pt x="73" y="16"/>
                  </a:lnTo>
                  <a:lnTo>
                    <a:pt x="93" y="6"/>
                  </a:lnTo>
                  <a:lnTo>
                    <a:pt x="117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772"/>
                </a:solidFill>
              </a:endParaRPr>
            </a:p>
          </p:txBody>
        </p:sp>
        <p:sp>
          <p:nvSpPr>
            <p:cNvPr id="122" name="Freeform 17"/>
            <p:cNvSpPr>
              <a:spLocks noEditPoints="1"/>
            </p:cNvSpPr>
            <p:nvPr/>
          </p:nvSpPr>
          <p:spPr bwMode="auto">
            <a:xfrm>
              <a:off x="4872038" y="4606925"/>
              <a:ext cx="376238" cy="517525"/>
            </a:xfrm>
            <a:custGeom>
              <a:avLst/>
              <a:gdLst>
                <a:gd name="T0" fmla="*/ 64 w 237"/>
                <a:gd name="T1" fmla="*/ 51 h 326"/>
                <a:gd name="T2" fmla="*/ 64 w 237"/>
                <a:gd name="T3" fmla="*/ 140 h 326"/>
                <a:gd name="T4" fmla="*/ 87 w 237"/>
                <a:gd name="T5" fmla="*/ 140 h 326"/>
                <a:gd name="T6" fmla="*/ 104 w 237"/>
                <a:gd name="T7" fmla="*/ 140 h 326"/>
                <a:gd name="T8" fmla="*/ 118 w 237"/>
                <a:gd name="T9" fmla="*/ 139 h 326"/>
                <a:gd name="T10" fmla="*/ 128 w 237"/>
                <a:gd name="T11" fmla="*/ 134 h 326"/>
                <a:gd name="T12" fmla="*/ 136 w 237"/>
                <a:gd name="T13" fmla="*/ 129 h 326"/>
                <a:gd name="T14" fmla="*/ 145 w 237"/>
                <a:gd name="T15" fmla="*/ 115 h 326"/>
                <a:gd name="T16" fmla="*/ 148 w 237"/>
                <a:gd name="T17" fmla="*/ 97 h 326"/>
                <a:gd name="T18" fmla="*/ 147 w 237"/>
                <a:gd name="T19" fmla="*/ 78 h 326"/>
                <a:gd name="T20" fmla="*/ 139 w 237"/>
                <a:gd name="T21" fmla="*/ 65 h 326"/>
                <a:gd name="T22" fmla="*/ 125 w 237"/>
                <a:gd name="T23" fmla="*/ 56 h 326"/>
                <a:gd name="T24" fmla="*/ 109 w 237"/>
                <a:gd name="T25" fmla="*/ 53 h 326"/>
                <a:gd name="T26" fmla="*/ 89 w 237"/>
                <a:gd name="T27" fmla="*/ 51 h 326"/>
                <a:gd name="T28" fmla="*/ 64 w 237"/>
                <a:gd name="T29" fmla="*/ 51 h 326"/>
                <a:gd name="T30" fmla="*/ 0 w 237"/>
                <a:gd name="T31" fmla="*/ 0 h 326"/>
                <a:gd name="T32" fmla="*/ 122 w 237"/>
                <a:gd name="T33" fmla="*/ 0 h 326"/>
                <a:gd name="T34" fmla="*/ 150 w 237"/>
                <a:gd name="T35" fmla="*/ 3 h 326"/>
                <a:gd name="T36" fmla="*/ 173 w 237"/>
                <a:gd name="T37" fmla="*/ 11 h 326"/>
                <a:gd name="T38" fmla="*/ 192 w 237"/>
                <a:gd name="T39" fmla="*/ 26 h 326"/>
                <a:gd name="T40" fmla="*/ 206 w 237"/>
                <a:gd name="T41" fmla="*/ 45 h 326"/>
                <a:gd name="T42" fmla="*/ 215 w 237"/>
                <a:gd name="T43" fmla="*/ 68 h 326"/>
                <a:gd name="T44" fmla="*/ 218 w 237"/>
                <a:gd name="T45" fmla="*/ 95 h 326"/>
                <a:gd name="T46" fmla="*/ 214 w 237"/>
                <a:gd name="T47" fmla="*/ 123 h 326"/>
                <a:gd name="T48" fmla="*/ 204 w 237"/>
                <a:gd name="T49" fmla="*/ 148 h 326"/>
                <a:gd name="T50" fmla="*/ 189 w 237"/>
                <a:gd name="T51" fmla="*/ 168 h 326"/>
                <a:gd name="T52" fmla="*/ 168 w 237"/>
                <a:gd name="T53" fmla="*/ 181 h 326"/>
                <a:gd name="T54" fmla="*/ 145 w 237"/>
                <a:gd name="T55" fmla="*/ 186 h 326"/>
                <a:gd name="T56" fmla="*/ 150 w 237"/>
                <a:gd name="T57" fmla="*/ 189 h 326"/>
                <a:gd name="T58" fmla="*/ 153 w 237"/>
                <a:gd name="T59" fmla="*/ 192 h 326"/>
                <a:gd name="T60" fmla="*/ 156 w 237"/>
                <a:gd name="T61" fmla="*/ 195 h 326"/>
                <a:gd name="T62" fmla="*/ 159 w 237"/>
                <a:gd name="T63" fmla="*/ 200 h 326"/>
                <a:gd name="T64" fmla="*/ 167 w 237"/>
                <a:gd name="T65" fmla="*/ 211 h 326"/>
                <a:gd name="T66" fmla="*/ 176 w 237"/>
                <a:gd name="T67" fmla="*/ 225 h 326"/>
                <a:gd name="T68" fmla="*/ 187 w 237"/>
                <a:gd name="T69" fmla="*/ 243 h 326"/>
                <a:gd name="T70" fmla="*/ 200 w 237"/>
                <a:gd name="T71" fmla="*/ 262 h 326"/>
                <a:gd name="T72" fmla="*/ 211 w 237"/>
                <a:gd name="T73" fmla="*/ 281 h 326"/>
                <a:gd name="T74" fmla="*/ 221 w 237"/>
                <a:gd name="T75" fmla="*/ 300 h 326"/>
                <a:gd name="T76" fmla="*/ 229 w 237"/>
                <a:gd name="T77" fmla="*/ 314 h 326"/>
                <a:gd name="T78" fmla="*/ 236 w 237"/>
                <a:gd name="T79" fmla="*/ 323 h 326"/>
                <a:gd name="T80" fmla="*/ 237 w 237"/>
                <a:gd name="T81" fmla="*/ 326 h 326"/>
                <a:gd name="T82" fmla="*/ 159 w 237"/>
                <a:gd name="T83" fmla="*/ 326 h 326"/>
                <a:gd name="T84" fmla="*/ 151 w 237"/>
                <a:gd name="T85" fmla="*/ 312 h 326"/>
                <a:gd name="T86" fmla="*/ 145 w 237"/>
                <a:gd name="T87" fmla="*/ 301 h 326"/>
                <a:gd name="T88" fmla="*/ 137 w 237"/>
                <a:gd name="T89" fmla="*/ 289 h 326"/>
                <a:gd name="T90" fmla="*/ 129 w 237"/>
                <a:gd name="T91" fmla="*/ 273 h 326"/>
                <a:gd name="T92" fmla="*/ 114 w 237"/>
                <a:gd name="T93" fmla="*/ 247 h 326"/>
                <a:gd name="T94" fmla="*/ 103 w 237"/>
                <a:gd name="T95" fmla="*/ 228 h 326"/>
                <a:gd name="T96" fmla="*/ 93 w 237"/>
                <a:gd name="T97" fmla="*/ 212 h 326"/>
                <a:gd name="T98" fmla="*/ 87 w 237"/>
                <a:gd name="T99" fmla="*/ 203 h 326"/>
                <a:gd name="T100" fmla="*/ 81 w 237"/>
                <a:gd name="T101" fmla="*/ 197 h 326"/>
                <a:gd name="T102" fmla="*/ 75 w 237"/>
                <a:gd name="T103" fmla="*/ 193 h 326"/>
                <a:gd name="T104" fmla="*/ 70 w 237"/>
                <a:gd name="T105" fmla="*/ 192 h 326"/>
                <a:gd name="T106" fmla="*/ 64 w 237"/>
                <a:gd name="T107" fmla="*/ 190 h 326"/>
                <a:gd name="T108" fmla="*/ 64 w 237"/>
                <a:gd name="T109" fmla="*/ 326 h 326"/>
                <a:gd name="T110" fmla="*/ 0 w 237"/>
                <a:gd name="T111" fmla="*/ 326 h 326"/>
                <a:gd name="T112" fmla="*/ 0 w 237"/>
                <a:gd name="T113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37" h="326">
                  <a:moveTo>
                    <a:pt x="64" y="51"/>
                  </a:moveTo>
                  <a:lnTo>
                    <a:pt x="64" y="140"/>
                  </a:lnTo>
                  <a:lnTo>
                    <a:pt x="87" y="140"/>
                  </a:lnTo>
                  <a:lnTo>
                    <a:pt x="104" y="140"/>
                  </a:lnTo>
                  <a:lnTo>
                    <a:pt x="118" y="139"/>
                  </a:lnTo>
                  <a:lnTo>
                    <a:pt x="128" y="134"/>
                  </a:lnTo>
                  <a:lnTo>
                    <a:pt x="136" y="129"/>
                  </a:lnTo>
                  <a:lnTo>
                    <a:pt x="145" y="115"/>
                  </a:lnTo>
                  <a:lnTo>
                    <a:pt x="148" y="97"/>
                  </a:lnTo>
                  <a:lnTo>
                    <a:pt x="147" y="78"/>
                  </a:lnTo>
                  <a:lnTo>
                    <a:pt x="139" y="65"/>
                  </a:lnTo>
                  <a:lnTo>
                    <a:pt x="125" y="56"/>
                  </a:lnTo>
                  <a:lnTo>
                    <a:pt x="109" y="53"/>
                  </a:lnTo>
                  <a:lnTo>
                    <a:pt x="89" y="51"/>
                  </a:lnTo>
                  <a:lnTo>
                    <a:pt x="64" y="51"/>
                  </a:lnTo>
                  <a:close/>
                  <a:moveTo>
                    <a:pt x="0" y="0"/>
                  </a:moveTo>
                  <a:lnTo>
                    <a:pt x="122" y="0"/>
                  </a:lnTo>
                  <a:lnTo>
                    <a:pt x="150" y="3"/>
                  </a:lnTo>
                  <a:lnTo>
                    <a:pt x="173" y="11"/>
                  </a:lnTo>
                  <a:lnTo>
                    <a:pt x="192" y="26"/>
                  </a:lnTo>
                  <a:lnTo>
                    <a:pt x="206" y="45"/>
                  </a:lnTo>
                  <a:lnTo>
                    <a:pt x="215" y="68"/>
                  </a:lnTo>
                  <a:lnTo>
                    <a:pt x="218" y="95"/>
                  </a:lnTo>
                  <a:lnTo>
                    <a:pt x="214" y="123"/>
                  </a:lnTo>
                  <a:lnTo>
                    <a:pt x="204" y="148"/>
                  </a:lnTo>
                  <a:lnTo>
                    <a:pt x="189" y="168"/>
                  </a:lnTo>
                  <a:lnTo>
                    <a:pt x="168" y="181"/>
                  </a:lnTo>
                  <a:lnTo>
                    <a:pt x="145" y="186"/>
                  </a:lnTo>
                  <a:lnTo>
                    <a:pt x="150" y="189"/>
                  </a:lnTo>
                  <a:lnTo>
                    <a:pt x="153" y="192"/>
                  </a:lnTo>
                  <a:lnTo>
                    <a:pt x="156" y="195"/>
                  </a:lnTo>
                  <a:lnTo>
                    <a:pt x="159" y="200"/>
                  </a:lnTo>
                  <a:lnTo>
                    <a:pt x="167" y="211"/>
                  </a:lnTo>
                  <a:lnTo>
                    <a:pt x="176" y="225"/>
                  </a:lnTo>
                  <a:lnTo>
                    <a:pt x="187" y="243"/>
                  </a:lnTo>
                  <a:lnTo>
                    <a:pt x="200" y="262"/>
                  </a:lnTo>
                  <a:lnTo>
                    <a:pt x="211" y="281"/>
                  </a:lnTo>
                  <a:lnTo>
                    <a:pt x="221" y="300"/>
                  </a:lnTo>
                  <a:lnTo>
                    <a:pt x="229" y="314"/>
                  </a:lnTo>
                  <a:lnTo>
                    <a:pt x="236" y="323"/>
                  </a:lnTo>
                  <a:lnTo>
                    <a:pt x="237" y="326"/>
                  </a:lnTo>
                  <a:lnTo>
                    <a:pt x="159" y="326"/>
                  </a:lnTo>
                  <a:lnTo>
                    <a:pt x="151" y="312"/>
                  </a:lnTo>
                  <a:lnTo>
                    <a:pt x="145" y="301"/>
                  </a:lnTo>
                  <a:lnTo>
                    <a:pt x="137" y="289"/>
                  </a:lnTo>
                  <a:lnTo>
                    <a:pt x="129" y="273"/>
                  </a:lnTo>
                  <a:lnTo>
                    <a:pt x="114" y="247"/>
                  </a:lnTo>
                  <a:lnTo>
                    <a:pt x="103" y="228"/>
                  </a:lnTo>
                  <a:lnTo>
                    <a:pt x="93" y="212"/>
                  </a:lnTo>
                  <a:lnTo>
                    <a:pt x="87" y="203"/>
                  </a:lnTo>
                  <a:lnTo>
                    <a:pt x="81" y="197"/>
                  </a:lnTo>
                  <a:lnTo>
                    <a:pt x="75" y="193"/>
                  </a:lnTo>
                  <a:lnTo>
                    <a:pt x="70" y="192"/>
                  </a:lnTo>
                  <a:lnTo>
                    <a:pt x="64" y="190"/>
                  </a:lnTo>
                  <a:lnTo>
                    <a:pt x="64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772"/>
                </a:solidFill>
              </a:endParaRPr>
            </a:p>
          </p:txBody>
        </p:sp>
        <p:sp>
          <p:nvSpPr>
            <p:cNvPr id="123" name="Freeform 18"/>
            <p:cNvSpPr>
              <a:spLocks/>
            </p:cNvSpPr>
            <p:nvPr/>
          </p:nvSpPr>
          <p:spPr bwMode="auto">
            <a:xfrm>
              <a:off x="5314951" y="4606925"/>
              <a:ext cx="282575" cy="517525"/>
            </a:xfrm>
            <a:custGeom>
              <a:avLst/>
              <a:gdLst>
                <a:gd name="T0" fmla="*/ 0 w 178"/>
                <a:gd name="T1" fmla="*/ 0 h 326"/>
                <a:gd name="T2" fmla="*/ 178 w 178"/>
                <a:gd name="T3" fmla="*/ 0 h 326"/>
                <a:gd name="T4" fmla="*/ 171 w 178"/>
                <a:gd name="T5" fmla="*/ 53 h 326"/>
                <a:gd name="T6" fmla="*/ 67 w 178"/>
                <a:gd name="T7" fmla="*/ 53 h 326"/>
                <a:gd name="T8" fmla="*/ 67 w 178"/>
                <a:gd name="T9" fmla="*/ 128 h 326"/>
                <a:gd name="T10" fmla="*/ 150 w 178"/>
                <a:gd name="T11" fmla="*/ 128 h 326"/>
                <a:gd name="T12" fmla="*/ 150 w 178"/>
                <a:gd name="T13" fmla="*/ 181 h 326"/>
                <a:gd name="T14" fmla="*/ 67 w 178"/>
                <a:gd name="T15" fmla="*/ 181 h 326"/>
                <a:gd name="T16" fmla="*/ 67 w 178"/>
                <a:gd name="T17" fmla="*/ 326 h 326"/>
                <a:gd name="T18" fmla="*/ 0 w 178"/>
                <a:gd name="T19" fmla="*/ 326 h 326"/>
                <a:gd name="T20" fmla="*/ 0 w 178"/>
                <a:gd name="T21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326">
                  <a:moveTo>
                    <a:pt x="0" y="0"/>
                  </a:moveTo>
                  <a:lnTo>
                    <a:pt x="178" y="0"/>
                  </a:lnTo>
                  <a:lnTo>
                    <a:pt x="171" y="53"/>
                  </a:lnTo>
                  <a:lnTo>
                    <a:pt x="67" y="53"/>
                  </a:lnTo>
                  <a:lnTo>
                    <a:pt x="67" y="128"/>
                  </a:lnTo>
                  <a:lnTo>
                    <a:pt x="150" y="128"/>
                  </a:lnTo>
                  <a:lnTo>
                    <a:pt x="150" y="181"/>
                  </a:lnTo>
                  <a:lnTo>
                    <a:pt x="67" y="181"/>
                  </a:lnTo>
                  <a:lnTo>
                    <a:pt x="67" y="326"/>
                  </a:lnTo>
                  <a:lnTo>
                    <a:pt x="0" y="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772"/>
                </a:solidFill>
              </a:endParaRPr>
            </a:p>
          </p:txBody>
        </p:sp>
        <p:sp>
          <p:nvSpPr>
            <p:cNvPr id="124" name="Rectangle 19"/>
            <p:cNvSpPr>
              <a:spLocks noChangeArrowheads="1"/>
            </p:cNvSpPr>
            <p:nvPr/>
          </p:nvSpPr>
          <p:spPr bwMode="auto">
            <a:xfrm>
              <a:off x="5816601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772"/>
                </a:solidFill>
              </a:endParaRPr>
            </a:p>
          </p:txBody>
        </p:sp>
        <p:sp>
          <p:nvSpPr>
            <p:cNvPr id="125" name="Freeform 20"/>
            <p:cNvSpPr>
              <a:spLocks/>
            </p:cNvSpPr>
            <p:nvPr/>
          </p:nvSpPr>
          <p:spPr bwMode="auto">
            <a:xfrm>
              <a:off x="6042026" y="4602163"/>
              <a:ext cx="363538" cy="525463"/>
            </a:xfrm>
            <a:custGeom>
              <a:avLst/>
              <a:gdLst>
                <a:gd name="T0" fmla="*/ 0 w 229"/>
                <a:gd name="T1" fmla="*/ 0 h 331"/>
                <a:gd name="T2" fmla="*/ 73 w 229"/>
                <a:gd name="T3" fmla="*/ 0 h 331"/>
                <a:gd name="T4" fmla="*/ 136 w 229"/>
                <a:gd name="T5" fmla="*/ 131 h 331"/>
                <a:gd name="T6" fmla="*/ 151 w 229"/>
                <a:gd name="T7" fmla="*/ 167 h 331"/>
                <a:gd name="T8" fmla="*/ 164 w 229"/>
                <a:gd name="T9" fmla="*/ 198 h 331"/>
                <a:gd name="T10" fmla="*/ 173 w 229"/>
                <a:gd name="T11" fmla="*/ 225 h 331"/>
                <a:gd name="T12" fmla="*/ 172 w 229"/>
                <a:gd name="T13" fmla="*/ 203 h 331"/>
                <a:gd name="T14" fmla="*/ 169 w 229"/>
                <a:gd name="T15" fmla="*/ 179 h 331"/>
                <a:gd name="T16" fmla="*/ 169 w 229"/>
                <a:gd name="T17" fmla="*/ 154 h 331"/>
                <a:gd name="T18" fmla="*/ 167 w 229"/>
                <a:gd name="T19" fmla="*/ 134 h 331"/>
                <a:gd name="T20" fmla="*/ 165 w 229"/>
                <a:gd name="T21" fmla="*/ 0 h 331"/>
                <a:gd name="T22" fmla="*/ 229 w 229"/>
                <a:gd name="T23" fmla="*/ 0 h 331"/>
                <a:gd name="T24" fmla="*/ 229 w 229"/>
                <a:gd name="T25" fmla="*/ 331 h 331"/>
                <a:gd name="T26" fmla="*/ 159 w 229"/>
                <a:gd name="T27" fmla="*/ 331 h 331"/>
                <a:gd name="T28" fmla="*/ 103 w 229"/>
                <a:gd name="T29" fmla="*/ 203 h 331"/>
                <a:gd name="T30" fmla="*/ 92 w 229"/>
                <a:gd name="T31" fmla="*/ 178 h 331"/>
                <a:gd name="T32" fmla="*/ 81 w 229"/>
                <a:gd name="T33" fmla="*/ 153 h 331"/>
                <a:gd name="T34" fmla="*/ 72 w 229"/>
                <a:gd name="T35" fmla="*/ 129 h 331"/>
                <a:gd name="T36" fmla="*/ 64 w 229"/>
                <a:gd name="T37" fmla="*/ 110 h 331"/>
                <a:gd name="T38" fmla="*/ 58 w 229"/>
                <a:gd name="T39" fmla="*/ 95 h 331"/>
                <a:gd name="T40" fmla="*/ 61 w 229"/>
                <a:gd name="T41" fmla="*/ 125 h 331"/>
                <a:gd name="T42" fmla="*/ 61 w 229"/>
                <a:gd name="T43" fmla="*/ 157 h 331"/>
                <a:gd name="T44" fmla="*/ 62 w 229"/>
                <a:gd name="T45" fmla="*/ 189 h 331"/>
                <a:gd name="T46" fmla="*/ 64 w 229"/>
                <a:gd name="T47" fmla="*/ 331 h 331"/>
                <a:gd name="T48" fmla="*/ 0 w 229"/>
                <a:gd name="T49" fmla="*/ 331 h 331"/>
                <a:gd name="T50" fmla="*/ 0 w 229"/>
                <a:gd name="T51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9" h="331">
                  <a:moveTo>
                    <a:pt x="0" y="0"/>
                  </a:moveTo>
                  <a:lnTo>
                    <a:pt x="73" y="0"/>
                  </a:lnTo>
                  <a:lnTo>
                    <a:pt x="136" y="131"/>
                  </a:lnTo>
                  <a:lnTo>
                    <a:pt x="151" y="167"/>
                  </a:lnTo>
                  <a:lnTo>
                    <a:pt x="164" y="198"/>
                  </a:lnTo>
                  <a:lnTo>
                    <a:pt x="173" y="225"/>
                  </a:lnTo>
                  <a:lnTo>
                    <a:pt x="172" y="203"/>
                  </a:lnTo>
                  <a:lnTo>
                    <a:pt x="169" y="179"/>
                  </a:lnTo>
                  <a:lnTo>
                    <a:pt x="169" y="154"/>
                  </a:lnTo>
                  <a:lnTo>
                    <a:pt x="167" y="134"/>
                  </a:lnTo>
                  <a:lnTo>
                    <a:pt x="165" y="0"/>
                  </a:lnTo>
                  <a:lnTo>
                    <a:pt x="229" y="0"/>
                  </a:lnTo>
                  <a:lnTo>
                    <a:pt x="229" y="331"/>
                  </a:lnTo>
                  <a:lnTo>
                    <a:pt x="159" y="331"/>
                  </a:lnTo>
                  <a:lnTo>
                    <a:pt x="103" y="203"/>
                  </a:lnTo>
                  <a:lnTo>
                    <a:pt x="92" y="178"/>
                  </a:lnTo>
                  <a:lnTo>
                    <a:pt x="81" y="153"/>
                  </a:lnTo>
                  <a:lnTo>
                    <a:pt x="72" y="129"/>
                  </a:lnTo>
                  <a:lnTo>
                    <a:pt x="64" y="110"/>
                  </a:lnTo>
                  <a:lnTo>
                    <a:pt x="58" y="95"/>
                  </a:lnTo>
                  <a:lnTo>
                    <a:pt x="61" y="125"/>
                  </a:lnTo>
                  <a:lnTo>
                    <a:pt x="61" y="157"/>
                  </a:lnTo>
                  <a:lnTo>
                    <a:pt x="62" y="189"/>
                  </a:lnTo>
                  <a:lnTo>
                    <a:pt x="64" y="331"/>
                  </a:lnTo>
                  <a:lnTo>
                    <a:pt x="0" y="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772"/>
                </a:solidFill>
              </a:endParaRPr>
            </a:p>
          </p:txBody>
        </p:sp>
        <p:sp>
          <p:nvSpPr>
            <p:cNvPr id="126" name="Freeform 21"/>
            <p:cNvSpPr>
              <a:spLocks/>
            </p:cNvSpPr>
            <p:nvPr/>
          </p:nvSpPr>
          <p:spPr bwMode="auto">
            <a:xfrm>
              <a:off x="6476253" y="4597611"/>
              <a:ext cx="396875" cy="537952"/>
            </a:xfrm>
            <a:custGeom>
              <a:avLst/>
              <a:gdLst>
                <a:gd name="T0" fmla="*/ 134 w 250"/>
                <a:gd name="T1" fmla="*/ 0 h 348"/>
                <a:gd name="T2" fmla="*/ 164 w 250"/>
                <a:gd name="T3" fmla="*/ 3 h 348"/>
                <a:gd name="T4" fmla="*/ 194 w 250"/>
                <a:gd name="T5" fmla="*/ 9 h 348"/>
                <a:gd name="T6" fmla="*/ 220 w 250"/>
                <a:gd name="T7" fmla="*/ 20 h 348"/>
                <a:gd name="T8" fmla="*/ 245 w 250"/>
                <a:gd name="T9" fmla="*/ 34 h 348"/>
                <a:gd name="T10" fmla="*/ 212 w 250"/>
                <a:gd name="T11" fmla="*/ 81 h 348"/>
                <a:gd name="T12" fmla="*/ 186 w 250"/>
                <a:gd name="T13" fmla="*/ 67 h 348"/>
                <a:gd name="T14" fmla="*/ 161 w 250"/>
                <a:gd name="T15" fmla="*/ 57 h 348"/>
                <a:gd name="T16" fmla="*/ 136 w 250"/>
                <a:gd name="T17" fmla="*/ 56 h 348"/>
                <a:gd name="T18" fmla="*/ 117 w 250"/>
                <a:gd name="T19" fmla="*/ 59 h 348"/>
                <a:gd name="T20" fmla="*/ 103 w 250"/>
                <a:gd name="T21" fmla="*/ 67 h 348"/>
                <a:gd name="T22" fmla="*/ 94 w 250"/>
                <a:gd name="T23" fmla="*/ 78 h 348"/>
                <a:gd name="T24" fmla="*/ 89 w 250"/>
                <a:gd name="T25" fmla="*/ 93 h 348"/>
                <a:gd name="T26" fmla="*/ 92 w 250"/>
                <a:gd name="T27" fmla="*/ 106 h 348"/>
                <a:gd name="T28" fmla="*/ 98 w 250"/>
                <a:gd name="T29" fmla="*/ 114 h 348"/>
                <a:gd name="T30" fmla="*/ 109 w 250"/>
                <a:gd name="T31" fmla="*/ 121 h 348"/>
                <a:gd name="T32" fmla="*/ 127 w 250"/>
                <a:gd name="T33" fmla="*/ 128 h 348"/>
                <a:gd name="T34" fmla="*/ 167 w 250"/>
                <a:gd name="T35" fmla="*/ 139 h 348"/>
                <a:gd name="T36" fmla="*/ 195 w 250"/>
                <a:gd name="T37" fmla="*/ 150 h 348"/>
                <a:gd name="T38" fmla="*/ 219 w 250"/>
                <a:gd name="T39" fmla="*/ 165 h 348"/>
                <a:gd name="T40" fmla="*/ 236 w 250"/>
                <a:gd name="T41" fmla="*/ 186 h 348"/>
                <a:gd name="T42" fmla="*/ 247 w 250"/>
                <a:gd name="T43" fmla="*/ 209 h 348"/>
                <a:gd name="T44" fmla="*/ 250 w 250"/>
                <a:gd name="T45" fmla="*/ 237 h 348"/>
                <a:gd name="T46" fmla="*/ 247 w 250"/>
                <a:gd name="T47" fmla="*/ 264 h 348"/>
                <a:gd name="T48" fmla="*/ 237 w 250"/>
                <a:gd name="T49" fmla="*/ 289 h 348"/>
                <a:gd name="T50" fmla="*/ 222 w 250"/>
                <a:gd name="T51" fmla="*/ 309 h 348"/>
                <a:gd name="T52" fmla="*/ 201 w 250"/>
                <a:gd name="T53" fmla="*/ 326 h 348"/>
                <a:gd name="T54" fmla="*/ 176 w 250"/>
                <a:gd name="T55" fmla="*/ 337 h 348"/>
                <a:gd name="T56" fmla="*/ 147 w 250"/>
                <a:gd name="T57" fmla="*/ 345 h 348"/>
                <a:gd name="T58" fmla="*/ 114 w 250"/>
                <a:gd name="T59" fmla="*/ 348 h 348"/>
                <a:gd name="T60" fmla="*/ 75 w 250"/>
                <a:gd name="T61" fmla="*/ 345 h 348"/>
                <a:gd name="T62" fmla="*/ 36 w 250"/>
                <a:gd name="T63" fmla="*/ 334 h 348"/>
                <a:gd name="T64" fmla="*/ 0 w 250"/>
                <a:gd name="T65" fmla="*/ 318 h 348"/>
                <a:gd name="T66" fmla="*/ 25 w 250"/>
                <a:gd name="T67" fmla="*/ 267 h 348"/>
                <a:gd name="T68" fmla="*/ 55 w 250"/>
                <a:gd name="T69" fmla="*/ 281 h 348"/>
                <a:gd name="T70" fmla="*/ 84 w 250"/>
                <a:gd name="T71" fmla="*/ 290 h 348"/>
                <a:gd name="T72" fmla="*/ 117 w 250"/>
                <a:gd name="T73" fmla="*/ 293 h 348"/>
                <a:gd name="T74" fmla="*/ 137 w 250"/>
                <a:gd name="T75" fmla="*/ 292 h 348"/>
                <a:gd name="T76" fmla="*/ 153 w 250"/>
                <a:gd name="T77" fmla="*/ 286 h 348"/>
                <a:gd name="T78" fmla="*/ 166 w 250"/>
                <a:gd name="T79" fmla="*/ 276 h 348"/>
                <a:gd name="T80" fmla="*/ 172 w 250"/>
                <a:gd name="T81" fmla="*/ 264 h 348"/>
                <a:gd name="T82" fmla="*/ 175 w 250"/>
                <a:gd name="T83" fmla="*/ 248 h 348"/>
                <a:gd name="T84" fmla="*/ 172 w 250"/>
                <a:gd name="T85" fmla="*/ 232 h 348"/>
                <a:gd name="T86" fmla="*/ 164 w 250"/>
                <a:gd name="T87" fmla="*/ 222 h 348"/>
                <a:gd name="T88" fmla="*/ 150 w 250"/>
                <a:gd name="T89" fmla="*/ 212 h 348"/>
                <a:gd name="T90" fmla="*/ 131 w 250"/>
                <a:gd name="T91" fmla="*/ 204 h 348"/>
                <a:gd name="T92" fmla="*/ 95 w 250"/>
                <a:gd name="T93" fmla="*/ 195 h 348"/>
                <a:gd name="T94" fmla="*/ 66 w 250"/>
                <a:gd name="T95" fmla="*/ 184 h 348"/>
                <a:gd name="T96" fmla="*/ 44 w 250"/>
                <a:gd name="T97" fmla="*/ 170 h 348"/>
                <a:gd name="T98" fmla="*/ 30 w 250"/>
                <a:gd name="T99" fmla="*/ 153 h 348"/>
                <a:gd name="T100" fmla="*/ 19 w 250"/>
                <a:gd name="T101" fmla="*/ 129 h 348"/>
                <a:gd name="T102" fmla="*/ 16 w 250"/>
                <a:gd name="T103" fmla="*/ 103 h 348"/>
                <a:gd name="T104" fmla="*/ 19 w 250"/>
                <a:gd name="T105" fmla="*/ 73 h 348"/>
                <a:gd name="T106" fmla="*/ 31 w 250"/>
                <a:gd name="T107" fmla="*/ 50 h 348"/>
                <a:gd name="T108" fmla="*/ 48 w 250"/>
                <a:gd name="T109" fmla="*/ 28 h 348"/>
                <a:gd name="T110" fmla="*/ 72 w 250"/>
                <a:gd name="T111" fmla="*/ 14 h 348"/>
                <a:gd name="T112" fmla="*/ 102 w 250"/>
                <a:gd name="T113" fmla="*/ 3 h 348"/>
                <a:gd name="T114" fmla="*/ 134 w 250"/>
                <a:gd name="T115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0" h="348">
                  <a:moveTo>
                    <a:pt x="134" y="0"/>
                  </a:moveTo>
                  <a:lnTo>
                    <a:pt x="164" y="3"/>
                  </a:lnTo>
                  <a:lnTo>
                    <a:pt x="194" y="9"/>
                  </a:lnTo>
                  <a:lnTo>
                    <a:pt x="220" y="20"/>
                  </a:lnTo>
                  <a:lnTo>
                    <a:pt x="245" y="34"/>
                  </a:lnTo>
                  <a:lnTo>
                    <a:pt x="212" y="81"/>
                  </a:lnTo>
                  <a:lnTo>
                    <a:pt x="186" y="67"/>
                  </a:lnTo>
                  <a:lnTo>
                    <a:pt x="161" y="57"/>
                  </a:lnTo>
                  <a:lnTo>
                    <a:pt x="136" y="56"/>
                  </a:lnTo>
                  <a:lnTo>
                    <a:pt x="117" y="59"/>
                  </a:lnTo>
                  <a:lnTo>
                    <a:pt x="103" y="67"/>
                  </a:lnTo>
                  <a:lnTo>
                    <a:pt x="94" y="78"/>
                  </a:lnTo>
                  <a:lnTo>
                    <a:pt x="89" y="93"/>
                  </a:lnTo>
                  <a:lnTo>
                    <a:pt x="92" y="106"/>
                  </a:lnTo>
                  <a:lnTo>
                    <a:pt x="98" y="114"/>
                  </a:lnTo>
                  <a:lnTo>
                    <a:pt x="109" y="121"/>
                  </a:lnTo>
                  <a:lnTo>
                    <a:pt x="127" y="128"/>
                  </a:lnTo>
                  <a:lnTo>
                    <a:pt x="167" y="139"/>
                  </a:lnTo>
                  <a:lnTo>
                    <a:pt x="195" y="150"/>
                  </a:lnTo>
                  <a:lnTo>
                    <a:pt x="219" y="165"/>
                  </a:lnTo>
                  <a:lnTo>
                    <a:pt x="236" y="186"/>
                  </a:lnTo>
                  <a:lnTo>
                    <a:pt x="247" y="209"/>
                  </a:lnTo>
                  <a:lnTo>
                    <a:pt x="250" y="237"/>
                  </a:lnTo>
                  <a:lnTo>
                    <a:pt x="247" y="264"/>
                  </a:lnTo>
                  <a:lnTo>
                    <a:pt x="237" y="289"/>
                  </a:lnTo>
                  <a:lnTo>
                    <a:pt x="222" y="309"/>
                  </a:lnTo>
                  <a:lnTo>
                    <a:pt x="201" y="326"/>
                  </a:lnTo>
                  <a:lnTo>
                    <a:pt x="176" y="337"/>
                  </a:lnTo>
                  <a:lnTo>
                    <a:pt x="147" y="345"/>
                  </a:lnTo>
                  <a:lnTo>
                    <a:pt x="114" y="348"/>
                  </a:lnTo>
                  <a:lnTo>
                    <a:pt x="75" y="345"/>
                  </a:lnTo>
                  <a:lnTo>
                    <a:pt x="36" y="334"/>
                  </a:lnTo>
                  <a:lnTo>
                    <a:pt x="0" y="318"/>
                  </a:lnTo>
                  <a:lnTo>
                    <a:pt x="25" y="267"/>
                  </a:lnTo>
                  <a:lnTo>
                    <a:pt x="55" y="281"/>
                  </a:lnTo>
                  <a:lnTo>
                    <a:pt x="84" y="290"/>
                  </a:lnTo>
                  <a:lnTo>
                    <a:pt x="117" y="293"/>
                  </a:lnTo>
                  <a:lnTo>
                    <a:pt x="137" y="292"/>
                  </a:lnTo>
                  <a:lnTo>
                    <a:pt x="153" y="286"/>
                  </a:lnTo>
                  <a:lnTo>
                    <a:pt x="166" y="276"/>
                  </a:lnTo>
                  <a:lnTo>
                    <a:pt x="172" y="264"/>
                  </a:lnTo>
                  <a:lnTo>
                    <a:pt x="175" y="248"/>
                  </a:lnTo>
                  <a:lnTo>
                    <a:pt x="172" y="232"/>
                  </a:lnTo>
                  <a:lnTo>
                    <a:pt x="164" y="222"/>
                  </a:lnTo>
                  <a:lnTo>
                    <a:pt x="150" y="212"/>
                  </a:lnTo>
                  <a:lnTo>
                    <a:pt x="131" y="204"/>
                  </a:lnTo>
                  <a:lnTo>
                    <a:pt x="95" y="195"/>
                  </a:lnTo>
                  <a:lnTo>
                    <a:pt x="66" y="184"/>
                  </a:lnTo>
                  <a:lnTo>
                    <a:pt x="44" y="170"/>
                  </a:lnTo>
                  <a:lnTo>
                    <a:pt x="30" y="153"/>
                  </a:lnTo>
                  <a:lnTo>
                    <a:pt x="19" y="129"/>
                  </a:lnTo>
                  <a:lnTo>
                    <a:pt x="16" y="103"/>
                  </a:lnTo>
                  <a:lnTo>
                    <a:pt x="19" y="73"/>
                  </a:lnTo>
                  <a:lnTo>
                    <a:pt x="31" y="50"/>
                  </a:lnTo>
                  <a:lnTo>
                    <a:pt x="48" y="28"/>
                  </a:lnTo>
                  <a:lnTo>
                    <a:pt x="72" y="14"/>
                  </a:lnTo>
                  <a:lnTo>
                    <a:pt x="102" y="3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772"/>
                </a:solidFill>
              </a:endParaRPr>
            </a:p>
          </p:txBody>
        </p:sp>
        <p:sp>
          <p:nvSpPr>
            <p:cNvPr id="127" name="Freeform 22"/>
            <p:cNvSpPr>
              <a:spLocks/>
            </p:cNvSpPr>
            <p:nvPr/>
          </p:nvSpPr>
          <p:spPr bwMode="auto">
            <a:xfrm>
              <a:off x="6915151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772"/>
                </a:solidFill>
              </a:endParaRPr>
            </a:p>
          </p:txBody>
        </p:sp>
        <p:sp>
          <p:nvSpPr>
            <p:cNvPr id="128" name="Rectangle 23"/>
            <p:cNvSpPr>
              <a:spLocks noChangeArrowheads="1"/>
            </p:cNvSpPr>
            <p:nvPr/>
          </p:nvSpPr>
          <p:spPr bwMode="auto">
            <a:xfrm>
              <a:off x="7339013" y="4602163"/>
              <a:ext cx="111125" cy="525463"/>
            </a:xfrm>
            <a:prstGeom prst="rect">
              <a:avLst/>
            </a:prstGeom>
            <a:solidFill>
              <a:srgbClr val="003A8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772"/>
                </a:solidFill>
              </a:endParaRPr>
            </a:p>
          </p:txBody>
        </p:sp>
        <p:sp>
          <p:nvSpPr>
            <p:cNvPr id="129" name="Freeform 24"/>
            <p:cNvSpPr>
              <a:spLocks/>
            </p:cNvSpPr>
            <p:nvPr/>
          </p:nvSpPr>
          <p:spPr bwMode="auto">
            <a:xfrm>
              <a:off x="7516813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50 w 239"/>
                <a:gd name="T7" fmla="*/ 54 h 331"/>
                <a:gd name="T8" fmla="*/ 150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50" y="54"/>
                  </a:lnTo>
                  <a:lnTo>
                    <a:pt x="150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772"/>
                </a:solidFill>
              </a:endParaRPr>
            </a:p>
          </p:txBody>
        </p:sp>
        <p:sp>
          <p:nvSpPr>
            <p:cNvPr id="130" name="Freeform 25"/>
            <p:cNvSpPr>
              <a:spLocks/>
            </p:cNvSpPr>
            <p:nvPr/>
          </p:nvSpPr>
          <p:spPr bwMode="auto">
            <a:xfrm>
              <a:off x="7940676" y="4602163"/>
              <a:ext cx="377825" cy="533400"/>
            </a:xfrm>
            <a:custGeom>
              <a:avLst/>
              <a:gdLst>
                <a:gd name="T0" fmla="*/ 0 w 238"/>
                <a:gd name="T1" fmla="*/ 0 h 336"/>
                <a:gd name="T2" fmla="*/ 67 w 238"/>
                <a:gd name="T3" fmla="*/ 0 h 336"/>
                <a:gd name="T4" fmla="*/ 67 w 238"/>
                <a:gd name="T5" fmla="*/ 217 h 336"/>
                <a:gd name="T6" fmla="*/ 69 w 238"/>
                <a:gd name="T7" fmla="*/ 234 h 336"/>
                <a:gd name="T8" fmla="*/ 71 w 238"/>
                <a:gd name="T9" fmla="*/ 248 h 336"/>
                <a:gd name="T10" fmla="*/ 74 w 238"/>
                <a:gd name="T11" fmla="*/ 256 h 336"/>
                <a:gd name="T12" fmla="*/ 85 w 238"/>
                <a:gd name="T13" fmla="*/ 268 h 336"/>
                <a:gd name="T14" fmla="*/ 99 w 238"/>
                <a:gd name="T15" fmla="*/ 276 h 336"/>
                <a:gd name="T16" fmla="*/ 119 w 238"/>
                <a:gd name="T17" fmla="*/ 279 h 336"/>
                <a:gd name="T18" fmla="*/ 139 w 238"/>
                <a:gd name="T19" fmla="*/ 276 h 336"/>
                <a:gd name="T20" fmla="*/ 155 w 238"/>
                <a:gd name="T21" fmla="*/ 268 h 336"/>
                <a:gd name="T22" fmla="*/ 164 w 238"/>
                <a:gd name="T23" fmla="*/ 257 h 336"/>
                <a:gd name="T24" fmla="*/ 169 w 238"/>
                <a:gd name="T25" fmla="*/ 240 h 336"/>
                <a:gd name="T26" fmla="*/ 170 w 238"/>
                <a:gd name="T27" fmla="*/ 234 h 336"/>
                <a:gd name="T28" fmla="*/ 170 w 238"/>
                <a:gd name="T29" fmla="*/ 225 h 336"/>
                <a:gd name="T30" fmla="*/ 170 w 238"/>
                <a:gd name="T31" fmla="*/ 211 h 336"/>
                <a:gd name="T32" fmla="*/ 170 w 238"/>
                <a:gd name="T33" fmla="*/ 0 h 336"/>
                <a:gd name="T34" fmla="*/ 238 w 238"/>
                <a:gd name="T35" fmla="*/ 0 h 336"/>
                <a:gd name="T36" fmla="*/ 238 w 238"/>
                <a:gd name="T37" fmla="*/ 221 h 336"/>
                <a:gd name="T38" fmla="*/ 238 w 238"/>
                <a:gd name="T39" fmla="*/ 242 h 336"/>
                <a:gd name="T40" fmla="*/ 238 w 238"/>
                <a:gd name="T41" fmla="*/ 254 h 336"/>
                <a:gd name="T42" fmla="*/ 236 w 238"/>
                <a:gd name="T43" fmla="*/ 264 h 336"/>
                <a:gd name="T44" fmla="*/ 233 w 238"/>
                <a:gd name="T45" fmla="*/ 275 h 336"/>
                <a:gd name="T46" fmla="*/ 228 w 238"/>
                <a:gd name="T47" fmla="*/ 286 h 336"/>
                <a:gd name="T48" fmla="*/ 219 w 238"/>
                <a:gd name="T49" fmla="*/ 298 h 336"/>
                <a:gd name="T50" fmla="*/ 208 w 238"/>
                <a:gd name="T51" fmla="*/ 309 h 336"/>
                <a:gd name="T52" fmla="*/ 192 w 238"/>
                <a:gd name="T53" fmla="*/ 320 h 336"/>
                <a:gd name="T54" fmla="*/ 172 w 238"/>
                <a:gd name="T55" fmla="*/ 328 h 336"/>
                <a:gd name="T56" fmla="*/ 149 w 238"/>
                <a:gd name="T57" fmla="*/ 334 h 336"/>
                <a:gd name="T58" fmla="*/ 120 w 238"/>
                <a:gd name="T59" fmla="*/ 336 h 336"/>
                <a:gd name="T60" fmla="*/ 85 w 238"/>
                <a:gd name="T61" fmla="*/ 334 h 336"/>
                <a:gd name="T62" fmla="*/ 55 w 238"/>
                <a:gd name="T63" fmla="*/ 325 h 336"/>
                <a:gd name="T64" fmla="*/ 31 w 238"/>
                <a:gd name="T65" fmla="*/ 311 h 336"/>
                <a:gd name="T66" fmla="*/ 14 w 238"/>
                <a:gd name="T67" fmla="*/ 292 h 336"/>
                <a:gd name="T68" fmla="*/ 8 w 238"/>
                <a:gd name="T69" fmla="*/ 279 h 336"/>
                <a:gd name="T70" fmla="*/ 3 w 238"/>
                <a:gd name="T71" fmla="*/ 267 h 336"/>
                <a:gd name="T72" fmla="*/ 0 w 238"/>
                <a:gd name="T73" fmla="*/ 250 h 336"/>
                <a:gd name="T74" fmla="*/ 0 w 238"/>
                <a:gd name="T75" fmla="*/ 229 h 336"/>
                <a:gd name="T76" fmla="*/ 0 w 238"/>
                <a:gd name="T7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8" h="336">
                  <a:moveTo>
                    <a:pt x="0" y="0"/>
                  </a:moveTo>
                  <a:lnTo>
                    <a:pt x="67" y="0"/>
                  </a:lnTo>
                  <a:lnTo>
                    <a:pt x="67" y="217"/>
                  </a:lnTo>
                  <a:lnTo>
                    <a:pt x="69" y="234"/>
                  </a:lnTo>
                  <a:lnTo>
                    <a:pt x="71" y="248"/>
                  </a:lnTo>
                  <a:lnTo>
                    <a:pt x="74" y="256"/>
                  </a:lnTo>
                  <a:lnTo>
                    <a:pt x="85" y="268"/>
                  </a:lnTo>
                  <a:lnTo>
                    <a:pt x="99" y="276"/>
                  </a:lnTo>
                  <a:lnTo>
                    <a:pt x="119" y="279"/>
                  </a:lnTo>
                  <a:lnTo>
                    <a:pt x="139" y="276"/>
                  </a:lnTo>
                  <a:lnTo>
                    <a:pt x="155" y="268"/>
                  </a:lnTo>
                  <a:lnTo>
                    <a:pt x="164" y="257"/>
                  </a:lnTo>
                  <a:lnTo>
                    <a:pt x="169" y="240"/>
                  </a:lnTo>
                  <a:lnTo>
                    <a:pt x="170" y="234"/>
                  </a:lnTo>
                  <a:lnTo>
                    <a:pt x="170" y="225"/>
                  </a:lnTo>
                  <a:lnTo>
                    <a:pt x="170" y="211"/>
                  </a:lnTo>
                  <a:lnTo>
                    <a:pt x="170" y="0"/>
                  </a:lnTo>
                  <a:lnTo>
                    <a:pt x="238" y="0"/>
                  </a:lnTo>
                  <a:lnTo>
                    <a:pt x="238" y="221"/>
                  </a:lnTo>
                  <a:lnTo>
                    <a:pt x="238" y="242"/>
                  </a:lnTo>
                  <a:lnTo>
                    <a:pt x="238" y="254"/>
                  </a:lnTo>
                  <a:lnTo>
                    <a:pt x="236" y="264"/>
                  </a:lnTo>
                  <a:lnTo>
                    <a:pt x="233" y="275"/>
                  </a:lnTo>
                  <a:lnTo>
                    <a:pt x="228" y="286"/>
                  </a:lnTo>
                  <a:lnTo>
                    <a:pt x="219" y="298"/>
                  </a:lnTo>
                  <a:lnTo>
                    <a:pt x="208" y="309"/>
                  </a:lnTo>
                  <a:lnTo>
                    <a:pt x="192" y="320"/>
                  </a:lnTo>
                  <a:lnTo>
                    <a:pt x="172" y="328"/>
                  </a:lnTo>
                  <a:lnTo>
                    <a:pt x="149" y="334"/>
                  </a:lnTo>
                  <a:lnTo>
                    <a:pt x="120" y="336"/>
                  </a:lnTo>
                  <a:lnTo>
                    <a:pt x="85" y="334"/>
                  </a:lnTo>
                  <a:lnTo>
                    <a:pt x="55" y="325"/>
                  </a:lnTo>
                  <a:lnTo>
                    <a:pt x="31" y="311"/>
                  </a:lnTo>
                  <a:lnTo>
                    <a:pt x="14" y="292"/>
                  </a:lnTo>
                  <a:lnTo>
                    <a:pt x="8" y="279"/>
                  </a:lnTo>
                  <a:lnTo>
                    <a:pt x="3" y="267"/>
                  </a:lnTo>
                  <a:lnTo>
                    <a:pt x="0" y="250"/>
                  </a:lnTo>
                  <a:lnTo>
                    <a:pt x="0" y="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772"/>
                </a:solidFill>
              </a:endParaRPr>
            </a:p>
          </p:txBody>
        </p:sp>
        <p:sp>
          <p:nvSpPr>
            <p:cNvPr id="131" name="Freeform 26"/>
            <p:cNvSpPr>
              <a:spLocks/>
            </p:cNvSpPr>
            <p:nvPr/>
          </p:nvSpPr>
          <p:spPr bwMode="auto">
            <a:xfrm>
              <a:off x="8385176" y="4602163"/>
              <a:ext cx="379413" cy="525463"/>
            </a:xfrm>
            <a:custGeom>
              <a:avLst/>
              <a:gdLst>
                <a:gd name="T0" fmla="*/ 0 w 239"/>
                <a:gd name="T1" fmla="*/ 0 h 331"/>
                <a:gd name="T2" fmla="*/ 239 w 239"/>
                <a:gd name="T3" fmla="*/ 0 h 331"/>
                <a:gd name="T4" fmla="*/ 228 w 239"/>
                <a:gd name="T5" fmla="*/ 54 h 331"/>
                <a:gd name="T6" fmla="*/ 148 w 239"/>
                <a:gd name="T7" fmla="*/ 54 h 331"/>
                <a:gd name="T8" fmla="*/ 148 w 239"/>
                <a:gd name="T9" fmla="*/ 331 h 331"/>
                <a:gd name="T10" fmla="*/ 81 w 239"/>
                <a:gd name="T11" fmla="*/ 331 h 331"/>
                <a:gd name="T12" fmla="*/ 81 w 239"/>
                <a:gd name="T13" fmla="*/ 54 h 331"/>
                <a:gd name="T14" fmla="*/ 0 w 239"/>
                <a:gd name="T15" fmla="*/ 54 h 331"/>
                <a:gd name="T16" fmla="*/ 0 w 239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331">
                  <a:moveTo>
                    <a:pt x="0" y="0"/>
                  </a:moveTo>
                  <a:lnTo>
                    <a:pt x="239" y="0"/>
                  </a:lnTo>
                  <a:lnTo>
                    <a:pt x="228" y="54"/>
                  </a:lnTo>
                  <a:lnTo>
                    <a:pt x="148" y="54"/>
                  </a:lnTo>
                  <a:lnTo>
                    <a:pt x="148" y="331"/>
                  </a:lnTo>
                  <a:lnTo>
                    <a:pt x="81" y="331"/>
                  </a:lnTo>
                  <a:lnTo>
                    <a:pt x="81" y="54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A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772"/>
                </a:solidFill>
              </a:endParaRPr>
            </a:p>
          </p:txBody>
        </p:sp>
        <p:sp>
          <p:nvSpPr>
            <p:cNvPr id="132" name="Freeform 27"/>
            <p:cNvSpPr>
              <a:spLocks/>
            </p:cNvSpPr>
            <p:nvPr/>
          </p:nvSpPr>
          <p:spPr bwMode="auto">
            <a:xfrm>
              <a:off x="592138" y="5353050"/>
              <a:ext cx="342900" cy="523875"/>
            </a:xfrm>
            <a:custGeom>
              <a:avLst/>
              <a:gdLst>
                <a:gd name="T0" fmla="*/ 0 w 216"/>
                <a:gd name="T1" fmla="*/ 0 h 330"/>
                <a:gd name="T2" fmla="*/ 37 w 216"/>
                <a:gd name="T3" fmla="*/ 0 h 330"/>
                <a:gd name="T4" fmla="*/ 37 w 216"/>
                <a:gd name="T5" fmla="*/ 219 h 330"/>
                <a:gd name="T6" fmla="*/ 39 w 216"/>
                <a:gd name="T7" fmla="*/ 236 h 330"/>
                <a:gd name="T8" fmla="*/ 41 w 216"/>
                <a:gd name="T9" fmla="*/ 252 h 330"/>
                <a:gd name="T10" fmla="*/ 44 w 216"/>
                <a:gd name="T11" fmla="*/ 266 h 330"/>
                <a:gd name="T12" fmla="*/ 48 w 216"/>
                <a:gd name="T13" fmla="*/ 274 h 330"/>
                <a:gd name="T14" fmla="*/ 58 w 216"/>
                <a:gd name="T15" fmla="*/ 283 h 330"/>
                <a:gd name="T16" fmla="*/ 70 w 216"/>
                <a:gd name="T17" fmla="*/ 289 h 330"/>
                <a:gd name="T18" fmla="*/ 86 w 216"/>
                <a:gd name="T19" fmla="*/ 296 h 330"/>
                <a:gd name="T20" fmla="*/ 108 w 216"/>
                <a:gd name="T21" fmla="*/ 297 h 330"/>
                <a:gd name="T22" fmla="*/ 131 w 216"/>
                <a:gd name="T23" fmla="*/ 294 h 330"/>
                <a:gd name="T24" fmla="*/ 151 w 216"/>
                <a:gd name="T25" fmla="*/ 288 h 330"/>
                <a:gd name="T26" fmla="*/ 164 w 216"/>
                <a:gd name="T27" fmla="*/ 277 h 330"/>
                <a:gd name="T28" fmla="*/ 172 w 216"/>
                <a:gd name="T29" fmla="*/ 261 h 330"/>
                <a:gd name="T30" fmla="*/ 176 w 216"/>
                <a:gd name="T31" fmla="*/ 246 h 330"/>
                <a:gd name="T32" fmla="*/ 176 w 216"/>
                <a:gd name="T33" fmla="*/ 227 h 330"/>
                <a:gd name="T34" fmla="*/ 176 w 216"/>
                <a:gd name="T35" fmla="*/ 0 h 330"/>
                <a:gd name="T36" fmla="*/ 216 w 216"/>
                <a:gd name="T37" fmla="*/ 0 h 330"/>
                <a:gd name="T38" fmla="*/ 216 w 216"/>
                <a:gd name="T39" fmla="*/ 232 h 330"/>
                <a:gd name="T40" fmla="*/ 214 w 216"/>
                <a:gd name="T41" fmla="*/ 257 h 330"/>
                <a:gd name="T42" fmla="*/ 209 w 216"/>
                <a:gd name="T43" fmla="*/ 277 h 330"/>
                <a:gd name="T44" fmla="*/ 201 w 216"/>
                <a:gd name="T45" fmla="*/ 292 h 330"/>
                <a:gd name="T46" fmla="*/ 191 w 216"/>
                <a:gd name="T47" fmla="*/ 305 h 330"/>
                <a:gd name="T48" fmla="*/ 173 w 216"/>
                <a:gd name="T49" fmla="*/ 316 h 330"/>
                <a:gd name="T50" fmla="*/ 155 w 216"/>
                <a:gd name="T51" fmla="*/ 324 h 330"/>
                <a:gd name="T52" fmla="*/ 133 w 216"/>
                <a:gd name="T53" fmla="*/ 328 h 330"/>
                <a:gd name="T54" fmla="*/ 105 w 216"/>
                <a:gd name="T55" fmla="*/ 330 h 330"/>
                <a:gd name="T56" fmla="*/ 78 w 216"/>
                <a:gd name="T57" fmla="*/ 328 h 330"/>
                <a:gd name="T58" fmla="*/ 55 w 216"/>
                <a:gd name="T59" fmla="*/ 322 h 330"/>
                <a:gd name="T60" fmla="*/ 36 w 216"/>
                <a:gd name="T61" fmla="*/ 314 h 330"/>
                <a:gd name="T62" fmla="*/ 22 w 216"/>
                <a:gd name="T63" fmla="*/ 300 h 330"/>
                <a:gd name="T64" fmla="*/ 9 w 216"/>
                <a:gd name="T65" fmla="*/ 283 h 330"/>
                <a:gd name="T66" fmla="*/ 3 w 216"/>
                <a:gd name="T67" fmla="*/ 266 h 330"/>
                <a:gd name="T68" fmla="*/ 0 w 216"/>
                <a:gd name="T69" fmla="*/ 249 h 330"/>
                <a:gd name="T70" fmla="*/ 0 w 216"/>
                <a:gd name="T71" fmla="*/ 233 h 330"/>
                <a:gd name="T72" fmla="*/ 0 w 216"/>
                <a:gd name="T73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6" h="330">
                  <a:moveTo>
                    <a:pt x="0" y="0"/>
                  </a:moveTo>
                  <a:lnTo>
                    <a:pt x="37" y="0"/>
                  </a:lnTo>
                  <a:lnTo>
                    <a:pt x="37" y="219"/>
                  </a:lnTo>
                  <a:lnTo>
                    <a:pt x="39" y="236"/>
                  </a:lnTo>
                  <a:lnTo>
                    <a:pt x="41" y="252"/>
                  </a:lnTo>
                  <a:lnTo>
                    <a:pt x="44" y="266"/>
                  </a:lnTo>
                  <a:lnTo>
                    <a:pt x="48" y="274"/>
                  </a:lnTo>
                  <a:lnTo>
                    <a:pt x="58" y="283"/>
                  </a:lnTo>
                  <a:lnTo>
                    <a:pt x="70" y="289"/>
                  </a:lnTo>
                  <a:lnTo>
                    <a:pt x="86" y="296"/>
                  </a:lnTo>
                  <a:lnTo>
                    <a:pt x="108" y="297"/>
                  </a:lnTo>
                  <a:lnTo>
                    <a:pt x="131" y="294"/>
                  </a:lnTo>
                  <a:lnTo>
                    <a:pt x="151" y="288"/>
                  </a:lnTo>
                  <a:lnTo>
                    <a:pt x="164" y="277"/>
                  </a:lnTo>
                  <a:lnTo>
                    <a:pt x="172" y="261"/>
                  </a:lnTo>
                  <a:lnTo>
                    <a:pt x="176" y="246"/>
                  </a:lnTo>
                  <a:lnTo>
                    <a:pt x="176" y="227"/>
                  </a:lnTo>
                  <a:lnTo>
                    <a:pt x="176" y="0"/>
                  </a:lnTo>
                  <a:lnTo>
                    <a:pt x="216" y="0"/>
                  </a:lnTo>
                  <a:lnTo>
                    <a:pt x="216" y="232"/>
                  </a:lnTo>
                  <a:lnTo>
                    <a:pt x="214" y="257"/>
                  </a:lnTo>
                  <a:lnTo>
                    <a:pt x="209" y="277"/>
                  </a:lnTo>
                  <a:lnTo>
                    <a:pt x="201" y="292"/>
                  </a:lnTo>
                  <a:lnTo>
                    <a:pt x="191" y="305"/>
                  </a:lnTo>
                  <a:lnTo>
                    <a:pt x="173" y="316"/>
                  </a:lnTo>
                  <a:lnTo>
                    <a:pt x="155" y="324"/>
                  </a:lnTo>
                  <a:lnTo>
                    <a:pt x="133" y="328"/>
                  </a:lnTo>
                  <a:lnTo>
                    <a:pt x="105" y="330"/>
                  </a:lnTo>
                  <a:lnTo>
                    <a:pt x="78" y="328"/>
                  </a:lnTo>
                  <a:lnTo>
                    <a:pt x="55" y="322"/>
                  </a:lnTo>
                  <a:lnTo>
                    <a:pt x="36" y="314"/>
                  </a:lnTo>
                  <a:lnTo>
                    <a:pt x="22" y="300"/>
                  </a:lnTo>
                  <a:lnTo>
                    <a:pt x="9" y="283"/>
                  </a:lnTo>
                  <a:lnTo>
                    <a:pt x="3" y="266"/>
                  </a:lnTo>
                  <a:lnTo>
                    <a:pt x="0" y="249"/>
                  </a:lnTo>
                  <a:lnTo>
                    <a:pt x="0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B1B3B4"/>
                </a:solidFill>
              </a:endParaRPr>
            </a:p>
          </p:txBody>
        </p:sp>
        <p:sp>
          <p:nvSpPr>
            <p:cNvPr id="133" name="Freeform 28"/>
            <p:cNvSpPr>
              <a:spLocks/>
            </p:cNvSpPr>
            <p:nvPr/>
          </p:nvSpPr>
          <p:spPr bwMode="auto">
            <a:xfrm>
              <a:off x="1069976" y="5353050"/>
              <a:ext cx="342900" cy="514350"/>
            </a:xfrm>
            <a:custGeom>
              <a:avLst/>
              <a:gdLst>
                <a:gd name="T0" fmla="*/ 0 w 216"/>
                <a:gd name="T1" fmla="*/ 0 h 324"/>
                <a:gd name="T2" fmla="*/ 46 w 216"/>
                <a:gd name="T3" fmla="*/ 0 h 324"/>
                <a:gd name="T4" fmla="*/ 153 w 216"/>
                <a:gd name="T5" fmla="*/ 207 h 324"/>
                <a:gd name="T6" fmla="*/ 163 w 216"/>
                <a:gd name="T7" fmla="*/ 225 h 324"/>
                <a:gd name="T8" fmla="*/ 171 w 216"/>
                <a:gd name="T9" fmla="*/ 244 h 324"/>
                <a:gd name="T10" fmla="*/ 177 w 216"/>
                <a:gd name="T11" fmla="*/ 258 h 324"/>
                <a:gd name="T12" fmla="*/ 182 w 216"/>
                <a:gd name="T13" fmla="*/ 271 h 324"/>
                <a:gd name="T14" fmla="*/ 183 w 216"/>
                <a:gd name="T15" fmla="*/ 275 h 324"/>
                <a:gd name="T16" fmla="*/ 183 w 216"/>
                <a:gd name="T17" fmla="*/ 271 h 324"/>
                <a:gd name="T18" fmla="*/ 183 w 216"/>
                <a:gd name="T19" fmla="*/ 260 h 324"/>
                <a:gd name="T20" fmla="*/ 182 w 216"/>
                <a:gd name="T21" fmla="*/ 242 h 324"/>
                <a:gd name="T22" fmla="*/ 180 w 216"/>
                <a:gd name="T23" fmla="*/ 222 h 324"/>
                <a:gd name="T24" fmla="*/ 180 w 216"/>
                <a:gd name="T25" fmla="*/ 200 h 324"/>
                <a:gd name="T26" fmla="*/ 180 w 216"/>
                <a:gd name="T27" fmla="*/ 177 h 324"/>
                <a:gd name="T28" fmla="*/ 178 w 216"/>
                <a:gd name="T29" fmla="*/ 0 h 324"/>
                <a:gd name="T30" fmla="*/ 216 w 216"/>
                <a:gd name="T31" fmla="*/ 0 h 324"/>
                <a:gd name="T32" fmla="*/ 216 w 216"/>
                <a:gd name="T33" fmla="*/ 324 h 324"/>
                <a:gd name="T34" fmla="*/ 175 w 216"/>
                <a:gd name="T35" fmla="*/ 324 h 324"/>
                <a:gd name="T36" fmla="*/ 72 w 216"/>
                <a:gd name="T37" fmla="*/ 125 h 324"/>
                <a:gd name="T38" fmla="*/ 61 w 216"/>
                <a:gd name="T39" fmla="*/ 106 h 324"/>
                <a:gd name="T40" fmla="*/ 54 w 216"/>
                <a:gd name="T41" fmla="*/ 88 h 324"/>
                <a:gd name="T42" fmla="*/ 46 w 216"/>
                <a:gd name="T43" fmla="*/ 72 h 324"/>
                <a:gd name="T44" fmla="*/ 39 w 216"/>
                <a:gd name="T45" fmla="*/ 60 h 324"/>
                <a:gd name="T46" fmla="*/ 36 w 216"/>
                <a:gd name="T47" fmla="*/ 52 h 324"/>
                <a:gd name="T48" fmla="*/ 35 w 216"/>
                <a:gd name="T49" fmla="*/ 49 h 324"/>
                <a:gd name="T50" fmla="*/ 35 w 216"/>
                <a:gd name="T51" fmla="*/ 53 h 324"/>
                <a:gd name="T52" fmla="*/ 36 w 216"/>
                <a:gd name="T53" fmla="*/ 67 h 324"/>
                <a:gd name="T54" fmla="*/ 38 w 216"/>
                <a:gd name="T55" fmla="*/ 88 h 324"/>
                <a:gd name="T56" fmla="*/ 38 w 216"/>
                <a:gd name="T57" fmla="*/ 111 h 324"/>
                <a:gd name="T58" fmla="*/ 39 w 216"/>
                <a:gd name="T59" fmla="*/ 136 h 324"/>
                <a:gd name="T60" fmla="*/ 41 w 216"/>
                <a:gd name="T61" fmla="*/ 324 h 324"/>
                <a:gd name="T62" fmla="*/ 0 w 216"/>
                <a:gd name="T63" fmla="*/ 324 h 324"/>
                <a:gd name="T64" fmla="*/ 0 w 216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6" h="324">
                  <a:moveTo>
                    <a:pt x="0" y="0"/>
                  </a:moveTo>
                  <a:lnTo>
                    <a:pt x="46" y="0"/>
                  </a:lnTo>
                  <a:lnTo>
                    <a:pt x="153" y="207"/>
                  </a:lnTo>
                  <a:lnTo>
                    <a:pt x="163" y="225"/>
                  </a:lnTo>
                  <a:lnTo>
                    <a:pt x="171" y="244"/>
                  </a:lnTo>
                  <a:lnTo>
                    <a:pt x="177" y="258"/>
                  </a:lnTo>
                  <a:lnTo>
                    <a:pt x="182" y="271"/>
                  </a:lnTo>
                  <a:lnTo>
                    <a:pt x="183" y="275"/>
                  </a:lnTo>
                  <a:lnTo>
                    <a:pt x="183" y="271"/>
                  </a:lnTo>
                  <a:lnTo>
                    <a:pt x="183" y="260"/>
                  </a:lnTo>
                  <a:lnTo>
                    <a:pt x="182" y="242"/>
                  </a:lnTo>
                  <a:lnTo>
                    <a:pt x="180" y="222"/>
                  </a:lnTo>
                  <a:lnTo>
                    <a:pt x="180" y="200"/>
                  </a:lnTo>
                  <a:lnTo>
                    <a:pt x="180" y="177"/>
                  </a:lnTo>
                  <a:lnTo>
                    <a:pt x="178" y="0"/>
                  </a:lnTo>
                  <a:lnTo>
                    <a:pt x="216" y="0"/>
                  </a:lnTo>
                  <a:lnTo>
                    <a:pt x="216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4" y="88"/>
                  </a:lnTo>
                  <a:lnTo>
                    <a:pt x="46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5" y="49"/>
                  </a:lnTo>
                  <a:lnTo>
                    <a:pt x="35" y="53"/>
                  </a:lnTo>
                  <a:lnTo>
                    <a:pt x="36" y="67"/>
                  </a:lnTo>
                  <a:lnTo>
                    <a:pt x="38" y="88"/>
                  </a:lnTo>
                  <a:lnTo>
                    <a:pt x="38" y="111"/>
                  </a:lnTo>
                  <a:lnTo>
                    <a:pt x="39" y="136"/>
                  </a:lnTo>
                  <a:lnTo>
                    <a:pt x="41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B1B3B4"/>
                </a:solidFill>
              </a:endParaRPr>
            </a:p>
          </p:txBody>
        </p:sp>
        <p:sp>
          <p:nvSpPr>
            <p:cNvPr id="134" name="Rectangle 29"/>
            <p:cNvSpPr>
              <a:spLocks noChangeArrowheads="1"/>
            </p:cNvSpPr>
            <p:nvPr/>
          </p:nvSpPr>
          <p:spPr bwMode="auto">
            <a:xfrm>
              <a:off x="1557338" y="5353050"/>
              <a:ext cx="58738" cy="5143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B1B3B4"/>
                </a:solidFill>
              </a:endParaRPr>
            </a:p>
          </p:txBody>
        </p:sp>
        <p:sp>
          <p:nvSpPr>
            <p:cNvPr id="135" name="Freeform 30"/>
            <p:cNvSpPr>
              <a:spLocks/>
            </p:cNvSpPr>
            <p:nvPr/>
          </p:nvSpPr>
          <p:spPr bwMode="auto">
            <a:xfrm>
              <a:off x="1698626" y="5353050"/>
              <a:ext cx="407988" cy="514350"/>
            </a:xfrm>
            <a:custGeom>
              <a:avLst/>
              <a:gdLst>
                <a:gd name="T0" fmla="*/ 0 w 257"/>
                <a:gd name="T1" fmla="*/ 0 h 324"/>
                <a:gd name="T2" fmla="*/ 42 w 257"/>
                <a:gd name="T3" fmla="*/ 0 h 324"/>
                <a:gd name="T4" fmla="*/ 110 w 257"/>
                <a:gd name="T5" fmla="*/ 210 h 324"/>
                <a:gd name="T6" fmla="*/ 117 w 257"/>
                <a:gd name="T7" fmla="*/ 232 h 324"/>
                <a:gd name="T8" fmla="*/ 123 w 257"/>
                <a:gd name="T9" fmla="*/ 252 h 324"/>
                <a:gd name="T10" fmla="*/ 126 w 257"/>
                <a:gd name="T11" fmla="*/ 271 h 324"/>
                <a:gd name="T12" fmla="*/ 129 w 257"/>
                <a:gd name="T13" fmla="*/ 282 h 324"/>
                <a:gd name="T14" fmla="*/ 131 w 257"/>
                <a:gd name="T15" fmla="*/ 272 h 324"/>
                <a:gd name="T16" fmla="*/ 135 w 257"/>
                <a:gd name="T17" fmla="*/ 258 h 324"/>
                <a:gd name="T18" fmla="*/ 142 w 257"/>
                <a:gd name="T19" fmla="*/ 238 h 324"/>
                <a:gd name="T20" fmla="*/ 150 w 257"/>
                <a:gd name="T21" fmla="*/ 214 h 324"/>
                <a:gd name="T22" fmla="*/ 218 w 257"/>
                <a:gd name="T23" fmla="*/ 0 h 324"/>
                <a:gd name="T24" fmla="*/ 257 w 257"/>
                <a:gd name="T25" fmla="*/ 0 h 324"/>
                <a:gd name="T26" fmla="*/ 146 w 257"/>
                <a:gd name="T27" fmla="*/ 324 h 324"/>
                <a:gd name="T28" fmla="*/ 109 w 257"/>
                <a:gd name="T29" fmla="*/ 324 h 324"/>
                <a:gd name="T30" fmla="*/ 0 w 257"/>
                <a:gd name="T3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7" h="324">
                  <a:moveTo>
                    <a:pt x="0" y="0"/>
                  </a:moveTo>
                  <a:lnTo>
                    <a:pt x="42" y="0"/>
                  </a:lnTo>
                  <a:lnTo>
                    <a:pt x="110" y="210"/>
                  </a:lnTo>
                  <a:lnTo>
                    <a:pt x="117" y="232"/>
                  </a:lnTo>
                  <a:lnTo>
                    <a:pt x="123" y="252"/>
                  </a:lnTo>
                  <a:lnTo>
                    <a:pt x="126" y="271"/>
                  </a:lnTo>
                  <a:lnTo>
                    <a:pt x="129" y="282"/>
                  </a:lnTo>
                  <a:lnTo>
                    <a:pt x="131" y="272"/>
                  </a:lnTo>
                  <a:lnTo>
                    <a:pt x="135" y="258"/>
                  </a:lnTo>
                  <a:lnTo>
                    <a:pt x="142" y="238"/>
                  </a:lnTo>
                  <a:lnTo>
                    <a:pt x="150" y="214"/>
                  </a:lnTo>
                  <a:lnTo>
                    <a:pt x="218" y="0"/>
                  </a:lnTo>
                  <a:lnTo>
                    <a:pt x="257" y="0"/>
                  </a:lnTo>
                  <a:lnTo>
                    <a:pt x="146" y="324"/>
                  </a:lnTo>
                  <a:lnTo>
                    <a:pt x="109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B1B3B4"/>
                </a:solidFill>
              </a:endParaRPr>
            </a:p>
          </p:txBody>
        </p:sp>
        <p:sp>
          <p:nvSpPr>
            <p:cNvPr id="136" name="Freeform 31"/>
            <p:cNvSpPr>
              <a:spLocks/>
            </p:cNvSpPr>
            <p:nvPr/>
          </p:nvSpPr>
          <p:spPr bwMode="auto">
            <a:xfrm>
              <a:off x="2190751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7 w 182"/>
                <a:gd name="T3" fmla="*/ 0 h 324"/>
                <a:gd name="T4" fmla="*/ 172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7" y="0"/>
                  </a:lnTo>
                  <a:lnTo>
                    <a:pt x="172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B1B3B4"/>
                </a:solidFill>
              </a:endParaRPr>
            </a:p>
          </p:txBody>
        </p:sp>
        <p:sp>
          <p:nvSpPr>
            <p:cNvPr id="137" name="Freeform 32"/>
            <p:cNvSpPr>
              <a:spLocks noEditPoints="1"/>
            </p:cNvSpPr>
            <p:nvPr/>
          </p:nvSpPr>
          <p:spPr bwMode="auto">
            <a:xfrm>
              <a:off x="2581276" y="5353050"/>
              <a:ext cx="323850" cy="514350"/>
            </a:xfrm>
            <a:custGeom>
              <a:avLst/>
              <a:gdLst>
                <a:gd name="T0" fmla="*/ 39 w 204"/>
                <a:gd name="T1" fmla="*/ 33 h 324"/>
                <a:gd name="T2" fmla="*/ 39 w 204"/>
                <a:gd name="T3" fmla="*/ 153 h 324"/>
                <a:gd name="T4" fmla="*/ 73 w 204"/>
                <a:gd name="T5" fmla="*/ 153 h 324"/>
                <a:gd name="T6" fmla="*/ 98 w 204"/>
                <a:gd name="T7" fmla="*/ 152 h 324"/>
                <a:gd name="T8" fmla="*/ 117 w 204"/>
                <a:gd name="T9" fmla="*/ 147 h 324"/>
                <a:gd name="T10" fmla="*/ 131 w 204"/>
                <a:gd name="T11" fmla="*/ 138 h 324"/>
                <a:gd name="T12" fmla="*/ 140 w 204"/>
                <a:gd name="T13" fmla="*/ 125 h 324"/>
                <a:gd name="T14" fmla="*/ 146 w 204"/>
                <a:gd name="T15" fmla="*/ 108 h 324"/>
                <a:gd name="T16" fmla="*/ 148 w 204"/>
                <a:gd name="T17" fmla="*/ 89 h 324"/>
                <a:gd name="T18" fmla="*/ 143 w 204"/>
                <a:gd name="T19" fmla="*/ 67 h 324"/>
                <a:gd name="T20" fmla="*/ 132 w 204"/>
                <a:gd name="T21" fmla="*/ 50 h 324"/>
                <a:gd name="T22" fmla="*/ 117 w 204"/>
                <a:gd name="T23" fmla="*/ 39 h 324"/>
                <a:gd name="T24" fmla="*/ 98 w 204"/>
                <a:gd name="T25" fmla="*/ 35 h 324"/>
                <a:gd name="T26" fmla="*/ 76 w 204"/>
                <a:gd name="T27" fmla="*/ 33 h 324"/>
                <a:gd name="T28" fmla="*/ 39 w 204"/>
                <a:gd name="T29" fmla="*/ 33 h 324"/>
                <a:gd name="T30" fmla="*/ 0 w 204"/>
                <a:gd name="T31" fmla="*/ 0 h 324"/>
                <a:gd name="T32" fmla="*/ 75 w 204"/>
                <a:gd name="T33" fmla="*/ 0 h 324"/>
                <a:gd name="T34" fmla="*/ 104 w 204"/>
                <a:gd name="T35" fmla="*/ 2 h 324"/>
                <a:gd name="T36" fmla="*/ 126 w 204"/>
                <a:gd name="T37" fmla="*/ 6 h 324"/>
                <a:gd name="T38" fmla="*/ 143 w 204"/>
                <a:gd name="T39" fmla="*/ 13 h 324"/>
                <a:gd name="T40" fmla="*/ 156 w 204"/>
                <a:gd name="T41" fmla="*/ 20 h 324"/>
                <a:gd name="T42" fmla="*/ 168 w 204"/>
                <a:gd name="T43" fmla="*/ 31 h 324"/>
                <a:gd name="T44" fmla="*/ 178 w 204"/>
                <a:gd name="T45" fmla="*/ 47 h 324"/>
                <a:gd name="T46" fmla="*/ 185 w 204"/>
                <a:gd name="T47" fmla="*/ 66 h 324"/>
                <a:gd name="T48" fmla="*/ 189 w 204"/>
                <a:gd name="T49" fmla="*/ 89 h 324"/>
                <a:gd name="T50" fmla="*/ 185 w 204"/>
                <a:gd name="T51" fmla="*/ 114 h 324"/>
                <a:gd name="T52" fmla="*/ 178 w 204"/>
                <a:gd name="T53" fmla="*/ 136 h 324"/>
                <a:gd name="T54" fmla="*/ 165 w 204"/>
                <a:gd name="T55" fmla="*/ 153 h 324"/>
                <a:gd name="T56" fmla="*/ 148 w 204"/>
                <a:gd name="T57" fmla="*/ 167 h 324"/>
                <a:gd name="T58" fmla="*/ 126 w 204"/>
                <a:gd name="T59" fmla="*/ 175 h 324"/>
                <a:gd name="T60" fmla="*/ 103 w 204"/>
                <a:gd name="T61" fmla="*/ 178 h 324"/>
                <a:gd name="T62" fmla="*/ 98 w 204"/>
                <a:gd name="T63" fmla="*/ 178 h 324"/>
                <a:gd name="T64" fmla="*/ 112 w 204"/>
                <a:gd name="T65" fmla="*/ 191 h 324"/>
                <a:gd name="T66" fmla="*/ 123 w 204"/>
                <a:gd name="T67" fmla="*/ 203 h 324"/>
                <a:gd name="T68" fmla="*/ 131 w 204"/>
                <a:gd name="T69" fmla="*/ 214 h 324"/>
                <a:gd name="T70" fmla="*/ 137 w 204"/>
                <a:gd name="T71" fmla="*/ 224 h 324"/>
                <a:gd name="T72" fmla="*/ 145 w 204"/>
                <a:gd name="T73" fmla="*/ 236 h 324"/>
                <a:gd name="T74" fmla="*/ 156 w 204"/>
                <a:gd name="T75" fmla="*/ 250 h 324"/>
                <a:gd name="T76" fmla="*/ 167 w 204"/>
                <a:gd name="T77" fmla="*/ 267 h 324"/>
                <a:gd name="T78" fmla="*/ 178 w 204"/>
                <a:gd name="T79" fmla="*/ 285 h 324"/>
                <a:gd name="T80" fmla="*/ 189 w 204"/>
                <a:gd name="T81" fmla="*/ 300 h 324"/>
                <a:gd name="T82" fmla="*/ 196 w 204"/>
                <a:gd name="T83" fmla="*/ 313 h 324"/>
                <a:gd name="T84" fmla="*/ 203 w 204"/>
                <a:gd name="T85" fmla="*/ 321 h 324"/>
                <a:gd name="T86" fmla="*/ 204 w 204"/>
                <a:gd name="T87" fmla="*/ 324 h 324"/>
                <a:gd name="T88" fmla="*/ 156 w 204"/>
                <a:gd name="T89" fmla="*/ 324 h 324"/>
                <a:gd name="T90" fmla="*/ 148 w 204"/>
                <a:gd name="T91" fmla="*/ 308 h 324"/>
                <a:gd name="T92" fmla="*/ 135 w 204"/>
                <a:gd name="T93" fmla="*/ 286 h 324"/>
                <a:gd name="T94" fmla="*/ 118 w 204"/>
                <a:gd name="T95" fmla="*/ 261 h 324"/>
                <a:gd name="T96" fmla="*/ 98 w 204"/>
                <a:gd name="T97" fmla="*/ 232 h 324"/>
                <a:gd name="T98" fmla="*/ 73 w 204"/>
                <a:gd name="T99" fmla="*/ 199 h 324"/>
                <a:gd name="T100" fmla="*/ 62 w 204"/>
                <a:gd name="T101" fmla="*/ 186 h 324"/>
                <a:gd name="T102" fmla="*/ 51 w 204"/>
                <a:gd name="T103" fmla="*/ 180 h 324"/>
                <a:gd name="T104" fmla="*/ 37 w 204"/>
                <a:gd name="T105" fmla="*/ 178 h 324"/>
                <a:gd name="T106" fmla="*/ 37 w 204"/>
                <a:gd name="T107" fmla="*/ 324 h 324"/>
                <a:gd name="T108" fmla="*/ 0 w 204"/>
                <a:gd name="T109" fmla="*/ 324 h 324"/>
                <a:gd name="T110" fmla="*/ 0 w 204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4" h="324">
                  <a:moveTo>
                    <a:pt x="39" y="33"/>
                  </a:moveTo>
                  <a:lnTo>
                    <a:pt x="39" y="153"/>
                  </a:lnTo>
                  <a:lnTo>
                    <a:pt x="73" y="153"/>
                  </a:lnTo>
                  <a:lnTo>
                    <a:pt x="98" y="152"/>
                  </a:lnTo>
                  <a:lnTo>
                    <a:pt x="117" y="147"/>
                  </a:lnTo>
                  <a:lnTo>
                    <a:pt x="131" y="138"/>
                  </a:lnTo>
                  <a:lnTo>
                    <a:pt x="140" y="125"/>
                  </a:lnTo>
                  <a:lnTo>
                    <a:pt x="146" y="108"/>
                  </a:lnTo>
                  <a:lnTo>
                    <a:pt x="148" y="89"/>
                  </a:lnTo>
                  <a:lnTo>
                    <a:pt x="143" y="67"/>
                  </a:lnTo>
                  <a:lnTo>
                    <a:pt x="132" y="50"/>
                  </a:lnTo>
                  <a:lnTo>
                    <a:pt x="117" y="39"/>
                  </a:lnTo>
                  <a:lnTo>
                    <a:pt x="98" y="35"/>
                  </a:lnTo>
                  <a:lnTo>
                    <a:pt x="76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5" y="0"/>
                  </a:lnTo>
                  <a:lnTo>
                    <a:pt x="104" y="2"/>
                  </a:lnTo>
                  <a:lnTo>
                    <a:pt x="126" y="6"/>
                  </a:lnTo>
                  <a:lnTo>
                    <a:pt x="143" y="13"/>
                  </a:lnTo>
                  <a:lnTo>
                    <a:pt x="156" y="20"/>
                  </a:lnTo>
                  <a:lnTo>
                    <a:pt x="168" y="31"/>
                  </a:lnTo>
                  <a:lnTo>
                    <a:pt x="178" y="47"/>
                  </a:lnTo>
                  <a:lnTo>
                    <a:pt x="185" y="66"/>
                  </a:lnTo>
                  <a:lnTo>
                    <a:pt x="189" y="89"/>
                  </a:lnTo>
                  <a:lnTo>
                    <a:pt x="185" y="114"/>
                  </a:lnTo>
                  <a:lnTo>
                    <a:pt x="178" y="136"/>
                  </a:lnTo>
                  <a:lnTo>
                    <a:pt x="165" y="153"/>
                  </a:lnTo>
                  <a:lnTo>
                    <a:pt x="148" y="167"/>
                  </a:lnTo>
                  <a:lnTo>
                    <a:pt x="126" y="175"/>
                  </a:lnTo>
                  <a:lnTo>
                    <a:pt x="103" y="178"/>
                  </a:lnTo>
                  <a:lnTo>
                    <a:pt x="98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5" y="236"/>
                  </a:lnTo>
                  <a:lnTo>
                    <a:pt x="156" y="250"/>
                  </a:lnTo>
                  <a:lnTo>
                    <a:pt x="167" y="267"/>
                  </a:lnTo>
                  <a:lnTo>
                    <a:pt x="178" y="285"/>
                  </a:lnTo>
                  <a:lnTo>
                    <a:pt x="189" y="300"/>
                  </a:lnTo>
                  <a:lnTo>
                    <a:pt x="196" y="313"/>
                  </a:lnTo>
                  <a:lnTo>
                    <a:pt x="203" y="321"/>
                  </a:lnTo>
                  <a:lnTo>
                    <a:pt x="204" y="324"/>
                  </a:lnTo>
                  <a:lnTo>
                    <a:pt x="156" y="324"/>
                  </a:lnTo>
                  <a:lnTo>
                    <a:pt x="148" y="308"/>
                  </a:lnTo>
                  <a:lnTo>
                    <a:pt x="135" y="286"/>
                  </a:lnTo>
                  <a:lnTo>
                    <a:pt x="118" y="261"/>
                  </a:lnTo>
                  <a:lnTo>
                    <a:pt x="98" y="232"/>
                  </a:lnTo>
                  <a:lnTo>
                    <a:pt x="73" y="199"/>
                  </a:lnTo>
                  <a:lnTo>
                    <a:pt x="62" y="186"/>
                  </a:lnTo>
                  <a:lnTo>
                    <a:pt x="51" y="180"/>
                  </a:lnTo>
                  <a:lnTo>
                    <a:pt x="37" y="178"/>
                  </a:lnTo>
                  <a:lnTo>
                    <a:pt x="37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B1B3B4"/>
                </a:solidFill>
              </a:endParaRPr>
            </a:p>
          </p:txBody>
        </p:sp>
        <p:sp>
          <p:nvSpPr>
            <p:cNvPr id="138" name="Freeform 33"/>
            <p:cNvSpPr>
              <a:spLocks/>
            </p:cNvSpPr>
            <p:nvPr/>
          </p:nvSpPr>
          <p:spPr bwMode="auto">
            <a:xfrm>
              <a:off x="2967038" y="5343525"/>
              <a:ext cx="349250" cy="533400"/>
            </a:xfrm>
            <a:custGeom>
              <a:avLst/>
              <a:gdLst>
                <a:gd name="T0" fmla="*/ 114 w 220"/>
                <a:gd name="T1" fmla="*/ 0 h 336"/>
                <a:gd name="T2" fmla="*/ 149 w 220"/>
                <a:gd name="T3" fmla="*/ 3 h 336"/>
                <a:gd name="T4" fmla="*/ 181 w 220"/>
                <a:gd name="T5" fmla="*/ 12 h 336"/>
                <a:gd name="T6" fmla="*/ 213 w 220"/>
                <a:gd name="T7" fmla="*/ 31 h 336"/>
                <a:gd name="T8" fmla="*/ 195 w 220"/>
                <a:gd name="T9" fmla="*/ 58 h 336"/>
                <a:gd name="T10" fmla="*/ 174 w 220"/>
                <a:gd name="T11" fmla="*/ 45 h 336"/>
                <a:gd name="T12" fmla="*/ 155 w 220"/>
                <a:gd name="T13" fmla="*/ 37 h 336"/>
                <a:gd name="T14" fmla="*/ 136 w 220"/>
                <a:gd name="T15" fmla="*/ 33 h 336"/>
                <a:gd name="T16" fmla="*/ 116 w 220"/>
                <a:gd name="T17" fmla="*/ 31 h 336"/>
                <a:gd name="T18" fmla="*/ 94 w 220"/>
                <a:gd name="T19" fmla="*/ 33 h 336"/>
                <a:gd name="T20" fmla="*/ 75 w 220"/>
                <a:gd name="T21" fmla="*/ 41 h 336"/>
                <a:gd name="T22" fmla="*/ 63 w 220"/>
                <a:gd name="T23" fmla="*/ 51 h 336"/>
                <a:gd name="T24" fmla="*/ 55 w 220"/>
                <a:gd name="T25" fmla="*/ 66 h 336"/>
                <a:gd name="T26" fmla="*/ 52 w 220"/>
                <a:gd name="T27" fmla="*/ 84 h 336"/>
                <a:gd name="T28" fmla="*/ 55 w 220"/>
                <a:gd name="T29" fmla="*/ 102 h 336"/>
                <a:gd name="T30" fmla="*/ 64 w 220"/>
                <a:gd name="T31" fmla="*/ 116 h 336"/>
                <a:gd name="T32" fmla="*/ 81 w 220"/>
                <a:gd name="T33" fmla="*/ 128 h 336"/>
                <a:gd name="T34" fmla="*/ 105 w 220"/>
                <a:gd name="T35" fmla="*/ 137 h 336"/>
                <a:gd name="T36" fmla="*/ 142 w 220"/>
                <a:gd name="T37" fmla="*/ 148 h 336"/>
                <a:gd name="T38" fmla="*/ 167 w 220"/>
                <a:gd name="T39" fmla="*/ 158 h 336"/>
                <a:gd name="T40" fmla="*/ 186 w 220"/>
                <a:gd name="T41" fmla="*/ 169 h 336"/>
                <a:gd name="T42" fmla="*/ 200 w 220"/>
                <a:gd name="T43" fmla="*/ 181 h 336"/>
                <a:gd name="T44" fmla="*/ 211 w 220"/>
                <a:gd name="T45" fmla="*/ 198 h 336"/>
                <a:gd name="T46" fmla="*/ 219 w 220"/>
                <a:gd name="T47" fmla="*/ 219 h 336"/>
                <a:gd name="T48" fmla="*/ 220 w 220"/>
                <a:gd name="T49" fmla="*/ 239 h 336"/>
                <a:gd name="T50" fmla="*/ 217 w 220"/>
                <a:gd name="T51" fmla="*/ 261 h 336"/>
                <a:gd name="T52" fmla="*/ 210 w 220"/>
                <a:gd name="T53" fmla="*/ 283 h 336"/>
                <a:gd name="T54" fmla="*/ 195 w 220"/>
                <a:gd name="T55" fmla="*/ 302 h 336"/>
                <a:gd name="T56" fmla="*/ 177 w 220"/>
                <a:gd name="T57" fmla="*/ 317 h 336"/>
                <a:gd name="T58" fmla="*/ 155 w 220"/>
                <a:gd name="T59" fmla="*/ 328 h 336"/>
                <a:gd name="T60" fmla="*/ 131 w 220"/>
                <a:gd name="T61" fmla="*/ 334 h 336"/>
                <a:gd name="T62" fmla="*/ 103 w 220"/>
                <a:gd name="T63" fmla="*/ 336 h 336"/>
                <a:gd name="T64" fmla="*/ 66 w 220"/>
                <a:gd name="T65" fmla="*/ 333 h 336"/>
                <a:gd name="T66" fmla="*/ 31 w 220"/>
                <a:gd name="T67" fmla="*/ 323 h 336"/>
                <a:gd name="T68" fmla="*/ 0 w 220"/>
                <a:gd name="T69" fmla="*/ 308 h 336"/>
                <a:gd name="T70" fmla="*/ 17 w 220"/>
                <a:gd name="T71" fmla="*/ 277 h 336"/>
                <a:gd name="T72" fmla="*/ 44 w 220"/>
                <a:gd name="T73" fmla="*/ 292 h 336"/>
                <a:gd name="T74" fmla="*/ 72 w 220"/>
                <a:gd name="T75" fmla="*/ 302 h 336"/>
                <a:gd name="T76" fmla="*/ 103 w 220"/>
                <a:gd name="T77" fmla="*/ 305 h 336"/>
                <a:gd name="T78" fmla="*/ 125 w 220"/>
                <a:gd name="T79" fmla="*/ 303 h 336"/>
                <a:gd name="T80" fmla="*/ 141 w 220"/>
                <a:gd name="T81" fmla="*/ 298 h 336"/>
                <a:gd name="T82" fmla="*/ 155 w 220"/>
                <a:gd name="T83" fmla="*/ 291 h 336"/>
                <a:gd name="T84" fmla="*/ 167 w 220"/>
                <a:gd name="T85" fmla="*/ 278 h 336"/>
                <a:gd name="T86" fmla="*/ 175 w 220"/>
                <a:gd name="T87" fmla="*/ 263 h 336"/>
                <a:gd name="T88" fmla="*/ 178 w 220"/>
                <a:gd name="T89" fmla="*/ 244 h 336"/>
                <a:gd name="T90" fmla="*/ 175 w 220"/>
                <a:gd name="T91" fmla="*/ 225 h 336"/>
                <a:gd name="T92" fmla="*/ 164 w 220"/>
                <a:gd name="T93" fmla="*/ 208 h 336"/>
                <a:gd name="T94" fmla="*/ 145 w 220"/>
                <a:gd name="T95" fmla="*/ 194 h 336"/>
                <a:gd name="T96" fmla="*/ 120 w 220"/>
                <a:gd name="T97" fmla="*/ 184 h 336"/>
                <a:gd name="T98" fmla="*/ 88 w 220"/>
                <a:gd name="T99" fmla="*/ 173 h 336"/>
                <a:gd name="T100" fmla="*/ 63 w 220"/>
                <a:gd name="T101" fmla="*/ 166 h 336"/>
                <a:gd name="T102" fmla="*/ 44 w 220"/>
                <a:gd name="T103" fmla="*/ 156 h 336"/>
                <a:gd name="T104" fmla="*/ 30 w 220"/>
                <a:gd name="T105" fmla="*/ 145 h 336"/>
                <a:gd name="T106" fmla="*/ 19 w 220"/>
                <a:gd name="T107" fmla="*/ 130 h 336"/>
                <a:gd name="T108" fmla="*/ 11 w 220"/>
                <a:gd name="T109" fmla="*/ 112 h 336"/>
                <a:gd name="T110" fmla="*/ 10 w 220"/>
                <a:gd name="T111" fmla="*/ 92 h 336"/>
                <a:gd name="T112" fmla="*/ 13 w 220"/>
                <a:gd name="T113" fmla="*/ 66 h 336"/>
                <a:gd name="T114" fmla="*/ 22 w 220"/>
                <a:gd name="T115" fmla="*/ 44 h 336"/>
                <a:gd name="T116" fmla="*/ 38 w 220"/>
                <a:gd name="T117" fmla="*/ 25 h 336"/>
                <a:gd name="T118" fmla="*/ 60 w 220"/>
                <a:gd name="T119" fmla="*/ 11 h 336"/>
                <a:gd name="T120" fmla="*/ 85 w 220"/>
                <a:gd name="T121" fmla="*/ 3 h 336"/>
                <a:gd name="T122" fmla="*/ 114 w 220"/>
                <a:gd name="T12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0" h="336">
                  <a:moveTo>
                    <a:pt x="114" y="0"/>
                  </a:moveTo>
                  <a:lnTo>
                    <a:pt x="149" y="3"/>
                  </a:lnTo>
                  <a:lnTo>
                    <a:pt x="181" y="12"/>
                  </a:lnTo>
                  <a:lnTo>
                    <a:pt x="213" y="31"/>
                  </a:lnTo>
                  <a:lnTo>
                    <a:pt x="195" y="58"/>
                  </a:lnTo>
                  <a:lnTo>
                    <a:pt x="174" y="45"/>
                  </a:lnTo>
                  <a:lnTo>
                    <a:pt x="155" y="37"/>
                  </a:lnTo>
                  <a:lnTo>
                    <a:pt x="136" y="33"/>
                  </a:lnTo>
                  <a:lnTo>
                    <a:pt x="116" y="31"/>
                  </a:lnTo>
                  <a:lnTo>
                    <a:pt x="94" y="33"/>
                  </a:lnTo>
                  <a:lnTo>
                    <a:pt x="75" y="41"/>
                  </a:lnTo>
                  <a:lnTo>
                    <a:pt x="63" y="51"/>
                  </a:lnTo>
                  <a:lnTo>
                    <a:pt x="55" y="66"/>
                  </a:lnTo>
                  <a:lnTo>
                    <a:pt x="52" y="84"/>
                  </a:lnTo>
                  <a:lnTo>
                    <a:pt x="55" y="102"/>
                  </a:lnTo>
                  <a:lnTo>
                    <a:pt x="64" y="116"/>
                  </a:lnTo>
                  <a:lnTo>
                    <a:pt x="81" y="128"/>
                  </a:lnTo>
                  <a:lnTo>
                    <a:pt x="105" y="137"/>
                  </a:lnTo>
                  <a:lnTo>
                    <a:pt x="142" y="148"/>
                  </a:lnTo>
                  <a:lnTo>
                    <a:pt x="167" y="158"/>
                  </a:lnTo>
                  <a:lnTo>
                    <a:pt x="186" y="169"/>
                  </a:lnTo>
                  <a:lnTo>
                    <a:pt x="200" y="181"/>
                  </a:lnTo>
                  <a:lnTo>
                    <a:pt x="211" y="198"/>
                  </a:lnTo>
                  <a:lnTo>
                    <a:pt x="219" y="219"/>
                  </a:lnTo>
                  <a:lnTo>
                    <a:pt x="220" y="239"/>
                  </a:lnTo>
                  <a:lnTo>
                    <a:pt x="217" y="261"/>
                  </a:lnTo>
                  <a:lnTo>
                    <a:pt x="210" y="283"/>
                  </a:lnTo>
                  <a:lnTo>
                    <a:pt x="195" y="302"/>
                  </a:lnTo>
                  <a:lnTo>
                    <a:pt x="177" y="317"/>
                  </a:lnTo>
                  <a:lnTo>
                    <a:pt x="155" y="328"/>
                  </a:lnTo>
                  <a:lnTo>
                    <a:pt x="131" y="334"/>
                  </a:lnTo>
                  <a:lnTo>
                    <a:pt x="103" y="336"/>
                  </a:lnTo>
                  <a:lnTo>
                    <a:pt x="66" y="333"/>
                  </a:lnTo>
                  <a:lnTo>
                    <a:pt x="31" y="323"/>
                  </a:lnTo>
                  <a:lnTo>
                    <a:pt x="0" y="308"/>
                  </a:lnTo>
                  <a:lnTo>
                    <a:pt x="17" y="277"/>
                  </a:lnTo>
                  <a:lnTo>
                    <a:pt x="44" y="292"/>
                  </a:lnTo>
                  <a:lnTo>
                    <a:pt x="72" y="302"/>
                  </a:lnTo>
                  <a:lnTo>
                    <a:pt x="103" y="305"/>
                  </a:lnTo>
                  <a:lnTo>
                    <a:pt x="125" y="303"/>
                  </a:lnTo>
                  <a:lnTo>
                    <a:pt x="141" y="298"/>
                  </a:lnTo>
                  <a:lnTo>
                    <a:pt x="155" y="291"/>
                  </a:lnTo>
                  <a:lnTo>
                    <a:pt x="167" y="278"/>
                  </a:lnTo>
                  <a:lnTo>
                    <a:pt x="175" y="263"/>
                  </a:lnTo>
                  <a:lnTo>
                    <a:pt x="178" y="244"/>
                  </a:lnTo>
                  <a:lnTo>
                    <a:pt x="175" y="225"/>
                  </a:lnTo>
                  <a:lnTo>
                    <a:pt x="164" y="208"/>
                  </a:lnTo>
                  <a:lnTo>
                    <a:pt x="145" y="194"/>
                  </a:lnTo>
                  <a:lnTo>
                    <a:pt x="120" y="184"/>
                  </a:lnTo>
                  <a:lnTo>
                    <a:pt x="88" y="173"/>
                  </a:lnTo>
                  <a:lnTo>
                    <a:pt x="63" y="166"/>
                  </a:lnTo>
                  <a:lnTo>
                    <a:pt x="44" y="156"/>
                  </a:lnTo>
                  <a:lnTo>
                    <a:pt x="30" y="145"/>
                  </a:lnTo>
                  <a:lnTo>
                    <a:pt x="19" y="130"/>
                  </a:lnTo>
                  <a:lnTo>
                    <a:pt x="11" y="112"/>
                  </a:lnTo>
                  <a:lnTo>
                    <a:pt x="10" y="92"/>
                  </a:lnTo>
                  <a:lnTo>
                    <a:pt x="13" y="66"/>
                  </a:lnTo>
                  <a:lnTo>
                    <a:pt x="22" y="44"/>
                  </a:lnTo>
                  <a:lnTo>
                    <a:pt x="38" y="25"/>
                  </a:lnTo>
                  <a:lnTo>
                    <a:pt x="60" y="11"/>
                  </a:lnTo>
                  <a:lnTo>
                    <a:pt x="85" y="3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B1B3B4"/>
                </a:solidFill>
              </a:endParaRPr>
            </a:p>
          </p:txBody>
        </p:sp>
        <p:sp>
          <p:nvSpPr>
            <p:cNvPr id="139" name="Rectangle 34"/>
            <p:cNvSpPr>
              <a:spLocks noChangeArrowheads="1"/>
            </p:cNvSpPr>
            <p:nvPr/>
          </p:nvSpPr>
          <p:spPr bwMode="auto">
            <a:xfrm>
              <a:off x="3430588" y="5353050"/>
              <a:ext cx="60325" cy="5143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B1B3B4"/>
                </a:solidFill>
              </a:endParaRPr>
            </a:p>
          </p:txBody>
        </p:sp>
        <p:sp>
          <p:nvSpPr>
            <p:cNvPr id="140" name="Freeform 35"/>
            <p:cNvSpPr>
              <a:spLocks/>
            </p:cNvSpPr>
            <p:nvPr/>
          </p:nvSpPr>
          <p:spPr bwMode="auto">
            <a:xfrm>
              <a:off x="3579813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B1B3B4"/>
                </a:solidFill>
              </a:endParaRPr>
            </a:p>
          </p:txBody>
        </p:sp>
        <p:sp>
          <p:nvSpPr>
            <p:cNvPr id="141" name="Freeform 36"/>
            <p:cNvSpPr>
              <a:spLocks noEditPoints="1"/>
            </p:cNvSpPr>
            <p:nvPr/>
          </p:nvSpPr>
          <p:spPr bwMode="auto">
            <a:xfrm>
              <a:off x="3889376" y="5243513"/>
              <a:ext cx="422275" cy="623888"/>
            </a:xfrm>
            <a:custGeom>
              <a:avLst/>
              <a:gdLst>
                <a:gd name="T0" fmla="*/ 133 w 266"/>
                <a:gd name="T1" fmla="*/ 104 h 393"/>
                <a:gd name="T2" fmla="*/ 81 w 266"/>
                <a:gd name="T3" fmla="*/ 261 h 393"/>
                <a:gd name="T4" fmla="*/ 181 w 266"/>
                <a:gd name="T5" fmla="*/ 261 h 393"/>
                <a:gd name="T6" fmla="*/ 133 w 266"/>
                <a:gd name="T7" fmla="*/ 104 h 393"/>
                <a:gd name="T8" fmla="*/ 108 w 266"/>
                <a:gd name="T9" fmla="*/ 69 h 393"/>
                <a:gd name="T10" fmla="*/ 160 w 266"/>
                <a:gd name="T11" fmla="*/ 69 h 393"/>
                <a:gd name="T12" fmla="*/ 266 w 266"/>
                <a:gd name="T13" fmla="*/ 393 h 393"/>
                <a:gd name="T14" fmla="*/ 222 w 266"/>
                <a:gd name="T15" fmla="*/ 393 h 393"/>
                <a:gd name="T16" fmla="*/ 192 w 266"/>
                <a:gd name="T17" fmla="*/ 294 h 393"/>
                <a:gd name="T18" fmla="*/ 71 w 266"/>
                <a:gd name="T19" fmla="*/ 294 h 393"/>
                <a:gd name="T20" fmla="*/ 39 w 266"/>
                <a:gd name="T21" fmla="*/ 393 h 393"/>
                <a:gd name="T22" fmla="*/ 0 w 266"/>
                <a:gd name="T23" fmla="*/ 393 h 393"/>
                <a:gd name="T24" fmla="*/ 108 w 266"/>
                <a:gd name="T25" fmla="*/ 69 h 393"/>
                <a:gd name="T26" fmla="*/ 183 w 266"/>
                <a:gd name="T27" fmla="*/ 0 h 393"/>
                <a:gd name="T28" fmla="*/ 189 w 266"/>
                <a:gd name="T29" fmla="*/ 2 h 393"/>
                <a:gd name="T30" fmla="*/ 195 w 266"/>
                <a:gd name="T31" fmla="*/ 4 h 393"/>
                <a:gd name="T32" fmla="*/ 200 w 266"/>
                <a:gd name="T33" fmla="*/ 8 h 393"/>
                <a:gd name="T34" fmla="*/ 203 w 266"/>
                <a:gd name="T35" fmla="*/ 13 h 393"/>
                <a:gd name="T36" fmla="*/ 206 w 266"/>
                <a:gd name="T37" fmla="*/ 18 h 393"/>
                <a:gd name="T38" fmla="*/ 208 w 266"/>
                <a:gd name="T39" fmla="*/ 24 h 393"/>
                <a:gd name="T40" fmla="*/ 205 w 266"/>
                <a:gd name="T41" fmla="*/ 36 h 393"/>
                <a:gd name="T42" fmla="*/ 195 w 266"/>
                <a:gd name="T43" fmla="*/ 46 h 393"/>
                <a:gd name="T44" fmla="*/ 183 w 266"/>
                <a:gd name="T45" fmla="*/ 49 h 393"/>
                <a:gd name="T46" fmla="*/ 170 w 266"/>
                <a:gd name="T47" fmla="*/ 46 h 393"/>
                <a:gd name="T48" fmla="*/ 163 w 266"/>
                <a:gd name="T49" fmla="*/ 36 h 393"/>
                <a:gd name="T50" fmla="*/ 158 w 266"/>
                <a:gd name="T51" fmla="*/ 24 h 393"/>
                <a:gd name="T52" fmla="*/ 160 w 266"/>
                <a:gd name="T53" fmla="*/ 18 h 393"/>
                <a:gd name="T54" fmla="*/ 163 w 266"/>
                <a:gd name="T55" fmla="*/ 13 h 393"/>
                <a:gd name="T56" fmla="*/ 166 w 266"/>
                <a:gd name="T57" fmla="*/ 8 h 393"/>
                <a:gd name="T58" fmla="*/ 170 w 266"/>
                <a:gd name="T59" fmla="*/ 4 h 393"/>
                <a:gd name="T60" fmla="*/ 177 w 266"/>
                <a:gd name="T61" fmla="*/ 2 h 393"/>
                <a:gd name="T62" fmla="*/ 183 w 266"/>
                <a:gd name="T63" fmla="*/ 0 h 393"/>
                <a:gd name="T64" fmla="*/ 85 w 266"/>
                <a:gd name="T65" fmla="*/ 0 h 393"/>
                <a:gd name="T66" fmla="*/ 92 w 266"/>
                <a:gd name="T67" fmla="*/ 2 h 393"/>
                <a:gd name="T68" fmla="*/ 97 w 266"/>
                <a:gd name="T69" fmla="*/ 4 h 393"/>
                <a:gd name="T70" fmla="*/ 102 w 266"/>
                <a:gd name="T71" fmla="*/ 8 h 393"/>
                <a:gd name="T72" fmla="*/ 106 w 266"/>
                <a:gd name="T73" fmla="*/ 13 h 393"/>
                <a:gd name="T74" fmla="*/ 108 w 266"/>
                <a:gd name="T75" fmla="*/ 18 h 393"/>
                <a:gd name="T76" fmla="*/ 110 w 266"/>
                <a:gd name="T77" fmla="*/ 24 h 393"/>
                <a:gd name="T78" fmla="*/ 106 w 266"/>
                <a:gd name="T79" fmla="*/ 36 h 393"/>
                <a:gd name="T80" fmla="*/ 99 w 266"/>
                <a:gd name="T81" fmla="*/ 46 h 393"/>
                <a:gd name="T82" fmla="*/ 86 w 266"/>
                <a:gd name="T83" fmla="*/ 49 h 393"/>
                <a:gd name="T84" fmla="*/ 74 w 266"/>
                <a:gd name="T85" fmla="*/ 46 h 393"/>
                <a:gd name="T86" fmla="*/ 64 w 266"/>
                <a:gd name="T87" fmla="*/ 36 h 393"/>
                <a:gd name="T88" fmla="*/ 61 w 266"/>
                <a:gd name="T89" fmla="*/ 24 h 393"/>
                <a:gd name="T90" fmla="*/ 61 w 266"/>
                <a:gd name="T91" fmla="*/ 18 h 393"/>
                <a:gd name="T92" fmla="*/ 64 w 266"/>
                <a:gd name="T93" fmla="*/ 13 h 393"/>
                <a:gd name="T94" fmla="*/ 67 w 266"/>
                <a:gd name="T95" fmla="*/ 8 h 393"/>
                <a:gd name="T96" fmla="*/ 74 w 266"/>
                <a:gd name="T97" fmla="*/ 4 h 393"/>
                <a:gd name="T98" fmla="*/ 78 w 266"/>
                <a:gd name="T99" fmla="*/ 2 h 393"/>
                <a:gd name="T100" fmla="*/ 85 w 266"/>
                <a:gd name="T101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6" h="393">
                  <a:moveTo>
                    <a:pt x="133" y="104"/>
                  </a:moveTo>
                  <a:lnTo>
                    <a:pt x="81" y="261"/>
                  </a:lnTo>
                  <a:lnTo>
                    <a:pt x="181" y="261"/>
                  </a:lnTo>
                  <a:lnTo>
                    <a:pt x="133" y="104"/>
                  </a:lnTo>
                  <a:close/>
                  <a:moveTo>
                    <a:pt x="108" y="69"/>
                  </a:moveTo>
                  <a:lnTo>
                    <a:pt x="160" y="69"/>
                  </a:lnTo>
                  <a:lnTo>
                    <a:pt x="266" y="393"/>
                  </a:lnTo>
                  <a:lnTo>
                    <a:pt x="222" y="393"/>
                  </a:lnTo>
                  <a:lnTo>
                    <a:pt x="192" y="294"/>
                  </a:lnTo>
                  <a:lnTo>
                    <a:pt x="71" y="294"/>
                  </a:lnTo>
                  <a:lnTo>
                    <a:pt x="39" y="393"/>
                  </a:lnTo>
                  <a:lnTo>
                    <a:pt x="0" y="393"/>
                  </a:lnTo>
                  <a:lnTo>
                    <a:pt x="108" y="69"/>
                  </a:lnTo>
                  <a:close/>
                  <a:moveTo>
                    <a:pt x="183" y="0"/>
                  </a:moveTo>
                  <a:lnTo>
                    <a:pt x="189" y="2"/>
                  </a:lnTo>
                  <a:lnTo>
                    <a:pt x="195" y="4"/>
                  </a:lnTo>
                  <a:lnTo>
                    <a:pt x="200" y="8"/>
                  </a:lnTo>
                  <a:lnTo>
                    <a:pt x="203" y="13"/>
                  </a:lnTo>
                  <a:lnTo>
                    <a:pt x="206" y="18"/>
                  </a:lnTo>
                  <a:lnTo>
                    <a:pt x="208" y="24"/>
                  </a:lnTo>
                  <a:lnTo>
                    <a:pt x="205" y="36"/>
                  </a:lnTo>
                  <a:lnTo>
                    <a:pt x="195" y="46"/>
                  </a:lnTo>
                  <a:lnTo>
                    <a:pt x="183" y="49"/>
                  </a:lnTo>
                  <a:lnTo>
                    <a:pt x="170" y="46"/>
                  </a:lnTo>
                  <a:lnTo>
                    <a:pt x="163" y="36"/>
                  </a:lnTo>
                  <a:lnTo>
                    <a:pt x="158" y="24"/>
                  </a:lnTo>
                  <a:lnTo>
                    <a:pt x="160" y="18"/>
                  </a:lnTo>
                  <a:lnTo>
                    <a:pt x="163" y="13"/>
                  </a:lnTo>
                  <a:lnTo>
                    <a:pt x="166" y="8"/>
                  </a:lnTo>
                  <a:lnTo>
                    <a:pt x="170" y="4"/>
                  </a:lnTo>
                  <a:lnTo>
                    <a:pt x="177" y="2"/>
                  </a:lnTo>
                  <a:lnTo>
                    <a:pt x="183" y="0"/>
                  </a:lnTo>
                  <a:close/>
                  <a:moveTo>
                    <a:pt x="85" y="0"/>
                  </a:moveTo>
                  <a:lnTo>
                    <a:pt x="92" y="2"/>
                  </a:lnTo>
                  <a:lnTo>
                    <a:pt x="97" y="4"/>
                  </a:lnTo>
                  <a:lnTo>
                    <a:pt x="102" y="8"/>
                  </a:lnTo>
                  <a:lnTo>
                    <a:pt x="106" y="13"/>
                  </a:lnTo>
                  <a:lnTo>
                    <a:pt x="108" y="18"/>
                  </a:lnTo>
                  <a:lnTo>
                    <a:pt x="110" y="24"/>
                  </a:lnTo>
                  <a:lnTo>
                    <a:pt x="106" y="36"/>
                  </a:lnTo>
                  <a:lnTo>
                    <a:pt x="99" y="46"/>
                  </a:lnTo>
                  <a:lnTo>
                    <a:pt x="86" y="49"/>
                  </a:lnTo>
                  <a:lnTo>
                    <a:pt x="74" y="46"/>
                  </a:lnTo>
                  <a:lnTo>
                    <a:pt x="64" y="36"/>
                  </a:lnTo>
                  <a:lnTo>
                    <a:pt x="61" y="24"/>
                  </a:lnTo>
                  <a:lnTo>
                    <a:pt x="61" y="18"/>
                  </a:lnTo>
                  <a:lnTo>
                    <a:pt x="64" y="13"/>
                  </a:lnTo>
                  <a:lnTo>
                    <a:pt x="67" y="8"/>
                  </a:lnTo>
                  <a:lnTo>
                    <a:pt x="74" y="4"/>
                  </a:lnTo>
                  <a:lnTo>
                    <a:pt x="78" y="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B1B3B4"/>
                </a:solidFill>
              </a:endParaRPr>
            </a:p>
          </p:txBody>
        </p:sp>
        <p:sp>
          <p:nvSpPr>
            <p:cNvPr id="142" name="Freeform 37"/>
            <p:cNvSpPr>
              <a:spLocks/>
            </p:cNvSpPr>
            <p:nvPr/>
          </p:nvSpPr>
          <p:spPr bwMode="auto">
            <a:xfrm>
              <a:off x="4289426" y="5353050"/>
              <a:ext cx="339725" cy="514350"/>
            </a:xfrm>
            <a:custGeom>
              <a:avLst/>
              <a:gdLst>
                <a:gd name="T0" fmla="*/ 0 w 214"/>
                <a:gd name="T1" fmla="*/ 0 h 324"/>
                <a:gd name="T2" fmla="*/ 214 w 214"/>
                <a:gd name="T3" fmla="*/ 0 h 324"/>
                <a:gd name="T4" fmla="*/ 212 w 214"/>
                <a:gd name="T5" fmla="*/ 33 h 324"/>
                <a:gd name="T6" fmla="*/ 125 w 214"/>
                <a:gd name="T7" fmla="*/ 33 h 324"/>
                <a:gd name="T8" fmla="*/ 125 w 214"/>
                <a:gd name="T9" fmla="*/ 324 h 324"/>
                <a:gd name="T10" fmla="*/ 87 w 214"/>
                <a:gd name="T11" fmla="*/ 324 h 324"/>
                <a:gd name="T12" fmla="*/ 87 w 214"/>
                <a:gd name="T13" fmla="*/ 33 h 324"/>
                <a:gd name="T14" fmla="*/ 0 w 214"/>
                <a:gd name="T15" fmla="*/ 33 h 324"/>
                <a:gd name="T16" fmla="*/ 0 w 214"/>
                <a:gd name="T17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324">
                  <a:moveTo>
                    <a:pt x="0" y="0"/>
                  </a:moveTo>
                  <a:lnTo>
                    <a:pt x="214" y="0"/>
                  </a:lnTo>
                  <a:lnTo>
                    <a:pt x="212" y="33"/>
                  </a:lnTo>
                  <a:lnTo>
                    <a:pt x="125" y="33"/>
                  </a:lnTo>
                  <a:lnTo>
                    <a:pt x="125" y="324"/>
                  </a:lnTo>
                  <a:lnTo>
                    <a:pt x="87" y="324"/>
                  </a:lnTo>
                  <a:lnTo>
                    <a:pt x="87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B1B3B4"/>
                </a:solidFill>
              </a:endParaRPr>
            </a:p>
          </p:txBody>
        </p:sp>
        <p:sp>
          <p:nvSpPr>
            <p:cNvPr id="143" name="Freeform 38"/>
            <p:cNvSpPr>
              <a:spLocks noEditPoints="1"/>
            </p:cNvSpPr>
            <p:nvPr/>
          </p:nvSpPr>
          <p:spPr bwMode="auto">
            <a:xfrm>
              <a:off x="4921251" y="5353050"/>
              <a:ext cx="322263" cy="514350"/>
            </a:xfrm>
            <a:custGeom>
              <a:avLst/>
              <a:gdLst>
                <a:gd name="T0" fmla="*/ 39 w 203"/>
                <a:gd name="T1" fmla="*/ 33 h 324"/>
                <a:gd name="T2" fmla="*/ 39 w 203"/>
                <a:gd name="T3" fmla="*/ 164 h 324"/>
                <a:gd name="T4" fmla="*/ 92 w 203"/>
                <a:gd name="T5" fmla="*/ 164 h 324"/>
                <a:gd name="T6" fmla="*/ 111 w 203"/>
                <a:gd name="T7" fmla="*/ 163 h 324"/>
                <a:gd name="T8" fmla="*/ 123 w 203"/>
                <a:gd name="T9" fmla="*/ 160 h 324"/>
                <a:gd name="T10" fmla="*/ 134 w 203"/>
                <a:gd name="T11" fmla="*/ 155 h 324"/>
                <a:gd name="T12" fmla="*/ 144 w 203"/>
                <a:gd name="T13" fmla="*/ 146 h 324"/>
                <a:gd name="T14" fmla="*/ 153 w 203"/>
                <a:gd name="T15" fmla="*/ 133 h 324"/>
                <a:gd name="T16" fmla="*/ 158 w 203"/>
                <a:gd name="T17" fmla="*/ 117 h 324"/>
                <a:gd name="T18" fmla="*/ 159 w 203"/>
                <a:gd name="T19" fmla="*/ 100 h 324"/>
                <a:gd name="T20" fmla="*/ 158 w 203"/>
                <a:gd name="T21" fmla="*/ 78 h 324"/>
                <a:gd name="T22" fmla="*/ 151 w 203"/>
                <a:gd name="T23" fmla="*/ 63 h 324"/>
                <a:gd name="T24" fmla="*/ 140 w 203"/>
                <a:gd name="T25" fmla="*/ 49 h 324"/>
                <a:gd name="T26" fmla="*/ 126 w 203"/>
                <a:gd name="T27" fmla="*/ 39 h 324"/>
                <a:gd name="T28" fmla="*/ 106 w 203"/>
                <a:gd name="T29" fmla="*/ 35 h 324"/>
                <a:gd name="T30" fmla="*/ 80 w 203"/>
                <a:gd name="T31" fmla="*/ 33 h 324"/>
                <a:gd name="T32" fmla="*/ 39 w 203"/>
                <a:gd name="T33" fmla="*/ 33 h 324"/>
                <a:gd name="T34" fmla="*/ 0 w 203"/>
                <a:gd name="T35" fmla="*/ 0 h 324"/>
                <a:gd name="T36" fmla="*/ 91 w 203"/>
                <a:gd name="T37" fmla="*/ 0 h 324"/>
                <a:gd name="T38" fmla="*/ 114 w 203"/>
                <a:gd name="T39" fmla="*/ 2 h 324"/>
                <a:gd name="T40" fmla="*/ 133 w 203"/>
                <a:gd name="T41" fmla="*/ 3 h 324"/>
                <a:gd name="T42" fmla="*/ 147 w 203"/>
                <a:gd name="T43" fmla="*/ 8 h 324"/>
                <a:gd name="T44" fmla="*/ 161 w 203"/>
                <a:gd name="T45" fmla="*/ 16 h 324"/>
                <a:gd name="T46" fmla="*/ 180 w 203"/>
                <a:gd name="T47" fmla="*/ 30 h 324"/>
                <a:gd name="T48" fmla="*/ 192 w 203"/>
                <a:gd name="T49" fmla="*/ 49 h 324"/>
                <a:gd name="T50" fmla="*/ 200 w 203"/>
                <a:gd name="T51" fmla="*/ 69 h 324"/>
                <a:gd name="T52" fmla="*/ 203 w 203"/>
                <a:gd name="T53" fmla="*/ 92 h 324"/>
                <a:gd name="T54" fmla="*/ 200 w 203"/>
                <a:gd name="T55" fmla="*/ 124 h 324"/>
                <a:gd name="T56" fmla="*/ 190 w 203"/>
                <a:gd name="T57" fmla="*/ 149 h 324"/>
                <a:gd name="T58" fmla="*/ 173 w 203"/>
                <a:gd name="T59" fmla="*/ 171 h 324"/>
                <a:gd name="T60" fmla="*/ 150 w 203"/>
                <a:gd name="T61" fmla="*/ 185 h 324"/>
                <a:gd name="T62" fmla="*/ 125 w 203"/>
                <a:gd name="T63" fmla="*/ 192 h 324"/>
                <a:gd name="T64" fmla="*/ 95 w 203"/>
                <a:gd name="T65" fmla="*/ 196 h 324"/>
                <a:gd name="T66" fmla="*/ 39 w 203"/>
                <a:gd name="T67" fmla="*/ 196 h 324"/>
                <a:gd name="T68" fmla="*/ 39 w 203"/>
                <a:gd name="T69" fmla="*/ 324 h 324"/>
                <a:gd name="T70" fmla="*/ 0 w 203"/>
                <a:gd name="T71" fmla="*/ 324 h 324"/>
                <a:gd name="T72" fmla="*/ 0 w 203"/>
                <a:gd name="T7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324">
                  <a:moveTo>
                    <a:pt x="39" y="33"/>
                  </a:moveTo>
                  <a:lnTo>
                    <a:pt x="39" y="164"/>
                  </a:lnTo>
                  <a:lnTo>
                    <a:pt x="92" y="164"/>
                  </a:lnTo>
                  <a:lnTo>
                    <a:pt x="111" y="163"/>
                  </a:lnTo>
                  <a:lnTo>
                    <a:pt x="123" y="160"/>
                  </a:lnTo>
                  <a:lnTo>
                    <a:pt x="134" y="155"/>
                  </a:lnTo>
                  <a:lnTo>
                    <a:pt x="144" y="146"/>
                  </a:lnTo>
                  <a:lnTo>
                    <a:pt x="153" y="133"/>
                  </a:lnTo>
                  <a:lnTo>
                    <a:pt x="158" y="117"/>
                  </a:lnTo>
                  <a:lnTo>
                    <a:pt x="159" y="100"/>
                  </a:lnTo>
                  <a:lnTo>
                    <a:pt x="158" y="78"/>
                  </a:lnTo>
                  <a:lnTo>
                    <a:pt x="151" y="63"/>
                  </a:lnTo>
                  <a:lnTo>
                    <a:pt x="140" y="49"/>
                  </a:lnTo>
                  <a:lnTo>
                    <a:pt x="126" y="39"/>
                  </a:lnTo>
                  <a:lnTo>
                    <a:pt x="106" y="35"/>
                  </a:lnTo>
                  <a:lnTo>
                    <a:pt x="80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91" y="0"/>
                  </a:lnTo>
                  <a:lnTo>
                    <a:pt x="114" y="2"/>
                  </a:lnTo>
                  <a:lnTo>
                    <a:pt x="133" y="3"/>
                  </a:lnTo>
                  <a:lnTo>
                    <a:pt x="147" y="8"/>
                  </a:lnTo>
                  <a:lnTo>
                    <a:pt x="161" y="16"/>
                  </a:lnTo>
                  <a:lnTo>
                    <a:pt x="180" y="30"/>
                  </a:lnTo>
                  <a:lnTo>
                    <a:pt x="192" y="49"/>
                  </a:lnTo>
                  <a:lnTo>
                    <a:pt x="200" y="69"/>
                  </a:lnTo>
                  <a:lnTo>
                    <a:pt x="203" y="92"/>
                  </a:lnTo>
                  <a:lnTo>
                    <a:pt x="200" y="124"/>
                  </a:lnTo>
                  <a:lnTo>
                    <a:pt x="190" y="149"/>
                  </a:lnTo>
                  <a:lnTo>
                    <a:pt x="173" y="171"/>
                  </a:lnTo>
                  <a:lnTo>
                    <a:pt x="150" y="185"/>
                  </a:lnTo>
                  <a:lnTo>
                    <a:pt x="125" y="192"/>
                  </a:lnTo>
                  <a:lnTo>
                    <a:pt x="95" y="196"/>
                  </a:lnTo>
                  <a:lnTo>
                    <a:pt x="39" y="196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B1B3B4"/>
                </a:solidFill>
              </a:endParaRPr>
            </a:p>
          </p:txBody>
        </p:sp>
        <p:sp>
          <p:nvSpPr>
            <p:cNvPr id="144" name="Freeform 39"/>
            <p:cNvSpPr>
              <a:spLocks noEditPoints="1"/>
            </p:cNvSpPr>
            <p:nvPr/>
          </p:nvSpPr>
          <p:spPr bwMode="auto">
            <a:xfrm>
              <a:off x="5238751" y="5353050"/>
              <a:ext cx="420688" cy="514350"/>
            </a:xfrm>
            <a:custGeom>
              <a:avLst/>
              <a:gdLst>
                <a:gd name="T0" fmla="*/ 131 w 265"/>
                <a:gd name="T1" fmla="*/ 35 h 324"/>
                <a:gd name="T2" fmla="*/ 81 w 265"/>
                <a:gd name="T3" fmla="*/ 192 h 324"/>
                <a:gd name="T4" fmla="*/ 181 w 265"/>
                <a:gd name="T5" fmla="*/ 192 h 324"/>
                <a:gd name="T6" fmla="*/ 131 w 265"/>
                <a:gd name="T7" fmla="*/ 35 h 324"/>
                <a:gd name="T8" fmla="*/ 108 w 265"/>
                <a:gd name="T9" fmla="*/ 0 h 324"/>
                <a:gd name="T10" fmla="*/ 159 w 265"/>
                <a:gd name="T11" fmla="*/ 0 h 324"/>
                <a:gd name="T12" fmla="*/ 265 w 265"/>
                <a:gd name="T13" fmla="*/ 324 h 324"/>
                <a:gd name="T14" fmla="*/ 222 w 265"/>
                <a:gd name="T15" fmla="*/ 324 h 324"/>
                <a:gd name="T16" fmla="*/ 192 w 265"/>
                <a:gd name="T17" fmla="*/ 225 h 324"/>
                <a:gd name="T18" fmla="*/ 70 w 265"/>
                <a:gd name="T19" fmla="*/ 225 h 324"/>
                <a:gd name="T20" fmla="*/ 39 w 265"/>
                <a:gd name="T21" fmla="*/ 324 h 324"/>
                <a:gd name="T22" fmla="*/ 0 w 265"/>
                <a:gd name="T23" fmla="*/ 324 h 324"/>
                <a:gd name="T24" fmla="*/ 108 w 265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5" h="324">
                  <a:moveTo>
                    <a:pt x="131" y="35"/>
                  </a:moveTo>
                  <a:lnTo>
                    <a:pt x="81" y="192"/>
                  </a:lnTo>
                  <a:lnTo>
                    <a:pt x="181" y="192"/>
                  </a:lnTo>
                  <a:lnTo>
                    <a:pt x="131" y="35"/>
                  </a:lnTo>
                  <a:close/>
                  <a:moveTo>
                    <a:pt x="108" y="0"/>
                  </a:moveTo>
                  <a:lnTo>
                    <a:pt x="159" y="0"/>
                  </a:lnTo>
                  <a:lnTo>
                    <a:pt x="265" y="324"/>
                  </a:lnTo>
                  <a:lnTo>
                    <a:pt x="222" y="324"/>
                  </a:lnTo>
                  <a:lnTo>
                    <a:pt x="192" y="225"/>
                  </a:lnTo>
                  <a:lnTo>
                    <a:pt x="70" y="225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B1B3B4"/>
                </a:solidFill>
              </a:endParaRPr>
            </a:p>
          </p:txBody>
        </p:sp>
        <p:sp>
          <p:nvSpPr>
            <p:cNvPr id="145" name="Freeform 40"/>
            <p:cNvSpPr>
              <a:spLocks noEditPoints="1"/>
            </p:cNvSpPr>
            <p:nvPr/>
          </p:nvSpPr>
          <p:spPr bwMode="auto">
            <a:xfrm>
              <a:off x="5738813" y="5353050"/>
              <a:ext cx="355600" cy="514350"/>
            </a:xfrm>
            <a:custGeom>
              <a:avLst/>
              <a:gdLst>
                <a:gd name="T0" fmla="*/ 39 w 224"/>
                <a:gd name="T1" fmla="*/ 31 h 324"/>
                <a:gd name="T2" fmla="*/ 39 w 224"/>
                <a:gd name="T3" fmla="*/ 292 h 324"/>
                <a:gd name="T4" fmla="*/ 78 w 224"/>
                <a:gd name="T5" fmla="*/ 292 h 324"/>
                <a:gd name="T6" fmla="*/ 97 w 224"/>
                <a:gd name="T7" fmla="*/ 291 h 324"/>
                <a:gd name="T8" fmla="*/ 116 w 224"/>
                <a:gd name="T9" fmla="*/ 289 h 324"/>
                <a:gd name="T10" fmla="*/ 133 w 224"/>
                <a:gd name="T11" fmla="*/ 283 h 324"/>
                <a:gd name="T12" fmla="*/ 147 w 224"/>
                <a:gd name="T13" fmla="*/ 274 h 324"/>
                <a:gd name="T14" fmla="*/ 160 w 224"/>
                <a:gd name="T15" fmla="*/ 258 h 324"/>
                <a:gd name="T16" fmla="*/ 172 w 224"/>
                <a:gd name="T17" fmla="*/ 232 h 324"/>
                <a:gd name="T18" fmla="*/ 180 w 224"/>
                <a:gd name="T19" fmla="*/ 200 h 324"/>
                <a:gd name="T20" fmla="*/ 182 w 224"/>
                <a:gd name="T21" fmla="*/ 167 h 324"/>
                <a:gd name="T22" fmla="*/ 180 w 224"/>
                <a:gd name="T23" fmla="*/ 135 h 324"/>
                <a:gd name="T24" fmla="*/ 175 w 224"/>
                <a:gd name="T25" fmla="*/ 106 h 324"/>
                <a:gd name="T26" fmla="*/ 167 w 224"/>
                <a:gd name="T27" fmla="*/ 83 h 324"/>
                <a:gd name="T28" fmla="*/ 153 w 224"/>
                <a:gd name="T29" fmla="*/ 61 h 324"/>
                <a:gd name="T30" fmla="*/ 138 w 224"/>
                <a:gd name="T31" fmla="*/ 47 h 324"/>
                <a:gd name="T32" fmla="*/ 121 w 224"/>
                <a:gd name="T33" fmla="*/ 38 h 324"/>
                <a:gd name="T34" fmla="*/ 100 w 224"/>
                <a:gd name="T35" fmla="*/ 33 h 324"/>
                <a:gd name="T36" fmla="*/ 78 w 224"/>
                <a:gd name="T37" fmla="*/ 31 h 324"/>
                <a:gd name="T38" fmla="*/ 39 w 224"/>
                <a:gd name="T39" fmla="*/ 31 h 324"/>
                <a:gd name="T40" fmla="*/ 0 w 224"/>
                <a:gd name="T41" fmla="*/ 0 h 324"/>
                <a:gd name="T42" fmla="*/ 64 w 224"/>
                <a:gd name="T43" fmla="*/ 0 h 324"/>
                <a:gd name="T44" fmla="*/ 97 w 224"/>
                <a:gd name="T45" fmla="*/ 2 h 324"/>
                <a:gd name="T46" fmla="*/ 124 w 224"/>
                <a:gd name="T47" fmla="*/ 5 h 324"/>
                <a:gd name="T48" fmla="*/ 146 w 224"/>
                <a:gd name="T49" fmla="*/ 11 h 324"/>
                <a:gd name="T50" fmla="*/ 169 w 224"/>
                <a:gd name="T51" fmla="*/ 25 h 324"/>
                <a:gd name="T52" fmla="*/ 189 w 224"/>
                <a:gd name="T53" fmla="*/ 44 h 324"/>
                <a:gd name="T54" fmla="*/ 203 w 224"/>
                <a:gd name="T55" fmla="*/ 67 h 324"/>
                <a:gd name="T56" fmla="*/ 214 w 224"/>
                <a:gd name="T57" fmla="*/ 94 h 324"/>
                <a:gd name="T58" fmla="*/ 222 w 224"/>
                <a:gd name="T59" fmla="*/ 127 h 324"/>
                <a:gd name="T60" fmla="*/ 224 w 224"/>
                <a:gd name="T61" fmla="*/ 163 h 324"/>
                <a:gd name="T62" fmla="*/ 221 w 224"/>
                <a:gd name="T63" fmla="*/ 202 h 324"/>
                <a:gd name="T64" fmla="*/ 213 w 224"/>
                <a:gd name="T65" fmla="*/ 236 h 324"/>
                <a:gd name="T66" fmla="*/ 202 w 224"/>
                <a:gd name="T67" fmla="*/ 263 h 324"/>
                <a:gd name="T68" fmla="*/ 186 w 224"/>
                <a:gd name="T69" fmla="*/ 283 h 324"/>
                <a:gd name="T70" fmla="*/ 166 w 224"/>
                <a:gd name="T71" fmla="*/ 303 h 324"/>
                <a:gd name="T72" fmla="*/ 142 w 224"/>
                <a:gd name="T73" fmla="*/ 316 h 324"/>
                <a:gd name="T74" fmla="*/ 116 w 224"/>
                <a:gd name="T75" fmla="*/ 322 h 324"/>
                <a:gd name="T76" fmla="*/ 85 w 224"/>
                <a:gd name="T77" fmla="*/ 324 h 324"/>
                <a:gd name="T78" fmla="*/ 0 w 224"/>
                <a:gd name="T79" fmla="*/ 324 h 324"/>
                <a:gd name="T80" fmla="*/ 0 w 224"/>
                <a:gd name="T8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4" h="324">
                  <a:moveTo>
                    <a:pt x="39" y="31"/>
                  </a:moveTo>
                  <a:lnTo>
                    <a:pt x="39" y="292"/>
                  </a:lnTo>
                  <a:lnTo>
                    <a:pt x="78" y="292"/>
                  </a:lnTo>
                  <a:lnTo>
                    <a:pt x="97" y="291"/>
                  </a:lnTo>
                  <a:lnTo>
                    <a:pt x="116" y="289"/>
                  </a:lnTo>
                  <a:lnTo>
                    <a:pt x="133" y="283"/>
                  </a:lnTo>
                  <a:lnTo>
                    <a:pt x="147" y="274"/>
                  </a:lnTo>
                  <a:lnTo>
                    <a:pt x="160" y="258"/>
                  </a:lnTo>
                  <a:lnTo>
                    <a:pt x="172" y="232"/>
                  </a:lnTo>
                  <a:lnTo>
                    <a:pt x="180" y="200"/>
                  </a:lnTo>
                  <a:lnTo>
                    <a:pt x="182" y="167"/>
                  </a:lnTo>
                  <a:lnTo>
                    <a:pt x="180" y="135"/>
                  </a:lnTo>
                  <a:lnTo>
                    <a:pt x="175" y="106"/>
                  </a:lnTo>
                  <a:lnTo>
                    <a:pt x="167" y="83"/>
                  </a:lnTo>
                  <a:lnTo>
                    <a:pt x="153" y="61"/>
                  </a:lnTo>
                  <a:lnTo>
                    <a:pt x="138" y="47"/>
                  </a:lnTo>
                  <a:lnTo>
                    <a:pt x="121" y="38"/>
                  </a:lnTo>
                  <a:lnTo>
                    <a:pt x="100" y="33"/>
                  </a:lnTo>
                  <a:lnTo>
                    <a:pt x="78" y="31"/>
                  </a:lnTo>
                  <a:lnTo>
                    <a:pt x="39" y="31"/>
                  </a:lnTo>
                  <a:close/>
                  <a:moveTo>
                    <a:pt x="0" y="0"/>
                  </a:moveTo>
                  <a:lnTo>
                    <a:pt x="64" y="0"/>
                  </a:lnTo>
                  <a:lnTo>
                    <a:pt x="97" y="2"/>
                  </a:lnTo>
                  <a:lnTo>
                    <a:pt x="124" y="5"/>
                  </a:lnTo>
                  <a:lnTo>
                    <a:pt x="146" y="11"/>
                  </a:lnTo>
                  <a:lnTo>
                    <a:pt x="169" y="25"/>
                  </a:lnTo>
                  <a:lnTo>
                    <a:pt x="189" y="44"/>
                  </a:lnTo>
                  <a:lnTo>
                    <a:pt x="203" y="67"/>
                  </a:lnTo>
                  <a:lnTo>
                    <a:pt x="214" y="94"/>
                  </a:lnTo>
                  <a:lnTo>
                    <a:pt x="222" y="127"/>
                  </a:lnTo>
                  <a:lnTo>
                    <a:pt x="224" y="163"/>
                  </a:lnTo>
                  <a:lnTo>
                    <a:pt x="221" y="202"/>
                  </a:lnTo>
                  <a:lnTo>
                    <a:pt x="213" y="236"/>
                  </a:lnTo>
                  <a:lnTo>
                    <a:pt x="202" y="263"/>
                  </a:lnTo>
                  <a:lnTo>
                    <a:pt x="186" y="283"/>
                  </a:lnTo>
                  <a:lnTo>
                    <a:pt x="166" y="303"/>
                  </a:lnTo>
                  <a:lnTo>
                    <a:pt x="142" y="316"/>
                  </a:lnTo>
                  <a:lnTo>
                    <a:pt x="116" y="322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B1B3B4"/>
                </a:solidFill>
              </a:endParaRPr>
            </a:p>
          </p:txBody>
        </p:sp>
        <p:sp>
          <p:nvSpPr>
            <p:cNvPr id="146" name="Freeform 41"/>
            <p:cNvSpPr>
              <a:spLocks/>
            </p:cNvSpPr>
            <p:nvPr/>
          </p:nvSpPr>
          <p:spPr bwMode="auto">
            <a:xfrm>
              <a:off x="6213476" y="5353050"/>
              <a:ext cx="288925" cy="514350"/>
            </a:xfrm>
            <a:custGeom>
              <a:avLst/>
              <a:gdLst>
                <a:gd name="T0" fmla="*/ 0 w 182"/>
                <a:gd name="T1" fmla="*/ 0 h 324"/>
                <a:gd name="T2" fmla="*/ 178 w 182"/>
                <a:gd name="T3" fmla="*/ 0 h 324"/>
                <a:gd name="T4" fmla="*/ 171 w 182"/>
                <a:gd name="T5" fmla="*/ 33 h 324"/>
                <a:gd name="T6" fmla="*/ 39 w 182"/>
                <a:gd name="T7" fmla="*/ 33 h 324"/>
                <a:gd name="T8" fmla="*/ 39 w 182"/>
                <a:gd name="T9" fmla="*/ 139 h 324"/>
                <a:gd name="T10" fmla="*/ 150 w 182"/>
                <a:gd name="T11" fmla="*/ 139 h 324"/>
                <a:gd name="T12" fmla="*/ 150 w 182"/>
                <a:gd name="T13" fmla="*/ 172 h 324"/>
                <a:gd name="T14" fmla="*/ 39 w 182"/>
                <a:gd name="T15" fmla="*/ 172 h 324"/>
                <a:gd name="T16" fmla="*/ 39 w 182"/>
                <a:gd name="T17" fmla="*/ 291 h 324"/>
                <a:gd name="T18" fmla="*/ 182 w 182"/>
                <a:gd name="T19" fmla="*/ 291 h 324"/>
                <a:gd name="T20" fmla="*/ 182 w 182"/>
                <a:gd name="T21" fmla="*/ 324 h 324"/>
                <a:gd name="T22" fmla="*/ 0 w 182"/>
                <a:gd name="T23" fmla="*/ 324 h 324"/>
                <a:gd name="T24" fmla="*/ 0 w 182"/>
                <a:gd name="T2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324">
                  <a:moveTo>
                    <a:pt x="0" y="0"/>
                  </a:moveTo>
                  <a:lnTo>
                    <a:pt x="178" y="0"/>
                  </a:lnTo>
                  <a:lnTo>
                    <a:pt x="171" y="33"/>
                  </a:lnTo>
                  <a:lnTo>
                    <a:pt x="39" y="33"/>
                  </a:lnTo>
                  <a:lnTo>
                    <a:pt x="39" y="139"/>
                  </a:lnTo>
                  <a:lnTo>
                    <a:pt x="150" y="139"/>
                  </a:lnTo>
                  <a:lnTo>
                    <a:pt x="150" y="172"/>
                  </a:lnTo>
                  <a:lnTo>
                    <a:pt x="39" y="172"/>
                  </a:lnTo>
                  <a:lnTo>
                    <a:pt x="39" y="291"/>
                  </a:lnTo>
                  <a:lnTo>
                    <a:pt x="182" y="291"/>
                  </a:lnTo>
                  <a:lnTo>
                    <a:pt x="182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B1B3B4"/>
                </a:solidFill>
              </a:endParaRPr>
            </a:p>
          </p:txBody>
        </p:sp>
        <p:sp>
          <p:nvSpPr>
            <p:cNvPr id="147" name="Freeform 42"/>
            <p:cNvSpPr>
              <a:spLocks noEditPoints="1"/>
            </p:cNvSpPr>
            <p:nvPr/>
          </p:nvSpPr>
          <p:spPr bwMode="auto">
            <a:xfrm>
              <a:off x="6602413" y="5353050"/>
              <a:ext cx="327025" cy="514350"/>
            </a:xfrm>
            <a:custGeom>
              <a:avLst/>
              <a:gdLst>
                <a:gd name="T0" fmla="*/ 40 w 206"/>
                <a:gd name="T1" fmla="*/ 33 h 324"/>
                <a:gd name="T2" fmla="*/ 40 w 206"/>
                <a:gd name="T3" fmla="*/ 153 h 324"/>
                <a:gd name="T4" fmla="*/ 75 w 206"/>
                <a:gd name="T5" fmla="*/ 153 h 324"/>
                <a:gd name="T6" fmla="*/ 100 w 206"/>
                <a:gd name="T7" fmla="*/ 152 h 324"/>
                <a:gd name="T8" fmla="*/ 119 w 206"/>
                <a:gd name="T9" fmla="*/ 147 h 324"/>
                <a:gd name="T10" fmla="*/ 133 w 206"/>
                <a:gd name="T11" fmla="*/ 138 h 324"/>
                <a:gd name="T12" fmla="*/ 142 w 206"/>
                <a:gd name="T13" fmla="*/ 125 h 324"/>
                <a:gd name="T14" fmla="*/ 147 w 206"/>
                <a:gd name="T15" fmla="*/ 108 h 324"/>
                <a:gd name="T16" fmla="*/ 150 w 206"/>
                <a:gd name="T17" fmla="*/ 89 h 324"/>
                <a:gd name="T18" fmla="*/ 145 w 206"/>
                <a:gd name="T19" fmla="*/ 67 h 324"/>
                <a:gd name="T20" fmla="*/ 134 w 206"/>
                <a:gd name="T21" fmla="*/ 50 h 324"/>
                <a:gd name="T22" fmla="*/ 117 w 206"/>
                <a:gd name="T23" fmla="*/ 39 h 324"/>
                <a:gd name="T24" fmla="*/ 100 w 206"/>
                <a:gd name="T25" fmla="*/ 35 h 324"/>
                <a:gd name="T26" fmla="*/ 76 w 206"/>
                <a:gd name="T27" fmla="*/ 33 h 324"/>
                <a:gd name="T28" fmla="*/ 40 w 206"/>
                <a:gd name="T29" fmla="*/ 33 h 324"/>
                <a:gd name="T30" fmla="*/ 0 w 206"/>
                <a:gd name="T31" fmla="*/ 0 h 324"/>
                <a:gd name="T32" fmla="*/ 76 w 206"/>
                <a:gd name="T33" fmla="*/ 0 h 324"/>
                <a:gd name="T34" fmla="*/ 106 w 206"/>
                <a:gd name="T35" fmla="*/ 2 h 324"/>
                <a:gd name="T36" fmla="*/ 128 w 206"/>
                <a:gd name="T37" fmla="*/ 6 h 324"/>
                <a:gd name="T38" fmla="*/ 145 w 206"/>
                <a:gd name="T39" fmla="*/ 13 h 324"/>
                <a:gd name="T40" fmla="*/ 158 w 206"/>
                <a:gd name="T41" fmla="*/ 20 h 324"/>
                <a:gd name="T42" fmla="*/ 169 w 206"/>
                <a:gd name="T43" fmla="*/ 31 h 324"/>
                <a:gd name="T44" fmla="*/ 179 w 206"/>
                <a:gd name="T45" fmla="*/ 47 h 324"/>
                <a:gd name="T46" fmla="*/ 187 w 206"/>
                <a:gd name="T47" fmla="*/ 66 h 324"/>
                <a:gd name="T48" fmla="*/ 190 w 206"/>
                <a:gd name="T49" fmla="*/ 89 h 324"/>
                <a:gd name="T50" fmla="*/ 187 w 206"/>
                <a:gd name="T51" fmla="*/ 114 h 324"/>
                <a:gd name="T52" fmla="*/ 179 w 206"/>
                <a:gd name="T53" fmla="*/ 136 h 324"/>
                <a:gd name="T54" fmla="*/ 165 w 206"/>
                <a:gd name="T55" fmla="*/ 153 h 324"/>
                <a:gd name="T56" fmla="*/ 150 w 206"/>
                <a:gd name="T57" fmla="*/ 167 h 324"/>
                <a:gd name="T58" fmla="*/ 128 w 206"/>
                <a:gd name="T59" fmla="*/ 175 h 324"/>
                <a:gd name="T60" fmla="*/ 104 w 206"/>
                <a:gd name="T61" fmla="*/ 178 h 324"/>
                <a:gd name="T62" fmla="*/ 100 w 206"/>
                <a:gd name="T63" fmla="*/ 178 h 324"/>
                <a:gd name="T64" fmla="*/ 112 w 206"/>
                <a:gd name="T65" fmla="*/ 191 h 324"/>
                <a:gd name="T66" fmla="*/ 123 w 206"/>
                <a:gd name="T67" fmla="*/ 203 h 324"/>
                <a:gd name="T68" fmla="*/ 131 w 206"/>
                <a:gd name="T69" fmla="*/ 214 h 324"/>
                <a:gd name="T70" fmla="*/ 137 w 206"/>
                <a:gd name="T71" fmla="*/ 224 h 324"/>
                <a:gd name="T72" fmla="*/ 147 w 206"/>
                <a:gd name="T73" fmla="*/ 236 h 324"/>
                <a:gd name="T74" fmla="*/ 158 w 206"/>
                <a:gd name="T75" fmla="*/ 250 h 324"/>
                <a:gd name="T76" fmla="*/ 169 w 206"/>
                <a:gd name="T77" fmla="*/ 267 h 324"/>
                <a:gd name="T78" fmla="*/ 179 w 206"/>
                <a:gd name="T79" fmla="*/ 285 h 324"/>
                <a:gd name="T80" fmla="*/ 190 w 206"/>
                <a:gd name="T81" fmla="*/ 300 h 324"/>
                <a:gd name="T82" fmla="*/ 198 w 206"/>
                <a:gd name="T83" fmla="*/ 313 h 324"/>
                <a:gd name="T84" fmla="*/ 204 w 206"/>
                <a:gd name="T85" fmla="*/ 321 h 324"/>
                <a:gd name="T86" fmla="*/ 206 w 206"/>
                <a:gd name="T87" fmla="*/ 324 h 324"/>
                <a:gd name="T88" fmla="*/ 158 w 206"/>
                <a:gd name="T89" fmla="*/ 324 h 324"/>
                <a:gd name="T90" fmla="*/ 150 w 206"/>
                <a:gd name="T91" fmla="*/ 308 h 324"/>
                <a:gd name="T92" fmla="*/ 137 w 206"/>
                <a:gd name="T93" fmla="*/ 286 h 324"/>
                <a:gd name="T94" fmla="*/ 120 w 206"/>
                <a:gd name="T95" fmla="*/ 261 h 324"/>
                <a:gd name="T96" fmla="*/ 100 w 206"/>
                <a:gd name="T97" fmla="*/ 232 h 324"/>
                <a:gd name="T98" fmla="*/ 75 w 206"/>
                <a:gd name="T99" fmla="*/ 199 h 324"/>
                <a:gd name="T100" fmla="*/ 64 w 206"/>
                <a:gd name="T101" fmla="*/ 186 h 324"/>
                <a:gd name="T102" fmla="*/ 53 w 206"/>
                <a:gd name="T103" fmla="*/ 180 h 324"/>
                <a:gd name="T104" fmla="*/ 39 w 206"/>
                <a:gd name="T105" fmla="*/ 178 h 324"/>
                <a:gd name="T106" fmla="*/ 39 w 206"/>
                <a:gd name="T107" fmla="*/ 324 h 324"/>
                <a:gd name="T108" fmla="*/ 0 w 206"/>
                <a:gd name="T109" fmla="*/ 324 h 324"/>
                <a:gd name="T110" fmla="*/ 0 w 206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6" h="324">
                  <a:moveTo>
                    <a:pt x="40" y="33"/>
                  </a:moveTo>
                  <a:lnTo>
                    <a:pt x="40" y="153"/>
                  </a:lnTo>
                  <a:lnTo>
                    <a:pt x="75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50" y="89"/>
                  </a:lnTo>
                  <a:lnTo>
                    <a:pt x="145" y="67"/>
                  </a:lnTo>
                  <a:lnTo>
                    <a:pt x="134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6" y="33"/>
                  </a:lnTo>
                  <a:lnTo>
                    <a:pt x="40" y="33"/>
                  </a:lnTo>
                  <a:close/>
                  <a:moveTo>
                    <a:pt x="0" y="0"/>
                  </a:moveTo>
                  <a:lnTo>
                    <a:pt x="76" y="0"/>
                  </a:lnTo>
                  <a:lnTo>
                    <a:pt x="106" y="2"/>
                  </a:lnTo>
                  <a:lnTo>
                    <a:pt x="128" y="6"/>
                  </a:lnTo>
                  <a:lnTo>
                    <a:pt x="145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79" y="47"/>
                  </a:lnTo>
                  <a:lnTo>
                    <a:pt x="187" y="66"/>
                  </a:lnTo>
                  <a:lnTo>
                    <a:pt x="190" y="89"/>
                  </a:lnTo>
                  <a:lnTo>
                    <a:pt x="187" y="114"/>
                  </a:lnTo>
                  <a:lnTo>
                    <a:pt x="179" y="136"/>
                  </a:lnTo>
                  <a:lnTo>
                    <a:pt x="165" y="153"/>
                  </a:lnTo>
                  <a:lnTo>
                    <a:pt x="150" y="167"/>
                  </a:lnTo>
                  <a:lnTo>
                    <a:pt x="128" y="175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112" y="191"/>
                  </a:lnTo>
                  <a:lnTo>
                    <a:pt x="123" y="203"/>
                  </a:lnTo>
                  <a:lnTo>
                    <a:pt x="131" y="214"/>
                  </a:lnTo>
                  <a:lnTo>
                    <a:pt x="137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79" y="285"/>
                  </a:lnTo>
                  <a:lnTo>
                    <a:pt x="190" y="300"/>
                  </a:lnTo>
                  <a:lnTo>
                    <a:pt x="198" y="313"/>
                  </a:lnTo>
                  <a:lnTo>
                    <a:pt x="204" y="321"/>
                  </a:lnTo>
                  <a:lnTo>
                    <a:pt x="206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7" y="286"/>
                  </a:lnTo>
                  <a:lnTo>
                    <a:pt x="120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B1B3B4"/>
                </a:solidFill>
              </a:endParaRPr>
            </a:p>
          </p:txBody>
        </p:sp>
        <p:sp>
          <p:nvSpPr>
            <p:cNvPr id="148" name="Freeform 43"/>
            <p:cNvSpPr>
              <a:spLocks noEditPoints="1"/>
            </p:cNvSpPr>
            <p:nvPr/>
          </p:nvSpPr>
          <p:spPr bwMode="auto">
            <a:xfrm>
              <a:off x="7018338" y="5353050"/>
              <a:ext cx="338138" cy="514350"/>
            </a:xfrm>
            <a:custGeom>
              <a:avLst/>
              <a:gdLst>
                <a:gd name="T0" fmla="*/ 38 w 213"/>
                <a:gd name="T1" fmla="*/ 292 h 324"/>
                <a:gd name="T2" fmla="*/ 133 w 213"/>
                <a:gd name="T3" fmla="*/ 291 h 324"/>
                <a:gd name="T4" fmla="*/ 163 w 213"/>
                <a:gd name="T5" fmla="*/ 271 h 324"/>
                <a:gd name="T6" fmla="*/ 172 w 213"/>
                <a:gd name="T7" fmla="*/ 232 h 324"/>
                <a:gd name="T8" fmla="*/ 161 w 213"/>
                <a:gd name="T9" fmla="*/ 196 h 324"/>
                <a:gd name="T10" fmla="*/ 133 w 213"/>
                <a:gd name="T11" fmla="*/ 175 h 324"/>
                <a:gd name="T12" fmla="*/ 96 w 213"/>
                <a:gd name="T13" fmla="*/ 172 h 324"/>
                <a:gd name="T14" fmla="*/ 38 w 213"/>
                <a:gd name="T15" fmla="*/ 33 h 324"/>
                <a:gd name="T16" fmla="*/ 94 w 213"/>
                <a:gd name="T17" fmla="*/ 139 h 324"/>
                <a:gd name="T18" fmla="*/ 133 w 213"/>
                <a:gd name="T19" fmla="*/ 135 h 324"/>
                <a:gd name="T20" fmla="*/ 152 w 213"/>
                <a:gd name="T21" fmla="*/ 111 h 324"/>
                <a:gd name="T22" fmla="*/ 156 w 213"/>
                <a:gd name="T23" fmla="*/ 86 h 324"/>
                <a:gd name="T24" fmla="*/ 145 w 213"/>
                <a:gd name="T25" fmla="*/ 53 h 324"/>
                <a:gd name="T26" fmla="*/ 119 w 213"/>
                <a:gd name="T27" fmla="*/ 36 h 324"/>
                <a:gd name="T28" fmla="*/ 85 w 213"/>
                <a:gd name="T29" fmla="*/ 33 h 324"/>
                <a:gd name="T30" fmla="*/ 0 w 213"/>
                <a:gd name="T31" fmla="*/ 0 h 324"/>
                <a:gd name="T32" fmla="*/ 81 w 213"/>
                <a:gd name="T33" fmla="*/ 0 h 324"/>
                <a:gd name="T34" fmla="*/ 122 w 213"/>
                <a:gd name="T35" fmla="*/ 2 h 324"/>
                <a:gd name="T36" fmla="*/ 144 w 213"/>
                <a:gd name="T37" fmla="*/ 8 h 324"/>
                <a:gd name="T38" fmla="*/ 185 w 213"/>
                <a:gd name="T39" fmla="*/ 36 h 324"/>
                <a:gd name="T40" fmla="*/ 199 w 213"/>
                <a:gd name="T41" fmla="*/ 81 h 324"/>
                <a:gd name="T42" fmla="*/ 185 w 213"/>
                <a:gd name="T43" fmla="*/ 125 h 324"/>
                <a:gd name="T44" fmla="*/ 141 w 213"/>
                <a:gd name="T45" fmla="*/ 152 h 324"/>
                <a:gd name="T46" fmla="*/ 172 w 213"/>
                <a:gd name="T47" fmla="*/ 163 h 324"/>
                <a:gd name="T48" fmla="*/ 197 w 213"/>
                <a:gd name="T49" fmla="*/ 183 h 324"/>
                <a:gd name="T50" fmla="*/ 211 w 213"/>
                <a:gd name="T51" fmla="*/ 217 h 324"/>
                <a:gd name="T52" fmla="*/ 210 w 213"/>
                <a:gd name="T53" fmla="*/ 261 h 324"/>
                <a:gd name="T54" fmla="*/ 183 w 213"/>
                <a:gd name="T55" fmla="*/ 302 h 324"/>
                <a:gd name="T56" fmla="*/ 152 w 213"/>
                <a:gd name="T57" fmla="*/ 319 h 324"/>
                <a:gd name="T58" fmla="*/ 128 w 213"/>
                <a:gd name="T59" fmla="*/ 322 h 324"/>
                <a:gd name="T60" fmla="*/ 85 w 213"/>
                <a:gd name="T61" fmla="*/ 324 h 324"/>
                <a:gd name="T62" fmla="*/ 0 w 213"/>
                <a:gd name="T6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324">
                  <a:moveTo>
                    <a:pt x="38" y="172"/>
                  </a:moveTo>
                  <a:lnTo>
                    <a:pt x="38" y="292"/>
                  </a:lnTo>
                  <a:lnTo>
                    <a:pt x="106" y="292"/>
                  </a:lnTo>
                  <a:lnTo>
                    <a:pt x="133" y="291"/>
                  </a:lnTo>
                  <a:lnTo>
                    <a:pt x="150" y="283"/>
                  </a:lnTo>
                  <a:lnTo>
                    <a:pt x="163" y="271"/>
                  </a:lnTo>
                  <a:lnTo>
                    <a:pt x="170" y="253"/>
                  </a:lnTo>
                  <a:lnTo>
                    <a:pt x="172" y="232"/>
                  </a:lnTo>
                  <a:lnTo>
                    <a:pt x="169" y="213"/>
                  </a:lnTo>
                  <a:lnTo>
                    <a:pt x="161" y="196"/>
                  </a:lnTo>
                  <a:lnTo>
                    <a:pt x="149" y="181"/>
                  </a:lnTo>
                  <a:lnTo>
                    <a:pt x="133" y="175"/>
                  </a:lnTo>
                  <a:lnTo>
                    <a:pt x="117" y="172"/>
                  </a:lnTo>
                  <a:lnTo>
                    <a:pt x="96" y="172"/>
                  </a:lnTo>
                  <a:lnTo>
                    <a:pt x="38" y="172"/>
                  </a:lnTo>
                  <a:close/>
                  <a:moveTo>
                    <a:pt x="38" y="33"/>
                  </a:moveTo>
                  <a:lnTo>
                    <a:pt x="38" y="139"/>
                  </a:lnTo>
                  <a:lnTo>
                    <a:pt x="94" y="139"/>
                  </a:lnTo>
                  <a:lnTo>
                    <a:pt x="117" y="138"/>
                  </a:lnTo>
                  <a:lnTo>
                    <a:pt x="133" y="135"/>
                  </a:lnTo>
                  <a:lnTo>
                    <a:pt x="142" y="125"/>
                  </a:lnTo>
                  <a:lnTo>
                    <a:pt x="152" y="111"/>
                  </a:lnTo>
                  <a:lnTo>
                    <a:pt x="155" y="100"/>
                  </a:lnTo>
                  <a:lnTo>
                    <a:pt x="156" y="86"/>
                  </a:lnTo>
                  <a:lnTo>
                    <a:pt x="153" y="69"/>
                  </a:lnTo>
                  <a:lnTo>
                    <a:pt x="145" y="53"/>
                  </a:lnTo>
                  <a:lnTo>
                    <a:pt x="135" y="42"/>
                  </a:lnTo>
                  <a:lnTo>
                    <a:pt x="119" y="36"/>
                  </a:lnTo>
                  <a:lnTo>
                    <a:pt x="105" y="33"/>
                  </a:lnTo>
                  <a:lnTo>
                    <a:pt x="85" y="33"/>
                  </a:lnTo>
                  <a:lnTo>
                    <a:pt x="38" y="33"/>
                  </a:lnTo>
                  <a:close/>
                  <a:moveTo>
                    <a:pt x="0" y="0"/>
                  </a:moveTo>
                  <a:lnTo>
                    <a:pt x="47" y="0"/>
                  </a:lnTo>
                  <a:lnTo>
                    <a:pt x="81" y="0"/>
                  </a:lnTo>
                  <a:lnTo>
                    <a:pt x="105" y="2"/>
                  </a:lnTo>
                  <a:lnTo>
                    <a:pt x="122" y="2"/>
                  </a:lnTo>
                  <a:lnTo>
                    <a:pt x="135" y="5"/>
                  </a:lnTo>
                  <a:lnTo>
                    <a:pt x="144" y="8"/>
                  </a:lnTo>
                  <a:lnTo>
                    <a:pt x="166" y="19"/>
                  </a:lnTo>
                  <a:lnTo>
                    <a:pt x="185" y="36"/>
                  </a:lnTo>
                  <a:lnTo>
                    <a:pt x="195" y="58"/>
                  </a:lnTo>
                  <a:lnTo>
                    <a:pt x="199" y="81"/>
                  </a:lnTo>
                  <a:lnTo>
                    <a:pt x="195" y="105"/>
                  </a:lnTo>
                  <a:lnTo>
                    <a:pt x="185" y="125"/>
                  </a:lnTo>
                  <a:lnTo>
                    <a:pt x="166" y="141"/>
                  </a:lnTo>
                  <a:lnTo>
                    <a:pt x="141" y="152"/>
                  </a:lnTo>
                  <a:lnTo>
                    <a:pt x="158" y="156"/>
                  </a:lnTo>
                  <a:lnTo>
                    <a:pt x="172" y="163"/>
                  </a:lnTo>
                  <a:lnTo>
                    <a:pt x="183" y="169"/>
                  </a:lnTo>
                  <a:lnTo>
                    <a:pt x="197" y="183"/>
                  </a:lnTo>
                  <a:lnTo>
                    <a:pt x="206" y="200"/>
                  </a:lnTo>
                  <a:lnTo>
                    <a:pt x="211" y="217"/>
                  </a:lnTo>
                  <a:lnTo>
                    <a:pt x="213" y="236"/>
                  </a:lnTo>
                  <a:lnTo>
                    <a:pt x="210" y="261"/>
                  </a:lnTo>
                  <a:lnTo>
                    <a:pt x="200" y="285"/>
                  </a:lnTo>
                  <a:lnTo>
                    <a:pt x="183" y="302"/>
                  </a:lnTo>
                  <a:lnTo>
                    <a:pt x="163" y="314"/>
                  </a:lnTo>
                  <a:lnTo>
                    <a:pt x="152" y="319"/>
                  </a:lnTo>
                  <a:lnTo>
                    <a:pt x="141" y="321"/>
                  </a:lnTo>
                  <a:lnTo>
                    <a:pt x="128" y="322"/>
                  </a:lnTo>
                  <a:lnTo>
                    <a:pt x="110" y="324"/>
                  </a:lnTo>
                  <a:lnTo>
                    <a:pt x="85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B1B3B4"/>
                </a:solidFill>
              </a:endParaRPr>
            </a:p>
          </p:txBody>
        </p:sp>
        <p:sp>
          <p:nvSpPr>
            <p:cNvPr id="149" name="Freeform 44"/>
            <p:cNvSpPr>
              <a:spLocks noEditPoints="1"/>
            </p:cNvSpPr>
            <p:nvPr/>
          </p:nvSpPr>
          <p:spPr bwMode="auto">
            <a:xfrm>
              <a:off x="7453313" y="5343525"/>
              <a:ext cx="412750" cy="533400"/>
            </a:xfrm>
            <a:custGeom>
              <a:avLst/>
              <a:gdLst>
                <a:gd name="T0" fmla="*/ 107 w 260"/>
                <a:gd name="T1" fmla="*/ 34 h 336"/>
                <a:gd name="T2" fmla="*/ 71 w 260"/>
                <a:gd name="T3" fmla="*/ 55 h 336"/>
                <a:gd name="T4" fmla="*/ 51 w 260"/>
                <a:gd name="T5" fmla="*/ 94 h 336"/>
                <a:gd name="T6" fmla="*/ 43 w 260"/>
                <a:gd name="T7" fmla="*/ 159 h 336"/>
                <a:gd name="T8" fmla="*/ 50 w 260"/>
                <a:gd name="T9" fmla="*/ 225 h 336"/>
                <a:gd name="T10" fmla="*/ 64 w 260"/>
                <a:gd name="T11" fmla="*/ 272 h 336"/>
                <a:gd name="T12" fmla="*/ 93 w 260"/>
                <a:gd name="T13" fmla="*/ 297 h 336"/>
                <a:gd name="T14" fmla="*/ 132 w 260"/>
                <a:gd name="T15" fmla="*/ 306 h 336"/>
                <a:gd name="T16" fmla="*/ 178 w 260"/>
                <a:gd name="T17" fmla="*/ 294 h 336"/>
                <a:gd name="T18" fmla="*/ 203 w 260"/>
                <a:gd name="T19" fmla="*/ 266 h 336"/>
                <a:gd name="T20" fmla="*/ 214 w 260"/>
                <a:gd name="T21" fmla="*/ 231 h 336"/>
                <a:gd name="T22" fmla="*/ 217 w 260"/>
                <a:gd name="T23" fmla="*/ 180 h 336"/>
                <a:gd name="T24" fmla="*/ 214 w 260"/>
                <a:gd name="T25" fmla="*/ 119 h 336"/>
                <a:gd name="T26" fmla="*/ 201 w 260"/>
                <a:gd name="T27" fmla="*/ 77 h 336"/>
                <a:gd name="T28" fmla="*/ 182 w 260"/>
                <a:gd name="T29" fmla="*/ 50 h 336"/>
                <a:gd name="T30" fmla="*/ 149 w 260"/>
                <a:gd name="T31" fmla="*/ 34 h 336"/>
                <a:gd name="T32" fmla="*/ 129 w 260"/>
                <a:gd name="T33" fmla="*/ 0 h 336"/>
                <a:gd name="T34" fmla="*/ 178 w 260"/>
                <a:gd name="T35" fmla="*/ 9 h 336"/>
                <a:gd name="T36" fmla="*/ 210 w 260"/>
                <a:gd name="T37" fmla="*/ 30 h 336"/>
                <a:gd name="T38" fmla="*/ 231 w 260"/>
                <a:gd name="T39" fmla="*/ 53 h 336"/>
                <a:gd name="T40" fmla="*/ 253 w 260"/>
                <a:gd name="T41" fmla="*/ 105 h 336"/>
                <a:gd name="T42" fmla="*/ 260 w 260"/>
                <a:gd name="T43" fmla="*/ 173 h 336"/>
                <a:gd name="T44" fmla="*/ 253 w 260"/>
                <a:gd name="T45" fmla="*/ 238 h 336"/>
                <a:gd name="T46" fmla="*/ 231 w 260"/>
                <a:gd name="T47" fmla="*/ 286 h 336"/>
                <a:gd name="T48" fmla="*/ 189 w 260"/>
                <a:gd name="T49" fmla="*/ 323 h 336"/>
                <a:gd name="T50" fmla="*/ 131 w 260"/>
                <a:gd name="T51" fmla="*/ 336 h 336"/>
                <a:gd name="T52" fmla="*/ 78 w 260"/>
                <a:gd name="T53" fmla="*/ 325 h 336"/>
                <a:gd name="T54" fmla="*/ 39 w 260"/>
                <a:gd name="T55" fmla="*/ 295 h 336"/>
                <a:gd name="T56" fmla="*/ 10 w 260"/>
                <a:gd name="T57" fmla="*/ 241 h 336"/>
                <a:gd name="T58" fmla="*/ 0 w 260"/>
                <a:gd name="T59" fmla="*/ 167 h 336"/>
                <a:gd name="T60" fmla="*/ 12 w 260"/>
                <a:gd name="T61" fmla="*/ 89 h 336"/>
                <a:gd name="T62" fmla="*/ 45 w 260"/>
                <a:gd name="T63" fmla="*/ 34 h 336"/>
                <a:gd name="T64" fmla="*/ 96 w 260"/>
                <a:gd name="T65" fmla="*/ 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0" h="336">
                  <a:moveTo>
                    <a:pt x="129" y="31"/>
                  </a:moveTo>
                  <a:lnTo>
                    <a:pt x="107" y="34"/>
                  </a:lnTo>
                  <a:lnTo>
                    <a:pt x="87" y="42"/>
                  </a:lnTo>
                  <a:lnTo>
                    <a:pt x="71" y="55"/>
                  </a:lnTo>
                  <a:lnTo>
                    <a:pt x="60" y="70"/>
                  </a:lnTo>
                  <a:lnTo>
                    <a:pt x="51" y="94"/>
                  </a:lnTo>
                  <a:lnTo>
                    <a:pt x="45" y="123"/>
                  </a:lnTo>
                  <a:lnTo>
                    <a:pt x="43" y="159"/>
                  </a:lnTo>
                  <a:lnTo>
                    <a:pt x="45" y="194"/>
                  </a:lnTo>
                  <a:lnTo>
                    <a:pt x="50" y="225"/>
                  </a:lnTo>
                  <a:lnTo>
                    <a:pt x="56" y="252"/>
                  </a:lnTo>
                  <a:lnTo>
                    <a:pt x="64" y="272"/>
                  </a:lnTo>
                  <a:lnTo>
                    <a:pt x="76" y="286"/>
                  </a:lnTo>
                  <a:lnTo>
                    <a:pt x="93" y="297"/>
                  </a:lnTo>
                  <a:lnTo>
                    <a:pt x="112" y="305"/>
                  </a:lnTo>
                  <a:lnTo>
                    <a:pt x="132" y="306"/>
                  </a:lnTo>
                  <a:lnTo>
                    <a:pt x="157" y="303"/>
                  </a:lnTo>
                  <a:lnTo>
                    <a:pt x="178" y="294"/>
                  </a:lnTo>
                  <a:lnTo>
                    <a:pt x="193" y="278"/>
                  </a:lnTo>
                  <a:lnTo>
                    <a:pt x="203" y="266"/>
                  </a:lnTo>
                  <a:lnTo>
                    <a:pt x="209" y="250"/>
                  </a:lnTo>
                  <a:lnTo>
                    <a:pt x="214" y="231"/>
                  </a:lnTo>
                  <a:lnTo>
                    <a:pt x="217" y="208"/>
                  </a:lnTo>
                  <a:lnTo>
                    <a:pt x="217" y="180"/>
                  </a:lnTo>
                  <a:lnTo>
                    <a:pt x="217" y="147"/>
                  </a:lnTo>
                  <a:lnTo>
                    <a:pt x="214" y="119"/>
                  </a:lnTo>
                  <a:lnTo>
                    <a:pt x="209" y="95"/>
                  </a:lnTo>
                  <a:lnTo>
                    <a:pt x="201" y="77"/>
                  </a:lnTo>
                  <a:lnTo>
                    <a:pt x="193" y="62"/>
                  </a:lnTo>
                  <a:lnTo>
                    <a:pt x="182" y="50"/>
                  </a:lnTo>
                  <a:lnTo>
                    <a:pt x="167" y="41"/>
                  </a:lnTo>
                  <a:lnTo>
                    <a:pt x="149" y="34"/>
                  </a:lnTo>
                  <a:lnTo>
                    <a:pt x="129" y="31"/>
                  </a:lnTo>
                  <a:close/>
                  <a:moveTo>
                    <a:pt x="129" y="0"/>
                  </a:moveTo>
                  <a:lnTo>
                    <a:pt x="156" y="3"/>
                  </a:lnTo>
                  <a:lnTo>
                    <a:pt x="178" y="9"/>
                  </a:lnTo>
                  <a:lnTo>
                    <a:pt x="195" y="19"/>
                  </a:lnTo>
                  <a:lnTo>
                    <a:pt x="210" y="30"/>
                  </a:lnTo>
                  <a:lnTo>
                    <a:pt x="221" y="42"/>
                  </a:lnTo>
                  <a:lnTo>
                    <a:pt x="231" y="53"/>
                  </a:lnTo>
                  <a:lnTo>
                    <a:pt x="245" y="78"/>
                  </a:lnTo>
                  <a:lnTo>
                    <a:pt x="253" y="105"/>
                  </a:lnTo>
                  <a:lnTo>
                    <a:pt x="259" y="137"/>
                  </a:lnTo>
                  <a:lnTo>
                    <a:pt x="260" y="173"/>
                  </a:lnTo>
                  <a:lnTo>
                    <a:pt x="259" y="208"/>
                  </a:lnTo>
                  <a:lnTo>
                    <a:pt x="253" y="238"/>
                  </a:lnTo>
                  <a:lnTo>
                    <a:pt x="245" y="264"/>
                  </a:lnTo>
                  <a:lnTo>
                    <a:pt x="231" y="286"/>
                  </a:lnTo>
                  <a:lnTo>
                    <a:pt x="214" y="305"/>
                  </a:lnTo>
                  <a:lnTo>
                    <a:pt x="189" y="323"/>
                  </a:lnTo>
                  <a:lnTo>
                    <a:pt x="162" y="333"/>
                  </a:lnTo>
                  <a:lnTo>
                    <a:pt x="131" y="336"/>
                  </a:lnTo>
                  <a:lnTo>
                    <a:pt x="103" y="333"/>
                  </a:lnTo>
                  <a:lnTo>
                    <a:pt x="78" y="325"/>
                  </a:lnTo>
                  <a:lnTo>
                    <a:pt x="57" y="313"/>
                  </a:lnTo>
                  <a:lnTo>
                    <a:pt x="39" y="295"/>
                  </a:lnTo>
                  <a:lnTo>
                    <a:pt x="21" y="270"/>
                  </a:lnTo>
                  <a:lnTo>
                    <a:pt x="10" y="241"/>
                  </a:lnTo>
                  <a:lnTo>
                    <a:pt x="3" y="206"/>
                  </a:lnTo>
                  <a:lnTo>
                    <a:pt x="0" y="167"/>
                  </a:lnTo>
                  <a:lnTo>
                    <a:pt x="3" y="125"/>
                  </a:lnTo>
                  <a:lnTo>
                    <a:pt x="12" y="89"/>
                  </a:lnTo>
                  <a:lnTo>
                    <a:pt x="26" y="58"/>
                  </a:lnTo>
                  <a:lnTo>
                    <a:pt x="45" y="34"/>
                  </a:lnTo>
                  <a:lnTo>
                    <a:pt x="68" y="16"/>
                  </a:lnTo>
                  <a:lnTo>
                    <a:pt x="96" y="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B1B3B4"/>
                </a:solidFill>
              </a:endParaRPr>
            </a:p>
          </p:txBody>
        </p:sp>
        <p:sp>
          <p:nvSpPr>
            <p:cNvPr id="150" name="Freeform 45"/>
            <p:cNvSpPr>
              <a:spLocks noEditPoints="1"/>
            </p:cNvSpPr>
            <p:nvPr/>
          </p:nvSpPr>
          <p:spPr bwMode="auto">
            <a:xfrm>
              <a:off x="7985126" y="5353050"/>
              <a:ext cx="328613" cy="514350"/>
            </a:xfrm>
            <a:custGeom>
              <a:avLst/>
              <a:gdLst>
                <a:gd name="T0" fmla="*/ 39 w 207"/>
                <a:gd name="T1" fmla="*/ 33 h 324"/>
                <a:gd name="T2" fmla="*/ 39 w 207"/>
                <a:gd name="T3" fmla="*/ 153 h 324"/>
                <a:gd name="T4" fmla="*/ 74 w 207"/>
                <a:gd name="T5" fmla="*/ 153 h 324"/>
                <a:gd name="T6" fmla="*/ 100 w 207"/>
                <a:gd name="T7" fmla="*/ 152 h 324"/>
                <a:gd name="T8" fmla="*/ 119 w 207"/>
                <a:gd name="T9" fmla="*/ 147 h 324"/>
                <a:gd name="T10" fmla="*/ 133 w 207"/>
                <a:gd name="T11" fmla="*/ 138 h 324"/>
                <a:gd name="T12" fmla="*/ 142 w 207"/>
                <a:gd name="T13" fmla="*/ 125 h 324"/>
                <a:gd name="T14" fmla="*/ 147 w 207"/>
                <a:gd name="T15" fmla="*/ 108 h 324"/>
                <a:gd name="T16" fmla="*/ 149 w 207"/>
                <a:gd name="T17" fmla="*/ 89 h 324"/>
                <a:gd name="T18" fmla="*/ 146 w 207"/>
                <a:gd name="T19" fmla="*/ 67 h 324"/>
                <a:gd name="T20" fmla="*/ 135 w 207"/>
                <a:gd name="T21" fmla="*/ 50 h 324"/>
                <a:gd name="T22" fmla="*/ 117 w 207"/>
                <a:gd name="T23" fmla="*/ 39 h 324"/>
                <a:gd name="T24" fmla="*/ 100 w 207"/>
                <a:gd name="T25" fmla="*/ 35 h 324"/>
                <a:gd name="T26" fmla="*/ 77 w 207"/>
                <a:gd name="T27" fmla="*/ 33 h 324"/>
                <a:gd name="T28" fmla="*/ 39 w 207"/>
                <a:gd name="T29" fmla="*/ 33 h 324"/>
                <a:gd name="T30" fmla="*/ 0 w 207"/>
                <a:gd name="T31" fmla="*/ 0 h 324"/>
                <a:gd name="T32" fmla="*/ 77 w 207"/>
                <a:gd name="T33" fmla="*/ 0 h 324"/>
                <a:gd name="T34" fmla="*/ 105 w 207"/>
                <a:gd name="T35" fmla="*/ 2 h 324"/>
                <a:gd name="T36" fmla="*/ 128 w 207"/>
                <a:gd name="T37" fmla="*/ 6 h 324"/>
                <a:gd name="T38" fmla="*/ 146 w 207"/>
                <a:gd name="T39" fmla="*/ 13 h 324"/>
                <a:gd name="T40" fmla="*/ 158 w 207"/>
                <a:gd name="T41" fmla="*/ 20 h 324"/>
                <a:gd name="T42" fmla="*/ 169 w 207"/>
                <a:gd name="T43" fmla="*/ 31 h 324"/>
                <a:gd name="T44" fmla="*/ 180 w 207"/>
                <a:gd name="T45" fmla="*/ 47 h 324"/>
                <a:gd name="T46" fmla="*/ 188 w 207"/>
                <a:gd name="T47" fmla="*/ 66 h 324"/>
                <a:gd name="T48" fmla="*/ 189 w 207"/>
                <a:gd name="T49" fmla="*/ 89 h 324"/>
                <a:gd name="T50" fmla="*/ 188 w 207"/>
                <a:gd name="T51" fmla="*/ 114 h 324"/>
                <a:gd name="T52" fmla="*/ 180 w 207"/>
                <a:gd name="T53" fmla="*/ 136 h 324"/>
                <a:gd name="T54" fmla="*/ 166 w 207"/>
                <a:gd name="T55" fmla="*/ 153 h 324"/>
                <a:gd name="T56" fmla="*/ 149 w 207"/>
                <a:gd name="T57" fmla="*/ 167 h 324"/>
                <a:gd name="T58" fmla="*/ 128 w 207"/>
                <a:gd name="T59" fmla="*/ 175 h 324"/>
                <a:gd name="T60" fmla="*/ 103 w 207"/>
                <a:gd name="T61" fmla="*/ 178 h 324"/>
                <a:gd name="T62" fmla="*/ 99 w 207"/>
                <a:gd name="T63" fmla="*/ 178 h 324"/>
                <a:gd name="T64" fmla="*/ 113 w 207"/>
                <a:gd name="T65" fmla="*/ 191 h 324"/>
                <a:gd name="T66" fmla="*/ 124 w 207"/>
                <a:gd name="T67" fmla="*/ 203 h 324"/>
                <a:gd name="T68" fmla="*/ 132 w 207"/>
                <a:gd name="T69" fmla="*/ 214 h 324"/>
                <a:gd name="T70" fmla="*/ 138 w 207"/>
                <a:gd name="T71" fmla="*/ 224 h 324"/>
                <a:gd name="T72" fmla="*/ 147 w 207"/>
                <a:gd name="T73" fmla="*/ 236 h 324"/>
                <a:gd name="T74" fmla="*/ 158 w 207"/>
                <a:gd name="T75" fmla="*/ 250 h 324"/>
                <a:gd name="T76" fmla="*/ 169 w 207"/>
                <a:gd name="T77" fmla="*/ 267 h 324"/>
                <a:gd name="T78" fmla="*/ 180 w 207"/>
                <a:gd name="T79" fmla="*/ 285 h 324"/>
                <a:gd name="T80" fmla="*/ 191 w 207"/>
                <a:gd name="T81" fmla="*/ 300 h 324"/>
                <a:gd name="T82" fmla="*/ 199 w 207"/>
                <a:gd name="T83" fmla="*/ 313 h 324"/>
                <a:gd name="T84" fmla="*/ 205 w 207"/>
                <a:gd name="T85" fmla="*/ 321 h 324"/>
                <a:gd name="T86" fmla="*/ 207 w 207"/>
                <a:gd name="T87" fmla="*/ 324 h 324"/>
                <a:gd name="T88" fmla="*/ 158 w 207"/>
                <a:gd name="T89" fmla="*/ 324 h 324"/>
                <a:gd name="T90" fmla="*/ 150 w 207"/>
                <a:gd name="T91" fmla="*/ 308 h 324"/>
                <a:gd name="T92" fmla="*/ 138 w 207"/>
                <a:gd name="T93" fmla="*/ 286 h 324"/>
                <a:gd name="T94" fmla="*/ 121 w 207"/>
                <a:gd name="T95" fmla="*/ 261 h 324"/>
                <a:gd name="T96" fmla="*/ 100 w 207"/>
                <a:gd name="T97" fmla="*/ 232 h 324"/>
                <a:gd name="T98" fmla="*/ 75 w 207"/>
                <a:gd name="T99" fmla="*/ 199 h 324"/>
                <a:gd name="T100" fmla="*/ 64 w 207"/>
                <a:gd name="T101" fmla="*/ 186 h 324"/>
                <a:gd name="T102" fmla="*/ 53 w 207"/>
                <a:gd name="T103" fmla="*/ 180 h 324"/>
                <a:gd name="T104" fmla="*/ 39 w 207"/>
                <a:gd name="T105" fmla="*/ 178 h 324"/>
                <a:gd name="T106" fmla="*/ 39 w 207"/>
                <a:gd name="T107" fmla="*/ 324 h 324"/>
                <a:gd name="T108" fmla="*/ 0 w 207"/>
                <a:gd name="T109" fmla="*/ 324 h 324"/>
                <a:gd name="T110" fmla="*/ 0 w 207"/>
                <a:gd name="T1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7" h="324">
                  <a:moveTo>
                    <a:pt x="39" y="33"/>
                  </a:moveTo>
                  <a:lnTo>
                    <a:pt x="39" y="153"/>
                  </a:lnTo>
                  <a:lnTo>
                    <a:pt x="74" y="153"/>
                  </a:lnTo>
                  <a:lnTo>
                    <a:pt x="100" y="152"/>
                  </a:lnTo>
                  <a:lnTo>
                    <a:pt x="119" y="147"/>
                  </a:lnTo>
                  <a:lnTo>
                    <a:pt x="133" y="138"/>
                  </a:lnTo>
                  <a:lnTo>
                    <a:pt x="142" y="125"/>
                  </a:lnTo>
                  <a:lnTo>
                    <a:pt x="147" y="108"/>
                  </a:lnTo>
                  <a:lnTo>
                    <a:pt x="149" y="89"/>
                  </a:lnTo>
                  <a:lnTo>
                    <a:pt x="146" y="67"/>
                  </a:lnTo>
                  <a:lnTo>
                    <a:pt x="135" y="50"/>
                  </a:lnTo>
                  <a:lnTo>
                    <a:pt x="117" y="39"/>
                  </a:lnTo>
                  <a:lnTo>
                    <a:pt x="100" y="35"/>
                  </a:lnTo>
                  <a:lnTo>
                    <a:pt x="77" y="33"/>
                  </a:lnTo>
                  <a:lnTo>
                    <a:pt x="39" y="33"/>
                  </a:lnTo>
                  <a:close/>
                  <a:moveTo>
                    <a:pt x="0" y="0"/>
                  </a:moveTo>
                  <a:lnTo>
                    <a:pt x="77" y="0"/>
                  </a:lnTo>
                  <a:lnTo>
                    <a:pt x="105" y="2"/>
                  </a:lnTo>
                  <a:lnTo>
                    <a:pt x="128" y="6"/>
                  </a:lnTo>
                  <a:lnTo>
                    <a:pt x="146" y="13"/>
                  </a:lnTo>
                  <a:lnTo>
                    <a:pt x="158" y="20"/>
                  </a:lnTo>
                  <a:lnTo>
                    <a:pt x="169" y="31"/>
                  </a:lnTo>
                  <a:lnTo>
                    <a:pt x="180" y="47"/>
                  </a:lnTo>
                  <a:lnTo>
                    <a:pt x="188" y="66"/>
                  </a:lnTo>
                  <a:lnTo>
                    <a:pt x="189" y="89"/>
                  </a:lnTo>
                  <a:lnTo>
                    <a:pt x="188" y="114"/>
                  </a:lnTo>
                  <a:lnTo>
                    <a:pt x="180" y="136"/>
                  </a:lnTo>
                  <a:lnTo>
                    <a:pt x="166" y="153"/>
                  </a:lnTo>
                  <a:lnTo>
                    <a:pt x="149" y="167"/>
                  </a:lnTo>
                  <a:lnTo>
                    <a:pt x="128" y="175"/>
                  </a:lnTo>
                  <a:lnTo>
                    <a:pt x="103" y="178"/>
                  </a:lnTo>
                  <a:lnTo>
                    <a:pt x="99" y="178"/>
                  </a:lnTo>
                  <a:lnTo>
                    <a:pt x="113" y="191"/>
                  </a:lnTo>
                  <a:lnTo>
                    <a:pt x="124" y="203"/>
                  </a:lnTo>
                  <a:lnTo>
                    <a:pt x="132" y="214"/>
                  </a:lnTo>
                  <a:lnTo>
                    <a:pt x="138" y="224"/>
                  </a:lnTo>
                  <a:lnTo>
                    <a:pt x="147" y="236"/>
                  </a:lnTo>
                  <a:lnTo>
                    <a:pt x="158" y="250"/>
                  </a:lnTo>
                  <a:lnTo>
                    <a:pt x="169" y="267"/>
                  </a:lnTo>
                  <a:lnTo>
                    <a:pt x="180" y="285"/>
                  </a:lnTo>
                  <a:lnTo>
                    <a:pt x="191" y="300"/>
                  </a:lnTo>
                  <a:lnTo>
                    <a:pt x="199" y="313"/>
                  </a:lnTo>
                  <a:lnTo>
                    <a:pt x="205" y="321"/>
                  </a:lnTo>
                  <a:lnTo>
                    <a:pt x="207" y="324"/>
                  </a:lnTo>
                  <a:lnTo>
                    <a:pt x="158" y="324"/>
                  </a:lnTo>
                  <a:lnTo>
                    <a:pt x="150" y="308"/>
                  </a:lnTo>
                  <a:lnTo>
                    <a:pt x="138" y="286"/>
                  </a:lnTo>
                  <a:lnTo>
                    <a:pt x="121" y="261"/>
                  </a:lnTo>
                  <a:lnTo>
                    <a:pt x="100" y="232"/>
                  </a:lnTo>
                  <a:lnTo>
                    <a:pt x="75" y="199"/>
                  </a:lnTo>
                  <a:lnTo>
                    <a:pt x="64" y="186"/>
                  </a:lnTo>
                  <a:lnTo>
                    <a:pt x="53" y="180"/>
                  </a:lnTo>
                  <a:lnTo>
                    <a:pt x="39" y="178"/>
                  </a:lnTo>
                  <a:lnTo>
                    <a:pt x="39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B1B3B4"/>
                </a:solidFill>
              </a:endParaRPr>
            </a:p>
          </p:txBody>
        </p:sp>
        <p:sp>
          <p:nvSpPr>
            <p:cNvPr id="151" name="Freeform 46"/>
            <p:cNvSpPr>
              <a:spLocks/>
            </p:cNvSpPr>
            <p:nvPr/>
          </p:nvSpPr>
          <p:spPr bwMode="auto">
            <a:xfrm>
              <a:off x="8402638" y="5353050"/>
              <a:ext cx="341313" cy="514350"/>
            </a:xfrm>
            <a:custGeom>
              <a:avLst/>
              <a:gdLst>
                <a:gd name="T0" fmla="*/ 0 w 215"/>
                <a:gd name="T1" fmla="*/ 0 h 324"/>
                <a:gd name="T2" fmla="*/ 45 w 215"/>
                <a:gd name="T3" fmla="*/ 0 h 324"/>
                <a:gd name="T4" fmla="*/ 153 w 215"/>
                <a:gd name="T5" fmla="*/ 207 h 324"/>
                <a:gd name="T6" fmla="*/ 162 w 215"/>
                <a:gd name="T7" fmla="*/ 225 h 324"/>
                <a:gd name="T8" fmla="*/ 170 w 215"/>
                <a:gd name="T9" fmla="*/ 244 h 324"/>
                <a:gd name="T10" fmla="*/ 176 w 215"/>
                <a:gd name="T11" fmla="*/ 258 h 324"/>
                <a:gd name="T12" fmla="*/ 181 w 215"/>
                <a:gd name="T13" fmla="*/ 271 h 324"/>
                <a:gd name="T14" fmla="*/ 182 w 215"/>
                <a:gd name="T15" fmla="*/ 275 h 324"/>
                <a:gd name="T16" fmla="*/ 182 w 215"/>
                <a:gd name="T17" fmla="*/ 271 h 324"/>
                <a:gd name="T18" fmla="*/ 182 w 215"/>
                <a:gd name="T19" fmla="*/ 260 h 324"/>
                <a:gd name="T20" fmla="*/ 181 w 215"/>
                <a:gd name="T21" fmla="*/ 242 h 324"/>
                <a:gd name="T22" fmla="*/ 179 w 215"/>
                <a:gd name="T23" fmla="*/ 222 h 324"/>
                <a:gd name="T24" fmla="*/ 179 w 215"/>
                <a:gd name="T25" fmla="*/ 200 h 324"/>
                <a:gd name="T26" fmla="*/ 179 w 215"/>
                <a:gd name="T27" fmla="*/ 177 h 324"/>
                <a:gd name="T28" fmla="*/ 178 w 215"/>
                <a:gd name="T29" fmla="*/ 0 h 324"/>
                <a:gd name="T30" fmla="*/ 215 w 215"/>
                <a:gd name="T31" fmla="*/ 0 h 324"/>
                <a:gd name="T32" fmla="*/ 215 w 215"/>
                <a:gd name="T33" fmla="*/ 324 h 324"/>
                <a:gd name="T34" fmla="*/ 175 w 215"/>
                <a:gd name="T35" fmla="*/ 324 h 324"/>
                <a:gd name="T36" fmla="*/ 72 w 215"/>
                <a:gd name="T37" fmla="*/ 125 h 324"/>
                <a:gd name="T38" fmla="*/ 61 w 215"/>
                <a:gd name="T39" fmla="*/ 106 h 324"/>
                <a:gd name="T40" fmla="*/ 53 w 215"/>
                <a:gd name="T41" fmla="*/ 88 h 324"/>
                <a:gd name="T42" fmla="*/ 45 w 215"/>
                <a:gd name="T43" fmla="*/ 72 h 324"/>
                <a:gd name="T44" fmla="*/ 39 w 215"/>
                <a:gd name="T45" fmla="*/ 60 h 324"/>
                <a:gd name="T46" fmla="*/ 36 w 215"/>
                <a:gd name="T47" fmla="*/ 52 h 324"/>
                <a:gd name="T48" fmla="*/ 34 w 215"/>
                <a:gd name="T49" fmla="*/ 49 h 324"/>
                <a:gd name="T50" fmla="*/ 34 w 215"/>
                <a:gd name="T51" fmla="*/ 53 h 324"/>
                <a:gd name="T52" fmla="*/ 36 w 215"/>
                <a:gd name="T53" fmla="*/ 67 h 324"/>
                <a:gd name="T54" fmla="*/ 37 w 215"/>
                <a:gd name="T55" fmla="*/ 88 h 324"/>
                <a:gd name="T56" fmla="*/ 37 w 215"/>
                <a:gd name="T57" fmla="*/ 111 h 324"/>
                <a:gd name="T58" fmla="*/ 39 w 215"/>
                <a:gd name="T59" fmla="*/ 136 h 324"/>
                <a:gd name="T60" fmla="*/ 40 w 215"/>
                <a:gd name="T61" fmla="*/ 324 h 324"/>
                <a:gd name="T62" fmla="*/ 0 w 215"/>
                <a:gd name="T63" fmla="*/ 324 h 324"/>
                <a:gd name="T64" fmla="*/ 0 w 215"/>
                <a:gd name="T6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5" h="324">
                  <a:moveTo>
                    <a:pt x="0" y="0"/>
                  </a:moveTo>
                  <a:lnTo>
                    <a:pt x="45" y="0"/>
                  </a:lnTo>
                  <a:lnTo>
                    <a:pt x="153" y="207"/>
                  </a:lnTo>
                  <a:lnTo>
                    <a:pt x="162" y="225"/>
                  </a:lnTo>
                  <a:lnTo>
                    <a:pt x="170" y="244"/>
                  </a:lnTo>
                  <a:lnTo>
                    <a:pt x="176" y="258"/>
                  </a:lnTo>
                  <a:lnTo>
                    <a:pt x="181" y="271"/>
                  </a:lnTo>
                  <a:lnTo>
                    <a:pt x="182" y="275"/>
                  </a:lnTo>
                  <a:lnTo>
                    <a:pt x="182" y="271"/>
                  </a:lnTo>
                  <a:lnTo>
                    <a:pt x="182" y="260"/>
                  </a:lnTo>
                  <a:lnTo>
                    <a:pt x="181" y="242"/>
                  </a:lnTo>
                  <a:lnTo>
                    <a:pt x="179" y="222"/>
                  </a:lnTo>
                  <a:lnTo>
                    <a:pt x="179" y="200"/>
                  </a:lnTo>
                  <a:lnTo>
                    <a:pt x="179" y="177"/>
                  </a:lnTo>
                  <a:lnTo>
                    <a:pt x="178" y="0"/>
                  </a:lnTo>
                  <a:lnTo>
                    <a:pt x="215" y="0"/>
                  </a:lnTo>
                  <a:lnTo>
                    <a:pt x="215" y="324"/>
                  </a:lnTo>
                  <a:lnTo>
                    <a:pt x="175" y="324"/>
                  </a:lnTo>
                  <a:lnTo>
                    <a:pt x="72" y="125"/>
                  </a:lnTo>
                  <a:lnTo>
                    <a:pt x="61" y="106"/>
                  </a:lnTo>
                  <a:lnTo>
                    <a:pt x="53" y="88"/>
                  </a:lnTo>
                  <a:lnTo>
                    <a:pt x="45" y="72"/>
                  </a:lnTo>
                  <a:lnTo>
                    <a:pt x="39" y="60"/>
                  </a:lnTo>
                  <a:lnTo>
                    <a:pt x="36" y="52"/>
                  </a:lnTo>
                  <a:lnTo>
                    <a:pt x="34" y="49"/>
                  </a:lnTo>
                  <a:lnTo>
                    <a:pt x="34" y="53"/>
                  </a:lnTo>
                  <a:lnTo>
                    <a:pt x="36" y="67"/>
                  </a:lnTo>
                  <a:lnTo>
                    <a:pt x="37" y="88"/>
                  </a:lnTo>
                  <a:lnTo>
                    <a:pt x="37" y="111"/>
                  </a:lnTo>
                  <a:lnTo>
                    <a:pt x="39" y="136"/>
                  </a:lnTo>
                  <a:lnTo>
                    <a:pt x="40" y="324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B1B3B4"/>
                </a:solidFill>
              </a:endParaRPr>
            </a:p>
          </p:txBody>
        </p:sp>
      </p:grp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270899" y="1268413"/>
            <a:ext cx="9360000" cy="504031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1" name="Fußzeilenplatzhalter 1028"/>
          <p:cNvSpPr>
            <a:spLocks noGrp="1"/>
          </p:cNvSpPr>
          <p:nvPr>
            <p:ph type="ftr" sz="quarter" idx="3"/>
          </p:nvPr>
        </p:nvSpPr>
        <p:spPr>
          <a:xfrm>
            <a:off x="560512" y="6583104"/>
            <a:ext cx="5011976" cy="230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l">
              <a:defRPr sz="1100" b="1">
                <a:solidFill>
                  <a:schemeClr val="tx2"/>
                </a:solidFill>
              </a:defRPr>
            </a:lvl1pPr>
          </a:lstStyle>
          <a:p>
            <a:r>
              <a:rPr lang="de-DE"/>
              <a:t>System and Circuit Technology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272228" y="6583104"/>
            <a:ext cx="360292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8" r:id="rId2"/>
    <p:sldLayoutId id="2147483697" r:id="rId3"/>
    <p:sldLayoutId id="2147483696" r:id="rId4"/>
    <p:sldLayoutId id="2147483695" r:id="rId5"/>
    <p:sldLayoutId id="2147483694" r:id="rId6"/>
    <p:sldLayoutId id="2147483693" r:id="rId7"/>
    <p:sldLayoutId id="2147483700" r:id="rId8"/>
    <p:sldLayoutId id="2147483692" r:id="rId9"/>
    <p:sldLayoutId id="2147483691" r:id="rId10"/>
    <p:sldLayoutId id="2147483690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i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03A80"/>
          </a:solidFill>
          <a:latin typeface="Arial" charset="0"/>
        </a:defRPr>
      </a:lvl5pPr>
      <a:lvl6pPr marL="457148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6pPr>
      <a:lvl7pPr marL="914296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7pPr>
      <a:lvl8pPr marL="1371445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8pPr>
      <a:lvl9pPr marL="1828592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16316F"/>
          </a:solidFill>
          <a:latin typeface="Arial" charset="0"/>
        </a:defRPr>
      </a:lvl9pPr>
    </p:titleStyle>
    <p:bodyStyle>
      <a:lvl1pPr marL="360000" indent="-360000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817200" indent="-350838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175" indent="-358775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30375" indent="-358775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88800" indent="-360000" algn="l" defTabSz="422388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rgbClr val="003A80"/>
        </a:buClr>
        <a:buFont typeface="Wingdings" panose="05000000000000000000" pitchFamily="2" charset="2"/>
        <a:buChar char=""/>
        <a:defRPr lang="de-DE" sz="1800" b="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0" indent="-422388" algn="l" defTabSz="91429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Detailed Routing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ct val="20000"/>
              </a:spcBef>
              <a:buNone/>
              <a:tabLst>
                <a:tab pos="536575" algn="l"/>
              </a:tabLst>
            </a:pPr>
            <a:r>
              <a:rPr lang="de-DE" b="1" i="1" dirty="0">
                <a:solidFill>
                  <a:srgbClr val="003A80"/>
                </a:solidFill>
                <a:latin typeface="Arial" charset="0"/>
              </a:rPr>
              <a:t>Shoukath Ali Mohammad</a:t>
            </a:r>
          </a:p>
          <a:p>
            <a:pPr>
              <a:spcBef>
                <a:spcPct val="20000"/>
              </a:spcBef>
              <a:buNone/>
              <a:tabLst>
                <a:tab pos="536575" algn="l"/>
              </a:tabLst>
            </a:pPr>
            <a:r>
              <a:rPr lang="de-DE" b="1" i="1" dirty="0">
                <a:solidFill>
                  <a:srgbClr val="003A80"/>
                </a:solidFill>
                <a:latin typeface="Arial" charset="0"/>
              </a:rPr>
              <a:t>6819945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Topics in Systems Engineering</a:t>
            </a:r>
            <a:br>
              <a:rPr lang="de-DE" dirty="0"/>
            </a:br>
            <a:r>
              <a:rPr lang="de-DE" dirty="0"/>
              <a:t>- IC Design </a:t>
            </a:r>
          </a:p>
        </p:txBody>
      </p:sp>
    </p:spTree>
    <p:extLst>
      <p:ext uri="{BB962C8B-B14F-4D97-AF65-F5344CB8AC3E}">
        <p14:creationId xmlns:p14="http://schemas.microsoft.com/office/powerpoint/2010/main" val="2110432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E7651-A030-48C5-9CA7-3ECCE498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Channel Routing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BAB92-C6FD-4238-8C89-7443DA6E2F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System and Circuit Technology                                  </a:t>
            </a:r>
            <a:r>
              <a:rPr lang="de-DE" b="0" dirty="0"/>
              <a:t>Shoukath Ali Mohammad – 6819945 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A6AF2-4D24-497F-9983-F4D89D6853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DF0B2-1EE0-4FC7-95A5-268D886025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3049" y="1124744"/>
            <a:ext cx="9361488" cy="5113337"/>
          </a:xfrm>
        </p:spPr>
        <p:txBody>
          <a:bodyPr/>
          <a:lstStyle/>
          <a:p>
            <a:r>
              <a:rPr lang="en-GB" sz="2400" dirty="0"/>
              <a:t>Channel Routing is a special case of detailed routing where pins are on either side of a channel and are routed on a horizontal routing region</a:t>
            </a:r>
          </a:p>
          <a:p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Based on the VCG and the left-edge order</a:t>
            </a:r>
          </a:p>
          <a:p>
            <a:r>
              <a:rPr lang="en-GB" sz="2400" dirty="0"/>
              <a:t>Left-edge order and VCG are used to determine the assignment order of terminals to tracks</a:t>
            </a:r>
          </a:p>
          <a:p>
            <a:r>
              <a:rPr lang="en-GB" sz="2400" dirty="0"/>
              <a:t>HCG can be used to check no of tracks to be used</a:t>
            </a:r>
          </a:p>
          <a:p>
            <a:r>
              <a:rPr lang="en-GB" sz="2400" dirty="0"/>
              <a:t>Only one horizontal segment is allowed to use by each terminal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252F76-BC80-4CB5-B4BF-84F0C31F831F}"/>
              </a:ext>
            </a:extLst>
          </p:cNvPr>
          <p:cNvSpPr/>
          <p:nvPr/>
        </p:nvSpPr>
        <p:spPr bwMode="auto">
          <a:xfrm>
            <a:off x="296452" y="2636912"/>
            <a:ext cx="3163560" cy="50405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marL="0" indent="0">
              <a:buNone/>
            </a:pPr>
            <a:r>
              <a:rPr lang="en-GB" sz="2400" b="1" dirty="0"/>
              <a:t>Left-Edge Algorithm</a:t>
            </a:r>
          </a:p>
        </p:txBody>
      </p:sp>
    </p:spTree>
    <p:extLst>
      <p:ext uri="{BB962C8B-B14F-4D97-AF65-F5344CB8AC3E}">
        <p14:creationId xmlns:p14="http://schemas.microsoft.com/office/powerpoint/2010/main" val="70032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DFEF-D47D-4BDE-A4DB-808A40C89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Channel Routing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0B216A-5AD5-414D-A4AA-201969A61E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z="1200" dirty="0"/>
              <a:t>System and Circuit Technology                                  </a:t>
            </a:r>
            <a:r>
              <a:rPr lang="de-DE" sz="1200" b="0" dirty="0"/>
              <a:t>Shoukath Ali Mohammad – 6819945 </a:t>
            </a:r>
            <a:endParaRPr lang="de-DE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545C3-FC6D-47C0-8024-B5C4947A27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z="1200" smtClean="0"/>
              <a:pPr/>
              <a:t>11</a:t>
            </a:fld>
            <a:endParaRPr lang="de-DE" sz="1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F78F6-762C-453F-B71E-2CE175B277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b="1" dirty="0"/>
              <a:t>Left-Edge Algorithm example:</a:t>
            </a:r>
          </a:p>
          <a:p>
            <a:pPr marL="0" indent="0">
              <a:buNone/>
            </a:pPr>
            <a:endParaRPr lang="en-GB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7A43AE-B6C8-469E-9C89-2B2598172CC7}"/>
              </a:ext>
            </a:extLst>
          </p:cNvPr>
          <p:cNvCxnSpPr>
            <a:cxnSpLocks/>
          </p:cNvCxnSpPr>
          <p:nvPr/>
        </p:nvCxnSpPr>
        <p:spPr bwMode="auto">
          <a:xfrm>
            <a:off x="848544" y="2492897"/>
            <a:ext cx="4752528" cy="3695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FA9D6662-F035-4852-90D2-345CF1081991}"/>
              </a:ext>
            </a:extLst>
          </p:cNvPr>
          <p:cNvSpPr/>
          <p:nvPr/>
        </p:nvSpPr>
        <p:spPr bwMode="auto">
          <a:xfrm>
            <a:off x="1136576" y="2420888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EAC6DC57-D8E7-43C3-BDB4-06E2B3CCCD0B}"/>
              </a:ext>
            </a:extLst>
          </p:cNvPr>
          <p:cNvSpPr/>
          <p:nvPr/>
        </p:nvSpPr>
        <p:spPr bwMode="auto">
          <a:xfrm>
            <a:off x="1496616" y="2420888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412B1778-2DBD-4F0E-BA31-71BAB9FBB25B}"/>
              </a:ext>
            </a:extLst>
          </p:cNvPr>
          <p:cNvSpPr/>
          <p:nvPr/>
        </p:nvSpPr>
        <p:spPr bwMode="auto">
          <a:xfrm>
            <a:off x="1856656" y="2420888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A29CFF9A-C5F0-47EB-A492-29BC49017365}"/>
              </a:ext>
            </a:extLst>
          </p:cNvPr>
          <p:cNvSpPr/>
          <p:nvPr/>
        </p:nvSpPr>
        <p:spPr bwMode="auto">
          <a:xfrm>
            <a:off x="2218077" y="2420888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0D6EC724-E606-4822-BF37-37FD14E8518C}"/>
              </a:ext>
            </a:extLst>
          </p:cNvPr>
          <p:cNvSpPr/>
          <p:nvPr/>
        </p:nvSpPr>
        <p:spPr bwMode="auto">
          <a:xfrm>
            <a:off x="2579498" y="2420888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7FF15156-DB08-43FF-8A4B-49FD98CD94E0}"/>
              </a:ext>
            </a:extLst>
          </p:cNvPr>
          <p:cNvSpPr/>
          <p:nvPr/>
        </p:nvSpPr>
        <p:spPr bwMode="auto">
          <a:xfrm>
            <a:off x="2940919" y="2424584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EF7743F5-02F6-4AED-AF0F-6E5BA51B1F07}"/>
              </a:ext>
            </a:extLst>
          </p:cNvPr>
          <p:cNvSpPr/>
          <p:nvPr/>
        </p:nvSpPr>
        <p:spPr bwMode="auto">
          <a:xfrm>
            <a:off x="3302340" y="2416117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7BDC2376-0831-4E2B-82E0-8612DC09D462}"/>
              </a:ext>
            </a:extLst>
          </p:cNvPr>
          <p:cNvSpPr/>
          <p:nvPr/>
        </p:nvSpPr>
        <p:spPr bwMode="auto">
          <a:xfrm>
            <a:off x="3660999" y="2424584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69FE96AC-E3D2-4D5E-8E34-9E388C58BCAB}"/>
              </a:ext>
            </a:extLst>
          </p:cNvPr>
          <p:cNvSpPr/>
          <p:nvPr/>
        </p:nvSpPr>
        <p:spPr bwMode="auto">
          <a:xfrm>
            <a:off x="4023395" y="2416117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5DCFDEBE-FDD1-46A2-A86F-43A8D0C06A5A}"/>
              </a:ext>
            </a:extLst>
          </p:cNvPr>
          <p:cNvSpPr/>
          <p:nvPr/>
        </p:nvSpPr>
        <p:spPr bwMode="auto">
          <a:xfrm>
            <a:off x="4381079" y="2415621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A293D02E-1167-46C2-A6BA-9E980CE37482}"/>
              </a:ext>
            </a:extLst>
          </p:cNvPr>
          <p:cNvSpPr/>
          <p:nvPr/>
        </p:nvSpPr>
        <p:spPr bwMode="auto">
          <a:xfrm>
            <a:off x="4736696" y="2424584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F4DBB7-FC42-46F4-97A7-7F6D45CEA77D}"/>
              </a:ext>
            </a:extLst>
          </p:cNvPr>
          <p:cNvSpPr txBox="1"/>
          <p:nvPr/>
        </p:nvSpPr>
        <p:spPr>
          <a:xfrm>
            <a:off x="1036545" y="2081094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F70446-80AE-4FA1-B108-E7108326B789}"/>
              </a:ext>
            </a:extLst>
          </p:cNvPr>
          <p:cNvSpPr txBox="1"/>
          <p:nvPr/>
        </p:nvSpPr>
        <p:spPr>
          <a:xfrm>
            <a:off x="1359358" y="208109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058E97-D1B0-4559-8B27-89D86D6F7279}"/>
              </a:ext>
            </a:extLst>
          </p:cNvPr>
          <p:cNvSpPr txBox="1"/>
          <p:nvPr/>
        </p:nvSpPr>
        <p:spPr>
          <a:xfrm>
            <a:off x="1722141" y="207565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497BFD-17F9-4CEA-B3C4-3DDF55A2C2EA}"/>
              </a:ext>
            </a:extLst>
          </p:cNvPr>
          <p:cNvSpPr txBox="1"/>
          <p:nvPr/>
        </p:nvSpPr>
        <p:spPr>
          <a:xfrm>
            <a:off x="2106739" y="2072131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3EC35B-3A18-4D6C-8B7F-036CFD75BEC8}"/>
              </a:ext>
            </a:extLst>
          </p:cNvPr>
          <p:cNvSpPr txBox="1"/>
          <p:nvPr/>
        </p:nvSpPr>
        <p:spPr>
          <a:xfrm>
            <a:off x="2448864" y="2072131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0E9838-D4D7-4A14-A517-D8ABDF96F861}"/>
              </a:ext>
            </a:extLst>
          </p:cNvPr>
          <p:cNvSpPr txBox="1"/>
          <p:nvPr/>
        </p:nvSpPr>
        <p:spPr>
          <a:xfrm>
            <a:off x="2834833" y="206878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103B47-DC19-4B4E-AA46-F23291F01612}"/>
              </a:ext>
            </a:extLst>
          </p:cNvPr>
          <p:cNvSpPr txBox="1"/>
          <p:nvPr/>
        </p:nvSpPr>
        <p:spPr>
          <a:xfrm>
            <a:off x="3172615" y="206433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235CD1-D17A-46BD-BBFF-85BD449E9AFD}"/>
              </a:ext>
            </a:extLst>
          </p:cNvPr>
          <p:cNvSpPr txBox="1"/>
          <p:nvPr/>
        </p:nvSpPr>
        <p:spPr>
          <a:xfrm>
            <a:off x="3563729" y="2081094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AA4FDE-0674-4E7A-8547-9CB6E911CEA0}"/>
              </a:ext>
            </a:extLst>
          </p:cNvPr>
          <p:cNvSpPr txBox="1"/>
          <p:nvPr/>
        </p:nvSpPr>
        <p:spPr>
          <a:xfrm>
            <a:off x="3892443" y="208109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72DEE9-257D-4A39-91E9-43BD76554F44}"/>
              </a:ext>
            </a:extLst>
          </p:cNvPr>
          <p:cNvSpPr txBox="1"/>
          <p:nvPr/>
        </p:nvSpPr>
        <p:spPr>
          <a:xfrm>
            <a:off x="4311786" y="2070217"/>
            <a:ext cx="287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54BCB0-893E-46A3-81BA-2DE5F469998D}"/>
              </a:ext>
            </a:extLst>
          </p:cNvPr>
          <p:cNvSpPr txBox="1"/>
          <p:nvPr/>
        </p:nvSpPr>
        <p:spPr>
          <a:xfrm>
            <a:off x="4647765" y="208109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J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7AF1D0A-AD35-4C2B-9B2A-E5F658064020}"/>
              </a:ext>
            </a:extLst>
          </p:cNvPr>
          <p:cNvCxnSpPr>
            <a:cxnSpLocks/>
          </p:cNvCxnSpPr>
          <p:nvPr/>
        </p:nvCxnSpPr>
        <p:spPr bwMode="auto">
          <a:xfrm>
            <a:off x="848544" y="3255167"/>
            <a:ext cx="4752528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8DC7E7B2-5864-4009-B887-1F217504DC54}"/>
              </a:ext>
            </a:extLst>
          </p:cNvPr>
          <p:cNvSpPr/>
          <p:nvPr/>
        </p:nvSpPr>
        <p:spPr bwMode="auto">
          <a:xfrm>
            <a:off x="1136576" y="3177890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35C7350D-5870-4015-8C65-597F8461E39E}"/>
              </a:ext>
            </a:extLst>
          </p:cNvPr>
          <p:cNvSpPr/>
          <p:nvPr/>
        </p:nvSpPr>
        <p:spPr bwMode="auto">
          <a:xfrm>
            <a:off x="1490440" y="3177890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18736801-85D0-43D6-B2C9-9210507C8BE4}"/>
              </a:ext>
            </a:extLst>
          </p:cNvPr>
          <p:cNvSpPr/>
          <p:nvPr/>
        </p:nvSpPr>
        <p:spPr bwMode="auto">
          <a:xfrm>
            <a:off x="1856656" y="3177890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9DAE93C0-B31C-442E-AC82-9A1E653EE82A}"/>
              </a:ext>
            </a:extLst>
          </p:cNvPr>
          <p:cNvSpPr/>
          <p:nvPr/>
        </p:nvSpPr>
        <p:spPr bwMode="auto">
          <a:xfrm>
            <a:off x="2218077" y="3180594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E5AC567C-C9F3-4D55-A8B4-C85ABFA0025D}"/>
              </a:ext>
            </a:extLst>
          </p:cNvPr>
          <p:cNvSpPr/>
          <p:nvPr/>
        </p:nvSpPr>
        <p:spPr bwMode="auto">
          <a:xfrm>
            <a:off x="2579498" y="3177890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E51C16F0-48DF-4231-9E7E-67FE3FB47991}"/>
              </a:ext>
            </a:extLst>
          </p:cNvPr>
          <p:cNvSpPr/>
          <p:nvPr/>
        </p:nvSpPr>
        <p:spPr bwMode="auto">
          <a:xfrm>
            <a:off x="2945714" y="3177890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BBA19FFB-DBBD-468B-AF11-3EE9AAB60CC0}"/>
              </a:ext>
            </a:extLst>
          </p:cNvPr>
          <p:cNvSpPr/>
          <p:nvPr/>
        </p:nvSpPr>
        <p:spPr bwMode="auto">
          <a:xfrm>
            <a:off x="3306769" y="3177890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EBE36555-104B-4170-A28D-08CBBCC0AC8F}"/>
              </a:ext>
            </a:extLst>
          </p:cNvPr>
          <p:cNvSpPr/>
          <p:nvPr/>
        </p:nvSpPr>
        <p:spPr bwMode="auto">
          <a:xfrm>
            <a:off x="3659800" y="3177890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32ADECCF-2FFB-48A0-AFC3-E96E45669CB4}"/>
              </a:ext>
            </a:extLst>
          </p:cNvPr>
          <p:cNvSpPr/>
          <p:nvPr/>
        </p:nvSpPr>
        <p:spPr bwMode="auto">
          <a:xfrm>
            <a:off x="4023395" y="3176402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4E3EB097-5E79-4B2B-925A-28D5B10FEBB3}"/>
              </a:ext>
            </a:extLst>
          </p:cNvPr>
          <p:cNvSpPr/>
          <p:nvPr/>
        </p:nvSpPr>
        <p:spPr bwMode="auto">
          <a:xfrm>
            <a:off x="4389166" y="3174831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CE3D3F58-F79C-46DC-B822-809716BD15F5}"/>
              </a:ext>
            </a:extLst>
          </p:cNvPr>
          <p:cNvSpPr/>
          <p:nvPr/>
        </p:nvSpPr>
        <p:spPr bwMode="auto">
          <a:xfrm>
            <a:off x="4736696" y="3174831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0C17B29A-3109-4B52-83B1-404FA0781ED4}"/>
              </a:ext>
            </a:extLst>
          </p:cNvPr>
          <p:cNvSpPr/>
          <p:nvPr/>
        </p:nvSpPr>
        <p:spPr bwMode="auto">
          <a:xfrm>
            <a:off x="5104225" y="2424584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FA11CB6D-0227-4CCA-A424-8267D7366E80}"/>
              </a:ext>
            </a:extLst>
          </p:cNvPr>
          <p:cNvSpPr/>
          <p:nvPr/>
        </p:nvSpPr>
        <p:spPr bwMode="auto">
          <a:xfrm>
            <a:off x="5104225" y="3171879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EA1D5F-EE93-4D2B-A195-4FC661EEA8F6}"/>
              </a:ext>
            </a:extLst>
          </p:cNvPr>
          <p:cNvSpPr txBox="1"/>
          <p:nvPr/>
        </p:nvSpPr>
        <p:spPr>
          <a:xfrm>
            <a:off x="5030693" y="2082378"/>
            <a:ext cx="636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J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035E0A-F12B-4A3E-874B-8F9329328B80}"/>
              </a:ext>
            </a:extLst>
          </p:cNvPr>
          <p:cNvSpPr txBox="1"/>
          <p:nvPr/>
        </p:nvSpPr>
        <p:spPr>
          <a:xfrm>
            <a:off x="1011223" y="3315895"/>
            <a:ext cx="38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2A8C9E-BE76-46A2-87BD-0D9D6BA90B00}"/>
              </a:ext>
            </a:extLst>
          </p:cNvPr>
          <p:cNvSpPr txBox="1"/>
          <p:nvPr/>
        </p:nvSpPr>
        <p:spPr>
          <a:xfrm>
            <a:off x="1412118" y="3323165"/>
            <a:ext cx="303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5CE7590-D151-429E-ADB6-0DF2A61887F7}"/>
              </a:ext>
            </a:extLst>
          </p:cNvPr>
          <p:cNvSpPr txBox="1"/>
          <p:nvPr/>
        </p:nvSpPr>
        <p:spPr>
          <a:xfrm>
            <a:off x="1739773" y="3328648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F3BBFD-F4D7-496B-8CA9-1C11D21A10E6}"/>
              </a:ext>
            </a:extLst>
          </p:cNvPr>
          <p:cNvSpPr txBox="1"/>
          <p:nvPr/>
        </p:nvSpPr>
        <p:spPr>
          <a:xfrm>
            <a:off x="2145253" y="3323165"/>
            <a:ext cx="303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AAC714-178D-4125-9867-5C29C0E7F66E}"/>
              </a:ext>
            </a:extLst>
          </p:cNvPr>
          <p:cNvSpPr txBox="1"/>
          <p:nvPr/>
        </p:nvSpPr>
        <p:spPr>
          <a:xfrm>
            <a:off x="2452070" y="3323165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41B894-5D38-4B0E-A381-48E880D525CE}"/>
              </a:ext>
            </a:extLst>
          </p:cNvPr>
          <p:cNvSpPr txBox="1"/>
          <p:nvPr/>
        </p:nvSpPr>
        <p:spPr>
          <a:xfrm>
            <a:off x="2828956" y="3323165"/>
            <a:ext cx="38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E5057B-BF4C-40BC-9D41-63BD8D7F6F19}"/>
              </a:ext>
            </a:extLst>
          </p:cNvPr>
          <p:cNvSpPr txBox="1"/>
          <p:nvPr/>
        </p:nvSpPr>
        <p:spPr>
          <a:xfrm>
            <a:off x="3220007" y="332461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814AD5D-A524-44B4-A382-EAB50771D0B2}"/>
              </a:ext>
            </a:extLst>
          </p:cNvPr>
          <p:cNvSpPr txBox="1"/>
          <p:nvPr/>
        </p:nvSpPr>
        <p:spPr>
          <a:xfrm>
            <a:off x="4244786" y="3312929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4AFD9AD-0817-4D4B-A365-D2C29DA2CE35}"/>
              </a:ext>
            </a:extLst>
          </p:cNvPr>
          <p:cNvSpPr txBox="1"/>
          <p:nvPr/>
        </p:nvSpPr>
        <p:spPr>
          <a:xfrm>
            <a:off x="4603777" y="3310931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88742DA-F535-4565-8059-B46512427488}"/>
              </a:ext>
            </a:extLst>
          </p:cNvPr>
          <p:cNvSpPr txBox="1"/>
          <p:nvPr/>
        </p:nvSpPr>
        <p:spPr>
          <a:xfrm>
            <a:off x="5032603" y="3318847"/>
            <a:ext cx="287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A4A59C-F036-4239-AF95-E2A8C919CA35}"/>
              </a:ext>
            </a:extLst>
          </p:cNvPr>
          <p:cNvSpPr txBox="1"/>
          <p:nvPr/>
        </p:nvSpPr>
        <p:spPr>
          <a:xfrm>
            <a:off x="3952535" y="3323165"/>
            <a:ext cx="287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9D6C16-1A86-44B4-B30C-ABAE293D30CA}"/>
              </a:ext>
            </a:extLst>
          </p:cNvPr>
          <p:cNvSpPr txBox="1"/>
          <p:nvPr/>
        </p:nvSpPr>
        <p:spPr>
          <a:xfrm>
            <a:off x="3534826" y="3329741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C68D36C-E31A-410C-B151-DE854B97E09E}"/>
              </a:ext>
            </a:extLst>
          </p:cNvPr>
          <p:cNvSpPr txBox="1"/>
          <p:nvPr/>
        </p:nvSpPr>
        <p:spPr>
          <a:xfrm>
            <a:off x="912576" y="4340861"/>
            <a:ext cx="4534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Generate VCG and Left-edge order</a:t>
            </a:r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3F2A5FF9-FBF7-4494-AB2A-160D1D955B0B}"/>
              </a:ext>
            </a:extLst>
          </p:cNvPr>
          <p:cNvSpPr/>
          <p:nvPr/>
        </p:nvSpPr>
        <p:spPr bwMode="auto">
          <a:xfrm>
            <a:off x="6177136" y="2195984"/>
            <a:ext cx="457200" cy="45720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0855F115-BAC7-494A-8A25-AB1B950E06AA}"/>
              </a:ext>
            </a:extLst>
          </p:cNvPr>
          <p:cNvSpPr/>
          <p:nvPr/>
        </p:nvSpPr>
        <p:spPr bwMode="auto">
          <a:xfrm>
            <a:off x="6754334" y="2969395"/>
            <a:ext cx="457200" cy="45720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62852C12-5FBF-4888-ADF2-6D9FEF94A07C}"/>
              </a:ext>
            </a:extLst>
          </p:cNvPr>
          <p:cNvSpPr/>
          <p:nvPr/>
        </p:nvSpPr>
        <p:spPr bwMode="auto">
          <a:xfrm>
            <a:off x="7377701" y="2195984"/>
            <a:ext cx="457200" cy="45720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28B8F6A8-E0F8-40B7-872F-7E2227446F56}"/>
              </a:ext>
            </a:extLst>
          </p:cNvPr>
          <p:cNvSpPr/>
          <p:nvPr/>
        </p:nvSpPr>
        <p:spPr bwMode="auto">
          <a:xfrm>
            <a:off x="8614768" y="2195984"/>
            <a:ext cx="457200" cy="45720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A7465EEA-BC52-47BB-99C7-4AC58856EDA2}"/>
              </a:ext>
            </a:extLst>
          </p:cNvPr>
          <p:cNvSpPr/>
          <p:nvPr/>
        </p:nvSpPr>
        <p:spPr bwMode="auto">
          <a:xfrm>
            <a:off x="7975847" y="2969395"/>
            <a:ext cx="457200" cy="45720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9DAAEBB-4083-4849-8B34-394137AE01F2}"/>
              </a:ext>
            </a:extLst>
          </p:cNvPr>
          <p:cNvSpPr txBox="1"/>
          <p:nvPr/>
        </p:nvSpPr>
        <p:spPr>
          <a:xfrm>
            <a:off x="6208008" y="2194811"/>
            <a:ext cx="378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D2B2E06-D293-48B3-9F8E-4811B9FD3DC8}"/>
              </a:ext>
            </a:extLst>
          </p:cNvPr>
          <p:cNvSpPr txBox="1"/>
          <p:nvPr/>
        </p:nvSpPr>
        <p:spPr>
          <a:xfrm>
            <a:off x="8685258" y="2214617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J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DC52F92-A2F6-4489-89F1-1285AFBFDD32}"/>
              </a:ext>
            </a:extLst>
          </p:cNvPr>
          <p:cNvSpPr txBox="1"/>
          <p:nvPr/>
        </p:nvSpPr>
        <p:spPr>
          <a:xfrm>
            <a:off x="7402559" y="222152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8E096A8-289A-421B-A864-56E02F7DC4E0}"/>
              </a:ext>
            </a:extLst>
          </p:cNvPr>
          <p:cNvSpPr txBox="1"/>
          <p:nvPr/>
        </p:nvSpPr>
        <p:spPr>
          <a:xfrm>
            <a:off x="6799987" y="3011097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33680D12-292A-40DE-A292-1184F85F0FA1}"/>
              </a:ext>
            </a:extLst>
          </p:cNvPr>
          <p:cNvSpPr/>
          <p:nvPr/>
        </p:nvSpPr>
        <p:spPr bwMode="auto">
          <a:xfrm>
            <a:off x="6753478" y="3824540"/>
            <a:ext cx="457200" cy="45720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89C0FA3D-F552-4D5D-AB91-95F12B24C475}"/>
              </a:ext>
            </a:extLst>
          </p:cNvPr>
          <p:cNvSpPr/>
          <p:nvPr/>
        </p:nvSpPr>
        <p:spPr bwMode="auto">
          <a:xfrm>
            <a:off x="7975847" y="3822450"/>
            <a:ext cx="457200" cy="45720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609E88BE-D785-4862-A6F7-A2D43A0A4F8C}"/>
              </a:ext>
            </a:extLst>
          </p:cNvPr>
          <p:cNvSpPr/>
          <p:nvPr/>
        </p:nvSpPr>
        <p:spPr bwMode="auto">
          <a:xfrm>
            <a:off x="9200643" y="2969395"/>
            <a:ext cx="457200" cy="45720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B09D84D2-40A9-4E02-A2D4-95112330486E}"/>
              </a:ext>
            </a:extLst>
          </p:cNvPr>
          <p:cNvSpPr/>
          <p:nvPr/>
        </p:nvSpPr>
        <p:spPr bwMode="auto">
          <a:xfrm>
            <a:off x="9200643" y="3846071"/>
            <a:ext cx="457200" cy="45720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3724F828-93BE-489E-A892-2ABAF71D2FE3}"/>
              </a:ext>
            </a:extLst>
          </p:cNvPr>
          <p:cNvSpPr/>
          <p:nvPr/>
        </p:nvSpPr>
        <p:spPr bwMode="auto">
          <a:xfrm>
            <a:off x="9201368" y="4664873"/>
            <a:ext cx="457200" cy="45720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7714912-3EB1-486E-8DC4-49CA2E7E518E}"/>
              </a:ext>
            </a:extLst>
          </p:cNvPr>
          <p:cNvCxnSpPr>
            <a:stCxn id="57" idx="5"/>
            <a:endCxn id="58" idx="1"/>
          </p:cNvCxnSpPr>
          <p:nvPr/>
        </p:nvCxnSpPr>
        <p:spPr bwMode="auto">
          <a:xfrm>
            <a:off x="6567381" y="2586229"/>
            <a:ext cx="253908" cy="45012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2A2877C-1311-4F94-BF04-67EFBD5D6565}"/>
              </a:ext>
            </a:extLst>
          </p:cNvPr>
          <p:cNvCxnSpPr>
            <a:stCxn id="59" idx="3"/>
            <a:endCxn id="58" idx="7"/>
          </p:cNvCxnSpPr>
          <p:nvPr/>
        </p:nvCxnSpPr>
        <p:spPr bwMode="auto">
          <a:xfrm flipH="1">
            <a:off x="7144579" y="2586229"/>
            <a:ext cx="300077" cy="45012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7D39024-7458-4AEE-A3B8-F1375EDA832C}"/>
              </a:ext>
            </a:extLst>
          </p:cNvPr>
          <p:cNvCxnSpPr>
            <a:stCxn id="59" idx="5"/>
            <a:endCxn id="61" idx="1"/>
          </p:cNvCxnSpPr>
          <p:nvPr/>
        </p:nvCxnSpPr>
        <p:spPr bwMode="auto">
          <a:xfrm>
            <a:off x="7767946" y="2586229"/>
            <a:ext cx="274856" cy="45012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A43DDD3-585F-421C-ABD9-74D9BA1475EA}"/>
              </a:ext>
            </a:extLst>
          </p:cNvPr>
          <p:cNvCxnSpPr>
            <a:stCxn id="60" idx="3"/>
            <a:endCxn id="61" idx="7"/>
          </p:cNvCxnSpPr>
          <p:nvPr/>
        </p:nvCxnSpPr>
        <p:spPr bwMode="auto">
          <a:xfrm flipH="1">
            <a:off x="8366092" y="2586229"/>
            <a:ext cx="315631" cy="45012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F443056-2472-4247-9112-26B69296F707}"/>
              </a:ext>
            </a:extLst>
          </p:cNvPr>
          <p:cNvCxnSpPr>
            <a:stCxn id="60" idx="5"/>
            <a:endCxn id="68" idx="1"/>
          </p:cNvCxnSpPr>
          <p:nvPr/>
        </p:nvCxnSpPr>
        <p:spPr bwMode="auto">
          <a:xfrm>
            <a:off x="9005013" y="2586229"/>
            <a:ext cx="262585" cy="45012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75333E9-C29E-4A13-A053-7FC5F6DE59F4}"/>
              </a:ext>
            </a:extLst>
          </p:cNvPr>
          <p:cNvCxnSpPr>
            <a:stCxn id="68" idx="4"/>
            <a:endCxn id="69" idx="0"/>
          </p:cNvCxnSpPr>
          <p:nvPr/>
        </p:nvCxnSpPr>
        <p:spPr bwMode="auto">
          <a:xfrm>
            <a:off x="9429243" y="3426595"/>
            <a:ext cx="0" cy="419476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80EEE1F-365B-48F3-92A1-14E814AB7B41}"/>
              </a:ext>
            </a:extLst>
          </p:cNvPr>
          <p:cNvCxnSpPr>
            <a:stCxn id="69" idx="4"/>
            <a:endCxn id="70" idx="0"/>
          </p:cNvCxnSpPr>
          <p:nvPr/>
        </p:nvCxnSpPr>
        <p:spPr bwMode="auto">
          <a:xfrm>
            <a:off x="9429243" y="4303271"/>
            <a:ext cx="725" cy="361602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810DECC-679D-4E02-8833-80474CF183EE}"/>
              </a:ext>
            </a:extLst>
          </p:cNvPr>
          <p:cNvCxnSpPr>
            <a:stCxn id="58" idx="4"/>
            <a:endCxn id="66" idx="0"/>
          </p:cNvCxnSpPr>
          <p:nvPr/>
        </p:nvCxnSpPr>
        <p:spPr bwMode="auto">
          <a:xfrm flipH="1">
            <a:off x="6982078" y="3426595"/>
            <a:ext cx="856" cy="397945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A1CD4F-99E0-4FF7-96DF-F2C553000B31}"/>
              </a:ext>
            </a:extLst>
          </p:cNvPr>
          <p:cNvCxnSpPr>
            <a:stCxn id="61" idx="4"/>
            <a:endCxn id="67" idx="0"/>
          </p:cNvCxnSpPr>
          <p:nvPr/>
        </p:nvCxnSpPr>
        <p:spPr bwMode="auto">
          <a:xfrm>
            <a:off x="8204447" y="3426595"/>
            <a:ext cx="0" cy="395855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79A5D02-1266-4608-8202-6EC80D9347AE}"/>
              </a:ext>
            </a:extLst>
          </p:cNvPr>
          <p:cNvSpPr txBox="1"/>
          <p:nvPr/>
        </p:nvSpPr>
        <p:spPr>
          <a:xfrm>
            <a:off x="8047937" y="3001276"/>
            <a:ext cx="287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3C932DA-E21B-4260-8688-2F21F351FE23}"/>
              </a:ext>
            </a:extLst>
          </p:cNvPr>
          <p:cNvSpPr txBox="1"/>
          <p:nvPr/>
        </p:nvSpPr>
        <p:spPr>
          <a:xfrm>
            <a:off x="9218402" y="299024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0E4421B-07E1-401A-9676-9C889AAC8797}"/>
              </a:ext>
            </a:extLst>
          </p:cNvPr>
          <p:cNvSpPr txBox="1"/>
          <p:nvPr/>
        </p:nvSpPr>
        <p:spPr>
          <a:xfrm>
            <a:off x="6766917" y="3851430"/>
            <a:ext cx="38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BB2072C-E93D-444B-8E1E-47B866B32004}"/>
              </a:ext>
            </a:extLst>
          </p:cNvPr>
          <p:cNvSpPr txBox="1"/>
          <p:nvPr/>
        </p:nvSpPr>
        <p:spPr>
          <a:xfrm>
            <a:off x="8001918" y="3841609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2947F20-A3C0-4A12-851D-D06CFE6FBD7C}"/>
              </a:ext>
            </a:extLst>
          </p:cNvPr>
          <p:cNvSpPr txBox="1"/>
          <p:nvPr/>
        </p:nvSpPr>
        <p:spPr>
          <a:xfrm>
            <a:off x="9266492" y="388379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CCF1F91-FA21-49A2-8D7F-7772F0D90B14}"/>
              </a:ext>
            </a:extLst>
          </p:cNvPr>
          <p:cNvSpPr txBox="1"/>
          <p:nvPr/>
        </p:nvSpPr>
        <p:spPr>
          <a:xfrm>
            <a:off x="9234432" y="4668851"/>
            <a:ext cx="38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A136576-4FC3-4BC8-A067-906F72FDA9EA}"/>
              </a:ext>
            </a:extLst>
          </p:cNvPr>
          <p:cNvSpPr txBox="1"/>
          <p:nvPr/>
        </p:nvSpPr>
        <p:spPr>
          <a:xfrm>
            <a:off x="433956" y="5500749"/>
            <a:ext cx="5928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Left edge order = {B, A, C, D, E, F, G, H, I, J}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DA8CA0C-FAEE-4FA2-9E23-AFFBE9DF3C47}"/>
              </a:ext>
            </a:extLst>
          </p:cNvPr>
          <p:cNvSpPr txBox="1"/>
          <p:nvPr/>
        </p:nvSpPr>
        <p:spPr>
          <a:xfrm>
            <a:off x="6405736" y="6071380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</a:pPr>
            <a:r>
              <a:rPr lang="en-GB" sz="2000" dirty="0"/>
              <a:t>Fig : 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VCG</a:t>
            </a:r>
            <a:endParaRPr lang="en-GB" sz="20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5617146-C1AF-4E53-84E4-63EFE932FAD6}"/>
              </a:ext>
            </a:extLst>
          </p:cNvPr>
          <p:cNvSpPr txBox="1"/>
          <p:nvPr/>
        </p:nvSpPr>
        <p:spPr>
          <a:xfrm>
            <a:off x="7330899" y="5231341"/>
            <a:ext cx="2464545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Reference: Detailed routing by Andrew B. </a:t>
            </a:r>
            <a:r>
              <a:rPr lang="en-GB" sz="1600" dirty="0" err="1">
                <a:solidFill>
                  <a:srgbClr val="000000"/>
                </a:solidFill>
                <a:latin typeface="Times New Roman" pitchFamily="18" charset="0"/>
              </a:rPr>
              <a:t>Kahng</a:t>
            </a:r>
            <a:endParaRPr lang="en-GB" sz="1600" dirty="0">
              <a:solidFill>
                <a:srgbClr val="000000"/>
              </a:solidFill>
              <a:latin typeface="Times New Roman" pitchFamily="18" charset="0"/>
            </a:endParaRPr>
          </a:p>
          <a:p>
            <a:pPr algn="ctr" eaLnBrk="0" hangingPunct="0"/>
            <a:endParaRPr lang="en-GB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B4458D4-4D38-4C78-9A7C-C8EDE38915D2}"/>
              </a:ext>
            </a:extLst>
          </p:cNvPr>
          <p:cNvSpPr txBox="1"/>
          <p:nvPr/>
        </p:nvSpPr>
        <p:spPr>
          <a:xfrm>
            <a:off x="941193" y="3826116"/>
            <a:ext cx="2464545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Reference: Detailed routing by Andrew B. </a:t>
            </a:r>
            <a:r>
              <a:rPr lang="en-GB" sz="1600" dirty="0" err="1">
                <a:solidFill>
                  <a:srgbClr val="000000"/>
                </a:solidFill>
                <a:latin typeface="Times New Roman" pitchFamily="18" charset="0"/>
              </a:rPr>
              <a:t>Kahng</a:t>
            </a:r>
            <a:endParaRPr lang="en-GB" sz="1600" dirty="0">
              <a:solidFill>
                <a:srgbClr val="000000"/>
              </a:solidFill>
              <a:latin typeface="Times New Roman" pitchFamily="18" charset="0"/>
            </a:endParaRPr>
          </a:p>
          <a:p>
            <a:pPr algn="ctr" eaLnBrk="0" hangingPunct="0"/>
            <a:endParaRPr lang="en-GB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76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3" grpId="0"/>
      <p:bldP spid="64" grpId="0"/>
      <p:bldP spid="65" grpId="0"/>
      <p:bldP spid="66" grpId="0" animBg="1"/>
      <p:bldP spid="67" grpId="0" animBg="1"/>
      <p:bldP spid="68" grpId="0" animBg="1"/>
      <p:bldP spid="69" grpId="0" animBg="1"/>
      <p:bldP spid="70" grpId="0" animBg="1"/>
      <p:bldP spid="80" grpId="0"/>
      <p:bldP spid="81" grpId="0"/>
      <p:bldP spid="82" grpId="0"/>
      <p:bldP spid="83" grpId="0"/>
      <p:bldP spid="84" grpId="0"/>
      <p:bldP spid="85" grpId="0"/>
      <p:bldP spid="86" grpId="0"/>
      <p:bldP spid="8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DCD5-34E8-432A-8D67-9CADC514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Channel Routing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CB393-B0B0-4F69-8FCD-AC9674E541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z="1200" dirty="0"/>
              <a:t>System and Circuit Technology                                  </a:t>
            </a:r>
            <a:r>
              <a:rPr lang="de-DE" sz="1200" b="0" dirty="0"/>
              <a:t>Shoukath Ali Mohammad – 6819945 </a:t>
            </a:r>
            <a:endParaRPr lang="de-DE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FE05E-E9C5-4825-AB5D-F5FD706083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z="1200" smtClean="0"/>
              <a:pPr/>
              <a:t>12</a:t>
            </a:fld>
            <a:endParaRPr lang="de-DE" sz="1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7F754B-EA50-405D-9AA6-BEB7805E72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400" dirty="0"/>
              <a:t>Left edge order = {B, A, C, D, E, F, G, H, I, J}</a:t>
            </a:r>
          </a:p>
          <a:p>
            <a:pPr marL="0" indent="0">
              <a:buNone/>
            </a:pPr>
            <a:endParaRPr lang="en-GB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2632FE0-2ED3-4776-9770-054B46FEEF6D}"/>
              </a:ext>
            </a:extLst>
          </p:cNvPr>
          <p:cNvCxnSpPr>
            <a:cxnSpLocks/>
          </p:cNvCxnSpPr>
          <p:nvPr/>
        </p:nvCxnSpPr>
        <p:spPr bwMode="auto">
          <a:xfrm>
            <a:off x="862673" y="2335195"/>
            <a:ext cx="4752528" cy="3695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45E33517-25C6-4DCA-9E5A-A5F8BC9E4570}"/>
              </a:ext>
            </a:extLst>
          </p:cNvPr>
          <p:cNvSpPr/>
          <p:nvPr/>
        </p:nvSpPr>
        <p:spPr bwMode="auto">
          <a:xfrm>
            <a:off x="1150705" y="2263186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D7FACBC9-86D6-4C1A-A30C-0CC51E31CA25}"/>
              </a:ext>
            </a:extLst>
          </p:cNvPr>
          <p:cNvSpPr/>
          <p:nvPr/>
        </p:nvSpPr>
        <p:spPr bwMode="auto">
          <a:xfrm>
            <a:off x="1510745" y="2263186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AB968905-6D98-4722-8A2F-BDC324F8D3A5}"/>
              </a:ext>
            </a:extLst>
          </p:cNvPr>
          <p:cNvSpPr/>
          <p:nvPr/>
        </p:nvSpPr>
        <p:spPr bwMode="auto">
          <a:xfrm>
            <a:off x="1870785" y="2263186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DEB3D350-B8C0-484A-A131-D097B184B14E}"/>
              </a:ext>
            </a:extLst>
          </p:cNvPr>
          <p:cNvSpPr/>
          <p:nvPr/>
        </p:nvSpPr>
        <p:spPr bwMode="auto">
          <a:xfrm>
            <a:off x="2232206" y="2263186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2CFECC6D-0937-4DA6-9FE1-982AD888CFAB}"/>
              </a:ext>
            </a:extLst>
          </p:cNvPr>
          <p:cNvSpPr/>
          <p:nvPr/>
        </p:nvSpPr>
        <p:spPr bwMode="auto">
          <a:xfrm>
            <a:off x="2593627" y="2263186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78FA5871-0E64-4EE0-9AAC-D4809422E8D7}"/>
              </a:ext>
            </a:extLst>
          </p:cNvPr>
          <p:cNvSpPr/>
          <p:nvPr/>
        </p:nvSpPr>
        <p:spPr bwMode="auto">
          <a:xfrm>
            <a:off x="2955048" y="2266882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D5AB2F37-1AF7-467E-9E8D-092974DEDFC0}"/>
              </a:ext>
            </a:extLst>
          </p:cNvPr>
          <p:cNvSpPr/>
          <p:nvPr/>
        </p:nvSpPr>
        <p:spPr bwMode="auto">
          <a:xfrm>
            <a:off x="3316469" y="2258415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C0FC8543-A2C6-4C65-965E-A95AA83CFD6A}"/>
              </a:ext>
            </a:extLst>
          </p:cNvPr>
          <p:cNvSpPr/>
          <p:nvPr/>
        </p:nvSpPr>
        <p:spPr bwMode="auto">
          <a:xfrm>
            <a:off x="3675128" y="2266882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6ADE5693-9A1C-44B9-B622-03065FD95024}"/>
              </a:ext>
            </a:extLst>
          </p:cNvPr>
          <p:cNvSpPr/>
          <p:nvPr/>
        </p:nvSpPr>
        <p:spPr bwMode="auto">
          <a:xfrm>
            <a:off x="4037524" y="2258415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35A01E6F-49E1-4ED5-982A-7509DCA2F1D3}"/>
              </a:ext>
            </a:extLst>
          </p:cNvPr>
          <p:cNvSpPr/>
          <p:nvPr/>
        </p:nvSpPr>
        <p:spPr bwMode="auto">
          <a:xfrm>
            <a:off x="4395208" y="2257919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1C6FE13A-551E-4A6A-A696-417BDC5C3549}"/>
              </a:ext>
            </a:extLst>
          </p:cNvPr>
          <p:cNvSpPr/>
          <p:nvPr/>
        </p:nvSpPr>
        <p:spPr bwMode="auto">
          <a:xfrm>
            <a:off x="4750825" y="2266882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AF2D52-B71C-457D-9476-6EEAFF478E91}"/>
              </a:ext>
            </a:extLst>
          </p:cNvPr>
          <p:cNvSpPr txBox="1"/>
          <p:nvPr/>
        </p:nvSpPr>
        <p:spPr>
          <a:xfrm>
            <a:off x="1060292" y="1923392"/>
            <a:ext cx="319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C0F700-B047-47A5-9FA9-23A7F3F87305}"/>
              </a:ext>
            </a:extLst>
          </p:cNvPr>
          <p:cNvSpPr txBox="1"/>
          <p:nvPr/>
        </p:nvSpPr>
        <p:spPr>
          <a:xfrm>
            <a:off x="1387914" y="1923392"/>
            <a:ext cx="378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CF79A4-6B50-4464-8A87-D12A9AE3A0C9}"/>
              </a:ext>
            </a:extLst>
          </p:cNvPr>
          <p:cNvSpPr txBox="1"/>
          <p:nvPr/>
        </p:nvSpPr>
        <p:spPr>
          <a:xfrm>
            <a:off x="1750697" y="1917952"/>
            <a:ext cx="378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617EE4-2A9E-4A15-A114-0FB75298881F}"/>
              </a:ext>
            </a:extLst>
          </p:cNvPr>
          <p:cNvSpPr txBox="1"/>
          <p:nvPr/>
        </p:nvSpPr>
        <p:spPr>
          <a:xfrm>
            <a:off x="2132089" y="1914429"/>
            <a:ext cx="349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D2760C-0494-42B5-A229-DAF38029BE82}"/>
              </a:ext>
            </a:extLst>
          </p:cNvPr>
          <p:cNvSpPr txBox="1"/>
          <p:nvPr/>
        </p:nvSpPr>
        <p:spPr>
          <a:xfrm>
            <a:off x="2477420" y="1914429"/>
            <a:ext cx="378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401281-24A8-4DA6-BA00-55C94A043513}"/>
              </a:ext>
            </a:extLst>
          </p:cNvPr>
          <p:cNvSpPr txBox="1"/>
          <p:nvPr/>
        </p:nvSpPr>
        <p:spPr>
          <a:xfrm>
            <a:off x="2860183" y="1911081"/>
            <a:ext cx="333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7D34C3-2710-4734-AD8E-0622E933116C}"/>
              </a:ext>
            </a:extLst>
          </p:cNvPr>
          <p:cNvSpPr txBox="1"/>
          <p:nvPr/>
        </p:nvSpPr>
        <p:spPr>
          <a:xfrm>
            <a:off x="3186744" y="190663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FAE676-1FC7-4390-BB91-3D8C998A1757}"/>
              </a:ext>
            </a:extLst>
          </p:cNvPr>
          <p:cNvSpPr txBox="1"/>
          <p:nvPr/>
        </p:nvSpPr>
        <p:spPr>
          <a:xfrm>
            <a:off x="3587476" y="1923392"/>
            <a:ext cx="319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30B5D1-0950-4BFA-BA1C-A1124967DF44}"/>
              </a:ext>
            </a:extLst>
          </p:cNvPr>
          <p:cNvSpPr txBox="1"/>
          <p:nvPr/>
        </p:nvSpPr>
        <p:spPr>
          <a:xfrm>
            <a:off x="3920999" y="1923392"/>
            <a:ext cx="378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D7B3B3-DE83-46FE-BB66-851B83AC8806}"/>
              </a:ext>
            </a:extLst>
          </p:cNvPr>
          <p:cNvSpPr txBox="1"/>
          <p:nvPr/>
        </p:nvSpPr>
        <p:spPr>
          <a:xfrm>
            <a:off x="4332327" y="1912515"/>
            <a:ext cx="274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95C0C1-83BB-4BF6-A67F-AAB84F59A2F1}"/>
              </a:ext>
            </a:extLst>
          </p:cNvPr>
          <p:cNvSpPr txBox="1"/>
          <p:nvPr/>
        </p:nvSpPr>
        <p:spPr>
          <a:xfrm>
            <a:off x="4669909" y="1923392"/>
            <a:ext cx="28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J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88518A-F5DD-4544-82CC-78BBE028531D}"/>
              </a:ext>
            </a:extLst>
          </p:cNvPr>
          <p:cNvCxnSpPr>
            <a:cxnSpLocks/>
          </p:cNvCxnSpPr>
          <p:nvPr/>
        </p:nvCxnSpPr>
        <p:spPr bwMode="auto">
          <a:xfrm>
            <a:off x="790665" y="4979046"/>
            <a:ext cx="4752528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49ECA5F9-3A46-4678-9F1E-F3BEC5797DBC}"/>
              </a:ext>
            </a:extLst>
          </p:cNvPr>
          <p:cNvSpPr/>
          <p:nvPr/>
        </p:nvSpPr>
        <p:spPr bwMode="auto">
          <a:xfrm>
            <a:off x="1171022" y="4891284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780B628E-5412-4C7B-BA20-C739D3612AD9}"/>
              </a:ext>
            </a:extLst>
          </p:cNvPr>
          <p:cNvSpPr/>
          <p:nvPr/>
        </p:nvSpPr>
        <p:spPr bwMode="auto">
          <a:xfrm>
            <a:off x="1524886" y="4891284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B6EE5196-02D0-4C75-94AC-F081F1F5E63D}"/>
              </a:ext>
            </a:extLst>
          </p:cNvPr>
          <p:cNvSpPr/>
          <p:nvPr/>
        </p:nvSpPr>
        <p:spPr bwMode="auto">
          <a:xfrm>
            <a:off x="1891102" y="4891284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7A56437F-5F7A-4A4D-8E0C-BABF0F892AFC}"/>
              </a:ext>
            </a:extLst>
          </p:cNvPr>
          <p:cNvSpPr/>
          <p:nvPr/>
        </p:nvSpPr>
        <p:spPr bwMode="auto">
          <a:xfrm>
            <a:off x="2252523" y="4893988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1114FDCE-FA0D-4131-A3A9-280FCCBB2514}"/>
              </a:ext>
            </a:extLst>
          </p:cNvPr>
          <p:cNvSpPr/>
          <p:nvPr/>
        </p:nvSpPr>
        <p:spPr bwMode="auto">
          <a:xfrm>
            <a:off x="2613944" y="4891284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07BFAD14-D6A9-44A9-9D14-D3363C8C5588}"/>
              </a:ext>
            </a:extLst>
          </p:cNvPr>
          <p:cNvSpPr/>
          <p:nvPr/>
        </p:nvSpPr>
        <p:spPr bwMode="auto">
          <a:xfrm>
            <a:off x="2980160" y="4891284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1FA7B40D-35C7-489E-8792-C706DE54A9F5}"/>
              </a:ext>
            </a:extLst>
          </p:cNvPr>
          <p:cNvSpPr/>
          <p:nvPr/>
        </p:nvSpPr>
        <p:spPr bwMode="auto">
          <a:xfrm>
            <a:off x="3341215" y="4891284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AE9DE358-306E-44B3-9D2A-B33362433BFB}"/>
              </a:ext>
            </a:extLst>
          </p:cNvPr>
          <p:cNvSpPr/>
          <p:nvPr/>
        </p:nvSpPr>
        <p:spPr bwMode="auto">
          <a:xfrm>
            <a:off x="3694246" y="4891284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E3CB8CAB-FBD5-410B-8C1F-ACE2FE1DA703}"/>
              </a:ext>
            </a:extLst>
          </p:cNvPr>
          <p:cNvSpPr/>
          <p:nvPr/>
        </p:nvSpPr>
        <p:spPr bwMode="auto">
          <a:xfrm>
            <a:off x="4057841" y="4889796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8BC6426C-BC95-43FE-8B8C-F8FCA7755728}"/>
              </a:ext>
            </a:extLst>
          </p:cNvPr>
          <p:cNvSpPr/>
          <p:nvPr/>
        </p:nvSpPr>
        <p:spPr bwMode="auto">
          <a:xfrm>
            <a:off x="4423612" y="4888225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52E2F4C9-048C-4F11-8FB7-8FD4AAD4C909}"/>
              </a:ext>
            </a:extLst>
          </p:cNvPr>
          <p:cNvSpPr/>
          <p:nvPr/>
        </p:nvSpPr>
        <p:spPr bwMode="auto">
          <a:xfrm>
            <a:off x="4771142" y="4888225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E16B8BDB-7F13-4499-BCFF-0E82D229911B}"/>
              </a:ext>
            </a:extLst>
          </p:cNvPr>
          <p:cNvSpPr/>
          <p:nvPr/>
        </p:nvSpPr>
        <p:spPr bwMode="auto">
          <a:xfrm>
            <a:off x="5118354" y="2266882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8E00489C-94F1-4A96-8290-09F709F92D8C}"/>
              </a:ext>
            </a:extLst>
          </p:cNvPr>
          <p:cNvSpPr/>
          <p:nvPr/>
        </p:nvSpPr>
        <p:spPr bwMode="auto">
          <a:xfrm>
            <a:off x="5138671" y="4885273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B25000-2F48-4AE7-B856-C59F0F50B06A}"/>
              </a:ext>
            </a:extLst>
          </p:cNvPr>
          <p:cNvSpPr txBox="1"/>
          <p:nvPr/>
        </p:nvSpPr>
        <p:spPr>
          <a:xfrm>
            <a:off x="5044822" y="1924676"/>
            <a:ext cx="636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J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12EE10-5C74-4939-9317-EA09474FC44C}"/>
              </a:ext>
            </a:extLst>
          </p:cNvPr>
          <p:cNvSpPr txBox="1"/>
          <p:nvPr/>
        </p:nvSpPr>
        <p:spPr>
          <a:xfrm>
            <a:off x="1045669" y="5029289"/>
            <a:ext cx="38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567B59-7BB0-4279-894A-111EFDAFA79D}"/>
              </a:ext>
            </a:extLst>
          </p:cNvPr>
          <p:cNvSpPr txBox="1"/>
          <p:nvPr/>
        </p:nvSpPr>
        <p:spPr>
          <a:xfrm>
            <a:off x="1446564" y="5036559"/>
            <a:ext cx="303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74793C7-485F-4FDE-9066-13934B1F067B}"/>
              </a:ext>
            </a:extLst>
          </p:cNvPr>
          <p:cNvSpPr txBox="1"/>
          <p:nvPr/>
        </p:nvSpPr>
        <p:spPr>
          <a:xfrm>
            <a:off x="1774219" y="5042042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5621FA-0A81-462B-B679-CA51DE153184}"/>
              </a:ext>
            </a:extLst>
          </p:cNvPr>
          <p:cNvSpPr txBox="1"/>
          <p:nvPr/>
        </p:nvSpPr>
        <p:spPr>
          <a:xfrm>
            <a:off x="2179699" y="5036559"/>
            <a:ext cx="303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DEEEA40-1B15-4A65-93AE-EC264E471A9B}"/>
              </a:ext>
            </a:extLst>
          </p:cNvPr>
          <p:cNvSpPr txBox="1"/>
          <p:nvPr/>
        </p:nvSpPr>
        <p:spPr>
          <a:xfrm>
            <a:off x="2486516" y="503655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DEC77B3-C206-4F9A-98BE-444845A468E4}"/>
              </a:ext>
            </a:extLst>
          </p:cNvPr>
          <p:cNvSpPr txBox="1"/>
          <p:nvPr/>
        </p:nvSpPr>
        <p:spPr>
          <a:xfrm>
            <a:off x="2863402" y="5036559"/>
            <a:ext cx="38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DA9D35C-A881-47A6-8F6E-E02A9AC5A132}"/>
              </a:ext>
            </a:extLst>
          </p:cNvPr>
          <p:cNvSpPr txBox="1"/>
          <p:nvPr/>
        </p:nvSpPr>
        <p:spPr>
          <a:xfrm>
            <a:off x="3254453" y="503800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A0FA4C-373A-44E2-84E1-327B697BAE99}"/>
              </a:ext>
            </a:extLst>
          </p:cNvPr>
          <p:cNvSpPr txBox="1"/>
          <p:nvPr/>
        </p:nvSpPr>
        <p:spPr>
          <a:xfrm>
            <a:off x="4279232" y="502632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0DF844-E84A-46BB-B47B-40FD550EA192}"/>
              </a:ext>
            </a:extLst>
          </p:cNvPr>
          <p:cNvSpPr txBox="1"/>
          <p:nvPr/>
        </p:nvSpPr>
        <p:spPr>
          <a:xfrm>
            <a:off x="4638223" y="502432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956929-343E-4492-9DE5-A2D15BA0E02A}"/>
              </a:ext>
            </a:extLst>
          </p:cNvPr>
          <p:cNvSpPr txBox="1"/>
          <p:nvPr/>
        </p:nvSpPr>
        <p:spPr>
          <a:xfrm>
            <a:off x="5067049" y="5032241"/>
            <a:ext cx="287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E993440-316A-4269-9E20-45A31E33C641}"/>
              </a:ext>
            </a:extLst>
          </p:cNvPr>
          <p:cNvSpPr txBox="1"/>
          <p:nvPr/>
        </p:nvSpPr>
        <p:spPr>
          <a:xfrm>
            <a:off x="3986981" y="5036559"/>
            <a:ext cx="287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F51D9A1-A97B-4FC9-AC8A-DFF6888575D7}"/>
              </a:ext>
            </a:extLst>
          </p:cNvPr>
          <p:cNvSpPr txBox="1"/>
          <p:nvPr/>
        </p:nvSpPr>
        <p:spPr>
          <a:xfrm>
            <a:off x="3569272" y="504313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0EC8CD0F-4517-4CA6-AA65-A1137E1E4FBD}"/>
              </a:ext>
            </a:extLst>
          </p:cNvPr>
          <p:cNvSpPr/>
          <p:nvPr/>
        </p:nvSpPr>
        <p:spPr bwMode="auto">
          <a:xfrm>
            <a:off x="6173227" y="1969669"/>
            <a:ext cx="457200" cy="45720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79A4CF5F-9A94-40F8-B4CA-6A3BD2C8549B}"/>
              </a:ext>
            </a:extLst>
          </p:cNvPr>
          <p:cNvSpPr/>
          <p:nvPr/>
        </p:nvSpPr>
        <p:spPr bwMode="auto">
          <a:xfrm>
            <a:off x="6750425" y="2743080"/>
            <a:ext cx="457200" cy="45720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1235F281-3658-4A62-99FD-A6984C5B3201}"/>
              </a:ext>
            </a:extLst>
          </p:cNvPr>
          <p:cNvSpPr/>
          <p:nvPr/>
        </p:nvSpPr>
        <p:spPr bwMode="auto">
          <a:xfrm>
            <a:off x="7373792" y="1969669"/>
            <a:ext cx="457200" cy="45720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C4495913-9ACC-4F8C-AAB5-BF0CEE304F14}"/>
              </a:ext>
            </a:extLst>
          </p:cNvPr>
          <p:cNvSpPr/>
          <p:nvPr/>
        </p:nvSpPr>
        <p:spPr bwMode="auto">
          <a:xfrm>
            <a:off x="8610859" y="1969669"/>
            <a:ext cx="457200" cy="45720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32931FCB-024A-441F-8A41-66AC73ACAFE8}"/>
              </a:ext>
            </a:extLst>
          </p:cNvPr>
          <p:cNvSpPr/>
          <p:nvPr/>
        </p:nvSpPr>
        <p:spPr bwMode="auto">
          <a:xfrm>
            <a:off x="7971938" y="2743080"/>
            <a:ext cx="457200" cy="45720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4F34FA9-FCF5-4590-B992-A0890CC6DA7F}"/>
              </a:ext>
            </a:extLst>
          </p:cNvPr>
          <p:cNvSpPr txBox="1"/>
          <p:nvPr/>
        </p:nvSpPr>
        <p:spPr>
          <a:xfrm>
            <a:off x="6204099" y="1968496"/>
            <a:ext cx="378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EA62DDD-1A85-4BD1-A79B-068A2A1DADAE}"/>
              </a:ext>
            </a:extLst>
          </p:cNvPr>
          <p:cNvSpPr txBox="1"/>
          <p:nvPr/>
        </p:nvSpPr>
        <p:spPr>
          <a:xfrm>
            <a:off x="8681349" y="1988302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J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3AF1D4-02E0-4EB7-B643-4BA1BE221AF5}"/>
              </a:ext>
            </a:extLst>
          </p:cNvPr>
          <p:cNvSpPr txBox="1"/>
          <p:nvPr/>
        </p:nvSpPr>
        <p:spPr>
          <a:xfrm>
            <a:off x="7398650" y="199520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EE2430-E0A5-42D9-879C-30170F084508}"/>
              </a:ext>
            </a:extLst>
          </p:cNvPr>
          <p:cNvSpPr txBox="1"/>
          <p:nvPr/>
        </p:nvSpPr>
        <p:spPr>
          <a:xfrm>
            <a:off x="6796078" y="2784782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880E7896-AE8D-42B6-B30E-29C68AAC4772}"/>
              </a:ext>
            </a:extLst>
          </p:cNvPr>
          <p:cNvSpPr/>
          <p:nvPr/>
        </p:nvSpPr>
        <p:spPr bwMode="auto">
          <a:xfrm>
            <a:off x="6749569" y="3598225"/>
            <a:ext cx="457200" cy="45720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ADC542AF-1ED5-463E-AF86-CF14529DE585}"/>
              </a:ext>
            </a:extLst>
          </p:cNvPr>
          <p:cNvSpPr/>
          <p:nvPr/>
        </p:nvSpPr>
        <p:spPr bwMode="auto">
          <a:xfrm>
            <a:off x="7971938" y="3596135"/>
            <a:ext cx="457200" cy="45720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FDEB2CD1-3FED-4B69-B921-799E3961C43B}"/>
              </a:ext>
            </a:extLst>
          </p:cNvPr>
          <p:cNvSpPr/>
          <p:nvPr/>
        </p:nvSpPr>
        <p:spPr bwMode="auto">
          <a:xfrm>
            <a:off x="9196734" y="2743080"/>
            <a:ext cx="457200" cy="45720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6A9090E2-01C9-4466-B30D-CA5AAE572548}"/>
              </a:ext>
            </a:extLst>
          </p:cNvPr>
          <p:cNvSpPr/>
          <p:nvPr/>
        </p:nvSpPr>
        <p:spPr bwMode="auto">
          <a:xfrm>
            <a:off x="9196734" y="3619756"/>
            <a:ext cx="457200" cy="45720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002CF90F-9E0C-455D-9FCE-51F90AB0FCB8}"/>
              </a:ext>
            </a:extLst>
          </p:cNvPr>
          <p:cNvSpPr/>
          <p:nvPr/>
        </p:nvSpPr>
        <p:spPr bwMode="auto">
          <a:xfrm>
            <a:off x="9197459" y="4438558"/>
            <a:ext cx="457200" cy="45720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FDA7AED-E317-45F7-80C2-5C3FDDDA6DC9}"/>
              </a:ext>
            </a:extLst>
          </p:cNvPr>
          <p:cNvCxnSpPr>
            <a:stCxn id="56" idx="5"/>
            <a:endCxn id="57" idx="1"/>
          </p:cNvCxnSpPr>
          <p:nvPr/>
        </p:nvCxnSpPr>
        <p:spPr bwMode="auto">
          <a:xfrm>
            <a:off x="6563472" y="2359914"/>
            <a:ext cx="253908" cy="45012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DBE8FB3-DE54-4B0D-AFE7-6A16FC1B3DD1}"/>
              </a:ext>
            </a:extLst>
          </p:cNvPr>
          <p:cNvCxnSpPr>
            <a:stCxn id="58" idx="3"/>
            <a:endCxn id="57" idx="7"/>
          </p:cNvCxnSpPr>
          <p:nvPr/>
        </p:nvCxnSpPr>
        <p:spPr bwMode="auto">
          <a:xfrm flipH="1">
            <a:off x="7140670" y="2359914"/>
            <a:ext cx="300077" cy="45012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0B676CD-3D82-4042-B051-D5CD49B195A9}"/>
              </a:ext>
            </a:extLst>
          </p:cNvPr>
          <p:cNvCxnSpPr>
            <a:stCxn id="58" idx="5"/>
            <a:endCxn id="60" idx="1"/>
          </p:cNvCxnSpPr>
          <p:nvPr/>
        </p:nvCxnSpPr>
        <p:spPr bwMode="auto">
          <a:xfrm>
            <a:off x="7764037" y="2359914"/>
            <a:ext cx="274856" cy="45012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79A62E7-6A2B-4336-9FCA-6BEB2F1D866A}"/>
              </a:ext>
            </a:extLst>
          </p:cNvPr>
          <p:cNvCxnSpPr>
            <a:stCxn id="59" idx="3"/>
            <a:endCxn id="60" idx="7"/>
          </p:cNvCxnSpPr>
          <p:nvPr/>
        </p:nvCxnSpPr>
        <p:spPr bwMode="auto">
          <a:xfrm flipH="1">
            <a:off x="8362183" y="2359914"/>
            <a:ext cx="315631" cy="45012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F0C52B1-E8E0-443B-AF0D-578A7AA1FEA4}"/>
              </a:ext>
            </a:extLst>
          </p:cNvPr>
          <p:cNvCxnSpPr>
            <a:stCxn id="59" idx="5"/>
            <a:endCxn id="67" idx="1"/>
          </p:cNvCxnSpPr>
          <p:nvPr/>
        </p:nvCxnSpPr>
        <p:spPr bwMode="auto">
          <a:xfrm>
            <a:off x="9001104" y="2359914"/>
            <a:ext cx="262585" cy="45012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9D0E84B-1CC5-40F4-8D6B-8B74A22604BA}"/>
              </a:ext>
            </a:extLst>
          </p:cNvPr>
          <p:cNvCxnSpPr>
            <a:stCxn id="67" idx="4"/>
            <a:endCxn id="68" idx="0"/>
          </p:cNvCxnSpPr>
          <p:nvPr/>
        </p:nvCxnSpPr>
        <p:spPr bwMode="auto">
          <a:xfrm>
            <a:off x="9425334" y="3200280"/>
            <a:ext cx="0" cy="419476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DCA480B-A208-42E7-94DD-734F6C81F187}"/>
              </a:ext>
            </a:extLst>
          </p:cNvPr>
          <p:cNvCxnSpPr>
            <a:stCxn id="68" idx="4"/>
            <a:endCxn id="69" idx="0"/>
          </p:cNvCxnSpPr>
          <p:nvPr/>
        </p:nvCxnSpPr>
        <p:spPr bwMode="auto">
          <a:xfrm>
            <a:off x="9425334" y="4076956"/>
            <a:ext cx="725" cy="361602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B402AD4-C8BC-4216-A9C7-1BC4227A61BC}"/>
              </a:ext>
            </a:extLst>
          </p:cNvPr>
          <p:cNvCxnSpPr>
            <a:stCxn id="57" idx="4"/>
            <a:endCxn id="65" idx="0"/>
          </p:cNvCxnSpPr>
          <p:nvPr/>
        </p:nvCxnSpPr>
        <p:spPr bwMode="auto">
          <a:xfrm flipH="1">
            <a:off x="6978169" y="3200280"/>
            <a:ext cx="856" cy="397945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639DD52-AA0C-4585-988E-0B78DC9FD211}"/>
              </a:ext>
            </a:extLst>
          </p:cNvPr>
          <p:cNvCxnSpPr>
            <a:stCxn id="60" idx="4"/>
            <a:endCxn id="66" idx="0"/>
          </p:cNvCxnSpPr>
          <p:nvPr/>
        </p:nvCxnSpPr>
        <p:spPr bwMode="auto">
          <a:xfrm>
            <a:off x="8200538" y="3200280"/>
            <a:ext cx="0" cy="395855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4957BCF-22CB-4495-BEA2-04D03E5F82D5}"/>
              </a:ext>
            </a:extLst>
          </p:cNvPr>
          <p:cNvSpPr txBox="1"/>
          <p:nvPr/>
        </p:nvSpPr>
        <p:spPr>
          <a:xfrm>
            <a:off x="8044028" y="2774961"/>
            <a:ext cx="287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9A21F6D-2B08-4897-A356-1D12967A386E}"/>
              </a:ext>
            </a:extLst>
          </p:cNvPr>
          <p:cNvSpPr txBox="1"/>
          <p:nvPr/>
        </p:nvSpPr>
        <p:spPr>
          <a:xfrm>
            <a:off x="9214493" y="2763931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F14DAF5-AA5A-4E65-8FBF-D85A999078DF}"/>
              </a:ext>
            </a:extLst>
          </p:cNvPr>
          <p:cNvSpPr txBox="1"/>
          <p:nvPr/>
        </p:nvSpPr>
        <p:spPr>
          <a:xfrm>
            <a:off x="6763008" y="3625115"/>
            <a:ext cx="38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E2FF7D7-8B92-4C71-8BDF-62FA5B3078E5}"/>
              </a:ext>
            </a:extLst>
          </p:cNvPr>
          <p:cNvSpPr txBox="1"/>
          <p:nvPr/>
        </p:nvSpPr>
        <p:spPr>
          <a:xfrm>
            <a:off x="7998009" y="361529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BBEC3CA-CEB7-44A6-8DD1-9751E6FFDA22}"/>
              </a:ext>
            </a:extLst>
          </p:cNvPr>
          <p:cNvSpPr txBox="1"/>
          <p:nvPr/>
        </p:nvSpPr>
        <p:spPr>
          <a:xfrm>
            <a:off x="9262583" y="365748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6F50900-519D-4923-8B96-22006C22BAB0}"/>
              </a:ext>
            </a:extLst>
          </p:cNvPr>
          <p:cNvSpPr txBox="1"/>
          <p:nvPr/>
        </p:nvSpPr>
        <p:spPr>
          <a:xfrm>
            <a:off x="9230523" y="4442536"/>
            <a:ext cx="38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77D3564-8F9D-43E4-9804-66C45F45402F}"/>
              </a:ext>
            </a:extLst>
          </p:cNvPr>
          <p:cNvCxnSpPr>
            <a:cxnSpLocks/>
          </p:cNvCxnSpPr>
          <p:nvPr/>
        </p:nvCxnSpPr>
        <p:spPr bwMode="auto">
          <a:xfrm>
            <a:off x="790665" y="2743080"/>
            <a:ext cx="4807109" cy="0"/>
          </a:xfrm>
          <a:prstGeom prst="line">
            <a:avLst/>
          </a:prstGeom>
          <a:solidFill>
            <a:srgbClr val="00CC99"/>
          </a:solidFill>
          <a:ln w="9525" cap="flat" cmpd="sng" algn="ctr">
            <a:solidFill>
              <a:srgbClr val="808080">
                <a:lumMod val="40000"/>
                <a:lumOff val="6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864E2A3-D5ED-4A07-8E82-1D76B9297426}"/>
              </a:ext>
            </a:extLst>
          </p:cNvPr>
          <p:cNvCxnSpPr/>
          <p:nvPr/>
        </p:nvCxnSpPr>
        <p:spPr bwMode="auto">
          <a:xfrm>
            <a:off x="790665" y="3179429"/>
            <a:ext cx="4752528" cy="0"/>
          </a:xfrm>
          <a:prstGeom prst="line">
            <a:avLst/>
          </a:prstGeom>
          <a:solidFill>
            <a:srgbClr val="00CC99"/>
          </a:solidFill>
          <a:ln w="9525" cap="flat" cmpd="sng" algn="ctr">
            <a:solidFill>
              <a:srgbClr val="808080">
                <a:lumMod val="40000"/>
                <a:lumOff val="6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23D9BC9-0B10-4671-B087-C1FED4E13616}"/>
              </a:ext>
            </a:extLst>
          </p:cNvPr>
          <p:cNvCxnSpPr/>
          <p:nvPr/>
        </p:nvCxnSpPr>
        <p:spPr bwMode="auto">
          <a:xfrm>
            <a:off x="778287" y="3630788"/>
            <a:ext cx="4752528" cy="0"/>
          </a:xfrm>
          <a:prstGeom prst="line">
            <a:avLst/>
          </a:prstGeom>
          <a:solidFill>
            <a:srgbClr val="00CC99"/>
          </a:solidFill>
          <a:ln w="9525" cap="flat" cmpd="sng" algn="ctr">
            <a:solidFill>
              <a:srgbClr val="808080">
                <a:lumMod val="40000"/>
                <a:lumOff val="6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F422E97-4F32-4D30-87D0-E986CF3BE3BB}"/>
              </a:ext>
            </a:extLst>
          </p:cNvPr>
          <p:cNvCxnSpPr/>
          <p:nvPr/>
        </p:nvCxnSpPr>
        <p:spPr bwMode="auto">
          <a:xfrm>
            <a:off x="778287" y="4072978"/>
            <a:ext cx="4752528" cy="0"/>
          </a:xfrm>
          <a:prstGeom prst="line">
            <a:avLst/>
          </a:prstGeom>
          <a:solidFill>
            <a:srgbClr val="00CC99"/>
          </a:solidFill>
          <a:ln w="9525" cap="flat" cmpd="sng" algn="ctr">
            <a:solidFill>
              <a:srgbClr val="808080">
                <a:lumMod val="40000"/>
                <a:lumOff val="6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25AEAB6-8CCA-4B5A-BDEC-C434FE2D718C}"/>
              </a:ext>
            </a:extLst>
          </p:cNvPr>
          <p:cNvCxnSpPr/>
          <p:nvPr/>
        </p:nvCxnSpPr>
        <p:spPr bwMode="auto">
          <a:xfrm>
            <a:off x="771840" y="4570837"/>
            <a:ext cx="4752528" cy="0"/>
          </a:xfrm>
          <a:prstGeom prst="line">
            <a:avLst/>
          </a:prstGeom>
          <a:solidFill>
            <a:srgbClr val="00CC99"/>
          </a:solidFill>
          <a:ln w="9525" cap="flat" cmpd="sng" algn="ctr">
            <a:solidFill>
              <a:srgbClr val="808080">
                <a:lumMod val="40000"/>
                <a:lumOff val="6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53F31FBB-525D-4B0A-A16A-F465BD8DFE9A}"/>
              </a:ext>
            </a:extLst>
          </p:cNvPr>
          <p:cNvSpPr txBox="1"/>
          <p:nvPr/>
        </p:nvSpPr>
        <p:spPr>
          <a:xfrm>
            <a:off x="355605" y="2426869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C71598E-9A5B-4388-97CE-A9550DC80E74}"/>
              </a:ext>
            </a:extLst>
          </p:cNvPr>
          <p:cNvSpPr txBox="1"/>
          <p:nvPr/>
        </p:nvSpPr>
        <p:spPr>
          <a:xfrm>
            <a:off x="358835" y="2938932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AE967A4-B30A-44CB-9EA0-E5CAB03A34A3}"/>
              </a:ext>
            </a:extLst>
          </p:cNvPr>
          <p:cNvSpPr txBox="1"/>
          <p:nvPr/>
        </p:nvSpPr>
        <p:spPr>
          <a:xfrm>
            <a:off x="363915" y="3398207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B256727-4261-4904-8603-991AE91CE712}"/>
              </a:ext>
            </a:extLst>
          </p:cNvPr>
          <p:cNvSpPr txBox="1"/>
          <p:nvPr/>
        </p:nvSpPr>
        <p:spPr>
          <a:xfrm>
            <a:off x="355604" y="3823043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2B5857C-BD2B-4818-90C7-862B743275DB}"/>
              </a:ext>
            </a:extLst>
          </p:cNvPr>
          <p:cNvSpPr txBox="1"/>
          <p:nvPr/>
        </p:nvSpPr>
        <p:spPr>
          <a:xfrm>
            <a:off x="351909" y="4318042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EEAB9E4-54A0-48D5-BD9C-883749B81F9C}"/>
              </a:ext>
            </a:extLst>
          </p:cNvPr>
          <p:cNvCxnSpPr>
            <a:cxnSpLocks/>
          </p:cNvCxnSpPr>
          <p:nvPr/>
        </p:nvCxnSpPr>
        <p:spPr bwMode="auto">
          <a:xfrm flipH="1">
            <a:off x="1577431" y="2737813"/>
            <a:ext cx="1107368" cy="0"/>
          </a:xfrm>
          <a:prstGeom prst="line">
            <a:avLst/>
          </a:prstGeom>
          <a:noFill/>
          <a:ln w="38100" cap="flat" cmpd="sng" algn="ctr">
            <a:solidFill>
              <a:srgbClr val="2D2DB9">
                <a:lumMod val="60000"/>
                <a:lumOff val="4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5AAB052-2050-4F89-9E81-3A933A12FF17}"/>
              </a:ext>
            </a:extLst>
          </p:cNvPr>
          <p:cNvCxnSpPr>
            <a:cxnSpLocks/>
            <a:endCxn id="8" idx="4"/>
          </p:cNvCxnSpPr>
          <p:nvPr/>
        </p:nvCxnSpPr>
        <p:spPr bwMode="auto">
          <a:xfrm flipV="1">
            <a:off x="1582753" y="2407202"/>
            <a:ext cx="0" cy="335878"/>
          </a:xfrm>
          <a:prstGeom prst="line">
            <a:avLst/>
          </a:prstGeom>
          <a:noFill/>
          <a:ln w="38100" cap="flat" cmpd="sng" algn="ctr">
            <a:solidFill>
              <a:srgbClr val="00CC99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DA5AF67-6FBB-49CA-99FE-EF3DF78C7FD2}"/>
              </a:ext>
            </a:extLst>
          </p:cNvPr>
          <p:cNvCxnSpPr>
            <a:cxnSpLocks/>
          </p:cNvCxnSpPr>
          <p:nvPr/>
        </p:nvCxnSpPr>
        <p:spPr bwMode="auto">
          <a:xfrm flipV="1">
            <a:off x="2669203" y="2401935"/>
            <a:ext cx="0" cy="335878"/>
          </a:xfrm>
          <a:prstGeom prst="line">
            <a:avLst/>
          </a:prstGeom>
          <a:noFill/>
          <a:ln w="38100" cap="flat" cmpd="sng" algn="ctr">
            <a:solidFill>
              <a:srgbClr val="00CC99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C072083-C912-413D-9E36-5FCEF429E86D}"/>
              </a:ext>
            </a:extLst>
          </p:cNvPr>
          <p:cNvCxnSpPr>
            <a:cxnSpLocks/>
          </p:cNvCxnSpPr>
          <p:nvPr/>
        </p:nvCxnSpPr>
        <p:spPr bwMode="auto">
          <a:xfrm flipH="1">
            <a:off x="3482641" y="1300908"/>
            <a:ext cx="224202" cy="365626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6AC17A1-B132-448B-9356-30CA9775BE9F}"/>
              </a:ext>
            </a:extLst>
          </p:cNvPr>
          <p:cNvCxnSpPr>
            <a:cxnSpLocks/>
          </p:cNvCxnSpPr>
          <p:nvPr/>
        </p:nvCxnSpPr>
        <p:spPr bwMode="auto">
          <a:xfrm flipH="1">
            <a:off x="6204921" y="1879361"/>
            <a:ext cx="412318" cy="593767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ADF1E0-8951-4D9E-AEEF-9CA4C1AAEB77}"/>
              </a:ext>
            </a:extLst>
          </p:cNvPr>
          <p:cNvCxnSpPr>
            <a:cxnSpLocks/>
          </p:cNvCxnSpPr>
          <p:nvPr/>
        </p:nvCxnSpPr>
        <p:spPr bwMode="auto">
          <a:xfrm flipH="1">
            <a:off x="1923736" y="3179429"/>
            <a:ext cx="2185796" cy="11030"/>
          </a:xfrm>
          <a:prstGeom prst="line">
            <a:avLst/>
          </a:prstGeom>
          <a:noFill/>
          <a:ln w="38100" cap="flat" cmpd="sng" algn="ctr">
            <a:solidFill>
              <a:srgbClr val="2D2DB9">
                <a:lumMod val="60000"/>
                <a:lumOff val="4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0096AF0-3CB2-481C-B3DD-E6F22F7CC015}"/>
              </a:ext>
            </a:extLst>
          </p:cNvPr>
          <p:cNvCxnSpPr>
            <a:cxnSpLocks/>
          </p:cNvCxnSpPr>
          <p:nvPr/>
        </p:nvCxnSpPr>
        <p:spPr bwMode="auto">
          <a:xfrm flipV="1">
            <a:off x="1938250" y="2410704"/>
            <a:ext cx="1761" cy="783652"/>
          </a:xfrm>
          <a:prstGeom prst="line">
            <a:avLst/>
          </a:prstGeom>
          <a:noFill/>
          <a:ln w="38100" cap="flat" cmpd="sng" algn="ctr">
            <a:solidFill>
              <a:srgbClr val="00CC99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C5E60F9-CB1A-4709-999C-2928742D6A74}"/>
              </a:ext>
            </a:extLst>
          </p:cNvPr>
          <p:cNvCxnSpPr>
            <a:cxnSpLocks/>
          </p:cNvCxnSpPr>
          <p:nvPr/>
        </p:nvCxnSpPr>
        <p:spPr bwMode="auto">
          <a:xfrm flipV="1">
            <a:off x="4116122" y="2403283"/>
            <a:ext cx="1761" cy="783652"/>
          </a:xfrm>
          <a:prstGeom prst="line">
            <a:avLst/>
          </a:prstGeom>
          <a:noFill/>
          <a:ln w="38100" cap="flat" cmpd="sng" algn="ctr">
            <a:solidFill>
              <a:srgbClr val="00CC99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A11128B-7050-4F2A-8807-2D9357E1669B}"/>
              </a:ext>
            </a:extLst>
          </p:cNvPr>
          <p:cNvCxnSpPr>
            <a:cxnSpLocks/>
          </p:cNvCxnSpPr>
          <p:nvPr/>
        </p:nvCxnSpPr>
        <p:spPr bwMode="auto">
          <a:xfrm flipH="1">
            <a:off x="4283107" y="1299202"/>
            <a:ext cx="224202" cy="365626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2AD81BD-7F4F-4329-A4F3-63B550C512C3}"/>
              </a:ext>
            </a:extLst>
          </p:cNvPr>
          <p:cNvCxnSpPr>
            <a:cxnSpLocks/>
          </p:cNvCxnSpPr>
          <p:nvPr/>
        </p:nvCxnSpPr>
        <p:spPr bwMode="auto">
          <a:xfrm flipH="1">
            <a:off x="7416211" y="1906070"/>
            <a:ext cx="412318" cy="593767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CBE5FF4-AE67-48CA-A511-CB0D7A3DD8A8}"/>
              </a:ext>
            </a:extLst>
          </p:cNvPr>
          <p:cNvCxnSpPr>
            <a:cxnSpLocks/>
          </p:cNvCxnSpPr>
          <p:nvPr/>
        </p:nvCxnSpPr>
        <p:spPr bwMode="auto">
          <a:xfrm flipH="1">
            <a:off x="1957527" y="3594465"/>
            <a:ext cx="708108" cy="0"/>
          </a:xfrm>
          <a:prstGeom prst="line">
            <a:avLst/>
          </a:prstGeom>
          <a:noFill/>
          <a:ln w="38100" cap="flat" cmpd="sng" algn="ctr">
            <a:solidFill>
              <a:srgbClr val="2D2DB9">
                <a:lumMod val="60000"/>
                <a:lumOff val="4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5020B86-AD7E-4F55-BB5B-2E9D437D70E0}"/>
              </a:ext>
            </a:extLst>
          </p:cNvPr>
          <p:cNvCxnSpPr>
            <a:cxnSpLocks/>
          </p:cNvCxnSpPr>
          <p:nvPr/>
        </p:nvCxnSpPr>
        <p:spPr bwMode="auto">
          <a:xfrm flipV="1">
            <a:off x="2309163" y="2404500"/>
            <a:ext cx="0" cy="1220615"/>
          </a:xfrm>
          <a:prstGeom prst="line">
            <a:avLst/>
          </a:prstGeom>
          <a:noFill/>
          <a:ln w="38100" cap="flat" cmpd="sng" algn="ctr">
            <a:solidFill>
              <a:srgbClr val="00CC99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pic>
        <p:nvPicPr>
          <p:cNvPr id="107" name="Picture 106">
            <a:extLst>
              <a:ext uri="{FF2B5EF4-FFF2-40B4-BE49-F238E27FC236}">
                <a16:creationId xmlns:a16="http://schemas.microsoft.com/office/drawing/2014/main" id="{665FE0A3-5956-405D-8BD7-E3E7C28CF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638" y="3597130"/>
            <a:ext cx="121931" cy="1353429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B428F40D-E9C7-4B9E-BA86-33353C1AB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512" y="3599421"/>
            <a:ext cx="121947" cy="1353605"/>
          </a:xfrm>
          <a:prstGeom prst="rect">
            <a:avLst/>
          </a:prstGeom>
        </p:spPr>
      </p:pic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05A3124-6836-4FAF-8FC4-92D6F1B860BA}"/>
              </a:ext>
            </a:extLst>
          </p:cNvPr>
          <p:cNvCxnSpPr>
            <a:cxnSpLocks/>
          </p:cNvCxnSpPr>
          <p:nvPr/>
        </p:nvCxnSpPr>
        <p:spPr bwMode="auto">
          <a:xfrm flipH="1">
            <a:off x="4668225" y="1278913"/>
            <a:ext cx="224202" cy="365626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3B655F-BF2B-42F3-B9CC-39BAD96D7D5B}"/>
              </a:ext>
            </a:extLst>
          </p:cNvPr>
          <p:cNvCxnSpPr>
            <a:cxnSpLocks/>
          </p:cNvCxnSpPr>
          <p:nvPr/>
        </p:nvCxnSpPr>
        <p:spPr bwMode="auto">
          <a:xfrm flipH="1">
            <a:off x="6749569" y="2685826"/>
            <a:ext cx="412318" cy="593767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55D1DC2-4A58-438C-9603-39A23DDB7738}"/>
              </a:ext>
            </a:extLst>
          </p:cNvPr>
          <p:cNvCxnSpPr>
            <a:cxnSpLocks/>
          </p:cNvCxnSpPr>
          <p:nvPr/>
        </p:nvCxnSpPr>
        <p:spPr bwMode="auto">
          <a:xfrm flipH="1">
            <a:off x="1596106" y="4062555"/>
            <a:ext cx="708108" cy="0"/>
          </a:xfrm>
          <a:prstGeom prst="line">
            <a:avLst/>
          </a:prstGeom>
          <a:noFill/>
          <a:ln w="38100" cap="flat" cmpd="sng" algn="ctr">
            <a:solidFill>
              <a:srgbClr val="2D2DB9">
                <a:lumMod val="60000"/>
                <a:lumOff val="4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85C5A6D-915A-45C9-83D7-8A203AB4B5D0}"/>
              </a:ext>
            </a:extLst>
          </p:cNvPr>
          <p:cNvCxnSpPr>
            <a:stCxn id="31" idx="0"/>
          </p:cNvCxnSpPr>
          <p:nvPr/>
        </p:nvCxnSpPr>
        <p:spPr bwMode="auto">
          <a:xfrm flipH="1" flipV="1">
            <a:off x="1596106" y="4072978"/>
            <a:ext cx="788" cy="818306"/>
          </a:xfrm>
          <a:prstGeom prst="line">
            <a:avLst/>
          </a:prstGeom>
          <a:noFill/>
          <a:ln w="38100" cap="flat" cmpd="sng" algn="ctr">
            <a:solidFill>
              <a:srgbClr val="00CC99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C00F40D-535B-4228-8B91-43AE4EF56024}"/>
              </a:ext>
            </a:extLst>
          </p:cNvPr>
          <p:cNvCxnSpPr>
            <a:stCxn id="33" idx="0"/>
          </p:cNvCxnSpPr>
          <p:nvPr/>
        </p:nvCxnSpPr>
        <p:spPr bwMode="auto">
          <a:xfrm flipH="1" flipV="1">
            <a:off x="2311581" y="4062555"/>
            <a:ext cx="12950" cy="831433"/>
          </a:xfrm>
          <a:prstGeom prst="line">
            <a:avLst/>
          </a:prstGeom>
          <a:noFill/>
          <a:ln w="38100" cap="flat" cmpd="sng" algn="ctr">
            <a:solidFill>
              <a:srgbClr val="00CC99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5E39F3E-FC31-467C-BF56-74D8215B1886}"/>
              </a:ext>
            </a:extLst>
          </p:cNvPr>
          <p:cNvCxnSpPr>
            <a:cxnSpLocks/>
          </p:cNvCxnSpPr>
          <p:nvPr/>
        </p:nvCxnSpPr>
        <p:spPr bwMode="auto">
          <a:xfrm flipH="1">
            <a:off x="3899402" y="1294894"/>
            <a:ext cx="224202" cy="365626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0E3CDFF-E98C-4E79-B7F2-96478EF96A20}"/>
              </a:ext>
            </a:extLst>
          </p:cNvPr>
          <p:cNvCxnSpPr>
            <a:cxnSpLocks/>
          </p:cNvCxnSpPr>
          <p:nvPr/>
        </p:nvCxnSpPr>
        <p:spPr bwMode="auto">
          <a:xfrm flipH="1">
            <a:off x="6775399" y="3526159"/>
            <a:ext cx="412318" cy="593767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F9FA8C3-0322-49BD-A7D6-9F1E4CE26E66}"/>
              </a:ext>
            </a:extLst>
          </p:cNvPr>
          <p:cNvCxnSpPr>
            <a:cxnSpLocks/>
          </p:cNvCxnSpPr>
          <p:nvPr/>
        </p:nvCxnSpPr>
        <p:spPr bwMode="auto">
          <a:xfrm flipH="1">
            <a:off x="4814340" y="2737813"/>
            <a:ext cx="376022" cy="0"/>
          </a:xfrm>
          <a:prstGeom prst="line">
            <a:avLst/>
          </a:prstGeom>
          <a:noFill/>
          <a:ln w="38100" cap="flat" cmpd="sng" algn="ctr">
            <a:solidFill>
              <a:srgbClr val="2D2DB9">
                <a:lumMod val="60000"/>
                <a:lumOff val="4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145E559-5A2E-40CE-9E15-9A4260231899}"/>
              </a:ext>
            </a:extLst>
          </p:cNvPr>
          <p:cNvCxnSpPr>
            <a:cxnSpLocks/>
          </p:cNvCxnSpPr>
          <p:nvPr/>
        </p:nvCxnSpPr>
        <p:spPr bwMode="auto">
          <a:xfrm>
            <a:off x="4822833" y="2337042"/>
            <a:ext cx="0" cy="364063"/>
          </a:xfrm>
          <a:prstGeom prst="line">
            <a:avLst/>
          </a:prstGeom>
          <a:noFill/>
          <a:ln w="38100" cap="flat" cmpd="sng" algn="ctr">
            <a:solidFill>
              <a:srgbClr val="00CC99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9C5A4C0-25CC-4CBC-877E-B75D8F3B7C5A}"/>
              </a:ext>
            </a:extLst>
          </p:cNvPr>
          <p:cNvCxnSpPr>
            <a:cxnSpLocks/>
          </p:cNvCxnSpPr>
          <p:nvPr/>
        </p:nvCxnSpPr>
        <p:spPr bwMode="auto">
          <a:xfrm>
            <a:off x="5190362" y="2383994"/>
            <a:ext cx="0" cy="353033"/>
          </a:xfrm>
          <a:prstGeom prst="line">
            <a:avLst/>
          </a:prstGeom>
          <a:noFill/>
          <a:ln w="38100" cap="flat" cmpd="sng" algn="ctr">
            <a:solidFill>
              <a:srgbClr val="00CC99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43036AB-76C4-4A6D-BF7F-40EA214892D2}"/>
              </a:ext>
            </a:extLst>
          </p:cNvPr>
          <p:cNvCxnSpPr>
            <a:cxnSpLocks/>
          </p:cNvCxnSpPr>
          <p:nvPr/>
        </p:nvCxnSpPr>
        <p:spPr bwMode="auto">
          <a:xfrm flipH="1">
            <a:off x="6380322" y="1312380"/>
            <a:ext cx="224202" cy="365626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EC8853B-1714-486C-B060-697160C5EF40}"/>
              </a:ext>
            </a:extLst>
          </p:cNvPr>
          <p:cNvCxnSpPr>
            <a:cxnSpLocks/>
          </p:cNvCxnSpPr>
          <p:nvPr/>
        </p:nvCxnSpPr>
        <p:spPr bwMode="auto">
          <a:xfrm flipH="1">
            <a:off x="8644705" y="1923392"/>
            <a:ext cx="412318" cy="593767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F0B2BEA-7D37-472C-8F2D-34A9E26A8C20}"/>
              </a:ext>
            </a:extLst>
          </p:cNvPr>
          <p:cNvCxnSpPr>
            <a:cxnSpLocks/>
          </p:cNvCxnSpPr>
          <p:nvPr/>
        </p:nvCxnSpPr>
        <p:spPr bwMode="auto">
          <a:xfrm flipH="1">
            <a:off x="3388477" y="3627836"/>
            <a:ext cx="1453488" cy="17506"/>
          </a:xfrm>
          <a:prstGeom prst="line">
            <a:avLst/>
          </a:prstGeom>
          <a:noFill/>
          <a:ln w="38100" cap="flat" cmpd="sng" algn="ctr">
            <a:solidFill>
              <a:srgbClr val="2D2DB9">
                <a:lumMod val="60000"/>
                <a:lumOff val="4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E958819-E9CD-43D6-8722-D5205F41B8D6}"/>
              </a:ext>
            </a:extLst>
          </p:cNvPr>
          <p:cNvCxnSpPr>
            <a:stCxn id="13" idx="4"/>
          </p:cNvCxnSpPr>
          <p:nvPr/>
        </p:nvCxnSpPr>
        <p:spPr bwMode="auto">
          <a:xfrm>
            <a:off x="3388477" y="2402431"/>
            <a:ext cx="0" cy="1255049"/>
          </a:xfrm>
          <a:prstGeom prst="line">
            <a:avLst/>
          </a:prstGeom>
          <a:noFill/>
          <a:ln w="38100" cap="flat" cmpd="sng" algn="ctr">
            <a:solidFill>
              <a:srgbClr val="00CC99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EFB03CE-6711-43E4-8BEE-13AB12074828}"/>
              </a:ext>
            </a:extLst>
          </p:cNvPr>
          <p:cNvCxnSpPr>
            <a:endCxn id="40" idx="0"/>
          </p:cNvCxnSpPr>
          <p:nvPr/>
        </p:nvCxnSpPr>
        <p:spPr bwMode="auto">
          <a:xfrm>
            <a:off x="4841965" y="3625115"/>
            <a:ext cx="1185" cy="1263110"/>
          </a:xfrm>
          <a:prstGeom prst="line">
            <a:avLst/>
          </a:prstGeom>
          <a:noFill/>
          <a:ln w="38100" cap="flat" cmpd="sng" algn="ctr">
            <a:solidFill>
              <a:srgbClr val="00CC99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DEC4742-1038-4416-ACFF-B6F69738B3E8}"/>
              </a:ext>
            </a:extLst>
          </p:cNvPr>
          <p:cNvCxnSpPr>
            <a:cxnSpLocks/>
          </p:cNvCxnSpPr>
          <p:nvPr/>
        </p:nvCxnSpPr>
        <p:spPr bwMode="auto">
          <a:xfrm flipH="1">
            <a:off x="5390044" y="1299781"/>
            <a:ext cx="224202" cy="365626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E76FA71-AD80-42ED-B1CE-691A552E6A62}"/>
              </a:ext>
            </a:extLst>
          </p:cNvPr>
          <p:cNvCxnSpPr>
            <a:cxnSpLocks/>
          </p:cNvCxnSpPr>
          <p:nvPr/>
        </p:nvCxnSpPr>
        <p:spPr bwMode="auto">
          <a:xfrm flipH="1">
            <a:off x="9228920" y="2686462"/>
            <a:ext cx="412318" cy="593767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C03A4FB-832D-4732-8D79-8F9E3F85234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037863" y="4071719"/>
            <a:ext cx="375360" cy="5237"/>
          </a:xfrm>
          <a:prstGeom prst="line">
            <a:avLst/>
          </a:prstGeom>
          <a:noFill/>
          <a:ln w="38100" cap="flat" cmpd="sng" algn="ctr">
            <a:solidFill>
              <a:srgbClr val="2D2DB9">
                <a:lumMod val="60000"/>
                <a:lumOff val="4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8B0C061-2512-4CD0-896F-B3CFA1AD1991}"/>
              </a:ext>
            </a:extLst>
          </p:cNvPr>
          <p:cNvCxnSpPr>
            <a:cxnSpLocks/>
            <a:stCxn id="12" idx="4"/>
          </p:cNvCxnSpPr>
          <p:nvPr/>
        </p:nvCxnSpPr>
        <p:spPr bwMode="auto">
          <a:xfrm>
            <a:off x="3027056" y="2410898"/>
            <a:ext cx="13129" cy="1659562"/>
          </a:xfrm>
          <a:prstGeom prst="line">
            <a:avLst/>
          </a:prstGeom>
          <a:noFill/>
          <a:ln w="38100" cap="flat" cmpd="sng" algn="ctr">
            <a:solidFill>
              <a:srgbClr val="00CC99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795D8DD-83BF-419E-A239-4E69B89CB502}"/>
              </a:ext>
            </a:extLst>
          </p:cNvPr>
          <p:cNvCxnSpPr>
            <a:stCxn id="36" idx="0"/>
          </p:cNvCxnSpPr>
          <p:nvPr/>
        </p:nvCxnSpPr>
        <p:spPr bwMode="auto">
          <a:xfrm flipV="1">
            <a:off x="3413223" y="4071719"/>
            <a:ext cx="3788" cy="819565"/>
          </a:xfrm>
          <a:prstGeom prst="line">
            <a:avLst/>
          </a:prstGeom>
          <a:noFill/>
          <a:ln w="38100" cap="flat" cmpd="sng" algn="ctr">
            <a:solidFill>
              <a:srgbClr val="00CC99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EE77F4B-D503-4EF8-9CEC-BC5F5289E0CB}"/>
              </a:ext>
            </a:extLst>
          </p:cNvPr>
          <p:cNvCxnSpPr>
            <a:cxnSpLocks/>
          </p:cNvCxnSpPr>
          <p:nvPr/>
        </p:nvCxnSpPr>
        <p:spPr bwMode="auto">
          <a:xfrm flipH="1">
            <a:off x="4956473" y="1302572"/>
            <a:ext cx="224202" cy="365626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E789EB5-8644-49E8-BFF9-D5A7C38B591E}"/>
              </a:ext>
            </a:extLst>
          </p:cNvPr>
          <p:cNvCxnSpPr>
            <a:cxnSpLocks/>
          </p:cNvCxnSpPr>
          <p:nvPr/>
        </p:nvCxnSpPr>
        <p:spPr bwMode="auto">
          <a:xfrm flipH="1">
            <a:off x="9245312" y="3513027"/>
            <a:ext cx="412318" cy="593767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F730F0FC-9A25-4A55-B1EC-0298F0C763F7}"/>
              </a:ext>
            </a:extLst>
          </p:cNvPr>
          <p:cNvCxnSpPr>
            <a:cxnSpLocks/>
          </p:cNvCxnSpPr>
          <p:nvPr/>
        </p:nvCxnSpPr>
        <p:spPr bwMode="auto">
          <a:xfrm flipH="1">
            <a:off x="1231633" y="4566900"/>
            <a:ext cx="1820535" cy="0"/>
          </a:xfrm>
          <a:prstGeom prst="line">
            <a:avLst/>
          </a:prstGeom>
          <a:noFill/>
          <a:ln w="38100" cap="flat" cmpd="sng" algn="ctr">
            <a:solidFill>
              <a:srgbClr val="2D2DB9">
                <a:lumMod val="60000"/>
                <a:lumOff val="4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B616E784-C716-4A45-8C74-E816FC3B7138}"/>
              </a:ext>
            </a:extLst>
          </p:cNvPr>
          <p:cNvCxnSpPr>
            <a:cxnSpLocks/>
          </p:cNvCxnSpPr>
          <p:nvPr/>
        </p:nvCxnSpPr>
        <p:spPr bwMode="auto">
          <a:xfrm flipV="1">
            <a:off x="1230369" y="4566900"/>
            <a:ext cx="0" cy="335878"/>
          </a:xfrm>
          <a:prstGeom prst="line">
            <a:avLst/>
          </a:prstGeom>
          <a:noFill/>
          <a:ln w="38100" cap="flat" cmpd="sng" algn="ctr">
            <a:solidFill>
              <a:srgbClr val="00CC99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E91F8BAF-73FB-4123-A330-3D9FA2B384D2}"/>
              </a:ext>
            </a:extLst>
          </p:cNvPr>
          <p:cNvCxnSpPr>
            <a:cxnSpLocks/>
          </p:cNvCxnSpPr>
          <p:nvPr/>
        </p:nvCxnSpPr>
        <p:spPr bwMode="auto">
          <a:xfrm flipV="1">
            <a:off x="3045863" y="4561572"/>
            <a:ext cx="0" cy="335878"/>
          </a:xfrm>
          <a:prstGeom prst="line">
            <a:avLst/>
          </a:prstGeom>
          <a:noFill/>
          <a:ln w="38100" cap="flat" cmpd="sng" algn="ctr">
            <a:solidFill>
              <a:srgbClr val="00CC99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E80AFFF6-739A-49D4-A5A3-1F6B17C6E0C6}"/>
              </a:ext>
            </a:extLst>
          </p:cNvPr>
          <p:cNvCxnSpPr>
            <a:cxnSpLocks/>
          </p:cNvCxnSpPr>
          <p:nvPr/>
        </p:nvCxnSpPr>
        <p:spPr bwMode="auto">
          <a:xfrm flipH="1">
            <a:off x="3143042" y="1292708"/>
            <a:ext cx="224202" cy="365626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31EE9BB-B025-446F-9CA6-96837FD1D305}"/>
              </a:ext>
            </a:extLst>
          </p:cNvPr>
          <p:cNvCxnSpPr>
            <a:cxnSpLocks/>
          </p:cNvCxnSpPr>
          <p:nvPr/>
        </p:nvCxnSpPr>
        <p:spPr bwMode="auto">
          <a:xfrm flipH="1">
            <a:off x="9214283" y="4397079"/>
            <a:ext cx="412318" cy="593767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66BDA6D-F892-4CB2-805C-2C8B2E5182D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118433" y="4060300"/>
            <a:ext cx="1099249" cy="5733"/>
          </a:xfrm>
          <a:prstGeom prst="line">
            <a:avLst/>
          </a:prstGeom>
          <a:noFill/>
          <a:ln w="38100" cap="flat" cmpd="sng" algn="ctr">
            <a:solidFill>
              <a:srgbClr val="2D2DB9">
                <a:lumMod val="60000"/>
                <a:lumOff val="4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80C6DE0E-25D5-405F-BE9C-E1843F659D8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121075" y="4067137"/>
            <a:ext cx="5058" cy="814786"/>
          </a:xfrm>
          <a:prstGeom prst="line">
            <a:avLst/>
          </a:prstGeom>
          <a:noFill/>
          <a:ln w="38100" cap="flat" cmpd="sng" algn="ctr">
            <a:solidFill>
              <a:srgbClr val="00CC99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2DD8A52-DB89-40FC-AE18-166E7BD7EBB1}"/>
              </a:ext>
            </a:extLst>
          </p:cNvPr>
          <p:cNvCxnSpPr>
            <a:cxnSpLocks/>
          </p:cNvCxnSpPr>
          <p:nvPr/>
        </p:nvCxnSpPr>
        <p:spPr bwMode="auto">
          <a:xfrm flipV="1">
            <a:off x="5215921" y="4074238"/>
            <a:ext cx="1761" cy="835533"/>
          </a:xfrm>
          <a:prstGeom prst="line">
            <a:avLst/>
          </a:prstGeom>
          <a:noFill/>
          <a:ln w="38100" cap="flat" cmpd="sng" algn="ctr">
            <a:solidFill>
              <a:srgbClr val="00CC99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604954B-DE7A-4F56-BD2F-E879F220A3B7}"/>
              </a:ext>
            </a:extLst>
          </p:cNvPr>
          <p:cNvCxnSpPr>
            <a:cxnSpLocks/>
          </p:cNvCxnSpPr>
          <p:nvPr/>
        </p:nvCxnSpPr>
        <p:spPr bwMode="auto">
          <a:xfrm>
            <a:off x="4468115" y="2381051"/>
            <a:ext cx="13129" cy="1659562"/>
          </a:xfrm>
          <a:prstGeom prst="line">
            <a:avLst/>
          </a:prstGeom>
          <a:noFill/>
          <a:ln w="38100" cap="flat" cmpd="sng" algn="ctr">
            <a:solidFill>
              <a:srgbClr val="00CC99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C808F38-6954-44F7-AEF9-703C06A2F22C}"/>
              </a:ext>
            </a:extLst>
          </p:cNvPr>
          <p:cNvCxnSpPr>
            <a:cxnSpLocks/>
          </p:cNvCxnSpPr>
          <p:nvPr/>
        </p:nvCxnSpPr>
        <p:spPr bwMode="auto">
          <a:xfrm flipH="1">
            <a:off x="6053161" y="1312692"/>
            <a:ext cx="224202" cy="365626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B52B77D-7636-4BDA-A66B-17DC834DD900}"/>
              </a:ext>
            </a:extLst>
          </p:cNvPr>
          <p:cNvCxnSpPr>
            <a:cxnSpLocks/>
          </p:cNvCxnSpPr>
          <p:nvPr/>
        </p:nvCxnSpPr>
        <p:spPr bwMode="auto">
          <a:xfrm flipH="1">
            <a:off x="7976389" y="2648345"/>
            <a:ext cx="412318" cy="593767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A09EED9-FFE6-4CAB-BC89-9F1E32914C5E}"/>
              </a:ext>
            </a:extLst>
          </p:cNvPr>
          <p:cNvCxnSpPr>
            <a:cxnSpLocks/>
          </p:cNvCxnSpPr>
          <p:nvPr/>
        </p:nvCxnSpPr>
        <p:spPr bwMode="auto">
          <a:xfrm flipH="1">
            <a:off x="3762068" y="4561572"/>
            <a:ext cx="733552" cy="0"/>
          </a:xfrm>
          <a:prstGeom prst="line">
            <a:avLst/>
          </a:prstGeom>
          <a:noFill/>
          <a:ln w="38100" cap="flat" cmpd="sng" algn="ctr">
            <a:solidFill>
              <a:srgbClr val="2D2DB9">
                <a:lumMod val="60000"/>
                <a:lumOff val="4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16297D59-1DBA-4F70-8C73-40391A6218B7}"/>
              </a:ext>
            </a:extLst>
          </p:cNvPr>
          <p:cNvCxnSpPr>
            <a:cxnSpLocks/>
          </p:cNvCxnSpPr>
          <p:nvPr/>
        </p:nvCxnSpPr>
        <p:spPr bwMode="auto">
          <a:xfrm flipV="1">
            <a:off x="3770810" y="4561572"/>
            <a:ext cx="0" cy="335878"/>
          </a:xfrm>
          <a:prstGeom prst="line">
            <a:avLst/>
          </a:prstGeom>
          <a:noFill/>
          <a:ln w="38100" cap="flat" cmpd="sng" algn="ctr">
            <a:solidFill>
              <a:srgbClr val="00CC99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FA3220E-16E4-46C0-8893-5DE6D6BA684A}"/>
              </a:ext>
            </a:extLst>
          </p:cNvPr>
          <p:cNvCxnSpPr>
            <a:cxnSpLocks/>
          </p:cNvCxnSpPr>
          <p:nvPr/>
        </p:nvCxnSpPr>
        <p:spPr bwMode="auto">
          <a:xfrm flipV="1">
            <a:off x="4495620" y="4561572"/>
            <a:ext cx="0" cy="335878"/>
          </a:xfrm>
          <a:prstGeom prst="line">
            <a:avLst/>
          </a:prstGeom>
          <a:noFill/>
          <a:ln w="38100" cap="flat" cmpd="sng" algn="ctr">
            <a:solidFill>
              <a:srgbClr val="00CC99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7485985-FE28-4360-AFA2-4D86C7CA487A}"/>
              </a:ext>
            </a:extLst>
          </p:cNvPr>
          <p:cNvCxnSpPr>
            <a:cxnSpLocks/>
          </p:cNvCxnSpPr>
          <p:nvPr/>
        </p:nvCxnSpPr>
        <p:spPr bwMode="auto">
          <a:xfrm flipH="1">
            <a:off x="5729693" y="1313259"/>
            <a:ext cx="224202" cy="365626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15BC0C2-A1DD-44A9-A0F3-D3F6278DF1F6}"/>
              </a:ext>
            </a:extLst>
          </p:cNvPr>
          <p:cNvCxnSpPr>
            <a:cxnSpLocks/>
          </p:cNvCxnSpPr>
          <p:nvPr/>
        </p:nvCxnSpPr>
        <p:spPr bwMode="auto">
          <a:xfrm flipH="1">
            <a:off x="8018668" y="3499349"/>
            <a:ext cx="412318" cy="593767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887C669A-60AA-4A6B-BA6D-FF33ECBE95CE}"/>
              </a:ext>
            </a:extLst>
          </p:cNvPr>
          <p:cNvSpPr txBox="1"/>
          <p:nvPr/>
        </p:nvSpPr>
        <p:spPr>
          <a:xfrm>
            <a:off x="7388140" y="4811510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</a:pPr>
            <a:r>
              <a:rPr lang="en-GB" sz="2000" dirty="0"/>
              <a:t>Fig : 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VCG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95280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2E9B-DEA3-4889-8BAD-19FEC3E8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Channel Routing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C93958-BE85-4852-9239-611C80773A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System and Circuit Technology                                  </a:t>
            </a:r>
            <a:r>
              <a:rPr lang="de-DE" b="0" dirty="0"/>
              <a:t>Shoukath Ali Mohammad – 6819945 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29FA7-9CEB-4020-BAED-1E76EFF47A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F86C76-0B8B-4662-9668-65E0B28C7D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3049" y="1336613"/>
            <a:ext cx="9361488" cy="5113337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sz="2400" dirty="0"/>
              <a:t>Improving left-edge algorithm by net splitting</a:t>
            </a:r>
          </a:p>
          <a:p>
            <a:r>
              <a:rPr lang="en-GB" sz="2400" dirty="0"/>
              <a:t>Two advantages: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400" dirty="0"/>
              <a:t>Alleviate conflicts in VCG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400" dirty="0"/>
              <a:t>Number of tracks can often be reduced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F6F2FB-F6BF-4A4F-9EF2-F864FE654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021" y="1654717"/>
            <a:ext cx="1475360" cy="217036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CDFD4E-CC76-4EBD-BCF3-1DB11B292A88}"/>
              </a:ext>
            </a:extLst>
          </p:cNvPr>
          <p:cNvCxnSpPr>
            <a:cxnSpLocks/>
          </p:cNvCxnSpPr>
          <p:nvPr/>
        </p:nvCxnSpPr>
        <p:spPr bwMode="auto">
          <a:xfrm>
            <a:off x="7466918" y="2374797"/>
            <a:ext cx="0" cy="504056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FC23E7-F319-4562-A7FD-B27DF6598B67}"/>
              </a:ext>
            </a:extLst>
          </p:cNvPr>
          <p:cNvCxnSpPr/>
          <p:nvPr/>
        </p:nvCxnSpPr>
        <p:spPr bwMode="auto">
          <a:xfrm flipH="1">
            <a:off x="7034870" y="2878853"/>
            <a:ext cx="432048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3DB913-459D-483B-B1AB-491226504CB0}"/>
              </a:ext>
            </a:extLst>
          </p:cNvPr>
          <p:cNvCxnSpPr/>
          <p:nvPr/>
        </p:nvCxnSpPr>
        <p:spPr bwMode="auto">
          <a:xfrm>
            <a:off x="7034870" y="3022869"/>
            <a:ext cx="576064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4D58C7-3300-4F49-A07B-04AB4EB1D2A6}"/>
              </a:ext>
            </a:extLst>
          </p:cNvPr>
          <p:cNvCxnSpPr>
            <a:cxnSpLocks/>
          </p:cNvCxnSpPr>
          <p:nvPr/>
        </p:nvCxnSpPr>
        <p:spPr bwMode="auto">
          <a:xfrm flipV="1">
            <a:off x="7610934" y="2374797"/>
            <a:ext cx="0" cy="648072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600798-1D4F-488B-A666-6DAB529232AE}"/>
              </a:ext>
            </a:extLst>
          </p:cNvPr>
          <p:cNvCxnSpPr>
            <a:cxnSpLocks/>
          </p:cNvCxnSpPr>
          <p:nvPr/>
        </p:nvCxnSpPr>
        <p:spPr bwMode="auto">
          <a:xfrm>
            <a:off x="7034870" y="2878853"/>
            <a:ext cx="0" cy="144016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BE7814-539F-44CD-ABF4-A1D39ECCFB80}"/>
              </a:ext>
            </a:extLst>
          </p:cNvPr>
          <p:cNvCxnSpPr/>
          <p:nvPr/>
        </p:nvCxnSpPr>
        <p:spPr bwMode="auto">
          <a:xfrm>
            <a:off x="7466918" y="2374797"/>
            <a:ext cx="144016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B715E1-BC86-48E6-B8B0-DB98473F32AB}"/>
              </a:ext>
            </a:extLst>
          </p:cNvPr>
          <p:cNvCxnSpPr/>
          <p:nvPr/>
        </p:nvCxnSpPr>
        <p:spPr bwMode="auto">
          <a:xfrm>
            <a:off x="7097687" y="2939739"/>
            <a:ext cx="441239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87DC90-C1C8-447F-AC78-2011417C3F9F}"/>
              </a:ext>
            </a:extLst>
          </p:cNvPr>
          <p:cNvCxnSpPr/>
          <p:nvPr/>
        </p:nvCxnSpPr>
        <p:spPr bwMode="auto">
          <a:xfrm>
            <a:off x="7538926" y="2739899"/>
            <a:ext cx="0" cy="210962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938024-A2E3-4B68-B270-326DE9C07CA2}"/>
              </a:ext>
            </a:extLst>
          </p:cNvPr>
          <p:cNvCxnSpPr>
            <a:cxnSpLocks/>
          </p:cNvCxnSpPr>
          <p:nvPr/>
        </p:nvCxnSpPr>
        <p:spPr bwMode="auto">
          <a:xfrm>
            <a:off x="7538926" y="2446805"/>
            <a:ext cx="0" cy="18002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40D48F-2E09-42BF-B207-6A978369C95C}"/>
              </a:ext>
            </a:extLst>
          </p:cNvPr>
          <p:cNvCxnSpPr/>
          <p:nvPr/>
        </p:nvCxnSpPr>
        <p:spPr bwMode="auto">
          <a:xfrm flipH="1" flipV="1">
            <a:off x="7970974" y="2536815"/>
            <a:ext cx="539256" cy="90010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11883C-1FA5-47D0-96E1-464DB1BCD412}"/>
              </a:ext>
            </a:extLst>
          </p:cNvPr>
          <p:cNvCxnSpPr/>
          <p:nvPr/>
        </p:nvCxnSpPr>
        <p:spPr bwMode="auto">
          <a:xfrm flipH="1">
            <a:off x="7645963" y="2698833"/>
            <a:ext cx="902084" cy="252028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D71010-8B36-4CBB-A860-0236AA807A6D}"/>
              </a:ext>
            </a:extLst>
          </p:cNvPr>
          <p:cNvSpPr/>
          <p:nvPr/>
        </p:nvSpPr>
        <p:spPr bwMode="auto">
          <a:xfrm>
            <a:off x="8583075" y="2950861"/>
            <a:ext cx="719071" cy="311706"/>
          </a:xfrm>
          <a:prstGeom prst="roundRect">
            <a:avLst/>
          </a:prstGeom>
          <a:solidFill>
            <a:srgbClr val="2D2DB9">
              <a:lumMod val="40000"/>
              <a:lumOff val="60000"/>
            </a:srgbClr>
          </a:solidFill>
          <a:ln w="9525" cap="flat" cmpd="sng" algn="ctr">
            <a:solidFill>
              <a:srgbClr val="2D2DB9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Dogleg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24E609-4BA6-4BDC-8223-C64036BA1E26}"/>
              </a:ext>
            </a:extLst>
          </p:cNvPr>
          <p:cNvCxnSpPr>
            <a:stCxn id="18" idx="1"/>
          </p:cNvCxnSpPr>
          <p:nvPr/>
        </p:nvCxnSpPr>
        <p:spPr bwMode="auto">
          <a:xfrm flipH="1" flipV="1">
            <a:off x="7610934" y="3022869"/>
            <a:ext cx="972141" cy="83845"/>
          </a:xfrm>
          <a:prstGeom prst="straightConnector1">
            <a:avLst/>
          </a:prstGeom>
          <a:noFill/>
          <a:ln w="38100" cap="flat" cmpd="sng" algn="ctr">
            <a:solidFill>
              <a:srgbClr val="2D2DB9">
                <a:lumMod val="60000"/>
                <a:lumOff val="40000"/>
              </a:srgbClr>
            </a:solidFill>
            <a:prstDash val="solid"/>
            <a:headEnd type="none" w="med" len="me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C90B09F-DD5E-46C8-9A7F-9654459F3330}"/>
              </a:ext>
            </a:extLst>
          </p:cNvPr>
          <p:cNvSpPr/>
          <p:nvPr/>
        </p:nvSpPr>
        <p:spPr bwMode="auto">
          <a:xfrm>
            <a:off x="7466919" y="3000625"/>
            <a:ext cx="108988" cy="19005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B39901-C6C2-4101-AC6C-34074F35425B}"/>
              </a:ext>
            </a:extLst>
          </p:cNvPr>
          <p:cNvSpPr txBox="1"/>
          <p:nvPr/>
        </p:nvSpPr>
        <p:spPr>
          <a:xfrm>
            <a:off x="8538909" y="2453991"/>
            <a:ext cx="1023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Net splitting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C66867-3B77-4C37-8642-5254407C9F8C}"/>
              </a:ext>
            </a:extLst>
          </p:cNvPr>
          <p:cNvSpPr/>
          <p:nvPr/>
        </p:nvSpPr>
        <p:spPr bwMode="auto">
          <a:xfrm>
            <a:off x="488503" y="1067057"/>
            <a:ext cx="4032449" cy="56174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marL="0" indent="0">
              <a:buNone/>
            </a:pPr>
            <a:r>
              <a:rPr lang="en-GB" sz="2400" b="1" dirty="0"/>
              <a:t>Dogleg Routing Algorithm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EB3671-AE4D-4CF0-A4ED-F9EA13C76280}"/>
              </a:ext>
            </a:extLst>
          </p:cNvPr>
          <p:cNvSpPr txBox="1"/>
          <p:nvPr/>
        </p:nvSpPr>
        <p:spPr>
          <a:xfrm>
            <a:off x="6918901" y="4649444"/>
            <a:ext cx="264340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Reference: Detailed routing by Andrew B. </a:t>
            </a:r>
            <a:r>
              <a:rPr lang="en-GB" sz="1600" dirty="0" err="1">
                <a:solidFill>
                  <a:srgbClr val="000000"/>
                </a:solidFill>
                <a:latin typeface="Times New Roman" pitchFamily="18" charset="0"/>
              </a:rPr>
              <a:t>Kahng</a:t>
            </a:r>
            <a:endParaRPr lang="en-GB" sz="1600" dirty="0">
              <a:solidFill>
                <a:srgbClr val="000000"/>
              </a:solidFill>
              <a:latin typeface="Times New Roman" pitchFamily="18" charset="0"/>
            </a:endParaRPr>
          </a:p>
          <a:p>
            <a:pPr algn="ctr" eaLnBrk="0" hangingPunct="0"/>
            <a:endParaRPr lang="en-GB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37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2C74-026A-469F-8EDA-72856CA8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Channel Routing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DBDFAF-BA8A-43AF-969E-F487378D23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System and Circuit Technology                                  </a:t>
            </a:r>
            <a:r>
              <a:rPr lang="de-DE" b="0" dirty="0"/>
              <a:t>Shoukath Ali Mohammad – 6819945 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723E8-EFAD-4138-8242-B8BF3261EF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14</a:t>
            </a:fld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870238-C81B-41B0-B879-88E2134AF79C}"/>
              </a:ext>
            </a:extLst>
          </p:cNvPr>
          <p:cNvCxnSpPr>
            <a:cxnSpLocks/>
          </p:cNvCxnSpPr>
          <p:nvPr/>
        </p:nvCxnSpPr>
        <p:spPr bwMode="auto">
          <a:xfrm>
            <a:off x="517507" y="1706806"/>
            <a:ext cx="2160240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19479F-6566-4791-AC89-48125B608BD9}"/>
              </a:ext>
            </a:extLst>
          </p:cNvPr>
          <p:cNvCxnSpPr>
            <a:cxnSpLocks/>
          </p:cNvCxnSpPr>
          <p:nvPr/>
        </p:nvCxnSpPr>
        <p:spPr bwMode="auto">
          <a:xfrm>
            <a:off x="522675" y="2354905"/>
            <a:ext cx="2155072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6A586C81-5B20-4CB2-A988-6525FEB54AAB}"/>
              </a:ext>
            </a:extLst>
          </p:cNvPr>
          <p:cNvSpPr/>
          <p:nvPr/>
        </p:nvSpPr>
        <p:spPr bwMode="auto">
          <a:xfrm>
            <a:off x="676307" y="1634798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132C0A30-4A12-4003-88DB-D35941EB49F9}"/>
              </a:ext>
            </a:extLst>
          </p:cNvPr>
          <p:cNvSpPr/>
          <p:nvPr/>
        </p:nvSpPr>
        <p:spPr bwMode="auto">
          <a:xfrm>
            <a:off x="1106194" y="1641225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2B61798B-06A6-4DF3-9126-B996498CE997}"/>
              </a:ext>
            </a:extLst>
          </p:cNvPr>
          <p:cNvSpPr/>
          <p:nvPr/>
        </p:nvSpPr>
        <p:spPr bwMode="auto">
          <a:xfrm>
            <a:off x="1540403" y="1634798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799797B-1D82-41B2-A2E6-9AC564AA9621}"/>
              </a:ext>
            </a:extLst>
          </p:cNvPr>
          <p:cNvSpPr/>
          <p:nvPr/>
        </p:nvSpPr>
        <p:spPr bwMode="auto">
          <a:xfrm>
            <a:off x="665195" y="2270283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42872D6C-43B8-4A7B-B7C0-40A080D913CE}"/>
              </a:ext>
            </a:extLst>
          </p:cNvPr>
          <p:cNvSpPr/>
          <p:nvPr/>
        </p:nvSpPr>
        <p:spPr bwMode="auto">
          <a:xfrm>
            <a:off x="1096577" y="2270283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A57F4030-AE71-4761-AC85-345BB70637CE}"/>
              </a:ext>
            </a:extLst>
          </p:cNvPr>
          <p:cNvSpPr/>
          <p:nvPr/>
        </p:nvSpPr>
        <p:spPr bwMode="auto">
          <a:xfrm>
            <a:off x="1530787" y="2270283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01EF7B-8D24-4984-9530-49030A520546}"/>
              </a:ext>
            </a:extLst>
          </p:cNvPr>
          <p:cNvSpPr txBox="1"/>
          <p:nvPr/>
        </p:nvSpPr>
        <p:spPr>
          <a:xfrm>
            <a:off x="559000" y="1297735"/>
            <a:ext cx="3786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7CFA50-578F-44F1-8CF6-9652F49ABAEC}"/>
              </a:ext>
            </a:extLst>
          </p:cNvPr>
          <p:cNvSpPr txBox="1"/>
          <p:nvPr/>
        </p:nvSpPr>
        <p:spPr>
          <a:xfrm>
            <a:off x="988887" y="1305871"/>
            <a:ext cx="3786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6C0872-ADEB-48CB-B855-8CEF998F1EEB}"/>
              </a:ext>
            </a:extLst>
          </p:cNvPr>
          <p:cNvSpPr txBox="1"/>
          <p:nvPr/>
        </p:nvSpPr>
        <p:spPr>
          <a:xfrm>
            <a:off x="1430309" y="1303884"/>
            <a:ext cx="3642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1858CF-1439-4420-8258-030ACE3C2559}"/>
              </a:ext>
            </a:extLst>
          </p:cNvPr>
          <p:cNvSpPr txBox="1"/>
          <p:nvPr/>
        </p:nvSpPr>
        <p:spPr>
          <a:xfrm>
            <a:off x="579039" y="2354905"/>
            <a:ext cx="3193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3DC685-1F25-4A7E-8B24-CBAC42E4B584}"/>
              </a:ext>
            </a:extLst>
          </p:cNvPr>
          <p:cNvSpPr txBox="1"/>
          <p:nvPr/>
        </p:nvSpPr>
        <p:spPr>
          <a:xfrm>
            <a:off x="987786" y="2369467"/>
            <a:ext cx="3642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FC86CA-551F-4803-B2F7-50928F3B8235}"/>
              </a:ext>
            </a:extLst>
          </p:cNvPr>
          <p:cNvSpPr txBox="1"/>
          <p:nvPr/>
        </p:nvSpPr>
        <p:spPr>
          <a:xfrm>
            <a:off x="1443134" y="2361054"/>
            <a:ext cx="3193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7DF95A45-077F-4E71-9429-EAC3ACD802EC}"/>
              </a:ext>
            </a:extLst>
          </p:cNvPr>
          <p:cNvSpPr/>
          <p:nvPr/>
        </p:nvSpPr>
        <p:spPr bwMode="auto">
          <a:xfrm>
            <a:off x="1985269" y="1634798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B76A431B-3C0F-4464-82A5-BB7A2F137E64}"/>
              </a:ext>
            </a:extLst>
          </p:cNvPr>
          <p:cNvSpPr/>
          <p:nvPr/>
        </p:nvSpPr>
        <p:spPr bwMode="auto">
          <a:xfrm>
            <a:off x="2430135" y="1634798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F91DCD76-B0C6-479D-96F2-AB97F548B9FB}"/>
              </a:ext>
            </a:extLst>
          </p:cNvPr>
          <p:cNvSpPr/>
          <p:nvPr/>
        </p:nvSpPr>
        <p:spPr bwMode="auto">
          <a:xfrm>
            <a:off x="1985269" y="2270283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11ACF449-E785-4A1B-AD01-7EE2EE057D6E}"/>
              </a:ext>
            </a:extLst>
          </p:cNvPr>
          <p:cNvSpPr/>
          <p:nvPr/>
        </p:nvSpPr>
        <p:spPr bwMode="auto">
          <a:xfrm>
            <a:off x="2430135" y="2270283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C03AEA-6218-4402-A1D8-C2F43029299D}"/>
              </a:ext>
            </a:extLst>
          </p:cNvPr>
          <p:cNvSpPr txBox="1"/>
          <p:nvPr/>
        </p:nvSpPr>
        <p:spPr>
          <a:xfrm>
            <a:off x="1884139" y="1303884"/>
            <a:ext cx="3642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F529C6-1B45-4412-9F4D-3AE50ED751AD}"/>
              </a:ext>
            </a:extLst>
          </p:cNvPr>
          <p:cNvSpPr txBox="1"/>
          <p:nvPr/>
        </p:nvSpPr>
        <p:spPr>
          <a:xfrm>
            <a:off x="2365221" y="1305871"/>
            <a:ext cx="3193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7221A8-6CBB-42BC-96FC-CF2882D46A10}"/>
              </a:ext>
            </a:extLst>
          </p:cNvPr>
          <p:cNvSpPr txBox="1"/>
          <p:nvPr/>
        </p:nvSpPr>
        <p:spPr>
          <a:xfrm>
            <a:off x="1900201" y="2354905"/>
            <a:ext cx="3642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96943E-6904-430D-B416-0169AEB5E1CE}"/>
              </a:ext>
            </a:extLst>
          </p:cNvPr>
          <p:cNvSpPr txBox="1"/>
          <p:nvPr/>
        </p:nvSpPr>
        <p:spPr>
          <a:xfrm>
            <a:off x="2305118" y="2384068"/>
            <a:ext cx="3642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A46B42A7-FECF-41E4-A89A-8B393E04D6F6}"/>
              </a:ext>
            </a:extLst>
          </p:cNvPr>
          <p:cNvSpPr/>
          <p:nvPr/>
        </p:nvSpPr>
        <p:spPr bwMode="auto">
          <a:xfrm>
            <a:off x="4152444" y="720186"/>
            <a:ext cx="457200" cy="45720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AD40E944-F190-44F3-9767-B6005A619ACC}"/>
              </a:ext>
            </a:extLst>
          </p:cNvPr>
          <p:cNvSpPr/>
          <p:nvPr/>
        </p:nvSpPr>
        <p:spPr bwMode="auto">
          <a:xfrm>
            <a:off x="4152444" y="1516256"/>
            <a:ext cx="457200" cy="45720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7363D1AF-3364-4325-B558-21F8E26FCD81}"/>
              </a:ext>
            </a:extLst>
          </p:cNvPr>
          <p:cNvSpPr/>
          <p:nvPr/>
        </p:nvSpPr>
        <p:spPr bwMode="auto">
          <a:xfrm>
            <a:off x="4153169" y="2335058"/>
            <a:ext cx="457200" cy="45720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B5F044C-90EF-49EF-8641-6199F125D497}"/>
              </a:ext>
            </a:extLst>
          </p:cNvPr>
          <p:cNvCxnSpPr>
            <a:stCxn id="28" idx="4"/>
            <a:endCxn id="29" idx="0"/>
          </p:cNvCxnSpPr>
          <p:nvPr/>
        </p:nvCxnSpPr>
        <p:spPr bwMode="auto">
          <a:xfrm>
            <a:off x="4381044" y="1177386"/>
            <a:ext cx="0" cy="33887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63C7221-D4BC-478F-9968-138D5CE7B409}"/>
              </a:ext>
            </a:extLst>
          </p:cNvPr>
          <p:cNvCxnSpPr>
            <a:stCxn id="29" idx="4"/>
            <a:endCxn id="30" idx="0"/>
          </p:cNvCxnSpPr>
          <p:nvPr/>
        </p:nvCxnSpPr>
        <p:spPr bwMode="auto">
          <a:xfrm>
            <a:off x="4381044" y="1973456"/>
            <a:ext cx="725" cy="361602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5A54133-878F-4878-940A-30C803009305}"/>
              </a:ext>
            </a:extLst>
          </p:cNvPr>
          <p:cNvSpPr txBox="1"/>
          <p:nvPr/>
        </p:nvSpPr>
        <p:spPr>
          <a:xfrm>
            <a:off x="4184630" y="741037"/>
            <a:ext cx="3786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B9C422-C110-4E29-826B-9470E19002B5}"/>
              </a:ext>
            </a:extLst>
          </p:cNvPr>
          <p:cNvSpPr txBox="1"/>
          <p:nvPr/>
        </p:nvSpPr>
        <p:spPr>
          <a:xfrm>
            <a:off x="4229514" y="1553980"/>
            <a:ext cx="3337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A72ABA-1E62-4272-A1C8-11749BFBDC5E}"/>
              </a:ext>
            </a:extLst>
          </p:cNvPr>
          <p:cNvSpPr txBox="1"/>
          <p:nvPr/>
        </p:nvSpPr>
        <p:spPr>
          <a:xfrm>
            <a:off x="4199057" y="2339036"/>
            <a:ext cx="3642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A7BC9A5-CBA3-4448-9331-99E5F1962212}"/>
              </a:ext>
            </a:extLst>
          </p:cNvPr>
          <p:cNvCxnSpPr>
            <a:cxnSpLocks/>
          </p:cNvCxnSpPr>
          <p:nvPr/>
        </p:nvCxnSpPr>
        <p:spPr bwMode="auto">
          <a:xfrm>
            <a:off x="6496263" y="1261985"/>
            <a:ext cx="2160240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E162BA3-46F3-417D-9D04-44ACE8F106AE}"/>
              </a:ext>
            </a:extLst>
          </p:cNvPr>
          <p:cNvCxnSpPr>
            <a:cxnSpLocks/>
          </p:cNvCxnSpPr>
          <p:nvPr/>
        </p:nvCxnSpPr>
        <p:spPr bwMode="auto">
          <a:xfrm>
            <a:off x="6488606" y="2658966"/>
            <a:ext cx="2155072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A05DE51B-D223-444F-ADF5-1A64195CB7FC}"/>
              </a:ext>
            </a:extLst>
          </p:cNvPr>
          <p:cNvSpPr/>
          <p:nvPr/>
        </p:nvSpPr>
        <p:spPr bwMode="auto">
          <a:xfrm>
            <a:off x="6655063" y="1189977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83DA34A9-C376-4DA6-9AA9-07535C30980F}"/>
              </a:ext>
            </a:extLst>
          </p:cNvPr>
          <p:cNvSpPr/>
          <p:nvPr/>
        </p:nvSpPr>
        <p:spPr bwMode="auto">
          <a:xfrm>
            <a:off x="7084950" y="1196404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C2056DD9-9D6F-46C7-BABA-B7AD46F14261}"/>
              </a:ext>
            </a:extLst>
          </p:cNvPr>
          <p:cNvSpPr/>
          <p:nvPr/>
        </p:nvSpPr>
        <p:spPr bwMode="auto">
          <a:xfrm>
            <a:off x="7519159" y="1189977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A037B992-29DB-4F88-B079-679CC35CD51C}"/>
              </a:ext>
            </a:extLst>
          </p:cNvPr>
          <p:cNvSpPr/>
          <p:nvPr/>
        </p:nvSpPr>
        <p:spPr bwMode="auto">
          <a:xfrm>
            <a:off x="6631126" y="2574344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0E0379C8-08D4-405B-8F0B-D7F07FFD5E8A}"/>
              </a:ext>
            </a:extLst>
          </p:cNvPr>
          <p:cNvSpPr/>
          <p:nvPr/>
        </p:nvSpPr>
        <p:spPr bwMode="auto">
          <a:xfrm>
            <a:off x="7062508" y="2574344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6C671CE7-DC55-44C8-A08A-3085D3F6921A}"/>
              </a:ext>
            </a:extLst>
          </p:cNvPr>
          <p:cNvSpPr/>
          <p:nvPr/>
        </p:nvSpPr>
        <p:spPr bwMode="auto">
          <a:xfrm>
            <a:off x="7496718" y="2574344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07D5065-AE90-4E22-8C9B-9D1CD39BEB7D}"/>
              </a:ext>
            </a:extLst>
          </p:cNvPr>
          <p:cNvSpPr txBox="1"/>
          <p:nvPr/>
        </p:nvSpPr>
        <p:spPr>
          <a:xfrm>
            <a:off x="6537756" y="852914"/>
            <a:ext cx="3786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767071-8731-48F0-AEA8-D6F239BB394C}"/>
              </a:ext>
            </a:extLst>
          </p:cNvPr>
          <p:cNvSpPr txBox="1"/>
          <p:nvPr/>
        </p:nvSpPr>
        <p:spPr>
          <a:xfrm>
            <a:off x="6967643" y="861050"/>
            <a:ext cx="3786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9DD271-1853-4E76-9D03-210BEA6DC099}"/>
              </a:ext>
            </a:extLst>
          </p:cNvPr>
          <p:cNvSpPr txBox="1"/>
          <p:nvPr/>
        </p:nvSpPr>
        <p:spPr>
          <a:xfrm>
            <a:off x="7409065" y="859063"/>
            <a:ext cx="3642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33C093-CACC-47C6-826A-B25581E1DCF5}"/>
              </a:ext>
            </a:extLst>
          </p:cNvPr>
          <p:cNvSpPr txBox="1"/>
          <p:nvPr/>
        </p:nvSpPr>
        <p:spPr>
          <a:xfrm>
            <a:off x="6544970" y="2658966"/>
            <a:ext cx="3193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77E0CB-9280-48DE-A6FD-FA1992CD1A13}"/>
              </a:ext>
            </a:extLst>
          </p:cNvPr>
          <p:cNvSpPr txBox="1"/>
          <p:nvPr/>
        </p:nvSpPr>
        <p:spPr>
          <a:xfrm>
            <a:off x="6953717" y="2673528"/>
            <a:ext cx="3642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2FB6FA5-F479-4E0E-B5B1-4319D7B284D7}"/>
              </a:ext>
            </a:extLst>
          </p:cNvPr>
          <p:cNvSpPr txBox="1"/>
          <p:nvPr/>
        </p:nvSpPr>
        <p:spPr>
          <a:xfrm>
            <a:off x="7409065" y="2665115"/>
            <a:ext cx="3193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81FB9977-1DB5-4732-9FD2-08FC76BD5A63}"/>
              </a:ext>
            </a:extLst>
          </p:cNvPr>
          <p:cNvSpPr/>
          <p:nvPr/>
        </p:nvSpPr>
        <p:spPr bwMode="auto">
          <a:xfrm>
            <a:off x="7964025" y="1189977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D46D2E4C-B537-483E-9CBB-D85293EDF3EF}"/>
              </a:ext>
            </a:extLst>
          </p:cNvPr>
          <p:cNvSpPr/>
          <p:nvPr/>
        </p:nvSpPr>
        <p:spPr bwMode="auto">
          <a:xfrm>
            <a:off x="8408891" y="1189977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1F7AF328-D84E-4C00-93E6-A046D0E5FE0D}"/>
              </a:ext>
            </a:extLst>
          </p:cNvPr>
          <p:cNvSpPr/>
          <p:nvPr/>
        </p:nvSpPr>
        <p:spPr bwMode="auto">
          <a:xfrm>
            <a:off x="7951200" y="2574344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8541CB54-4829-4FFE-A89E-1249091E563C}"/>
              </a:ext>
            </a:extLst>
          </p:cNvPr>
          <p:cNvSpPr/>
          <p:nvPr/>
        </p:nvSpPr>
        <p:spPr bwMode="auto">
          <a:xfrm>
            <a:off x="8396066" y="2574344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9292AE2-6638-4E79-8FD9-6D04379651D8}"/>
              </a:ext>
            </a:extLst>
          </p:cNvPr>
          <p:cNvSpPr txBox="1"/>
          <p:nvPr/>
        </p:nvSpPr>
        <p:spPr>
          <a:xfrm>
            <a:off x="7862895" y="859063"/>
            <a:ext cx="3642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B1711A-5554-49DC-A9A1-402C3F00C99A}"/>
              </a:ext>
            </a:extLst>
          </p:cNvPr>
          <p:cNvSpPr txBox="1"/>
          <p:nvPr/>
        </p:nvSpPr>
        <p:spPr>
          <a:xfrm>
            <a:off x="8343977" y="861050"/>
            <a:ext cx="3193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A61EFB9-CD1D-4552-844D-38D5970E14D8}"/>
              </a:ext>
            </a:extLst>
          </p:cNvPr>
          <p:cNvSpPr txBox="1"/>
          <p:nvPr/>
        </p:nvSpPr>
        <p:spPr>
          <a:xfrm>
            <a:off x="7866132" y="2658966"/>
            <a:ext cx="3642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1DEC3F7-EF6F-4091-B5BE-99355D8DCE6C}"/>
              </a:ext>
            </a:extLst>
          </p:cNvPr>
          <p:cNvSpPr txBox="1"/>
          <p:nvPr/>
        </p:nvSpPr>
        <p:spPr>
          <a:xfrm>
            <a:off x="8271049" y="2688129"/>
            <a:ext cx="3642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B62E7BA-DEC8-4DAC-95C5-619FBB37A7DD}"/>
              </a:ext>
            </a:extLst>
          </p:cNvPr>
          <p:cNvCxnSpPr>
            <a:cxnSpLocks/>
          </p:cNvCxnSpPr>
          <p:nvPr/>
        </p:nvCxnSpPr>
        <p:spPr bwMode="auto">
          <a:xfrm>
            <a:off x="298290" y="3980272"/>
            <a:ext cx="2160240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9E576CB-11B1-4B8C-8887-5EB58BEF4378}"/>
              </a:ext>
            </a:extLst>
          </p:cNvPr>
          <p:cNvCxnSpPr>
            <a:cxnSpLocks/>
          </p:cNvCxnSpPr>
          <p:nvPr/>
        </p:nvCxnSpPr>
        <p:spPr bwMode="auto">
          <a:xfrm>
            <a:off x="288349" y="5322205"/>
            <a:ext cx="2155072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8EFEC94B-0298-4BB1-B9DA-8960B43D2AD1}"/>
              </a:ext>
            </a:extLst>
          </p:cNvPr>
          <p:cNvSpPr/>
          <p:nvPr/>
        </p:nvSpPr>
        <p:spPr bwMode="auto">
          <a:xfrm>
            <a:off x="457090" y="3908264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9AF316F5-D518-4452-AB1C-47A9C808439D}"/>
              </a:ext>
            </a:extLst>
          </p:cNvPr>
          <p:cNvSpPr/>
          <p:nvPr/>
        </p:nvSpPr>
        <p:spPr bwMode="auto">
          <a:xfrm>
            <a:off x="886977" y="3914691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562C6345-26FA-40E7-99AB-8C0E5734AD4A}"/>
              </a:ext>
            </a:extLst>
          </p:cNvPr>
          <p:cNvSpPr/>
          <p:nvPr/>
        </p:nvSpPr>
        <p:spPr bwMode="auto">
          <a:xfrm>
            <a:off x="1321186" y="3908264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2B41351A-93B0-4B0F-92EE-28D34DE04B5E}"/>
              </a:ext>
            </a:extLst>
          </p:cNvPr>
          <p:cNvSpPr/>
          <p:nvPr/>
        </p:nvSpPr>
        <p:spPr bwMode="auto">
          <a:xfrm>
            <a:off x="430869" y="5237583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93DAB498-A54B-4457-94D0-5FF98238ECA1}"/>
              </a:ext>
            </a:extLst>
          </p:cNvPr>
          <p:cNvSpPr/>
          <p:nvPr/>
        </p:nvSpPr>
        <p:spPr bwMode="auto">
          <a:xfrm>
            <a:off x="862251" y="5237583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40CCCC23-D9CC-4EE7-9F73-7F2BF8176AC3}"/>
              </a:ext>
            </a:extLst>
          </p:cNvPr>
          <p:cNvSpPr/>
          <p:nvPr/>
        </p:nvSpPr>
        <p:spPr bwMode="auto">
          <a:xfrm>
            <a:off x="1296461" y="5237583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198A8BA-0B1F-43E9-8B6C-43BEC6D0CEB4}"/>
              </a:ext>
            </a:extLst>
          </p:cNvPr>
          <p:cNvSpPr txBox="1"/>
          <p:nvPr/>
        </p:nvSpPr>
        <p:spPr>
          <a:xfrm>
            <a:off x="339783" y="3571201"/>
            <a:ext cx="3786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5621B8E-86AD-494F-883B-63A008EDD3F1}"/>
              </a:ext>
            </a:extLst>
          </p:cNvPr>
          <p:cNvSpPr txBox="1"/>
          <p:nvPr/>
        </p:nvSpPr>
        <p:spPr>
          <a:xfrm>
            <a:off x="769670" y="3579337"/>
            <a:ext cx="3786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CEDB125-82B3-4C1A-BECA-67840A234AEE}"/>
              </a:ext>
            </a:extLst>
          </p:cNvPr>
          <p:cNvSpPr txBox="1"/>
          <p:nvPr/>
        </p:nvSpPr>
        <p:spPr>
          <a:xfrm>
            <a:off x="1211092" y="3577350"/>
            <a:ext cx="3642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B126E61-0267-45A6-8428-BDEE02DCA795}"/>
              </a:ext>
            </a:extLst>
          </p:cNvPr>
          <p:cNvSpPr txBox="1"/>
          <p:nvPr/>
        </p:nvSpPr>
        <p:spPr>
          <a:xfrm>
            <a:off x="344713" y="5322205"/>
            <a:ext cx="3193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AB77251-5BAF-4CEF-9D0B-58B232525B6D}"/>
              </a:ext>
            </a:extLst>
          </p:cNvPr>
          <p:cNvSpPr txBox="1"/>
          <p:nvPr/>
        </p:nvSpPr>
        <p:spPr>
          <a:xfrm>
            <a:off x="753460" y="5336767"/>
            <a:ext cx="3642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F862CE-188F-4030-BB2B-1CB3D2BEDB11}"/>
              </a:ext>
            </a:extLst>
          </p:cNvPr>
          <p:cNvSpPr txBox="1"/>
          <p:nvPr/>
        </p:nvSpPr>
        <p:spPr>
          <a:xfrm>
            <a:off x="1208808" y="5328354"/>
            <a:ext cx="3193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7FAB8F7A-7B39-428E-BFCD-F577188EBEAA}"/>
              </a:ext>
            </a:extLst>
          </p:cNvPr>
          <p:cNvSpPr/>
          <p:nvPr/>
        </p:nvSpPr>
        <p:spPr bwMode="auto">
          <a:xfrm>
            <a:off x="1766052" y="3908264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52A604AB-86FC-4DB1-8D50-4D062BF796F0}"/>
              </a:ext>
            </a:extLst>
          </p:cNvPr>
          <p:cNvSpPr/>
          <p:nvPr/>
        </p:nvSpPr>
        <p:spPr bwMode="auto">
          <a:xfrm>
            <a:off x="2210918" y="3908264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71AAF48E-36D4-49EF-B5F8-71E9276DD382}"/>
              </a:ext>
            </a:extLst>
          </p:cNvPr>
          <p:cNvSpPr/>
          <p:nvPr/>
        </p:nvSpPr>
        <p:spPr bwMode="auto">
          <a:xfrm>
            <a:off x="1750943" y="5237583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A7F05395-F295-4B53-8602-5E4EFE609785}"/>
              </a:ext>
            </a:extLst>
          </p:cNvPr>
          <p:cNvSpPr/>
          <p:nvPr/>
        </p:nvSpPr>
        <p:spPr bwMode="auto">
          <a:xfrm>
            <a:off x="2195809" y="5237583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BDB8BFB-CCC9-4669-9BA3-A0910268862D}"/>
              </a:ext>
            </a:extLst>
          </p:cNvPr>
          <p:cNvSpPr txBox="1"/>
          <p:nvPr/>
        </p:nvSpPr>
        <p:spPr>
          <a:xfrm>
            <a:off x="1664922" y="3577350"/>
            <a:ext cx="3642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CAE9CEF-4C24-4EA0-B67D-1A6A1901C08B}"/>
              </a:ext>
            </a:extLst>
          </p:cNvPr>
          <p:cNvSpPr txBox="1"/>
          <p:nvPr/>
        </p:nvSpPr>
        <p:spPr>
          <a:xfrm>
            <a:off x="2146004" y="3579337"/>
            <a:ext cx="3193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EB815A8-1264-47C0-82C1-BF2E920C5222}"/>
              </a:ext>
            </a:extLst>
          </p:cNvPr>
          <p:cNvSpPr txBox="1"/>
          <p:nvPr/>
        </p:nvSpPr>
        <p:spPr>
          <a:xfrm>
            <a:off x="1665875" y="5322205"/>
            <a:ext cx="3642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1092D3C-3425-48FF-A274-F2325BC1637C}"/>
              </a:ext>
            </a:extLst>
          </p:cNvPr>
          <p:cNvSpPr txBox="1"/>
          <p:nvPr/>
        </p:nvSpPr>
        <p:spPr>
          <a:xfrm>
            <a:off x="2070792" y="5351368"/>
            <a:ext cx="3642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80" name="Flowchart: Connector 79">
            <a:extLst>
              <a:ext uri="{FF2B5EF4-FFF2-40B4-BE49-F238E27FC236}">
                <a16:creationId xmlns:a16="http://schemas.microsoft.com/office/drawing/2014/main" id="{5A4FD71B-D3B1-4F49-AA8C-CC5410D8ED05}"/>
              </a:ext>
            </a:extLst>
          </p:cNvPr>
          <p:cNvSpPr/>
          <p:nvPr/>
        </p:nvSpPr>
        <p:spPr bwMode="auto">
          <a:xfrm>
            <a:off x="3958109" y="3890217"/>
            <a:ext cx="457200" cy="45720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id="{99B41D5A-E4ED-4F78-9E65-23FCC638A544}"/>
              </a:ext>
            </a:extLst>
          </p:cNvPr>
          <p:cNvSpPr/>
          <p:nvPr/>
        </p:nvSpPr>
        <p:spPr bwMode="auto">
          <a:xfrm>
            <a:off x="3958834" y="4709019"/>
            <a:ext cx="457200" cy="45720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4726B10-EC79-442D-9973-EEA1D34E12DB}"/>
              </a:ext>
            </a:extLst>
          </p:cNvPr>
          <p:cNvCxnSpPr>
            <a:stCxn id="80" idx="4"/>
            <a:endCxn id="81" idx="0"/>
          </p:cNvCxnSpPr>
          <p:nvPr/>
        </p:nvCxnSpPr>
        <p:spPr bwMode="auto">
          <a:xfrm>
            <a:off x="4186709" y="4347417"/>
            <a:ext cx="725" cy="361602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B08A5FF-E89F-47BB-B96D-A2510AA860BF}"/>
              </a:ext>
            </a:extLst>
          </p:cNvPr>
          <p:cNvSpPr txBox="1"/>
          <p:nvPr/>
        </p:nvSpPr>
        <p:spPr>
          <a:xfrm>
            <a:off x="4035179" y="3927941"/>
            <a:ext cx="3337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F2FE42D-AE2E-40C5-9F1F-1F212D12AAF7}"/>
              </a:ext>
            </a:extLst>
          </p:cNvPr>
          <p:cNvSpPr txBox="1"/>
          <p:nvPr/>
        </p:nvSpPr>
        <p:spPr>
          <a:xfrm>
            <a:off x="3942582" y="4729870"/>
            <a:ext cx="5628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FF0000"/>
                </a:solidFill>
                <a:latin typeface="Times New Roman" pitchFamily="18" charset="0"/>
              </a:rPr>
              <a:t>B1</a:t>
            </a:r>
          </a:p>
        </p:txBody>
      </p: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4E52C31C-50FB-4CCA-8B91-B3DA59A9B2B6}"/>
              </a:ext>
            </a:extLst>
          </p:cNvPr>
          <p:cNvSpPr/>
          <p:nvPr/>
        </p:nvSpPr>
        <p:spPr bwMode="auto">
          <a:xfrm>
            <a:off x="5156931" y="3893173"/>
            <a:ext cx="457200" cy="45720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86" name="Flowchart: Connector 85">
            <a:extLst>
              <a:ext uri="{FF2B5EF4-FFF2-40B4-BE49-F238E27FC236}">
                <a16:creationId xmlns:a16="http://schemas.microsoft.com/office/drawing/2014/main" id="{76A2AD1C-A076-4A90-8390-8057081FB89B}"/>
              </a:ext>
            </a:extLst>
          </p:cNvPr>
          <p:cNvSpPr/>
          <p:nvPr/>
        </p:nvSpPr>
        <p:spPr bwMode="auto">
          <a:xfrm>
            <a:off x="5157656" y="4711975"/>
            <a:ext cx="457200" cy="45720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D4A1794-D49A-459A-9761-CE06B40D1FD9}"/>
              </a:ext>
            </a:extLst>
          </p:cNvPr>
          <p:cNvCxnSpPr>
            <a:stCxn id="85" idx="4"/>
            <a:endCxn id="86" idx="0"/>
          </p:cNvCxnSpPr>
          <p:nvPr/>
        </p:nvCxnSpPr>
        <p:spPr bwMode="auto">
          <a:xfrm>
            <a:off x="5385531" y="4350373"/>
            <a:ext cx="725" cy="361602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54E1318-9E43-428E-AB6C-AD4D03F17C70}"/>
              </a:ext>
            </a:extLst>
          </p:cNvPr>
          <p:cNvSpPr txBox="1"/>
          <p:nvPr/>
        </p:nvSpPr>
        <p:spPr>
          <a:xfrm>
            <a:off x="5156931" y="3903437"/>
            <a:ext cx="5243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FF0000"/>
                </a:solidFill>
                <a:latin typeface="Times New Roman" pitchFamily="18" charset="0"/>
              </a:rPr>
              <a:t>B2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98A90B2-4CE6-450F-95F3-F73B1759A789}"/>
              </a:ext>
            </a:extLst>
          </p:cNvPr>
          <p:cNvSpPr txBox="1"/>
          <p:nvPr/>
        </p:nvSpPr>
        <p:spPr>
          <a:xfrm>
            <a:off x="5203544" y="4715953"/>
            <a:ext cx="3642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C8964A3-6FB4-45CF-AE6C-348001E04FEB}"/>
              </a:ext>
            </a:extLst>
          </p:cNvPr>
          <p:cNvCxnSpPr/>
          <p:nvPr/>
        </p:nvCxnSpPr>
        <p:spPr bwMode="auto">
          <a:xfrm>
            <a:off x="517986" y="4318935"/>
            <a:ext cx="431382" cy="0"/>
          </a:xfrm>
          <a:prstGeom prst="line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046F826-6864-4DC6-9C38-DEC2802AC812}"/>
              </a:ext>
            </a:extLst>
          </p:cNvPr>
          <p:cNvCxnSpPr/>
          <p:nvPr/>
        </p:nvCxnSpPr>
        <p:spPr bwMode="auto">
          <a:xfrm>
            <a:off x="934259" y="4709019"/>
            <a:ext cx="444151" cy="0"/>
          </a:xfrm>
          <a:prstGeom prst="line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716785C-8938-467F-9D0C-405FC4BEF1D3}"/>
              </a:ext>
            </a:extLst>
          </p:cNvPr>
          <p:cNvCxnSpPr>
            <a:cxnSpLocks/>
          </p:cNvCxnSpPr>
          <p:nvPr/>
        </p:nvCxnSpPr>
        <p:spPr bwMode="auto">
          <a:xfrm flipH="1">
            <a:off x="1363302" y="4715953"/>
            <a:ext cx="531657" cy="1"/>
          </a:xfrm>
          <a:prstGeom prst="line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41DAF79-345F-4A57-AD6E-F9F2D9C18C26}"/>
              </a:ext>
            </a:extLst>
          </p:cNvPr>
          <p:cNvCxnSpPr/>
          <p:nvPr/>
        </p:nvCxnSpPr>
        <p:spPr bwMode="auto">
          <a:xfrm>
            <a:off x="1847023" y="4937619"/>
            <a:ext cx="435903" cy="0"/>
          </a:xfrm>
          <a:prstGeom prst="line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Flowchart: Connector 93">
            <a:extLst>
              <a:ext uri="{FF2B5EF4-FFF2-40B4-BE49-F238E27FC236}">
                <a16:creationId xmlns:a16="http://schemas.microsoft.com/office/drawing/2014/main" id="{9DC43901-B029-4DA7-9229-B4AC912969F6}"/>
              </a:ext>
            </a:extLst>
          </p:cNvPr>
          <p:cNvSpPr/>
          <p:nvPr/>
        </p:nvSpPr>
        <p:spPr bwMode="auto">
          <a:xfrm>
            <a:off x="481982" y="4299769"/>
            <a:ext cx="72008" cy="45719"/>
          </a:xfrm>
          <a:prstGeom prst="flowChartConnector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95" name="Flowchart: Connector 94">
            <a:extLst>
              <a:ext uri="{FF2B5EF4-FFF2-40B4-BE49-F238E27FC236}">
                <a16:creationId xmlns:a16="http://schemas.microsoft.com/office/drawing/2014/main" id="{79E9A85F-9C9A-43C5-9CCB-CDEC9EA7F8F4}"/>
              </a:ext>
            </a:extLst>
          </p:cNvPr>
          <p:cNvSpPr/>
          <p:nvPr/>
        </p:nvSpPr>
        <p:spPr bwMode="auto">
          <a:xfrm>
            <a:off x="898255" y="4293204"/>
            <a:ext cx="72008" cy="45719"/>
          </a:xfrm>
          <a:prstGeom prst="flowChartConnector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96" name="Flowchart: Connector 95">
            <a:extLst>
              <a:ext uri="{FF2B5EF4-FFF2-40B4-BE49-F238E27FC236}">
                <a16:creationId xmlns:a16="http://schemas.microsoft.com/office/drawing/2014/main" id="{7BDEFCB5-AB9B-4234-988C-E72C97334352}"/>
              </a:ext>
            </a:extLst>
          </p:cNvPr>
          <p:cNvSpPr/>
          <p:nvPr/>
        </p:nvSpPr>
        <p:spPr bwMode="auto">
          <a:xfrm>
            <a:off x="907458" y="4684151"/>
            <a:ext cx="72008" cy="45719"/>
          </a:xfrm>
          <a:prstGeom prst="flowChartConnector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97" name="Flowchart: Connector 96">
            <a:extLst>
              <a:ext uri="{FF2B5EF4-FFF2-40B4-BE49-F238E27FC236}">
                <a16:creationId xmlns:a16="http://schemas.microsoft.com/office/drawing/2014/main" id="{7B52AD64-9CE9-4433-8F23-41CCD8682AC0}"/>
              </a:ext>
            </a:extLst>
          </p:cNvPr>
          <p:cNvSpPr/>
          <p:nvPr/>
        </p:nvSpPr>
        <p:spPr bwMode="auto">
          <a:xfrm>
            <a:off x="1333203" y="4693093"/>
            <a:ext cx="72008" cy="45719"/>
          </a:xfrm>
          <a:prstGeom prst="flowChartConnector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98" name="Flowchart: Connector 97">
            <a:extLst>
              <a:ext uri="{FF2B5EF4-FFF2-40B4-BE49-F238E27FC236}">
                <a16:creationId xmlns:a16="http://schemas.microsoft.com/office/drawing/2014/main" id="{342C14A3-1BFA-467C-8B2E-CDB222085A7D}"/>
              </a:ext>
            </a:extLst>
          </p:cNvPr>
          <p:cNvSpPr/>
          <p:nvPr/>
        </p:nvSpPr>
        <p:spPr bwMode="auto">
          <a:xfrm>
            <a:off x="1841258" y="4693092"/>
            <a:ext cx="72008" cy="45719"/>
          </a:xfrm>
          <a:prstGeom prst="flowChartConnector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99" name="Flowchart: Connector 98">
            <a:extLst>
              <a:ext uri="{FF2B5EF4-FFF2-40B4-BE49-F238E27FC236}">
                <a16:creationId xmlns:a16="http://schemas.microsoft.com/office/drawing/2014/main" id="{DB14B4BA-0D30-4949-95CC-DACDC0B96540}"/>
              </a:ext>
            </a:extLst>
          </p:cNvPr>
          <p:cNvSpPr/>
          <p:nvPr/>
        </p:nvSpPr>
        <p:spPr bwMode="auto">
          <a:xfrm>
            <a:off x="1822951" y="4914759"/>
            <a:ext cx="72008" cy="45719"/>
          </a:xfrm>
          <a:prstGeom prst="flowChartConnector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00" name="Flowchart: Connector 99">
            <a:extLst>
              <a:ext uri="{FF2B5EF4-FFF2-40B4-BE49-F238E27FC236}">
                <a16:creationId xmlns:a16="http://schemas.microsoft.com/office/drawing/2014/main" id="{4B5AFF2F-9D1E-472A-8202-92802DE1D51C}"/>
              </a:ext>
            </a:extLst>
          </p:cNvPr>
          <p:cNvSpPr/>
          <p:nvPr/>
        </p:nvSpPr>
        <p:spPr bwMode="auto">
          <a:xfrm>
            <a:off x="2235159" y="4909283"/>
            <a:ext cx="72008" cy="45719"/>
          </a:xfrm>
          <a:prstGeom prst="flowChartConnector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11C9DB-FEE1-4A8B-9BA7-9816C3F3BCE8}"/>
              </a:ext>
            </a:extLst>
          </p:cNvPr>
          <p:cNvSpPr txBox="1"/>
          <p:nvPr/>
        </p:nvSpPr>
        <p:spPr>
          <a:xfrm>
            <a:off x="545786" y="3985419"/>
            <a:ext cx="3419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5FA7EFB-C900-4053-ADCF-86B83E7CE915}"/>
              </a:ext>
            </a:extLst>
          </p:cNvPr>
          <p:cNvSpPr txBox="1"/>
          <p:nvPr/>
        </p:nvSpPr>
        <p:spPr>
          <a:xfrm>
            <a:off x="932383" y="4376380"/>
            <a:ext cx="49885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FF0000"/>
                </a:solidFill>
                <a:latin typeface="Times New Roman" pitchFamily="18" charset="0"/>
              </a:rPr>
              <a:t>B1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0782965-8D56-412F-B7BF-36A03ED2EF71}"/>
              </a:ext>
            </a:extLst>
          </p:cNvPr>
          <p:cNvSpPr txBox="1"/>
          <p:nvPr/>
        </p:nvSpPr>
        <p:spPr>
          <a:xfrm>
            <a:off x="1349120" y="4375455"/>
            <a:ext cx="49885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FF0000"/>
                </a:solidFill>
                <a:latin typeface="Times New Roman" pitchFamily="18" charset="0"/>
              </a:rPr>
              <a:t>B2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5528A8F-CC8A-4547-A24F-F95E5563746B}"/>
              </a:ext>
            </a:extLst>
          </p:cNvPr>
          <p:cNvSpPr txBox="1"/>
          <p:nvPr/>
        </p:nvSpPr>
        <p:spPr>
          <a:xfrm>
            <a:off x="1888690" y="4598770"/>
            <a:ext cx="3642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22F605C-6AB2-498F-AF23-91A5B718D9C3}"/>
              </a:ext>
            </a:extLst>
          </p:cNvPr>
          <p:cNvCxnSpPr/>
          <p:nvPr/>
        </p:nvCxnSpPr>
        <p:spPr bwMode="auto">
          <a:xfrm>
            <a:off x="6727071" y="1743064"/>
            <a:ext cx="429887" cy="0"/>
          </a:xfrm>
          <a:prstGeom prst="line">
            <a:avLst/>
          </a:prstGeom>
          <a:noFill/>
          <a:ln w="25400" cap="flat" cmpd="sng" algn="ctr">
            <a:solidFill>
              <a:srgbClr val="2D2DB9">
                <a:lumMod val="60000"/>
                <a:lumOff val="4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4B219D3-1E39-4208-A5DA-C5A6ADE0F6E9}"/>
              </a:ext>
            </a:extLst>
          </p:cNvPr>
          <p:cNvCxnSpPr>
            <a:cxnSpLocks/>
          </p:cNvCxnSpPr>
          <p:nvPr/>
        </p:nvCxnSpPr>
        <p:spPr bwMode="auto">
          <a:xfrm>
            <a:off x="7134516" y="2117833"/>
            <a:ext cx="910480" cy="0"/>
          </a:xfrm>
          <a:prstGeom prst="line">
            <a:avLst/>
          </a:prstGeom>
          <a:noFill/>
          <a:ln w="25400" cap="flat" cmpd="sng" algn="ctr">
            <a:solidFill>
              <a:srgbClr val="2D2DB9">
                <a:lumMod val="60000"/>
                <a:lumOff val="4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A33ECB1-794B-4855-A85D-0826C80F508B}"/>
              </a:ext>
            </a:extLst>
          </p:cNvPr>
          <p:cNvCxnSpPr>
            <a:cxnSpLocks/>
          </p:cNvCxnSpPr>
          <p:nvPr/>
        </p:nvCxnSpPr>
        <p:spPr bwMode="auto">
          <a:xfrm>
            <a:off x="8023208" y="2354745"/>
            <a:ext cx="444866" cy="0"/>
          </a:xfrm>
          <a:prstGeom prst="line">
            <a:avLst/>
          </a:prstGeom>
          <a:noFill/>
          <a:ln w="25400" cap="flat" cmpd="sng" algn="ctr">
            <a:solidFill>
              <a:srgbClr val="2D2DB9">
                <a:lumMod val="60000"/>
                <a:lumOff val="4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E850E5B-D583-4FF4-AB22-0685E89B08BD}"/>
              </a:ext>
            </a:extLst>
          </p:cNvPr>
          <p:cNvCxnSpPr>
            <a:cxnSpLocks/>
            <a:endCxn id="38" idx="4"/>
          </p:cNvCxnSpPr>
          <p:nvPr/>
        </p:nvCxnSpPr>
        <p:spPr bwMode="auto">
          <a:xfrm flipH="1" flipV="1">
            <a:off x="6727071" y="1333993"/>
            <a:ext cx="11970" cy="409072"/>
          </a:xfrm>
          <a:prstGeom prst="line">
            <a:avLst/>
          </a:prstGeom>
          <a:noFill/>
          <a:ln w="25400" cap="flat" cmpd="sng" algn="ctr">
            <a:solidFill>
              <a:srgbClr val="00CC99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E6A64CB-260A-4FDE-A4F0-4C2E76E9DF84}"/>
              </a:ext>
            </a:extLst>
          </p:cNvPr>
          <p:cNvCxnSpPr>
            <a:cxnSpLocks/>
            <a:stCxn id="39" idx="4"/>
          </p:cNvCxnSpPr>
          <p:nvPr/>
        </p:nvCxnSpPr>
        <p:spPr bwMode="auto">
          <a:xfrm>
            <a:off x="7156958" y="1340420"/>
            <a:ext cx="0" cy="402644"/>
          </a:xfrm>
          <a:prstGeom prst="line">
            <a:avLst/>
          </a:prstGeom>
          <a:noFill/>
          <a:ln w="25400" cap="flat" cmpd="sng" algn="ctr">
            <a:solidFill>
              <a:srgbClr val="00CC99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0B2F59E-F761-4D65-9528-0F8C61415F0C}"/>
              </a:ext>
            </a:extLst>
          </p:cNvPr>
          <p:cNvCxnSpPr>
            <a:cxnSpLocks/>
            <a:endCxn id="42" idx="0"/>
          </p:cNvCxnSpPr>
          <p:nvPr/>
        </p:nvCxnSpPr>
        <p:spPr bwMode="auto">
          <a:xfrm>
            <a:off x="7134516" y="2109824"/>
            <a:ext cx="0" cy="464520"/>
          </a:xfrm>
          <a:prstGeom prst="line">
            <a:avLst/>
          </a:prstGeom>
          <a:noFill/>
          <a:ln w="25400" cap="flat" cmpd="sng" algn="ctr">
            <a:solidFill>
              <a:srgbClr val="00CC99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9D77EC0-2814-4D95-902D-DFBF8E4606D6}"/>
              </a:ext>
            </a:extLst>
          </p:cNvPr>
          <p:cNvCxnSpPr>
            <a:cxnSpLocks/>
            <a:endCxn id="50" idx="4"/>
          </p:cNvCxnSpPr>
          <p:nvPr/>
        </p:nvCxnSpPr>
        <p:spPr bwMode="auto">
          <a:xfrm flipH="1" flipV="1">
            <a:off x="8036033" y="1333993"/>
            <a:ext cx="8964" cy="783840"/>
          </a:xfrm>
          <a:prstGeom prst="line">
            <a:avLst/>
          </a:prstGeom>
          <a:noFill/>
          <a:ln w="25400" cap="flat" cmpd="sng" algn="ctr">
            <a:solidFill>
              <a:srgbClr val="00CC99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5F06BA4-C7DF-41EB-B4CF-51501F8AB926}"/>
              </a:ext>
            </a:extLst>
          </p:cNvPr>
          <p:cNvCxnSpPr>
            <a:cxnSpLocks/>
            <a:stCxn id="40" idx="4"/>
          </p:cNvCxnSpPr>
          <p:nvPr/>
        </p:nvCxnSpPr>
        <p:spPr bwMode="auto">
          <a:xfrm>
            <a:off x="7591167" y="1333993"/>
            <a:ext cx="0" cy="798402"/>
          </a:xfrm>
          <a:prstGeom prst="line">
            <a:avLst/>
          </a:prstGeom>
          <a:noFill/>
          <a:ln w="25400" cap="flat" cmpd="sng" algn="ctr">
            <a:solidFill>
              <a:srgbClr val="00CC99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3BDBEDE-2093-4CB8-B1CF-BB389D915E29}"/>
              </a:ext>
            </a:extLst>
          </p:cNvPr>
          <p:cNvCxnSpPr>
            <a:cxnSpLocks/>
            <a:endCxn id="52" idx="0"/>
          </p:cNvCxnSpPr>
          <p:nvPr/>
        </p:nvCxnSpPr>
        <p:spPr bwMode="auto">
          <a:xfrm>
            <a:off x="8023208" y="2354745"/>
            <a:ext cx="0" cy="219599"/>
          </a:xfrm>
          <a:prstGeom prst="line">
            <a:avLst/>
          </a:prstGeom>
          <a:noFill/>
          <a:ln w="25400" cap="flat" cmpd="sng" algn="ctr">
            <a:solidFill>
              <a:srgbClr val="00CC99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A64E8D8-74EE-4A22-BFE1-4504596F04EA}"/>
              </a:ext>
            </a:extLst>
          </p:cNvPr>
          <p:cNvCxnSpPr>
            <a:cxnSpLocks/>
            <a:endCxn id="53" idx="0"/>
          </p:cNvCxnSpPr>
          <p:nvPr/>
        </p:nvCxnSpPr>
        <p:spPr bwMode="auto">
          <a:xfrm>
            <a:off x="8468074" y="2354745"/>
            <a:ext cx="0" cy="219599"/>
          </a:xfrm>
          <a:prstGeom prst="line">
            <a:avLst/>
          </a:prstGeom>
          <a:noFill/>
          <a:ln w="25400" cap="flat" cmpd="sng" algn="ctr">
            <a:solidFill>
              <a:srgbClr val="00CC99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5A5DDA2B-4EAA-4FF2-B808-FDC95C765EFF}"/>
              </a:ext>
            </a:extLst>
          </p:cNvPr>
          <p:cNvSpPr txBox="1"/>
          <p:nvPr/>
        </p:nvSpPr>
        <p:spPr>
          <a:xfrm>
            <a:off x="184498" y="2706869"/>
            <a:ext cx="2973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(a) Channel routing problem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FECB7F1-A97A-4F8E-8371-373FEA202D0B}"/>
              </a:ext>
            </a:extLst>
          </p:cNvPr>
          <p:cNvSpPr txBox="1"/>
          <p:nvPr/>
        </p:nvSpPr>
        <p:spPr>
          <a:xfrm>
            <a:off x="3214163" y="2816869"/>
            <a:ext cx="26143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(b) VCG without net splitting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F123A07-0660-4CE7-9EC9-425ADE24FFC6}"/>
              </a:ext>
            </a:extLst>
          </p:cNvPr>
          <p:cNvSpPr txBox="1"/>
          <p:nvPr/>
        </p:nvSpPr>
        <p:spPr>
          <a:xfrm>
            <a:off x="6407863" y="2937686"/>
            <a:ext cx="2510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(c) Channel routing solution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E72F976-936B-49A4-9A4F-357D9B6225F2}"/>
              </a:ext>
            </a:extLst>
          </p:cNvPr>
          <p:cNvSpPr txBox="1"/>
          <p:nvPr/>
        </p:nvSpPr>
        <p:spPr>
          <a:xfrm>
            <a:off x="494806" y="5752836"/>
            <a:ext cx="1500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(d) Net splitting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256958F-72C2-4F92-8CBA-654D93B8150D}"/>
              </a:ext>
            </a:extLst>
          </p:cNvPr>
          <p:cNvSpPr txBox="1"/>
          <p:nvPr/>
        </p:nvSpPr>
        <p:spPr>
          <a:xfrm>
            <a:off x="3542270" y="5737703"/>
            <a:ext cx="2340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(e) VCG with net splitting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F774BBD-26F7-436E-AFFB-7D74F2AAEC34}"/>
              </a:ext>
            </a:extLst>
          </p:cNvPr>
          <p:cNvCxnSpPr>
            <a:cxnSpLocks/>
          </p:cNvCxnSpPr>
          <p:nvPr/>
        </p:nvCxnSpPr>
        <p:spPr bwMode="auto">
          <a:xfrm>
            <a:off x="6618540" y="3919075"/>
            <a:ext cx="2160240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3EA487F-7712-4179-BF6B-30B2FD69CDE8}"/>
              </a:ext>
            </a:extLst>
          </p:cNvPr>
          <p:cNvCxnSpPr>
            <a:cxnSpLocks/>
          </p:cNvCxnSpPr>
          <p:nvPr/>
        </p:nvCxnSpPr>
        <p:spPr bwMode="auto">
          <a:xfrm>
            <a:off x="6610883" y="5316056"/>
            <a:ext cx="2155072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sp>
        <p:nvSpPr>
          <p:cNvPr id="122" name="Flowchart: Connector 121">
            <a:extLst>
              <a:ext uri="{FF2B5EF4-FFF2-40B4-BE49-F238E27FC236}">
                <a16:creationId xmlns:a16="http://schemas.microsoft.com/office/drawing/2014/main" id="{9CA88428-2960-4B2A-8DA0-3ADD1629D7AC}"/>
              </a:ext>
            </a:extLst>
          </p:cNvPr>
          <p:cNvSpPr/>
          <p:nvPr/>
        </p:nvSpPr>
        <p:spPr bwMode="auto">
          <a:xfrm>
            <a:off x="6777340" y="3847067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23" name="Flowchart: Connector 122">
            <a:extLst>
              <a:ext uri="{FF2B5EF4-FFF2-40B4-BE49-F238E27FC236}">
                <a16:creationId xmlns:a16="http://schemas.microsoft.com/office/drawing/2014/main" id="{3D13B19E-A7DB-43F0-8130-12B6E261A666}"/>
              </a:ext>
            </a:extLst>
          </p:cNvPr>
          <p:cNvSpPr/>
          <p:nvPr/>
        </p:nvSpPr>
        <p:spPr bwMode="auto">
          <a:xfrm>
            <a:off x="7207227" y="3853494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24" name="Flowchart: Connector 123">
            <a:extLst>
              <a:ext uri="{FF2B5EF4-FFF2-40B4-BE49-F238E27FC236}">
                <a16:creationId xmlns:a16="http://schemas.microsoft.com/office/drawing/2014/main" id="{67599890-B8FD-4523-BF14-29697C2EFB96}"/>
              </a:ext>
            </a:extLst>
          </p:cNvPr>
          <p:cNvSpPr/>
          <p:nvPr/>
        </p:nvSpPr>
        <p:spPr bwMode="auto">
          <a:xfrm>
            <a:off x="7641436" y="3847067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25" name="Flowchart: Connector 124">
            <a:extLst>
              <a:ext uri="{FF2B5EF4-FFF2-40B4-BE49-F238E27FC236}">
                <a16:creationId xmlns:a16="http://schemas.microsoft.com/office/drawing/2014/main" id="{ED5BE867-03B0-414F-9B12-520CE543DCD9}"/>
              </a:ext>
            </a:extLst>
          </p:cNvPr>
          <p:cNvSpPr/>
          <p:nvPr/>
        </p:nvSpPr>
        <p:spPr bwMode="auto">
          <a:xfrm>
            <a:off x="6753403" y="5231434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8D38EA82-EAC7-42C4-AB15-51EA101FE736}"/>
              </a:ext>
            </a:extLst>
          </p:cNvPr>
          <p:cNvSpPr/>
          <p:nvPr/>
        </p:nvSpPr>
        <p:spPr bwMode="auto">
          <a:xfrm>
            <a:off x="7184785" y="5231434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27" name="Flowchart: Connector 126">
            <a:extLst>
              <a:ext uri="{FF2B5EF4-FFF2-40B4-BE49-F238E27FC236}">
                <a16:creationId xmlns:a16="http://schemas.microsoft.com/office/drawing/2014/main" id="{DA612D17-3BBD-444E-B1CC-A65DCC3ABEEB}"/>
              </a:ext>
            </a:extLst>
          </p:cNvPr>
          <p:cNvSpPr/>
          <p:nvPr/>
        </p:nvSpPr>
        <p:spPr bwMode="auto">
          <a:xfrm>
            <a:off x="7618995" y="5231434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17AD4F4-26A9-467B-95D4-F5E46B51B09F}"/>
              </a:ext>
            </a:extLst>
          </p:cNvPr>
          <p:cNvSpPr txBox="1"/>
          <p:nvPr/>
        </p:nvSpPr>
        <p:spPr>
          <a:xfrm>
            <a:off x="6667247" y="5316056"/>
            <a:ext cx="3193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BC46877-B330-483F-B6ED-07411FEABD8D}"/>
              </a:ext>
            </a:extLst>
          </p:cNvPr>
          <p:cNvSpPr txBox="1"/>
          <p:nvPr/>
        </p:nvSpPr>
        <p:spPr>
          <a:xfrm>
            <a:off x="7075994" y="5330618"/>
            <a:ext cx="3642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38013B4-8AD0-45E4-8632-8FB6E01521C8}"/>
              </a:ext>
            </a:extLst>
          </p:cNvPr>
          <p:cNvSpPr txBox="1"/>
          <p:nvPr/>
        </p:nvSpPr>
        <p:spPr>
          <a:xfrm>
            <a:off x="7531342" y="5322205"/>
            <a:ext cx="3193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31" name="Flowchart: Connector 130">
            <a:extLst>
              <a:ext uri="{FF2B5EF4-FFF2-40B4-BE49-F238E27FC236}">
                <a16:creationId xmlns:a16="http://schemas.microsoft.com/office/drawing/2014/main" id="{8E638E05-43E3-4C8B-A4B2-30BFF9024B50}"/>
              </a:ext>
            </a:extLst>
          </p:cNvPr>
          <p:cNvSpPr/>
          <p:nvPr/>
        </p:nvSpPr>
        <p:spPr bwMode="auto">
          <a:xfrm>
            <a:off x="8086302" y="3847067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32" name="Flowchart: Connector 131">
            <a:extLst>
              <a:ext uri="{FF2B5EF4-FFF2-40B4-BE49-F238E27FC236}">
                <a16:creationId xmlns:a16="http://schemas.microsoft.com/office/drawing/2014/main" id="{0C8E1375-F1A8-4F1A-9D08-BED827D64A8B}"/>
              </a:ext>
            </a:extLst>
          </p:cNvPr>
          <p:cNvSpPr/>
          <p:nvPr/>
        </p:nvSpPr>
        <p:spPr bwMode="auto">
          <a:xfrm>
            <a:off x="8531168" y="3847067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33" name="Flowchart: Connector 132">
            <a:extLst>
              <a:ext uri="{FF2B5EF4-FFF2-40B4-BE49-F238E27FC236}">
                <a16:creationId xmlns:a16="http://schemas.microsoft.com/office/drawing/2014/main" id="{1256AC09-3810-41B8-8DB8-56CB5B90078B}"/>
              </a:ext>
            </a:extLst>
          </p:cNvPr>
          <p:cNvSpPr/>
          <p:nvPr/>
        </p:nvSpPr>
        <p:spPr bwMode="auto">
          <a:xfrm>
            <a:off x="8073477" y="5231434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34" name="Flowchart: Connector 133">
            <a:extLst>
              <a:ext uri="{FF2B5EF4-FFF2-40B4-BE49-F238E27FC236}">
                <a16:creationId xmlns:a16="http://schemas.microsoft.com/office/drawing/2014/main" id="{02A61014-6EC4-4B80-A616-F06B12F10DC1}"/>
              </a:ext>
            </a:extLst>
          </p:cNvPr>
          <p:cNvSpPr/>
          <p:nvPr/>
        </p:nvSpPr>
        <p:spPr bwMode="auto">
          <a:xfrm>
            <a:off x="8518343" y="5231434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EC80B3B-5C84-45FF-AA3B-17BB50374BE2}"/>
              </a:ext>
            </a:extLst>
          </p:cNvPr>
          <p:cNvSpPr txBox="1"/>
          <p:nvPr/>
        </p:nvSpPr>
        <p:spPr>
          <a:xfrm>
            <a:off x="7988409" y="5316056"/>
            <a:ext cx="3642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81F24D9-DDC3-40C3-B573-76E24B09FB35}"/>
              </a:ext>
            </a:extLst>
          </p:cNvPr>
          <p:cNvSpPr txBox="1"/>
          <p:nvPr/>
        </p:nvSpPr>
        <p:spPr>
          <a:xfrm>
            <a:off x="8393326" y="5345219"/>
            <a:ext cx="3642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AAE312E-4585-4A35-A14F-7845C46FE388}"/>
              </a:ext>
            </a:extLst>
          </p:cNvPr>
          <p:cNvCxnSpPr/>
          <p:nvPr/>
        </p:nvCxnSpPr>
        <p:spPr bwMode="auto">
          <a:xfrm>
            <a:off x="6849348" y="4400154"/>
            <a:ext cx="429887" cy="0"/>
          </a:xfrm>
          <a:prstGeom prst="line">
            <a:avLst/>
          </a:prstGeom>
          <a:noFill/>
          <a:ln w="25400" cap="flat" cmpd="sng" algn="ctr">
            <a:solidFill>
              <a:srgbClr val="2D2DB9">
                <a:lumMod val="60000"/>
                <a:lumOff val="4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6C67F77-0070-4C39-9C23-A6278BE9F841}"/>
              </a:ext>
            </a:extLst>
          </p:cNvPr>
          <p:cNvCxnSpPr>
            <a:cxnSpLocks/>
          </p:cNvCxnSpPr>
          <p:nvPr/>
        </p:nvCxnSpPr>
        <p:spPr bwMode="auto">
          <a:xfrm flipV="1">
            <a:off x="7256793" y="4766914"/>
            <a:ext cx="456651" cy="8009"/>
          </a:xfrm>
          <a:prstGeom prst="line">
            <a:avLst/>
          </a:prstGeom>
          <a:noFill/>
          <a:ln w="25400" cap="flat" cmpd="sng" algn="ctr">
            <a:solidFill>
              <a:srgbClr val="2D2DB9">
                <a:lumMod val="60000"/>
                <a:lumOff val="4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E4FE5AE-A6D9-4896-9AEB-F327AAA68F76}"/>
              </a:ext>
            </a:extLst>
          </p:cNvPr>
          <p:cNvCxnSpPr>
            <a:cxnSpLocks/>
          </p:cNvCxnSpPr>
          <p:nvPr/>
        </p:nvCxnSpPr>
        <p:spPr bwMode="auto">
          <a:xfrm>
            <a:off x="8145485" y="5011835"/>
            <a:ext cx="444866" cy="0"/>
          </a:xfrm>
          <a:prstGeom prst="line">
            <a:avLst/>
          </a:prstGeom>
          <a:noFill/>
          <a:ln w="25400" cap="flat" cmpd="sng" algn="ctr">
            <a:solidFill>
              <a:srgbClr val="2D2DB9">
                <a:lumMod val="60000"/>
                <a:lumOff val="4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251AA33-AC4D-4202-ABB8-A9B375CF7B7D}"/>
              </a:ext>
            </a:extLst>
          </p:cNvPr>
          <p:cNvCxnSpPr>
            <a:cxnSpLocks/>
            <a:endCxn id="122" idx="4"/>
          </p:cNvCxnSpPr>
          <p:nvPr/>
        </p:nvCxnSpPr>
        <p:spPr bwMode="auto">
          <a:xfrm flipH="1" flipV="1">
            <a:off x="6849348" y="3991083"/>
            <a:ext cx="11970" cy="409072"/>
          </a:xfrm>
          <a:prstGeom prst="line">
            <a:avLst/>
          </a:prstGeom>
          <a:noFill/>
          <a:ln w="25400" cap="flat" cmpd="sng" algn="ctr">
            <a:solidFill>
              <a:srgbClr val="00CC99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FC93969-B179-4C55-A9F6-3A56A24FA163}"/>
              </a:ext>
            </a:extLst>
          </p:cNvPr>
          <p:cNvCxnSpPr>
            <a:cxnSpLocks/>
            <a:stCxn id="123" idx="4"/>
          </p:cNvCxnSpPr>
          <p:nvPr/>
        </p:nvCxnSpPr>
        <p:spPr bwMode="auto">
          <a:xfrm>
            <a:off x="7279235" y="3997510"/>
            <a:ext cx="0" cy="402644"/>
          </a:xfrm>
          <a:prstGeom prst="line">
            <a:avLst/>
          </a:prstGeom>
          <a:noFill/>
          <a:ln w="25400" cap="flat" cmpd="sng" algn="ctr">
            <a:solidFill>
              <a:srgbClr val="00CC99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BE75F2C-7A29-46ED-9F0D-E0CE4E5B0E41}"/>
              </a:ext>
            </a:extLst>
          </p:cNvPr>
          <p:cNvCxnSpPr>
            <a:cxnSpLocks/>
            <a:endCxn id="126" idx="0"/>
          </p:cNvCxnSpPr>
          <p:nvPr/>
        </p:nvCxnSpPr>
        <p:spPr bwMode="auto">
          <a:xfrm>
            <a:off x="7256793" y="4766914"/>
            <a:ext cx="0" cy="464520"/>
          </a:xfrm>
          <a:prstGeom prst="line">
            <a:avLst/>
          </a:prstGeom>
          <a:noFill/>
          <a:ln w="25400" cap="flat" cmpd="sng" algn="ctr">
            <a:solidFill>
              <a:srgbClr val="00CC99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CD131FFD-28ED-4DA7-A992-B2ACDFFA8692}"/>
              </a:ext>
            </a:extLst>
          </p:cNvPr>
          <p:cNvCxnSpPr>
            <a:cxnSpLocks/>
            <a:endCxn id="131" idx="4"/>
          </p:cNvCxnSpPr>
          <p:nvPr/>
        </p:nvCxnSpPr>
        <p:spPr bwMode="auto">
          <a:xfrm flipH="1" flipV="1">
            <a:off x="8158310" y="3991083"/>
            <a:ext cx="11785" cy="376479"/>
          </a:xfrm>
          <a:prstGeom prst="line">
            <a:avLst/>
          </a:prstGeom>
          <a:noFill/>
          <a:ln w="25400" cap="flat" cmpd="sng" algn="ctr">
            <a:solidFill>
              <a:srgbClr val="00CC99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1A8D338-E6BB-472E-8166-2E8313E2478C}"/>
              </a:ext>
            </a:extLst>
          </p:cNvPr>
          <p:cNvCxnSpPr>
            <a:cxnSpLocks/>
            <a:stCxn id="124" idx="4"/>
          </p:cNvCxnSpPr>
          <p:nvPr/>
        </p:nvCxnSpPr>
        <p:spPr bwMode="auto">
          <a:xfrm>
            <a:off x="7713444" y="3991083"/>
            <a:ext cx="0" cy="798402"/>
          </a:xfrm>
          <a:prstGeom prst="line">
            <a:avLst/>
          </a:prstGeom>
          <a:noFill/>
          <a:ln w="25400" cap="flat" cmpd="sng" algn="ctr">
            <a:solidFill>
              <a:srgbClr val="00CC99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DE4E846-6B7F-4609-A3D7-3FA7EEA77AA4}"/>
              </a:ext>
            </a:extLst>
          </p:cNvPr>
          <p:cNvCxnSpPr>
            <a:cxnSpLocks/>
            <a:endCxn id="133" idx="0"/>
          </p:cNvCxnSpPr>
          <p:nvPr/>
        </p:nvCxnSpPr>
        <p:spPr bwMode="auto">
          <a:xfrm>
            <a:off x="8145485" y="5011835"/>
            <a:ext cx="0" cy="219599"/>
          </a:xfrm>
          <a:prstGeom prst="line">
            <a:avLst/>
          </a:prstGeom>
          <a:noFill/>
          <a:ln w="25400" cap="flat" cmpd="sng" algn="ctr">
            <a:solidFill>
              <a:srgbClr val="00CC99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20D598A-5A02-4CAF-ACA9-87DC467F5218}"/>
              </a:ext>
            </a:extLst>
          </p:cNvPr>
          <p:cNvCxnSpPr>
            <a:cxnSpLocks/>
            <a:endCxn id="134" idx="0"/>
          </p:cNvCxnSpPr>
          <p:nvPr/>
        </p:nvCxnSpPr>
        <p:spPr bwMode="auto">
          <a:xfrm>
            <a:off x="8590351" y="5011835"/>
            <a:ext cx="0" cy="219599"/>
          </a:xfrm>
          <a:prstGeom prst="line">
            <a:avLst/>
          </a:prstGeom>
          <a:noFill/>
          <a:ln w="25400" cap="flat" cmpd="sng" algn="ctr">
            <a:solidFill>
              <a:srgbClr val="00CC99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8FA901B7-10E8-4CE9-AC39-3EB165537253}"/>
              </a:ext>
            </a:extLst>
          </p:cNvPr>
          <p:cNvSpPr txBox="1"/>
          <p:nvPr/>
        </p:nvSpPr>
        <p:spPr>
          <a:xfrm>
            <a:off x="6557271" y="5712795"/>
            <a:ext cx="2488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(f) Channel routing solution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1F901FD-6F0C-4F12-99AF-0A23E86E6F45}"/>
              </a:ext>
            </a:extLst>
          </p:cNvPr>
          <p:cNvCxnSpPr>
            <a:cxnSpLocks/>
          </p:cNvCxnSpPr>
          <p:nvPr/>
        </p:nvCxnSpPr>
        <p:spPr bwMode="auto">
          <a:xfrm>
            <a:off x="7713444" y="4375455"/>
            <a:ext cx="444866" cy="0"/>
          </a:xfrm>
          <a:prstGeom prst="line">
            <a:avLst/>
          </a:prstGeom>
          <a:noFill/>
          <a:ln w="25400" cap="flat" cmpd="sng" algn="ctr">
            <a:solidFill>
              <a:srgbClr val="2D2DB9">
                <a:lumMod val="60000"/>
                <a:lumOff val="4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D8281B0A-AF58-45F8-B812-16E3ED9505C6}"/>
              </a:ext>
            </a:extLst>
          </p:cNvPr>
          <p:cNvSpPr txBox="1"/>
          <p:nvPr/>
        </p:nvSpPr>
        <p:spPr>
          <a:xfrm>
            <a:off x="6666018" y="3464776"/>
            <a:ext cx="3786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EDF7E97-27CD-4BC1-813A-51190ABA853B}"/>
              </a:ext>
            </a:extLst>
          </p:cNvPr>
          <p:cNvSpPr txBox="1"/>
          <p:nvPr/>
        </p:nvSpPr>
        <p:spPr>
          <a:xfrm>
            <a:off x="7073327" y="3452443"/>
            <a:ext cx="3786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F885FA1-5599-4DA8-80EB-F45B6AD7F3D4}"/>
              </a:ext>
            </a:extLst>
          </p:cNvPr>
          <p:cNvSpPr txBox="1"/>
          <p:nvPr/>
        </p:nvSpPr>
        <p:spPr>
          <a:xfrm>
            <a:off x="7546843" y="3469216"/>
            <a:ext cx="3642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7EA3C62-4C80-404A-94A4-8171B908B067}"/>
              </a:ext>
            </a:extLst>
          </p:cNvPr>
          <p:cNvSpPr txBox="1"/>
          <p:nvPr/>
        </p:nvSpPr>
        <p:spPr>
          <a:xfrm>
            <a:off x="7983041" y="3472043"/>
            <a:ext cx="3642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7AFE699-26DA-4D40-A84C-95840D971891}"/>
              </a:ext>
            </a:extLst>
          </p:cNvPr>
          <p:cNvSpPr txBox="1"/>
          <p:nvPr/>
        </p:nvSpPr>
        <p:spPr>
          <a:xfrm>
            <a:off x="8446636" y="3483766"/>
            <a:ext cx="3193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DE022FB-52F1-4ABE-A603-B95CCA5ACF01}"/>
              </a:ext>
            </a:extLst>
          </p:cNvPr>
          <p:cNvSpPr txBox="1"/>
          <p:nvPr/>
        </p:nvSpPr>
        <p:spPr>
          <a:xfrm>
            <a:off x="505595" y="2945457"/>
            <a:ext cx="22761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1200" dirty="0">
                <a:solidFill>
                  <a:srgbClr val="000000"/>
                </a:solidFill>
                <a:latin typeface="Times New Roman" pitchFamily="18" charset="0"/>
              </a:rPr>
              <a:t>Reference: Detailed routing by Andrew B. </a:t>
            </a:r>
            <a:r>
              <a:rPr lang="en-GB" sz="1200" dirty="0" err="1">
                <a:solidFill>
                  <a:srgbClr val="000000"/>
                </a:solidFill>
                <a:latin typeface="Times New Roman" pitchFamily="18" charset="0"/>
              </a:rPr>
              <a:t>Kahng</a:t>
            </a: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algn="ctr" eaLnBrk="0" hangingPunct="0"/>
            <a:endParaRPr lang="en-GB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EB10FE3-6D54-481D-AFAB-AB086E0E3C99}"/>
              </a:ext>
            </a:extLst>
          </p:cNvPr>
          <p:cNvSpPr txBox="1"/>
          <p:nvPr/>
        </p:nvSpPr>
        <p:spPr>
          <a:xfrm>
            <a:off x="3394425" y="3032398"/>
            <a:ext cx="22761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1200" dirty="0">
                <a:solidFill>
                  <a:srgbClr val="000000"/>
                </a:solidFill>
                <a:latin typeface="Times New Roman" pitchFamily="18" charset="0"/>
              </a:rPr>
              <a:t>Reference: Detailed routing by Andrew B. </a:t>
            </a:r>
            <a:r>
              <a:rPr lang="en-GB" sz="1200" dirty="0" err="1">
                <a:solidFill>
                  <a:srgbClr val="000000"/>
                </a:solidFill>
                <a:latin typeface="Times New Roman" pitchFamily="18" charset="0"/>
              </a:rPr>
              <a:t>Kahng</a:t>
            </a: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algn="ctr" eaLnBrk="0" hangingPunct="0"/>
            <a:endParaRPr lang="en-GB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AF2AACC-F2D8-4923-B65D-8B4A1923A29B}"/>
              </a:ext>
            </a:extLst>
          </p:cNvPr>
          <p:cNvSpPr txBox="1"/>
          <p:nvPr/>
        </p:nvSpPr>
        <p:spPr>
          <a:xfrm>
            <a:off x="6797824" y="3144659"/>
            <a:ext cx="22761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1200" dirty="0">
                <a:solidFill>
                  <a:srgbClr val="000000"/>
                </a:solidFill>
                <a:latin typeface="Times New Roman" pitchFamily="18" charset="0"/>
              </a:rPr>
              <a:t>Reference: Detailed routing by Andrew B. </a:t>
            </a:r>
            <a:r>
              <a:rPr lang="en-GB" sz="1200" dirty="0" err="1">
                <a:solidFill>
                  <a:srgbClr val="000000"/>
                </a:solidFill>
                <a:latin typeface="Times New Roman" pitchFamily="18" charset="0"/>
              </a:rPr>
              <a:t>Kahng</a:t>
            </a: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algn="ctr" eaLnBrk="0" hangingPunct="0"/>
            <a:endParaRPr lang="en-GB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DCD9F9E-7143-4B71-AD3E-39B22676DF7A}"/>
              </a:ext>
            </a:extLst>
          </p:cNvPr>
          <p:cNvSpPr txBox="1"/>
          <p:nvPr/>
        </p:nvSpPr>
        <p:spPr>
          <a:xfrm>
            <a:off x="390074" y="6036589"/>
            <a:ext cx="22761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1200" dirty="0">
                <a:solidFill>
                  <a:srgbClr val="000000"/>
                </a:solidFill>
                <a:latin typeface="Times New Roman" pitchFamily="18" charset="0"/>
              </a:rPr>
              <a:t>Reference: Detailed routing by Andrew B. </a:t>
            </a:r>
            <a:r>
              <a:rPr lang="en-GB" sz="1200" dirty="0" err="1">
                <a:solidFill>
                  <a:srgbClr val="000000"/>
                </a:solidFill>
                <a:latin typeface="Times New Roman" pitchFamily="18" charset="0"/>
              </a:rPr>
              <a:t>Kahng</a:t>
            </a: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algn="ctr" eaLnBrk="0" hangingPunct="0"/>
            <a:endParaRPr lang="en-GB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3E9CE559-347A-42B5-A53B-517405C101D5}"/>
              </a:ext>
            </a:extLst>
          </p:cNvPr>
          <p:cNvSpPr txBox="1"/>
          <p:nvPr/>
        </p:nvSpPr>
        <p:spPr>
          <a:xfrm>
            <a:off x="3574313" y="6021792"/>
            <a:ext cx="22761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1200" dirty="0">
                <a:solidFill>
                  <a:srgbClr val="000000"/>
                </a:solidFill>
                <a:latin typeface="Times New Roman" pitchFamily="18" charset="0"/>
              </a:rPr>
              <a:t>Reference: Detailed routing by Andrew B. </a:t>
            </a:r>
            <a:r>
              <a:rPr lang="en-GB" sz="1200" dirty="0" err="1">
                <a:solidFill>
                  <a:srgbClr val="000000"/>
                </a:solidFill>
                <a:latin typeface="Times New Roman" pitchFamily="18" charset="0"/>
              </a:rPr>
              <a:t>Kahng</a:t>
            </a: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algn="ctr" eaLnBrk="0" hangingPunct="0"/>
            <a:endParaRPr lang="en-GB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A2BF22C-1094-44B8-B2A7-62907B4B3A4E}"/>
              </a:ext>
            </a:extLst>
          </p:cNvPr>
          <p:cNvSpPr txBox="1"/>
          <p:nvPr/>
        </p:nvSpPr>
        <p:spPr>
          <a:xfrm>
            <a:off x="6864036" y="6022317"/>
            <a:ext cx="22761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1200" dirty="0">
                <a:solidFill>
                  <a:srgbClr val="000000"/>
                </a:solidFill>
                <a:latin typeface="Times New Roman" pitchFamily="18" charset="0"/>
              </a:rPr>
              <a:t>Reference: Detailed routing by Andrew B. </a:t>
            </a:r>
            <a:r>
              <a:rPr lang="en-GB" sz="1200" dirty="0" err="1">
                <a:solidFill>
                  <a:srgbClr val="000000"/>
                </a:solidFill>
                <a:latin typeface="Times New Roman" pitchFamily="18" charset="0"/>
              </a:rPr>
              <a:t>Kahng</a:t>
            </a: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algn="ctr" eaLnBrk="0" hangingPunct="0"/>
            <a:endParaRPr lang="en-GB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247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30CF8-F0CF-4CAA-B659-3280F31B6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Channel Routing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7A4AA6-42CC-4787-BA88-65EF0BCA3D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z="1200" dirty="0"/>
              <a:t>System and Circuit Technology                                  </a:t>
            </a:r>
            <a:r>
              <a:rPr lang="de-DE" sz="1200" b="0" dirty="0"/>
              <a:t>Shoukath Ali Mohammad – 6819945 </a:t>
            </a:r>
            <a:endParaRPr lang="de-DE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93C71-3F61-4783-A1C0-FCE48304CB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z="1200" smtClean="0"/>
              <a:pPr/>
              <a:t>15</a:t>
            </a:fld>
            <a:endParaRPr lang="de-DE" sz="1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2F3DD-6DDA-43EB-A01D-F402D23483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6071" y="1156331"/>
            <a:ext cx="9361488" cy="5113337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/>
              <a:t>Example: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308376-628E-4E39-BF37-05BD6B7484A3}"/>
              </a:ext>
            </a:extLst>
          </p:cNvPr>
          <p:cNvCxnSpPr>
            <a:cxnSpLocks/>
          </p:cNvCxnSpPr>
          <p:nvPr/>
        </p:nvCxnSpPr>
        <p:spPr bwMode="auto">
          <a:xfrm>
            <a:off x="840222" y="1905550"/>
            <a:ext cx="4752528" cy="3695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7FE3DFEC-5752-473D-BF69-8031AC4CD4A6}"/>
              </a:ext>
            </a:extLst>
          </p:cNvPr>
          <p:cNvSpPr/>
          <p:nvPr/>
        </p:nvSpPr>
        <p:spPr bwMode="auto">
          <a:xfrm>
            <a:off x="1128254" y="1833541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7A12B105-9E2F-4C8F-B7E4-10F34289677A}"/>
              </a:ext>
            </a:extLst>
          </p:cNvPr>
          <p:cNvSpPr/>
          <p:nvPr/>
        </p:nvSpPr>
        <p:spPr bwMode="auto">
          <a:xfrm>
            <a:off x="1848334" y="1833541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8EB905A2-8F82-4C49-82E6-7DFB82779579}"/>
              </a:ext>
            </a:extLst>
          </p:cNvPr>
          <p:cNvSpPr/>
          <p:nvPr/>
        </p:nvSpPr>
        <p:spPr bwMode="auto">
          <a:xfrm>
            <a:off x="2571176" y="1833541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4BBE7C36-D142-4F67-A36D-A4A83A4A890D}"/>
              </a:ext>
            </a:extLst>
          </p:cNvPr>
          <p:cNvSpPr/>
          <p:nvPr/>
        </p:nvSpPr>
        <p:spPr bwMode="auto">
          <a:xfrm>
            <a:off x="3294018" y="1828770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4828C40B-D176-46C3-9FE7-B1F0E310AFE2}"/>
              </a:ext>
            </a:extLst>
          </p:cNvPr>
          <p:cNvSpPr/>
          <p:nvPr/>
        </p:nvSpPr>
        <p:spPr bwMode="auto">
          <a:xfrm>
            <a:off x="4015073" y="1828770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07C5E8F4-E857-4200-814B-DA41C80365C9}"/>
              </a:ext>
            </a:extLst>
          </p:cNvPr>
          <p:cNvSpPr/>
          <p:nvPr/>
        </p:nvSpPr>
        <p:spPr bwMode="auto">
          <a:xfrm>
            <a:off x="4728374" y="1837237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6A366-CB02-4D9A-BB33-AC6DFC7594A3}"/>
              </a:ext>
            </a:extLst>
          </p:cNvPr>
          <p:cNvSpPr txBox="1"/>
          <p:nvPr/>
        </p:nvSpPr>
        <p:spPr>
          <a:xfrm>
            <a:off x="993759" y="1493747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2E5D91-5D5B-4410-8863-857E38056202}"/>
              </a:ext>
            </a:extLst>
          </p:cNvPr>
          <p:cNvSpPr txBox="1"/>
          <p:nvPr/>
        </p:nvSpPr>
        <p:spPr>
          <a:xfrm>
            <a:off x="1713819" y="1488307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354EBF-5A07-4CA7-B467-29C32AD66EA7}"/>
              </a:ext>
            </a:extLst>
          </p:cNvPr>
          <p:cNvSpPr txBox="1"/>
          <p:nvPr/>
        </p:nvSpPr>
        <p:spPr>
          <a:xfrm>
            <a:off x="2449359" y="148478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AFEE50-0DB2-48F3-B1A4-BD8407E394C2}"/>
              </a:ext>
            </a:extLst>
          </p:cNvPr>
          <p:cNvSpPr txBox="1"/>
          <p:nvPr/>
        </p:nvSpPr>
        <p:spPr>
          <a:xfrm>
            <a:off x="3198757" y="1476988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633E55-648D-4606-9CC9-BAC7416D49C6}"/>
              </a:ext>
            </a:extLst>
          </p:cNvPr>
          <p:cNvSpPr txBox="1"/>
          <p:nvPr/>
        </p:nvSpPr>
        <p:spPr>
          <a:xfrm>
            <a:off x="3892938" y="149374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551926-A980-42ED-8E9A-1E1DDCFDB386}"/>
              </a:ext>
            </a:extLst>
          </p:cNvPr>
          <p:cNvSpPr txBox="1"/>
          <p:nvPr/>
        </p:nvSpPr>
        <p:spPr>
          <a:xfrm>
            <a:off x="4596964" y="1493747"/>
            <a:ext cx="38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C4A5AFE-45BE-44A6-82C2-AA0190DF3BC8}"/>
              </a:ext>
            </a:extLst>
          </p:cNvPr>
          <p:cNvCxnSpPr>
            <a:cxnSpLocks/>
          </p:cNvCxnSpPr>
          <p:nvPr/>
        </p:nvCxnSpPr>
        <p:spPr bwMode="auto">
          <a:xfrm>
            <a:off x="840222" y="4017372"/>
            <a:ext cx="4752528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E6284758-74A8-4A47-B501-3FFB7D3EAB9C}"/>
              </a:ext>
            </a:extLst>
          </p:cNvPr>
          <p:cNvSpPr/>
          <p:nvPr/>
        </p:nvSpPr>
        <p:spPr bwMode="auto">
          <a:xfrm>
            <a:off x="1128254" y="3940095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ED941A02-B428-45C9-BFF3-CA772757C5EB}"/>
              </a:ext>
            </a:extLst>
          </p:cNvPr>
          <p:cNvSpPr/>
          <p:nvPr/>
        </p:nvSpPr>
        <p:spPr bwMode="auto">
          <a:xfrm>
            <a:off x="1848334" y="3940095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BB99B58B-B2D9-4D3F-AC6C-0840811D2864}"/>
              </a:ext>
            </a:extLst>
          </p:cNvPr>
          <p:cNvSpPr/>
          <p:nvPr/>
        </p:nvSpPr>
        <p:spPr bwMode="auto">
          <a:xfrm>
            <a:off x="2571176" y="3940095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1D1B4888-061B-4A9C-AA86-5393F30D0E48}"/>
              </a:ext>
            </a:extLst>
          </p:cNvPr>
          <p:cNvSpPr/>
          <p:nvPr/>
        </p:nvSpPr>
        <p:spPr bwMode="auto">
          <a:xfrm>
            <a:off x="3298447" y="3940095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A69920D5-7EEF-4420-97B0-1660DE69871A}"/>
              </a:ext>
            </a:extLst>
          </p:cNvPr>
          <p:cNvSpPr/>
          <p:nvPr/>
        </p:nvSpPr>
        <p:spPr bwMode="auto">
          <a:xfrm>
            <a:off x="4015073" y="3938607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463D609D-654E-4A97-BD7D-FAEA87DA29C0}"/>
              </a:ext>
            </a:extLst>
          </p:cNvPr>
          <p:cNvSpPr/>
          <p:nvPr/>
        </p:nvSpPr>
        <p:spPr bwMode="auto">
          <a:xfrm>
            <a:off x="4728374" y="3937036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B98533-3E59-4EC4-A74D-5D491AF862E8}"/>
              </a:ext>
            </a:extLst>
          </p:cNvPr>
          <p:cNvSpPr txBox="1"/>
          <p:nvPr/>
        </p:nvSpPr>
        <p:spPr>
          <a:xfrm>
            <a:off x="1002901" y="4078100"/>
            <a:ext cx="38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7D6DAA-D64E-49CB-BA85-1C786B167D8F}"/>
              </a:ext>
            </a:extLst>
          </p:cNvPr>
          <p:cNvSpPr txBox="1"/>
          <p:nvPr/>
        </p:nvSpPr>
        <p:spPr>
          <a:xfrm>
            <a:off x="1722635" y="4090853"/>
            <a:ext cx="38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2E9490-45B2-4080-BA05-B0F47724ED6D}"/>
              </a:ext>
            </a:extLst>
          </p:cNvPr>
          <p:cNvSpPr txBox="1"/>
          <p:nvPr/>
        </p:nvSpPr>
        <p:spPr>
          <a:xfrm>
            <a:off x="2460580" y="4085370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2F859D-8EC1-4599-B1CA-E3B9F2F563C6}"/>
              </a:ext>
            </a:extLst>
          </p:cNvPr>
          <p:cNvSpPr txBox="1"/>
          <p:nvPr/>
        </p:nvSpPr>
        <p:spPr>
          <a:xfrm>
            <a:off x="3194854" y="4086815"/>
            <a:ext cx="38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543727-26A8-4910-A66F-BDE6115167C1}"/>
              </a:ext>
            </a:extLst>
          </p:cNvPr>
          <p:cNvSpPr txBox="1"/>
          <p:nvPr/>
        </p:nvSpPr>
        <p:spPr>
          <a:xfrm>
            <a:off x="4595455" y="407313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359311-3B29-4E6E-B0D9-BA5D3A16144F}"/>
              </a:ext>
            </a:extLst>
          </p:cNvPr>
          <p:cNvSpPr txBox="1"/>
          <p:nvPr/>
        </p:nvSpPr>
        <p:spPr>
          <a:xfrm>
            <a:off x="3950625" y="4085370"/>
            <a:ext cx="274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B19D42-20A5-4439-9470-81D4770B5FBD}"/>
              </a:ext>
            </a:extLst>
          </p:cNvPr>
          <p:cNvCxnSpPr/>
          <p:nvPr/>
        </p:nvCxnSpPr>
        <p:spPr bwMode="auto">
          <a:xfrm>
            <a:off x="1128254" y="2276872"/>
            <a:ext cx="864096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A46788-8E3A-49C3-AF35-84B733819D1C}"/>
              </a:ext>
            </a:extLst>
          </p:cNvPr>
          <p:cNvCxnSpPr/>
          <p:nvPr/>
        </p:nvCxnSpPr>
        <p:spPr bwMode="auto">
          <a:xfrm>
            <a:off x="1128254" y="2636912"/>
            <a:ext cx="3030835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DA7CEB2-7949-46D6-8FB9-D69E14D1CF2D}"/>
              </a:ext>
            </a:extLst>
          </p:cNvPr>
          <p:cNvCxnSpPr/>
          <p:nvPr/>
        </p:nvCxnSpPr>
        <p:spPr bwMode="auto">
          <a:xfrm>
            <a:off x="1992350" y="3068960"/>
            <a:ext cx="2880040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DD4002-17E2-4B02-A77E-40E6926BBDF0}"/>
              </a:ext>
            </a:extLst>
          </p:cNvPr>
          <p:cNvCxnSpPr/>
          <p:nvPr/>
        </p:nvCxnSpPr>
        <p:spPr bwMode="auto">
          <a:xfrm>
            <a:off x="4015073" y="3501008"/>
            <a:ext cx="857317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E54877EB-1EBB-4E42-887D-7D488278181B}"/>
              </a:ext>
            </a:extLst>
          </p:cNvPr>
          <p:cNvSpPr/>
          <p:nvPr/>
        </p:nvSpPr>
        <p:spPr bwMode="auto">
          <a:xfrm>
            <a:off x="2557849" y="2568914"/>
            <a:ext cx="144016" cy="113222"/>
          </a:xfrm>
          <a:prstGeom prst="flowChartConnector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6251E715-03B9-49EE-A071-0A13F2684719}"/>
              </a:ext>
            </a:extLst>
          </p:cNvPr>
          <p:cNvSpPr/>
          <p:nvPr/>
        </p:nvSpPr>
        <p:spPr bwMode="auto">
          <a:xfrm>
            <a:off x="3294018" y="3012349"/>
            <a:ext cx="144016" cy="113222"/>
          </a:xfrm>
          <a:prstGeom prst="flowChartConnector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3B9525-5785-4A26-81CA-2AD947157962}"/>
              </a:ext>
            </a:extLst>
          </p:cNvPr>
          <p:cNvSpPr txBox="1"/>
          <p:nvPr/>
        </p:nvSpPr>
        <p:spPr>
          <a:xfrm>
            <a:off x="1325008" y="189039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FB2436-C5A5-4C76-B595-74625C8A0F33}"/>
              </a:ext>
            </a:extLst>
          </p:cNvPr>
          <p:cNvSpPr txBox="1"/>
          <p:nvPr/>
        </p:nvSpPr>
        <p:spPr>
          <a:xfrm>
            <a:off x="1550718" y="2264625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B1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74958F-C2F3-4A40-89E4-7B39C8E57200}"/>
              </a:ext>
            </a:extLst>
          </p:cNvPr>
          <p:cNvSpPr txBox="1"/>
          <p:nvPr/>
        </p:nvSpPr>
        <p:spPr>
          <a:xfrm>
            <a:off x="3050583" y="2253839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B2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8A2AC5-4EC3-409A-8431-F434562A48CF}"/>
              </a:ext>
            </a:extLst>
          </p:cNvPr>
          <p:cNvSpPr txBox="1"/>
          <p:nvPr/>
        </p:nvSpPr>
        <p:spPr>
          <a:xfrm>
            <a:off x="2432528" y="2680912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4A9E77D-0185-4004-A19D-9778BBE5230B}"/>
              </a:ext>
            </a:extLst>
          </p:cNvPr>
          <p:cNvSpPr txBox="1"/>
          <p:nvPr/>
        </p:nvSpPr>
        <p:spPr>
          <a:xfrm>
            <a:off x="3807889" y="2667799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4913923-19BF-40F9-BEE6-8A5BC329D0AF}"/>
              </a:ext>
            </a:extLst>
          </p:cNvPr>
          <p:cNvSpPr txBox="1"/>
          <p:nvPr/>
        </p:nvSpPr>
        <p:spPr>
          <a:xfrm>
            <a:off x="4239989" y="312688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07279004-B30F-4DE6-990C-0E2008ACD5DB}"/>
              </a:ext>
            </a:extLst>
          </p:cNvPr>
          <p:cNvSpPr/>
          <p:nvPr/>
        </p:nvSpPr>
        <p:spPr bwMode="auto">
          <a:xfrm>
            <a:off x="6177136" y="2195984"/>
            <a:ext cx="457200" cy="45720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4287020D-58E3-4AE8-BC65-469AADA40191}"/>
              </a:ext>
            </a:extLst>
          </p:cNvPr>
          <p:cNvSpPr/>
          <p:nvPr/>
        </p:nvSpPr>
        <p:spPr bwMode="auto">
          <a:xfrm>
            <a:off x="6754334" y="2969395"/>
            <a:ext cx="457200" cy="45720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D497C4EF-B799-4034-BD48-6CA0B489E50A}"/>
              </a:ext>
            </a:extLst>
          </p:cNvPr>
          <p:cNvSpPr/>
          <p:nvPr/>
        </p:nvSpPr>
        <p:spPr bwMode="auto">
          <a:xfrm>
            <a:off x="7377701" y="2195984"/>
            <a:ext cx="457200" cy="45720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DEB6943-5A77-44F9-B2FD-D284F90C7B1F}"/>
              </a:ext>
            </a:extLst>
          </p:cNvPr>
          <p:cNvSpPr txBox="1"/>
          <p:nvPr/>
        </p:nvSpPr>
        <p:spPr>
          <a:xfrm>
            <a:off x="6208008" y="2194811"/>
            <a:ext cx="378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CB4DC1F-A45E-433B-BDC4-1DA7424AFAF2}"/>
              </a:ext>
            </a:extLst>
          </p:cNvPr>
          <p:cNvSpPr txBox="1"/>
          <p:nvPr/>
        </p:nvSpPr>
        <p:spPr>
          <a:xfrm>
            <a:off x="7411376" y="222152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6B7FA0-32F9-4793-8C52-906541E6D0C8}"/>
              </a:ext>
            </a:extLst>
          </p:cNvPr>
          <p:cNvSpPr txBox="1"/>
          <p:nvPr/>
        </p:nvSpPr>
        <p:spPr>
          <a:xfrm>
            <a:off x="6782354" y="3011097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8F4BC454-661B-40AF-985A-621A46BF9A22}"/>
              </a:ext>
            </a:extLst>
          </p:cNvPr>
          <p:cNvSpPr/>
          <p:nvPr/>
        </p:nvSpPr>
        <p:spPr bwMode="auto">
          <a:xfrm>
            <a:off x="6784602" y="1395254"/>
            <a:ext cx="457200" cy="45720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61C9333-0CC5-48AC-BC4C-81241974121A}"/>
              </a:ext>
            </a:extLst>
          </p:cNvPr>
          <p:cNvCxnSpPr>
            <a:stCxn id="46" idx="5"/>
            <a:endCxn id="47" idx="1"/>
          </p:cNvCxnSpPr>
          <p:nvPr/>
        </p:nvCxnSpPr>
        <p:spPr bwMode="auto">
          <a:xfrm>
            <a:off x="6567381" y="2586229"/>
            <a:ext cx="253908" cy="45012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5C282FB-68CF-4E56-BFF9-7DB42EE7D9A9}"/>
              </a:ext>
            </a:extLst>
          </p:cNvPr>
          <p:cNvCxnSpPr>
            <a:stCxn id="48" idx="3"/>
            <a:endCxn id="47" idx="7"/>
          </p:cNvCxnSpPr>
          <p:nvPr/>
        </p:nvCxnSpPr>
        <p:spPr bwMode="auto">
          <a:xfrm flipH="1">
            <a:off x="7144579" y="2586229"/>
            <a:ext cx="300077" cy="45012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40A9169-FA70-465F-9E6D-8FF8AE88056F}"/>
              </a:ext>
            </a:extLst>
          </p:cNvPr>
          <p:cNvCxnSpPr>
            <a:cxnSpLocks/>
            <a:stCxn id="52" idx="3"/>
            <a:endCxn id="46" idx="7"/>
          </p:cNvCxnSpPr>
          <p:nvPr/>
        </p:nvCxnSpPr>
        <p:spPr bwMode="auto">
          <a:xfrm flipH="1">
            <a:off x="6567381" y="1785499"/>
            <a:ext cx="284176" cy="47744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53424A0-6D9A-45B3-A19A-AB848DFFFC6A}"/>
              </a:ext>
            </a:extLst>
          </p:cNvPr>
          <p:cNvSpPr txBox="1"/>
          <p:nvPr/>
        </p:nvSpPr>
        <p:spPr>
          <a:xfrm>
            <a:off x="6793526" y="139085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E2CC647-9968-4DC6-B87D-AD18FC1B3600}"/>
              </a:ext>
            </a:extLst>
          </p:cNvPr>
          <p:cNvCxnSpPr>
            <a:stCxn id="52" idx="5"/>
          </p:cNvCxnSpPr>
          <p:nvPr/>
        </p:nvCxnSpPr>
        <p:spPr bwMode="auto">
          <a:xfrm>
            <a:off x="7174847" y="1785499"/>
            <a:ext cx="269809" cy="46834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BC9F4F8B-7FC3-46D7-95BD-ED30D5C2E95D}"/>
              </a:ext>
            </a:extLst>
          </p:cNvPr>
          <p:cNvSpPr/>
          <p:nvPr/>
        </p:nvSpPr>
        <p:spPr bwMode="auto">
          <a:xfrm>
            <a:off x="2380651" y="5658349"/>
            <a:ext cx="457200" cy="45720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A37D2C59-6881-46F1-93D4-D84BD1EEAB54}"/>
              </a:ext>
            </a:extLst>
          </p:cNvPr>
          <p:cNvSpPr/>
          <p:nvPr/>
        </p:nvSpPr>
        <p:spPr bwMode="auto">
          <a:xfrm>
            <a:off x="3581216" y="5658349"/>
            <a:ext cx="457200" cy="45720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CF3E7B5-97DC-417D-ABA4-5C45F04C749A}"/>
              </a:ext>
            </a:extLst>
          </p:cNvPr>
          <p:cNvSpPr txBox="1"/>
          <p:nvPr/>
        </p:nvSpPr>
        <p:spPr>
          <a:xfrm>
            <a:off x="2369868" y="5657176"/>
            <a:ext cx="576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B1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0CD621E-CB75-4408-BF8E-4001FC208B2E}"/>
              </a:ext>
            </a:extLst>
          </p:cNvPr>
          <p:cNvSpPr txBox="1"/>
          <p:nvPr/>
        </p:nvSpPr>
        <p:spPr>
          <a:xfrm>
            <a:off x="3537947" y="5683885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C1</a:t>
            </a:r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5AE4F681-6A65-4DAC-A91B-14D37939DE5E}"/>
              </a:ext>
            </a:extLst>
          </p:cNvPr>
          <p:cNvSpPr/>
          <p:nvPr/>
        </p:nvSpPr>
        <p:spPr bwMode="auto">
          <a:xfrm>
            <a:off x="2988117" y="4857619"/>
            <a:ext cx="457200" cy="45720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4AAABDA-219E-4376-AA70-24FA693C24BB}"/>
              </a:ext>
            </a:extLst>
          </p:cNvPr>
          <p:cNvCxnSpPr>
            <a:cxnSpLocks/>
            <a:stCxn id="62" idx="3"/>
            <a:endCxn id="58" idx="7"/>
          </p:cNvCxnSpPr>
          <p:nvPr/>
        </p:nvCxnSpPr>
        <p:spPr bwMode="auto">
          <a:xfrm flipH="1">
            <a:off x="2770896" y="5247864"/>
            <a:ext cx="284176" cy="47744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52487B5-4406-4A56-85DD-3A184DF2CBAF}"/>
              </a:ext>
            </a:extLst>
          </p:cNvPr>
          <p:cNvSpPr txBox="1"/>
          <p:nvPr/>
        </p:nvSpPr>
        <p:spPr>
          <a:xfrm>
            <a:off x="2997041" y="4853217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0D9A2A8-9E9A-4A24-A72C-9E8765570998}"/>
              </a:ext>
            </a:extLst>
          </p:cNvPr>
          <p:cNvCxnSpPr>
            <a:stCxn id="62" idx="5"/>
          </p:cNvCxnSpPr>
          <p:nvPr/>
        </p:nvCxnSpPr>
        <p:spPr bwMode="auto">
          <a:xfrm>
            <a:off x="3378362" y="5247864"/>
            <a:ext cx="269809" cy="46834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19D25149-4F51-40F0-95F1-F284500FB86C}"/>
              </a:ext>
            </a:extLst>
          </p:cNvPr>
          <p:cNvSpPr/>
          <p:nvPr/>
        </p:nvSpPr>
        <p:spPr bwMode="auto">
          <a:xfrm>
            <a:off x="6365887" y="4842063"/>
            <a:ext cx="457200" cy="45720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CA91222B-E251-47D7-A331-BCA8CA487D57}"/>
              </a:ext>
            </a:extLst>
          </p:cNvPr>
          <p:cNvSpPr/>
          <p:nvPr/>
        </p:nvSpPr>
        <p:spPr bwMode="auto">
          <a:xfrm>
            <a:off x="6943085" y="5615474"/>
            <a:ext cx="457200" cy="45720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D106E802-C940-4EF3-95EF-BC4787BF7963}"/>
              </a:ext>
            </a:extLst>
          </p:cNvPr>
          <p:cNvSpPr/>
          <p:nvPr/>
        </p:nvSpPr>
        <p:spPr bwMode="auto">
          <a:xfrm>
            <a:off x="7566452" y="4842063"/>
            <a:ext cx="457200" cy="45720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A0F6E65-5E12-4831-8003-C135C54520E7}"/>
              </a:ext>
            </a:extLst>
          </p:cNvPr>
          <p:cNvSpPr txBox="1"/>
          <p:nvPr/>
        </p:nvSpPr>
        <p:spPr>
          <a:xfrm>
            <a:off x="6352196" y="4853217"/>
            <a:ext cx="54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B2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E3F4AEB-920A-46D9-8A4B-E5D7DC59A0E4}"/>
              </a:ext>
            </a:extLst>
          </p:cNvPr>
          <p:cNvSpPr txBox="1"/>
          <p:nvPr/>
        </p:nvSpPr>
        <p:spPr>
          <a:xfrm>
            <a:off x="7523183" y="4867599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61CF701-5055-4A8D-BB93-6CA79DBD4645}"/>
              </a:ext>
            </a:extLst>
          </p:cNvPr>
          <p:cNvSpPr txBox="1"/>
          <p:nvPr/>
        </p:nvSpPr>
        <p:spPr>
          <a:xfrm>
            <a:off x="6971105" y="565717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0796715-4EB8-40AB-94D3-D8A3C7BF51A9}"/>
              </a:ext>
            </a:extLst>
          </p:cNvPr>
          <p:cNvCxnSpPr>
            <a:stCxn id="66" idx="5"/>
            <a:endCxn id="67" idx="1"/>
          </p:cNvCxnSpPr>
          <p:nvPr/>
        </p:nvCxnSpPr>
        <p:spPr bwMode="auto">
          <a:xfrm>
            <a:off x="6756132" y="5232308"/>
            <a:ext cx="253908" cy="45012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F76D0CA-A456-465C-8550-20A1DF8B320B}"/>
              </a:ext>
            </a:extLst>
          </p:cNvPr>
          <p:cNvCxnSpPr>
            <a:stCxn id="68" idx="3"/>
            <a:endCxn id="67" idx="7"/>
          </p:cNvCxnSpPr>
          <p:nvPr/>
        </p:nvCxnSpPr>
        <p:spPr bwMode="auto">
          <a:xfrm flipH="1">
            <a:off x="7333330" y="5232308"/>
            <a:ext cx="300077" cy="45012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C6D648-ADEB-411A-B2B7-86D443DA1945}"/>
              </a:ext>
            </a:extLst>
          </p:cNvPr>
          <p:cNvSpPr txBox="1"/>
          <p:nvPr/>
        </p:nvSpPr>
        <p:spPr>
          <a:xfrm>
            <a:off x="6141564" y="3542584"/>
            <a:ext cx="2234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</a:pPr>
            <a:r>
              <a:rPr lang="en-GB" sz="2000" dirty="0"/>
              <a:t>Fig : VCG(actual)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F6591-D139-402B-AEB1-DDC0298081C8}"/>
              </a:ext>
            </a:extLst>
          </p:cNvPr>
          <p:cNvSpPr txBox="1"/>
          <p:nvPr/>
        </p:nvSpPr>
        <p:spPr>
          <a:xfrm>
            <a:off x="4116857" y="5977315"/>
            <a:ext cx="2449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</a:pPr>
            <a:r>
              <a:rPr lang="en-GB" sz="2000" dirty="0"/>
              <a:t>Fig : VCG(modified)</a:t>
            </a:r>
          </a:p>
        </p:txBody>
      </p:sp>
    </p:spTree>
    <p:extLst>
      <p:ext uri="{BB962C8B-B14F-4D97-AF65-F5344CB8AC3E}">
        <p14:creationId xmlns:p14="http://schemas.microsoft.com/office/powerpoint/2010/main" val="268288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/>
      <p:bldP spid="50" grpId="0"/>
      <p:bldP spid="51" grpId="0"/>
      <p:bldP spid="52" grpId="0" animBg="1"/>
      <p:bldP spid="56" grpId="0"/>
      <p:bldP spid="58" grpId="0" animBg="1"/>
      <p:bldP spid="59" grpId="0" animBg="1"/>
      <p:bldP spid="60" grpId="0"/>
      <p:bldP spid="61" grpId="0"/>
      <p:bldP spid="62" grpId="0" animBg="1"/>
      <p:bldP spid="64" grpId="0"/>
      <p:bldP spid="66" grpId="0" animBg="1"/>
      <p:bldP spid="67" grpId="0" animBg="1"/>
      <p:bldP spid="68" grpId="0" animBg="1"/>
      <p:bldP spid="69" grpId="0"/>
      <p:bldP spid="70" grpId="0"/>
      <p:bldP spid="71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2902-CCD2-497C-81D1-CD0387350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Channel Routing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BD730-1A87-4FAA-8B63-4F9AE3A83D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System and Circuit Technology                                  </a:t>
            </a:r>
            <a:r>
              <a:rPr lang="de-DE" b="0" dirty="0"/>
              <a:t>Shoukath Ali Mohammad – 6819945 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3CCE9-4818-41E9-AE60-EBDE4861EB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16</a:t>
            </a:fld>
            <a:endParaRPr lang="de-DE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AB1DFC3-C7C9-4B19-9E74-0CB751262046}"/>
              </a:ext>
            </a:extLst>
          </p:cNvPr>
          <p:cNvCxnSpPr>
            <a:cxnSpLocks/>
          </p:cNvCxnSpPr>
          <p:nvPr/>
        </p:nvCxnSpPr>
        <p:spPr bwMode="auto">
          <a:xfrm>
            <a:off x="855240" y="2545917"/>
            <a:ext cx="4752528" cy="3695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16DBD589-D3B0-4C7E-BE51-FE1B15926838}"/>
              </a:ext>
            </a:extLst>
          </p:cNvPr>
          <p:cNvSpPr/>
          <p:nvPr/>
        </p:nvSpPr>
        <p:spPr bwMode="auto">
          <a:xfrm>
            <a:off x="1143272" y="2473908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FBB90222-57F9-43D2-B483-AEDF20EF8DCF}"/>
              </a:ext>
            </a:extLst>
          </p:cNvPr>
          <p:cNvSpPr/>
          <p:nvPr/>
        </p:nvSpPr>
        <p:spPr bwMode="auto">
          <a:xfrm>
            <a:off x="1863352" y="2473908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640AAD96-B4F8-4F55-BFE5-46BB1DDF1842}"/>
              </a:ext>
            </a:extLst>
          </p:cNvPr>
          <p:cNvSpPr/>
          <p:nvPr/>
        </p:nvSpPr>
        <p:spPr bwMode="auto">
          <a:xfrm>
            <a:off x="2586194" y="2473908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1D3AC460-205D-46F3-82A1-753A94C97B54}"/>
              </a:ext>
            </a:extLst>
          </p:cNvPr>
          <p:cNvSpPr/>
          <p:nvPr/>
        </p:nvSpPr>
        <p:spPr bwMode="auto">
          <a:xfrm>
            <a:off x="3309036" y="2469137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FFA410D8-D22C-4BC7-8C1B-4E071F967E02}"/>
              </a:ext>
            </a:extLst>
          </p:cNvPr>
          <p:cNvSpPr/>
          <p:nvPr/>
        </p:nvSpPr>
        <p:spPr bwMode="auto">
          <a:xfrm>
            <a:off x="4030091" y="2469137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F25219B7-64FE-4DB3-86FF-FAFC71973562}"/>
              </a:ext>
            </a:extLst>
          </p:cNvPr>
          <p:cNvSpPr/>
          <p:nvPr/>
        </p:nvSpPr>
        <p:spPr bwMode="auto">
          <a:xfrm>
            <a:off x="4743392" y="2477604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25005C-EA48-4956-957D-CF5DA488AD58}"/>
              </a:ext>
            </a:extLst>
          </p:cNvPr>
          <p:cNvSpPr txBox="1"/>
          <p:nvPr/>
        </p:nvSpPr>
        <p:spPr>
          <a:xfrm>
            <a:off x="1023204" y="2134114"/>
            <a:ext cx="3786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0B6503-859A-4FE2-9EE3-96E0E64826A5}"/>
              </a:ext>
            </a:extLst>
          </p:cNvPr>
          <p:cNvSpPr txBox="1"/>
          <p:nvPr/>
        </p:nvSpPr>
        <p:spPr>
          <a:xfrm>
            <a:off x="1743264" y="2128674"/>
            <a:ext cx="3786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E57A46-C241-4D86-B8ED-BB4FB422565D}"/>
              </a:ext>
            </a:extLst>
          </p:cNvPr>
          <p:cNvSpPr txBox="1"/>
          <p:nvPr/>
        </p:nvSpPr>
        <p:spPr>
          <a:xfrm>
            <a:off x="2469987" y="2125151"/>
            <a:ext cx="3786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96D4CA-772B-4462-AE06-5993479247C6}"/>
              </a:ext>
            </a:extLst>
          </p:cNvPr>
          <p:cNvSpPr txBox="1"/>
          <p:nvPr/>
        </p:nvSpPr>
        <p:spPr>
          <a:xfrm>
            <a:off x="3223393" y="2117355"/>
            <a:ext cx="3193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DDC1D1-4F13-4C3C-A731-F6442973E802}"/>
              </a:ext>
            </a:extLst>
          </p:cNvPr>
          <p:cNvSpPr txBox="1"/>
          <p:nvPr/>
        </p:nvSpPr>
        <p:spPr>
          <a:xfrm>
            <a:off x="3913566" y="2134114"/>
            <a:ext cx="3786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BCC104-05FC-433E-A177-0C3DC5F43DBC}"/>
              </a:ext>
            </a:extLst>
          </p:cNvPr>
          <p:cNvSpPr txBox="1"/>
          <p:nvPr/>
        </p:nvSpPr>
        <p:spPr>
          <a:xfrm>
            <a:off x="4624806" y="2134114"/>
            <a:ext cx="3642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EA64C2-AF5F-4BCC-8FA5-CF693814E3DC}"/>
              </a:ext>
            </a:extLst>
          </p:cNvPr>
          <p:cNvCxnSpPr>
            <a:cxnSpLocks/>
          </p:cNvCxnSpPr>
          <p:nvPr/>
        </p:nvCxnSpPr>
        <p:spPr bwMode="auto">
          <a:xfrm>
            <a:off x="835713" y="5032423"/>
            <a:ext cx="4752528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767F7628-9604-4880-9815-FC4372303024}"/>
              </a:ext>
            </a:extLst>
          </p:cNvPr>
          <p:cNvSpPr/>
          <p:nvPr/>
        </p:nvSpPr>
        <p:spPr bwMode="auto">
          <a:xfrm>
            <a:off x="1123745" y="4947008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61DE78EA-C2B8-4B88-BE4E-4B607DDFB185}"/>
              </a:ext>
            </a:extLst>
          </p:cNvPr>
          <p:cNvSpPr/>
          <p:nvPr/>
        </p:nvSpPr>
        <p:spPr bwMode="auto">
          <a:xfrm>
            <a:off x="1843825" y="4947008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CF915CCA-A3B3-4B33-B720-7752429AB5EB}"/>
              </a:ext>
            </a:extLst>
          </p:cNvPr>
          <p:cNvSpPr/>
          <p:nvPr/>
        </p:nvSpPr>
        <p:spPr bwMode="auto">
          <a:xfrm>
            <a:off x="2566667" y="4947008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2D7AA439-717D-45CA-BEDF-73E10444D372}"/>
              </a:ext>
            </a:extLst>
          </p:cNvPr>
          <p:cNvSpPr/>
          <p:nvPr/>
        </p:nvSpPr>
        <p:spPr bwMode="auto">
          <a:xfrm>
            <a:off x="3293938" y="4947008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047CBE97-38D7-474D-AE65-F4048CA096CA}"/>
              </a:ext>
            </a:extLst>
          </p:cNvPr>
          <p:cNvSpPr/>
          <p:nvPr/>
        </p:nvSpPr>
        <p:spPr bwMode="auto">
          <a:xfrm>
            <a:off x="4010564" y="4945520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531DA210-1C3B-4881-B7E7-37F1B01A0AAC}"/>
              </a:ext>
            </a:extLst>
          </p:cNvPr>
          <p:cNvSpPr/>
          <p:nvPr/>
        </p:nvSpPr>
        <p:spPr bwMode="auto">
          <a:xfrm>
            <a:off x="4723865" y="4943949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B417C2-8EE0-4508-BBC4-FA9302277906}"/>
              </a:ext>
            </a:extLst>
          </p:cNvPr>
          <p:cNvSpPr txBox="1"/>
          <p:nvPr/>
        </p:nvSpPr>
        <p:spPr>
          <a:xfrm>
            <a:off x="1011216" y="5085013"/>
            <a:ext cx="3642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D993FD-B770-4746-AAE5-F6330ECB3BC9}"/>
              </a:ext>
            </a:extLst>
          </p:cNvPr>
          <p:cNvSpPr txBox="1"/>
          <p:nvPr/>
        </p:nvSpPr>
        <p:spPr>
          <a:xfrm>
            <a:off x="1730950" y="5097766"/>
            <a:ext cx="3642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2C5441-4954-4A27-899C-1B7EE473BFFF}"/>
              </a:ext>
            </a:extLst>
          </p:cNvPr>
          <p:cNvSpPr txBox="1"/>
          <p:nvPr/>
        </p:nvSpPr>
        <p:spPr>
          <a:xfrm>
            <a:off x="2465689" y="5092283"/>
            <a:ext cx="3193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D8209F-3AC9-4657-8887-1F03DB12E21C}"/>
              </a:ext>
            </a:extLst>
          </p:cNvPr>
          <p:cNvSpPr txBox="1"/>
          <p:nvPr/>
        </p:nvSpPr>
        <p:spPr>
          <a:xfrm>
            <a:off x="3203169" y="5093728"/>
            <a:ext cx="36420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F89315-A993-437F-B0DD-FCB65649F012}"/>
              </a:ext>
            </a:extLst>
          </p:cNvPr>
          <p:cNvSpPr txBox="1"/>
          <p:nvPr/>
        </p:nvSpPr>
        <p:spPr>
          <a:xfrm>
            <a:off x="4605373" y="5080049"/>
            <a:ext cx="3786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BB7100-C0E5-424E-8C33-EA49B69DFA2D}"/>
              </a:ext>
            </a:extLst>
          </p:cNvPr>
          <p:cNvSpPr txBox="1"/>
          <p:nvPr/>
        </p:nvSpPr>
        <p:spPr>
          <a:xfrm>
            <a:off x="3946116" y="5092283"/>
            <a:ext cx="2744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8EBC2BF2-9CB5-4E9A-A459-AD8180305980}"/>
              </a:ext>
            </a:extLst>
          </p:cNvPr>
          <p:cNvSpPr/>
          <p:nvPr/>
        </p:nvSpPr>
        <p:spPr bwMode="auto">
          <a:xfrm>
            <a:off x="7059500" y="2462520"/>
            <a:ext cx="457200" cy="45720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F079D203-04A1-4919-98D8-7E40A1401C82}"/>
              </a:ext>
            </a:extLst>
          </p:cNvPr>
          <p:cNvSpPr/>
          <p:nvPr/>
        </p:nvSpPr>
        <p:spPr bwMode="auto">
          <a:xfrm>
            <a:off x="8260065" y="2462520"/>
            <a:ext cx="457200" cy="45720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484987-2ABE-46B9-83B4-02CF835CBBFA}"/>
              </a:ext>
            </a:extLst>
          </p:cNvPr>
          <p:cNvSpPr txBox="1"/>
          <p:nvPr/>
        </p:nvSpPr>
        <p:spPr>
          <a:xfrm>
            <a:off x="7048717" y="2461347"/>
            <a:ext cx="5765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B1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71CCF5-2504-47A5-A103-88C28C67F375}"/>
              </a:ext>
            </a:extLst>
          </p:cNvPr>
          <p:cNvSpPr txBox="1"/>
          <p:nvPr/>
        </p:nvSpPr>
        <p:spPr>
          <a:xfrm>
            <a:off x="8239237" y="2488056"/>
            <a:ext cx="49885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C1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7EA3BADC-642F-4B41-BE5F-DF2164465270}"/>
              </a:ext>
            </a:extLst>
          </p:cNvPr>
          <p:cNvSpPr/>
          <p:nvPr/>
        </p:nvSpPr>
        <p:spPr bwMode="auto">
          <a:xfrm>
            <a:off x="7666966" y="1661790"/>
            <a:ext cx="457200" cy="45720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C09EB5B-AE83-4577-827D-96014B4EAC36}"/>
              </a:ext>
            </a:extLst>
          </p:cNvPr>
          <p:cNvCxnSpPr>
            <a:cxnSpLocks/>
            <a:stCxn id="37" idx="3"/>
            <a:endCxn id="33" idx="7"/>
          </p:cNvCxnSpPr>
          <p:nvPr/>
        </p:nvCxnSpPr>
        <p:spPr bwMode="auto">
          <a:xfrm flipH="1">
            <a:off x="7449745" y="2052035"/>
            <a:ext cx="284176" cy="47744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ABD6BCE-397F-455E-BA77-5E776B0F926F}"/>
              </a:ext>
            </a:extLst>
          </p:cNvPr>
          <p:cNvSpPr txBox="1"/>
          <p:nvPr/>
        </p:nvSpPr>
        <p:spPr>
          <a:xfrm>
            <a:off x="7690317" y="1657388"/>
            <a:ext cx="3786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E996CEC-7A2F-4A06-9AED-259F0F5C2DED}"/>
              </a:ext>
            </a:extLst>
          </p:cNvPr>
          <p:cNvCxnSpPr>
            <a:stCxn id="37" idx="5"/>
          </p:cNvCxnSpPr>
          <p:nvPr/>
        </p:nvCxnSpPr>
        <p:spPr bwMode="auto">
          <a:xfrm>
            <a:off x="8057211" y="2052035"/>
            <a:ext cx="269809" cy="46834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83B45E58-155D-4D38-8117-2EE343CDE674}"/>
              </a:ext>
            </a:extLst>
          </p:cNvPr>
          <p:cNvSpPr/>
          <p:nvPr/>
        </p:nvSpPr>
        <p:spPr bwMode="auto">
          <a:xfrm>
            <a:off x="7037674" y="4499963"/>
            <a:ext cx="457200" cy="45720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D06CF7AD-9721-46EE-B98F-CF6ACA5CE42C}"/>
              </a:ext>
            </a:extLst>
          </p:cNvPr>
          <p:cNvSpPr/>
          <p:nvPr/>
        </p:nvSpPr>
        <p:spPr bwMode="auto">
          <a:xfrm>
            <a:off x="7614872" y="5273374"/>
            <a:ext cx="457200" cy="45720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BC85B4AF-5AB7-40A6-9CC1-D9DC8AB612BD}"/>
              </a:ext>
            </a:extLst>
          </p:cNvPr>
          <p:cNvSpPr/>
          <p:nvPr/>
        </p:nvSpPr>
        <p:spPr bwMode="auto">
          <a:xfrm>
            <a:off x="8238239" y="4499963"/>
            <a:ext cx="457200" cy="45720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2268BA-6D73-4B73-B441-4E24BEE63437}"/>
              </a:ext>
            </a:extLst>
          </p:cNvPr>
          <p:cNvSpPr txBox="1"/>
          <p:nvPr/>
        </p:nvSpPr>
        <p:spPr>
          <a:xfrm>
            <a:off x="7023983" y="4511117"/>
            <a:ext cx="5463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B2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7A79F6-05C3-406F-A9E6-8D2150A726C3}"/>
              </a:ext>
            </a:extLst>
          </p:cNvPr>
          <p:cNvSpPr txBox="1"/>
          <p:nvPr/>
        </p:nvSpPr>
        <p:spPr>
          <a:xfrm>
            <a:off x="8217412" y="4525499"/>
            <a:ext cx="4988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C2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9159E25-D9B5-497E-B266-E08D36D0A40F}"/>
              </a:ext>
            </a:extLst>
          </p:cNvPr>
          <p:cNvSpPr txBox="1"/>
          <p:nvPr/>
        </p:nvSpPr>
        <p:spPr>
          <a:xfrm>
            <a:off x="7657319" y="5315076"/>
            <a:ext cx="3786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207C551-7C31-4A78-A2AD-968B55F2C26F}"/>
              </a:ext>
            </a:extLst>
          </p:cNvPr>
          <p:cNvCxnSpPr>
            <a:stCxn id="41" idx="5"/>
            <a:endCxn id="42" idx="1"/>
          </p:cNvCxnSpPr>
          <p:nvPr/>
        </p:nvCxnSpPr>
        <p:spPr bwMode="auto">
          <a:xfrm>
            <a:off x="7427919" y="4890208"/>
            <a:ext cx="253908" cy="45012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66C7513-C80C-44E6-A389-FF65B589DBBA}"/>
              </a:ext>
            </a:extLst>
          </p:cNvPr>
          <p:cNvCxnSpPr>
            <a:stCxn id="43" idx="3"/>
            <a:endCxn id="42" idx="7"/>
          </p:cNvCxnSpPr>
          <p:nvPr/>
        </p:nvCxnSpPr>
        <p:spPr bwMode="auto">
          <a:xfrm flipH="1">
            <a:off x="8005117" y="4890208"/>
            <a:ext cx="300077" cy="45012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32C803F-5180-4C07-8453-BA2F32BAFD42}"/>
              </a:ext>
            </a:extLst>
          </p:cNvPr>
          <p:cNvSpPr txBox="1"/>
          <p:nvPr/>
        </p:nvSpPr>
        <p:spPr>
          <a:xfrm>
            <a:off x="2231105" y="1844286"/>
            <a:ext cx="8803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b="1" dirty="0">
                <a:solidFill>
                  <a:srgbClr val="000000"/>
                </a:solidFill>
                <a:latin typeface="Times New Roman" pitchFamily="18" charset="0"/>
              </a:rPr>
              <a:t>B1,B2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3200590-EF35-4064-AD54-47B83676FBD0}"/>
              </a:ext>
            </a:extLst>
          </p:cNvPr>
          <p:cNvSpPr txBox="1"/>
          <p:nvPr/>
        </p:nvSpPr>
        <p:spPr>
          <a:xfrm>
            <a:off x="945597" y="5346501"/>
            <a:ext cx="49885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b="1" dirty="0">
                <a:solidFill>
                  <a:srgbClr val="000000"/>
                </a:solidFill>
                <a:latin typeface="Times New Roman" pitchFamily="18" charset="0"/>
              </a:rPr>
              <a:t>B1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4450077-E99F-4C33-AA91-06CA169CDC53}"/>
              </a:ext>
            </a:extLst>
          </p:cNvPr>
          <p:cNvSpPr txBox="1"/>
          <p:nvPr/>
        </p:nvSpPr>
        <p:spPr>
          <a:xfrm>
            <a:off x="3859286" y="1848668"/>
            <a:ext cx="49885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b="1" dirty="0">
                <a:solidFill>
                  <a:srgbClr val="000000"/>
                </a:solidFill>
                <a:latin typeface="Times New Roman" pitchFamily="18" charset="0"/>
              </a:rPr>
              <a:t>B2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C20ADA-1920-45AF-B76C-EDDAD3CED658}"/>
              </a:ext>
            </a:extLst>
          </p:cNvPr>
          <p:cNvSpPr txBox="1"/>
          <p:nvPr/>
        </p:nvSpPr>
        <p:spPr>
          <a:xfrm>
            <a:off x="4589308" y="1820037"/>
            <a:ext cx="51328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b="1" dirty="0">
                <a:solidFill>
                  <a:srgbClr val="000000"/>
                </a:solidFill>
                <a:latin typeface="Times New Roman" pitchFamily="18" charset="0"/>
              </a:rPr>
              <a:t>C2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1F84549-F54D-4181-B384-D46285DE1D61}"/>
              </a:ext>
            </a:extLst>
          </p:cNvPr>
          <p:cNvSpPr txBox="1"/>
          <p:nvPr/>
        </p:nvSpPr>
        <p:spPr>
          <a:xfrm>
            <a:off x="1675937" y="5336682"/>
            <a:ext cx="51328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b="1" dirty="0">
                <a:solidFill>
                  <a:srgbClr val="000000"/>
                </a:solidFill>
                <a:latin typeface="Times New Roman" pitchFamily="18" charset="0"/>
              </a:rPr>
              <a:t>C1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D1AEA45-8362-41F4-8D89-28591F4A1BF2}"/>
              </a:ext>
            </a:extLst>
          </p:cNvPr>
          <p:cNvSpPr txBox="1"/>
          <p:nvPr/>
        </p:nvSpPr>
        <p:spPr>
          <a:xfrm>
            <a:off x="2928804" y="5318769"/>
            <a:ext cx="9092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b="1" dirty="0">
                <a:solidFill>
                  <a:srgbClr val="000000"/>
                </a:solidFill>
                <a:latin typeface="Times New Roman" pitchFamily="18" charset="0"/>
              </a:rPr>
              <a:t>C1,C2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9F899D1-53F3-485D-8908-17E28FA85098}"/>
              </a:ext>
            </a:extLst>
          </p:cNvPr>
          <p:cNvCxnSpPr>
            <a:cxnSpLocks/>
          </p:cNvCxnSpPr>
          <p:nvPr/>
        </p:nvCxnSpPr>
        <p:spPr bwMode="auto">
          <a:xfrm>
            <a:off x="1212519" y="3068960"/>
            <a:ext cx="720059" cy="0"/>
          </a:xfrm>
          <a:prstGeom prst="line">
            <a:avLst/>
          </a:prstGeom>
          <a:noFill/>
          <a:ln w="38100" cap="flat" cmpd="sng" algn="ctr">
            <a:solidFill>
              <a:srgbClr val="2D2DB9">
                <a:lumMod val="60000"/>
                <a:lumOff val="4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477A7CE-051E-4EA9-9F83-8C9DA32D7BB8}"/>
              </a:ext>
            </a:extLst>
          </p:cNvPr>
          <p:cNvCxnSpPr>
            <a:cxnSpLocks/>
            <a:stCxn id="8" idx="4"/>
          </p:cNvCxnSpPr>
          <p:nvPr/>
        </p:nvCxnSpPr>
        <p:spPr bwMode="auto">
          <a:xfrm>
            <a:off x="1215280" y="2617924"/>
            <a:ext cx="0" cy="449149"/>
          </a:xfrm>
          <a:prstGeom prst="line">
            <a:avLst/>
          </a:prstGeom>
          <a:noFill/>
          <a:ln w="38100" cap="flat" cmpd="sng" algn="ctr">
            <a:solidFill>
              <a:srgbClr val="00CC99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91C6788-4941-444B-AA98-B4A6305F7483}"/>
              </a:ext>
            </a:extLst>
          </p:cNvPr>
          <p:cNvCxnSpPr>
            <a:stCxn id="9" idx="4"/>
          </p:cNvCxnSpPr>
          <p:nvPr/>
        </p:nvCxnSpPr>
        <p:spPr bwMode="auto">
          <a:xfrm flipH="1">
            <a:off x="1932578" y="2617924"/>
            <a:ext cx="2782" cy="449149"/>
          </a:xfrm>
          <a:prstGeom prst="line">
            <a:avLst/>
          </a:prstGeom>
          <a:noFill/>
          <a:ln w="38100" cap="flat" cmpd="sng" algn="ctr">
            <a:solidFill>
              <a:srgbClr val="00CC99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A87B1BC-4132-468B-9337-707DF16550C4}"/>
              </a:ext>
            </a:extLst>
          </p:cNvPr>
          <p:cNvCxnSpPr/>
          <p:nvPr/>
        </p:nvCxnSpPr>
        <p:spPr bwMode="auto">
          <a:xfrm>
            <a:off x="2658202" y="3067073"/>
            <a:ext cx="1450512" cy="0"/>
          </a:xfrm>
          <a:prstGeom prst="line">
            <a:avLst/>
          </a:prstGeom>
          <a:noFill/>
          <a:ln w="38100" cap="flat" cmpd="sng" algn="ctr">
            <a:solidFill>
              <a:srgbClr val="2D2DB9">
                <a:lumMod val="60000"/>
                <a:lumOff val="4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40F4C7E-F69B-40AD-ABD6-012204787180}"/>
              </a:ext>
            </a:extLst>
          </p:cNvPr>
          <p:cNvCxnSpPr>
            <a:stCxn id="10" idx="4"/>
          </p:cNvCxnSpPr>
          <p:nvPr/>
        </p:nvCxnSpPr>
        <p:spPr bwMode="auto">
          <a:xfrm>
            <a:off x="2658202" y="2617924"/>
            <a:ext cx="0" cy="449149"/>
          </a:xfrm>
          <a:prstGeom prst="line">
            <a:avLst/>
          </a:prstGeom>
          <a:noFill/>
          <a:ln w="38100" cap="flat" cmpd="sng" algn="ctr">
            <a:solidFill>
              <a:srgbClr val="00CC99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B236F13-F5E0-4E24-96ED-605CC9AAB74F}"/>
              </a:ext>
            </a:extLst>
          </p:cNvPr>
          <p:cNvCxnSpPr>
            <a:stCxn id="12" idx="4"/>
          </p:cNvCxnSpPr>
          <p:nvPr/>
        </p:nvCxnSpPr>
        <p:spPr bwMode="auto">
          <a:xfrm>
            <a:off x="4102099" y="2613153"/>
            <a:ext cx="0" cy="453920"/>
          </a:xfrm>
          <a:prstGeom prst="line">
            <a:avLst/>
          </a:prstGeom>
          <a:noFill/>
          <a:ln w="38100" cap="flat" cmpd="sng" algn="ctr">
            <a:solidFill>
              <a:srgbClr val="00CC99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734FEFF-896B-4AC7-AB05-B0DE6B8D9190}"/>
              </a:ext>
            </a:extLst>
          </p:cNvPr>
          <p:cNvCxnSpPr>
            <a:cxnSpLocks/>
          </p:cNvCxnSpPr>
          <p:nvPr/>
        </p:nvCxnSpPr>
        <p:spPr bwMode="auto">
          <a:xfrm>
            <a:off x="1212519" y="3645024"/>
            <a:ext cx="1445683" cy="0"/>
          </a:xfrm>
          <a:prstGeom prst="line">
            <a:avLst/>
          </a:prstGeom>
          <a:noFill/>
          <a:ln w="38100" cap="flat" cmpd="sng" algn="ctr">
            <a:solidFill>
              <a:srgbClr val="2D2DB9">
                <a:lumMod val="60000"/>
                <a:lumOff val="4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6D4385F-1C9B-423D-B118-766F1900A9EB}"/>
              </a:ext>
            </a:extLst>
          </p:cNvPr>
          <p:cNvCxnSpPr>
            <a:cxnSpLocks/>
          </p:cNvCxnSpPr>
          <p:nvPr/>
        </p:nvCxnSpPr>
        <p:spPr bwMode="auto">
          <a:xfrm>
            <a:off x="2658202" y="3067073"/>
            <a:ext cx="0" cy="577951"/>
          </a:xfrm>
          <a:prstGeom prst="line">
            <a:avLst/>
          </a:prstGeom>
          <a:noFill/>
          <a:ln w="38100" cap="flat" cmpd="sng" algn="ctr">
            <a:solidFill>
              <a:srgbClr val="00CC99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03782DB-C45F-47DE-A912-0E3188CE7B33}"/>
              </a:ext>
            </a:extLst>
          </p:cNvPr>
          <p:cNvCxnSpPr>
            <a:cxnSpLocks/>
            <a:endCxn id="21" idx="0"/>
          </p:cNvCxnSpPr>
          <p:nvPr/>
        </p:nvCxnSpPr>
        <p:spPr bwMode="auto">
          <a:xfrm flipH="1">
            <a:off x="1195753" y="3645024"/>
            <a:ext cx="969" cy="1301984"/>
          </a:xfrm>
          <a:prstGeom prst="line">
            <a:avLst/>
          </a:prstGeom>
          <a:noFill/>
          <a:ln w="38100" cap="flat" cmpd="sng" algn="ctr">
            <a:solidFill>
              <a:srgbClr val="00CC99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3873B75-5B46-465D-A03A-3909E7727C38}"/>
              </a:ext>
            </a:extLst>
          </p:cNvPr>
          <p:cNvCxnSpPr>
            <a:cxnSpLocks/>
            <a:stCxn id="22" idx="0"/>
          </p:cNvCxnSpPr>
          <p:nvPr/>
        </p:nvCxnSpPr>
        <p:spPr bwMode="auto">
          <a:xfrm flipH="1" flipV="1">
            <a:off x="1910170" y="4221088"/>
            <a:ext cx="5663" cy="725920"/>
          </a:xfrm>
          <a:prstGeom prst="line">
            <a:avLst/>
          </a:prstGeom>
          <a:noFill/>
          <a:ln w="38100" cap="flat" cmpd="sng" algn="ctr">
            <a:solidFill>
              <a:srgbClr val="00CC99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A3E37B3-CF01-4B6E-AE30-EC3DAF996FC7}"/>
              </a:ext>
            </a:extLst>
          </p:cNvPr>
          <p:cNvCxnSpPr>
            <a:cxnSpLocks/>
          </p:cNvCxnSpPr>
          <p:nvPr/>
        </p:nvCxnSpPr>
        <p:spPr bwMode="auto">
          <a:xfrm flipH="1">
            <a:off x="1910170" y="4221088"/>
            <a:ext cx="1470874" cy="0"/>
          </a:xfrm>
          <a:prstGeom prst="line">
            <a:avLst/>
          </a:prstGeom>
          <a:noFill/>
          <a:ln w="38100" cap="flat" cmpd="sng" algn="ctr">
            <a:solidFill>
              <a:srgbClr val="2D2DB9">
                <a:lumMod val="60000"/>
                <a:lumOff val="4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180EEB6-0D7A-4166-BA4F-4EBD0A0FF3FF}"/>
              </a:ext>
            </a:extLst>
          </p:cNvPr>
          <p:cNvCxnSpPr>
            <a:cxnSpLocks/>
            <a:stCxn id="24" idx="0"/>
          </p:cNvCxnSpPr>
          <p:nvPr/>
        </p:nvCxnSpPr>
        <p:spPr bwMode="auto">
          <a:xfrm flipV="1">
            <a:off x="3365946" y="4220303"/>
            <a:ext cx="0" cy="726705"/>
          </a:xfrm>
          <a:prstGeom prst="line">
            <a:avLst/>
          </a:prstGeom>
          <a:noFill/>
          <a:ln w="38100" cap="flat" cmpd="sng" algn="ctr">
            <a:solidFill>
              <a:srgbClr val="00CC99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92CEEA6-B671-4E16-84AE-F7F434547FBD}"/>
              </a:ext>
            </a:extLst>
          </p:cNvPr>
          <p:cNvCxnSpPr/>
          <p:nvPr/>
        </p:nvCxnSpPr>
        <p:spPr bwMode="auto">
          <a:xfrm flipV="1">
            <a:off x="3373495" y="3645024"/>
            <a:ext cx="0" cy="576064"/>
          </a:xfrm>
          <a:prstGeom prst="line">
            <a:avLst/>
          </a:prstGeom>
          <a:noFill/>
          <a:ln w="38100" cap="flat" cmpd="sng" algn="ctr">
            <a:solidFill>
              <a:srgbClr val="00CC99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CD48A48-6930-4124-B56C-A80EC18649F6}"/>
              </a:ext>
            </a:extLst>
          </p:cNvPr>
          <p:cNvCxnSpPr/>
          <p:nvPr/>
        </p:nvCxnSpPr>
        <p:spPr bwMode="auto">
          <a:xfrm>
            <a:off x="3373495" y="3645024"/>
            <a:ext cx="1433412" cy="0"/>
          </a:xfrm>
          <a:prstGeom prst="line">
            <a:avLst/>
          </a:prstGeom>
          <a:noFill/>
          <a:ln w="38100" cap="flat" cmpd="sng" algn="ctr">
            <a:solidFill>
              <a:srgbClr val="2D2DB9">
                <a:lumMod val="60000"/>
                <a:lumOff val="4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B496B05-104C-4089-8663-74A8A1D4BD5A}"/>
              </a:ext>
            </a:extLst>
          </p:cNvPr>
          <p:cNvCxnSpPr>
            <a:cxnSpLocks/>
            <a:stCxn id="13" idx="4"/>
          </p:cNvCxnSpPr>
          <p:nvPr/>
        </p:nvCxnSpPr>
        <p:spPr bwMode="auto">
          <a:xfrm flipH="1">
            <a:off x="4806908" y="2621620"/>
            <a:ext cx="8492" cy="1023404"/>
          </a:xfrm>
          <a:prstGeom prst="line">
            <a:avLst/>
          </a:prstGeom>
          <a:noFill/>
          <a:ln w="38100" cap="flat" cmpd="sng" algn="ctr">
            <a:solidFill>
              <a:srgbClr val="00CC99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A71C2ED-A9E5-42C6-8DB2-0FFED0FC7E98}"/>
              </a:ext>
            </a:extLst>
          </p:cNvPr>
          <p:cNvCxnSpPr>
            <a:cxnSpLocks/>
          </p:cNvCxnSpPr>
          <p:nvPr/>
        </p:nvCxnSpPr>
        <p:spPr bwMode="auto">
          <a:xfrm>
            <a:off x="4075214" y="4221088"/>
            <a:ext cx="740186" cy="0"/>
          </a:xfrm>
          <a:prstGeom prst="line">
            <a:avLst/>
          </a:prstGeom>
          <a:noFill/>
          <a:ln w="38100" cap="flat" cmpd="sng" algn="ctr">
            <a:solidFill>
              <a:srgbClr val="2D2DB9">
                <a:lumMod val="60000"/>
                <a:lumOff val="4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53AD1D9-B7C5-485F-9B87-995257B16365}"/>
              </a:ext>
            </a:extLst>
          </p:cNvPr>
          <p:cNvCxnSpPr>
            <a:cxnSpLocks/>
          </p:cNvCxnSpPr>
          <p:nvPr/>
        </p:nvCxnSpPr>
        <p:spPr bwMode="auto">
          <a:xfrm>
            <a:off x="4075214" y="4220303"/>
            <a:ext cx="0" cy="720694"/>
          </a:xfrm>
          <a:prstGeom prst="line">
            <a:avLst/>
          </a:prstGeom>
          <a:noFill/>
          <a:ln w="38100" cap="flat" cmpd="sng" algn="ctr">
            <a:solidFill>
              <a:srgbClr val="00CC99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EC2D8BD-A497-4A82-ACDA-22FE3540BCDE}"/>
              </a:ext>
            </a:extLst>
          </p:cNvPr>
          <p:cNvCxnSpPr>
            <a:stCxn id="26" idx="0"/>
          </p:cNvCxnSpPr>
          <p:nvPr/>
        </p:nvCxnSpPr>
        <p:spPr bwMode="auto">
          <a:xfrm flipV="1">
            <a:off x="4795873" y="4220303"/>
            <a:ext cx="15281" cy="723646"/>
          </a:xfrm>
          <a:prstGeom prst="line">
            <a:avLst/>
          </a:prstGeom>
          <a:noFill/>
          <a:ln w="38100" cap="flat" cmpd="sng" algn="ctr">
            <a:solidFill>
              <a:srgbClr val="00CC99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B0F1899-98A1-4A6D-9639-493938076E33}"/>
              </a:ext>
            </a:extLst>
          </p:cNvPr>
          <p:cNvCxnSpPr>
            <a:cxnSpLocks/>
          </p:cNvCxnSpPr>
          <p:nvPr/>
        </p:nvCxnSpPr>
        <p:spPr bwMode="auto">
          <a:xfrm flipH="1">
            <a:off x="2577350" y="1256662"/>
            <a:ext cx="224202" cy="365626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2398672-A88A-4A37-B658-BA8F9AB9467B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5199" y="1618435"/>
            <a:ext cx="412318" cy="593767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922BD35-4FA4-48B9-8D70-D1905F137228}"/>
              </a:ext>
            </a:extLst>
          </p:cNvPr>
          <p:cNvCxnSpPr>
            <a:cxnSpLocks/>
          </p:cNvCxnSpPr>
          <p:nvPr/>
        </p:nvCxnSpPr>
        <p:spPr bwMode="auto">
          <a:xfrm flipH="1">
            <a:off x="3253845" y="1255438"/>
            <a:ext cx="224202" cy="365626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6E1EC6E-C6C1-42A2-9814-757E4E820032}"/>
              </a:ext>
            </a:extLst>
          </p:cNvPr>
          <p:cNvCxnSpPr>
            <a:cxnSpLocks/>
          </p:cNvCxnSpPr>
          <p:nvPr/>
        </p:nvCxnSpPr>
        <p:spPr bwMode="auto">
          <a:xfrm flipH="1">
            <a:off x="7051664" y="2417259"/>
            <a:ext cx="412318" cy="593767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563E34E-1B7F-4A79-B1EB-C813EF81A4E8}"/>
              </a:ext>
            </a:extLst>
          </p:cNvPr>
          <p:cNvCxnSpPr>
            <a:cxnSpLocks/>
          </p:cNvCxnSpPr>
          <p:nvPr/>
        </p:nvCxnSpPr>
        <p:spPr bwMode="auto">
          <a:xfrm flipH="1">
            <a:off x="3667821" y="1275128"/>
            <a:ext cx="224202" cy="365626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36B4ED7-33CD-4C19-86EF-FFCB0E1AACDF}"/>
              </a:ext>
            </a:extLst>
          </p:cNvPr>
          <p:cNvCxnSpPr>
            <a:cxnSpLocks/>
          </p:cNvCxnSpPr>
          <p:nvPr/>
        </p:nvCxnSpPr>
        <p:spPr bwMode="auto">
          <a:xfrm flipH="1">
            <a:off x="8282506" y="2398921"/>
            <a:ext cx="412318" cy="593767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197E2C3-4EE0-4B7F-AD3B-8E58F12CD553}"/>
              </a:ext>
            </a:extLst>
          </p:cNvPr>
          <p:cNvCxnSpPr>
            <a:cxnSpLocks/>
          </p:cNvCxnSpPr>
          <p:nvPr/>
        </p:nvCxnSpPr>
        <p:spPr bwMode="auto">
          <a:xfrm flipH="1">
            <a:off x="4060039" y="1255992"/>
            <a:ext cx="224202" cy="365626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2F23996-5418-4BEC-9D31-FFE637108FBB}"/>
              </a:ext>
            </a:extLst>
          </p:cNvPr>
          <p:cNvCxnSpPr>
            <a:cxnSpLocks/>
          </p:cNvCxnSpPr>
          <p:nvPr/>
        </p:nvCxnSpPr>
        <p:spPr bwMode="auto">
          <a:xfrm flipH="1">
            <a:off x="7063089" y="4403779"/>
            <a:ext cx="412318" cy="593767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3561281-6C6C-48B9-BE2E-676986CDCEA5}"/>
              </a:ext>
            </a:extLst>
          </p:cNvPr>
          <p:cNvCxnSpPr>
            <a:cxnSpLocks/>
          </p:cNvCxnSpPr>
          <p:nvPr/>
        </p:nvCxnSpPr>
        <p:spPr bwMode="auto">
          <a:xfrm flipH="1">
            <a:off x="4493272" y="1281478"/>
            <a:ext cx="224202" cy="365626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4F248D3-7F37-40E1-81E8-74AB5C9C8A74}"/>
              </a:ext>
            </a:extLst>
          </p:cNvPr>
          <p:cNvCxnSpPr>
            <a:cxnSpLocks/>
          </p:cNvCxnSpPr>
          <p:nvPr/>
        </p:nvCxnSpPr>
        <p:spPr bwMode="auto">
          <a:xfrm flipH="1">
            <a:off x="8282506" y="4431679"/>
            <a:ext cx="412318" cy="593767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AF6DCD3-DCE5-44B0-8893-487BFB574FD1}"/>
              </a:ext>
            </a:extLst>
          </p:cNvPr>
          <p:cNvCxnSpPr>
            <a:cxnSpLocks/>
          </p:cNvCxnSpPr>
          <p:nvPr/>
        </p:nvCxnSpPr>
        <p:spPr bwMode="auto">
          <a:xfrm flipH="1">
            <a:off x="2892683" y="1261700"/>
            <a:ext cx="224202" cy="365626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32B9F75-6EC2-4DAF-8CD3-14ADBF3FDA1D}"/>
              </a:ext>
            </a:extLst>
          </p:cNvPr>
          <p:cNvCxnSpPr>
            <a:cxnSpLocks/>
          </p:cNvCxnSpPr>
          <p:nvPr/>
        </p:nvCxnSpPr>
        <p:spPr bwMode="auto">
          <a:xfrm flipH="1">
            <a:off x="7592799" y="5181882"/>
            <a:ext cx="412318" cy="593767"/>
          </a:xfrm>
          <a:prstGeom prst="line">
            <a:avLst/>
          </a:prstGeom>
          <a:noFill/>
          <a:ln w="381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33557239-3AA2-448F-AE59-92AB2272836F}"/>
              </a:ext>
            </a:extLst>
          </p:cNvPr>
          <p:cNvSpPr txBox="1">
            <a:spLocks noGrp="1"/>
          </p:cNvSpPr>
          <p:nvPr>
            <p:ph type="body" sz="quarter" idx="12"/>
          </p:nvPr>
        </p:nvSpPr>
        <p:spPr bwMode="auto">
          <a:xfrm>
            <a:off x="206664" y="1268414"/>
            <a:ext cx="9361488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9352" tIns="39676" rIns="79352" bIns="39676" numCol="1" anchor="t" anchorCtr="0" compatLnSpc="1">
            <a:prstTxWarp prst="textNoShape">
              <a:avLst/>
            </a:prstTxWarp>
          </a:bodyPr>
          <a:lstStyle/>
          <a:p>
            <a:r>
              <a:rPr lang="en-GB" dirty="0"/>
              <a:t>Left edge order = {A, B1, C1, B2, C2, D}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019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43950-255E-4802-94B8-819D90075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Switch Box Routing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4C71E0-7B3F-4CA6-9D4B-E581B3BB64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System and Circuit Technology                                  </a:t>
            </a:r>
            <a:r>
              <a:rPr lang="de-DE" b="0" dirty="0"/>
              <a:t>Shoukath Ali Mohammad – 6819945 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12F92-8CDE-4BC6-B94A-F998B5C4A1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7E8B7-0260-4463-996C-2FAD6733DD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400" dirty="0"/>
              <a:t>Pins on all four directions of a fixed-size grid based routing region</a:t>
            </a:r>
          </a:p>
          <a:p>
            <a:r>
              <a:rPr lang="en-GB" sz="2400" dirty="0"/>
              <a:t>More complex than channel routing</a:t>
            </a:r>
          </a:p>
          <a:p>
            <a:r>
              <a:rPr lang="en-GB" sz="2400" dirty="0"/>
              <a:t>Horizontal tracks or vertical columns can be assigned on a single layer</a:t>
            </a:r>
          </a:p>
          <a:p>
            <a:r>
              <a:rPr lang="en-GB" sz="2400" dirty="0"/>
              <a:t>When routing fails new tracks are laid </a:t>
            </a:r>
          </a:p>
          <a:p>
            <a:r>
              <a:rPr lang="en-GB" sz="2400" dirty="0"/>
              <a:t>Algorithm for switch box routing can be derived from channel routing algorithms</a:t>
            </a:r>
          </a:p>
          <a:p>
            <a:r>
              <a:rPr lang="en-IN" sz="2400" dirty="0"/>
              <a:t>A horizontal track is automatically assigned to a pin on the left</a:t>
            </a:r>
          </a:p>
        </p:txBody>
      </p:sp>
    </p:spTree>
    <p:extLst>
      <p:ext uri="{BB962C8B-B14F-4D97-AF65-F5344CB8AC3E}">
        <p14:creationId xmlns:p14="http://schemas.microsoft.com/office/powerpoint/2010/main" val="11437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CFFB-4E38-495B-8528-78B39B4E5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Switch Box Routing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D4CC2E-FA4D-4345-B967-6C6B9B8053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System and Circuit Technology                                  </a:t>
            </a:r>
            <a:r>
              <a:rPr lang="de-DE" b="0" dirty="0"/>
              <a:t>Shoukath Ali Mohammad – 6819945 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21874-BBB1-433D-B4C3-C11E37588D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C9F9A0-C520-481D-96CF-A7193FC141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b="1" dirty="0"/>
              <a:t>Example:</a:t>
            </a:r>
          </a:p>
          <a:p>
            <a:pPr marL="0" indent="0">
              <a:buNone/>
            </a:pPr>
            <a:r>
              <a:rPr lang="en-GB" sz="2400" dirty="0"/>
              <a:t>TOP  =  [0 D F H E C C] </a:t>
            </a:r>
          </a:p>
          <a:p>
            <a:pPr marL="0" indent="0">
              <a:buNone/>
            </a:pPr>
            <a:r>
              <a:rPr lang="en-GB" sz="2400" dirty="0"/>
              <a:t>LEFT  =  [A 0 D F G 0]</a:t>
            </a:r>
          </a:p>
          <a:p>
            <a:pPr marL="0" indent="0">
              <a:buNone/>
            </a:pPr>
            <a:r>
              <a:rPr lang="en-GB" sz="2400" dirty="0"/>
              <a:t>BOT  = [0 0 G H B </a:t>
            </a:r>
            <a:r>
              <a:rPr lang="en-GB" sz="2400" dirty="0" err="1"/>
              <a:t>B</a:t>
            </a:r>
            <a:r>
              <a:rPr lang="en-GB" sz="2400" dirty="0"/>
              <a:t> H]   </a:t>
            </a:r>
          </a:p>
          <a:p>
            <a:pPr marL="0" indent="0">
              <a:buNone/>
            </a:pPr>
            <a:r>
              <a:rPr lang="en-GB" sz="2400" dirty="0"/>
              <a:t>RIGHT  = [B H A C E C]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137FEE-404D-48FB-B37D-685A05967E5C}"/>
              </a:ext>
            </a:extLst>
          </p:cNvPr>
          <p:cNvSpPr txBox="1"/>
          <p:nvPr/>
        </p:nvSpPr>
        <p:spPr>
          <a:xfrm>
            <a:off x="4649261" y="5411478"/>
            <a:ext cx="35974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Fig: </a:t>
            </a:r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Switchbox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routing problem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776A2E7-F9D7-4BE8-B539-F297A36F7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373820"/>
              </p:ext>
            </p:extLst>
          </p:nvPr>
        </p:nvGraphicFramePr>
        <p:xfrm>
          <a:off x="5122276" y="2304701"/>
          <a:ext cx="2941968" cy="2595880"/>
        </p:xfrm>
        <a:graphic>
          <a:graphicData uri="http://schemas.openxmlformats.org/drawingml/2006/table">
            <a:tbl>
              <a:tblPr firstRow="1" bandRow="1"/>
              <a:tblGrid>
                <a:gridCol w="367746">
                  <a:extLst>
                    <a:ext uri="{9D8B030D-6E8A-4147-A177-3AD203B41FA5}">
                      <a16:colId xmlns:a16="http://schemas.microsoft.com/office/drawing/2014/main" val="402515780"/>
                    </a:ext>
                  </a:extLst>
                </a:gridCol>
                <a:gridCol w="367746">
                  <a:extLst>
                    <a:ext uri="{9D8B030D-6E8A-4147-A177-3AD203B41FA5}">
                      <a16:colId xmlns:a16="http://schemas.microsoft.com/office/drawing/2014/main" val="2216902657"/>
                    </a:ext>
                  </a:extLst>
                </a:gridCol>
                <a:gridCol w="367746">
                  <a:extLst>
                    <a:ext uri="{9D8B030D-6E8A-4147-A177-3AD203B41FA5}">
                      <a16:colId xmlns:a16="http://schemas.microsoft.com/office/drawing/2014/main" val="3388600731"/>
                    </a:ext>
                  </a:extLst>
                </a:gridCol>
                <a:gridCol w="367746">
                  <a:extLst>
                    <a:ext uri="{9D8B030D-6E8A-4147-A177-3AD203B41FA5}">
                      <a16:colId xmlns:a16="http://schemas.microsoft.com/office/drawing/2014/main" val="3596349260"/>
                    </a:ext>
                  </a:extLst>
                </a:gridCol>
                <a:gridCol w="367746">
                  <a:extLst>
                    <a:ext uri="{9D8B030D-6E8A-4147-A177-3AD203B41FA5}">
                      <a16:colId xmlns:a16="http://schemas.microsoft.com/office/drawing/2014/main" val="989650369"/>
                    </a:ext>
                  </a:extLst>
                </a:gridCol>
                <a:gridCol w="367746">
                  <a:extLst>
                    <a:ext uri="{9D8B030D-6E8A-4147-A177-3AD203B41FA5}">
                      <a16:colId xmlns:a16="http://schemas.microsoft.com/office/drawing/2014/main" val="3154601922"/>
                    </a:ext>
                  </a:extLst>
                </a:gridCol>
                <a:gridCol w="367746">
                  <a:extLst>
                    <a:ext uri="{9D8B030D-6E8A-4147-A177-3AD203B41FA5}">
                      <a16:colId xmlns:a16="http://schemas.microsoft.com/office/drawing/2014/main" val="4083394124"/>
                    </a:ext>
                  </a:extLst>
                </a:gridCol>
                <a:gridCol w="367746">
                  <a:extLst>
                    <a:ext uri="{9D8B030D-6E8A-4147-A177-3AD203B41FA5}">
                      <a16:colId xmlns:a16="http://schemas.microsoft.com/office/drawing/2014/main" val="2389965437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9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45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92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4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8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3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84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GB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9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45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92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4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8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3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84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9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45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92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4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8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3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84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GB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9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45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92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4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8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3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84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GB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9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45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92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4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8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3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84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GB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9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45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92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4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8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3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84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GB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9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45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92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4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8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3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84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GB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9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45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92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4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8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3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84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GB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55071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9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45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92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4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8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3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84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GB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9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45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92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4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8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3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84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GB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9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45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92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4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8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3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84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GB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9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45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92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4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8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3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84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GB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9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45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92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4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8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3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84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GB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9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45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92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4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8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3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84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GB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9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45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92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4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8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3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84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GB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9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45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92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4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8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3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84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GB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457541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9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45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92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4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8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3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84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GB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9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45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92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4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8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3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84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GB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9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45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92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4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8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3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84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GB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9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45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92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4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8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3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84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GB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9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45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92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4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8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3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84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GB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9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45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92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4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8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3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84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GB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9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45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92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4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8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3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84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GB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9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45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92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4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8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3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84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GB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17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9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45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92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4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8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3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84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GB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9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45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92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4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8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3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84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GB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9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45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92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4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8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3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84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GB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9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45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92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4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8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3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84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GB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9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45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92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4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8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3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84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GB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9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45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92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4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8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3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84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GB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9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45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92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4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8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3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84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GB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9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45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92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4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8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3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84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GB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45607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9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45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92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4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8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3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84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GB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9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45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92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4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8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3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84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GB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9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45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92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4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8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3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84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GB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9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45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92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4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8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3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84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GB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9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45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92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4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8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3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84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GB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9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45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92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4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8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3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84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GB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9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45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92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4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8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3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84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GB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9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45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92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4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8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3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84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GB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0859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9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45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92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4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8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3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84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GB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9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45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92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4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8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3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84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GB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9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45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92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4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8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3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84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GB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9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45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92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4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8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3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84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GB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9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45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92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4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8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3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84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GB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9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45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92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4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8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3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84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GB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9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45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92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4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8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3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84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GB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9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45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92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4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8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3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84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GB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66488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9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45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92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4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8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3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84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GB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9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45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92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4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8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3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84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GB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9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45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92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4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8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3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84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GB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9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45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92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4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8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3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84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GB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9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45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92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4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8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3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84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GB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9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45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92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4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8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3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84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GB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9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45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92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4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8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3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84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GB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14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29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445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592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5740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2888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036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184" algn="l" defTabSz="914296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GB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54222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ADF71D3-14BB-4A83-A2D1-5D876C8EA0E2}"/>
              </a:ext>
            </a:extLst>
          </p:cNvPr>
          <p:cNvSpPr txBox="1"/>
          <p:nvPr/>
        </p:nvSpPr>
        <p:spPr>
          <a:xfrm>
            <a:off x="4420578" y="2436289"/>
            <a:ext cx="6609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6 0</a:t>
            </a:r>
          </a:p>
          <a:p>
            <a:pPr algn="ctr" eaLnBrk="0" hangingPunct="0"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5 G</a:t>
            </a:r>
          </a:p>
          <a:p>
            <a:pPr algn="ctr" eaLnBrk="0" hangingPunct="0"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4 F</a:t>
            </a:r>
          </a:p>
          <a:p>
            <a:pPr algn="ctr" eaLnBrk="0" hangingPunct="0"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3 D</a:t>
            </a:r>
          </a:p>
          <a:p>
            <a:pPr algn="ctr" eaLnBrk="0" hangingPunct="0"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2 0</a:t>
            </a:r>
          </a:p>
          <a:p>
            <a:pPr algn="ctr" eaLnBrk="0" hangingPunct="0"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1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B5830-A760-4D7D-B89B-6BCE09BBCA31}"/>
              </a:ext>
            </a:extLst>
          </p:cNvPr>
          <p:cNvSpPr txBox="1"/>
          <p:nvPr/>
        </p:nvSpPr>
        <p:spPr>
          <a:xfrm>
            <a:off x="8154062" y="2454791"/>
            <a:ext cx="4844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 </a:t>
            </a:r>
          </a:p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 </a:t>
            </a:r>
          </a:p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 </a:t>
            </a:r>
          </a:p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H </a:t>
            </a:r>
          </a:p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D5B3CF-1D8A-470C-B4C2-F65D00933756}"/>
              </a:ext>
            </a:extLst>
          </p:cNvPr>
          <p:cNvSpPr txBox="1"/>
          <p:nvPr/>
        </p:nvSpPr>
        <p:spPr>
          <a:xfrm>
            <a:off x="5354997" y="1480016"/>
            <a:ext cx="2542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   b   c   d   e   f   g</a:t>
            </a:r>
          </a:p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0  D  F  H  E  C 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A0B36D-9BE7-4A2C-BAE2-0E87C5330E3F}"/>
              </a:ext>
            </a:extLst>
          </p:cNvPr>
          <p:cNvSpPr txBox="1"/>
          <p:nvPr/>
        </p:nvSpPr>
        <p:spPr>
          <a:xfrm>
            <a:off x="5379041" y="4878153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0  0  G  H  B 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 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C73D99-E40E-4C62-999F-5B2825C2FF2D}"/>
              </a:ext>
            </a:extLst>
          </p:cNvPr>
          <p:cNvSpPr/>
          <p:nvPr/>
        </p:nvSpPr>
        <p:spPr bwMode="auto">
          <a:xfrm>
            <a:off x="5126586" y="3021169"/>
            <a:ext cx="360627" cy="45719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37BCC9-E0BD-41B3-B742-5A2CD2B580BB}"/>
              </a:ext>
            </a:extLst>
          </p:cNvPr>
          <p:cNvSpPr/>
          <p:nvPr/>
        </p:nvSpPr>
        <p:spPr bwMode="auto">
          <a:xfrm>
            <a:off x="5126586" y="3394008"/>
            <a:ext cx="360628" cy="45719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5DFE66-F66A-470D-B2F4-B7712E61A10F}"/>
              </a:ext>
            </a:extLst>
          </p:cNvPr>
          <p:cNvSpPr/>
          <p:nvPr/>
        </p:nvSpPr>
        <p:spPr bwMode="auto">
          <a:xfrm>
            <a:off x="5126586" y="3777044"/>
            <a:ext cx="360628" cy="45719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610AA5-FFD5-494A-87DB-1A4721A85195}"/>
              </a:ext>
            </a:extLst>
          </p:cNvPr>
          <p:cNvSpPr/>
          <p:nvPr/>
        </p:nvSpPr>
        <p:spPr bwMode="auto">
          <a:xfrm>
            <a:off x="5126585" y="4517254"/>
            <a:ext cx="359475" cy="45719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B187F3-2B43-472A-906A-DC3573A269C5}"/>
              </a:ext>
            </a:extLst>
          </p:cNvPr>
          <p:cNvSpPr/>
          <p:nvPr/>
        </p:nvSpPr>
        <p:spPr bwMode="auto">
          <a:xfrm>
            <a:off x="5467010" y="2677575"/>
            <a:ext cx="59972" cy="1147773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3D8109-F9CE-4F8A-80F3-FC2FE23D6FCE}"/>
              </a:ext>
            </a:extLst>
          </p:cNvPr>
          <p:cNvSpPr/>
          <p:nvPr/>
        </p:nvSpPr>
        <p:spPr bwMode="auto">
          <a:xfrm flipH="1">
            <a:off x="5463130" y="4165104"/>
            <a:ext cx="45719" cy="398647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73A215-93CB-417C-838F-AFDD66195885}"/>
              </a:ext>
            </a:extLst>
          </p:cNvPr>
          <p:cNvSpPr/>
          <p:nvPr/>
        </p:nvSpPr>
        <p:spPr bwMode="auto">
          <a:xfrm>
            <a:off x="5470737" y="2646309"/>
            <a:ext cx="376228" cy="45719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5EF068-AC66-41D7-8C1B-44350630D025}"/>
              </a:ext>
            </a:extLst>
          </p:cNvPr>
          <p:cNvSpPr/>
          <p:nvPr/>
        </p:nvSpPr>
        <p:spPr bwMode="auto">
          <a:xfrm>
            <a:off x="5479258" y="3021405"/>
            <a:ext cx="381045" cy="45719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5A831D-4AB2-4839-AC70-B3EAE8ACDDDF}"/>
              </a:ext>
            </a:extLst>
          </p:cNvPr>
          <p:cNvSpPr/>
          <p:nvPr/>
        </p:nvSpPr>
        <p:spPr bwMode="auto">
          <a:xfrm>
            <a:off x="5477329" y="3398143"/>
            <a:ext cx="382974" cy="45719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682A04-45BD-4C6D-A6F7-3413B2BEE168}"/>
              </a:ext>
            </a:extLst>
          </p:cNvPr>
          <p:cNvSpPr/>
          <p:nvPr/>
        </p:nvSpPr>
        <p:spPr bwMode="auto">
          <a:xfrm>
            <a:off x="5469886" y="4118239"/>
            <a:ext cx="399785" cy="49450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A5A59C-CC57-47D6-BF02-DF489B19A148}"/>
              </a:ext>
            </a:extLst>
          </p:cNvPr>
          <p:cNvSpPr/>
          <p:nvPr/>
        </p:nvSpPr>
        <p:spPr bwMode="auto">
          <a:xfrm>
            <a:off x="5828873" y="3025566"/>
            <a:ext cx="45719" cy="1542553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565A51-EB7F-4D55-84AE-605A5522CFC6}"/>
              </a:ext>
            </a:extLst>
          </p:cNvPr>
          <p:cNvSpPr/>
          <p:nvPr/>
        </p:nvSpPr>
        <p:spPr bwMode="auto">
          <a:xfrm>
            <a:off x="5831492" y="2308404"/>
            <a:ext cx="45719" cy="364706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19BD5D-14EE-4384-9941-8B42BA2D8132}"/>
              </a:ext>
            </a:extLst>
          </p:cNvPr>
          <p:cNvSpPr/>
          <p:nvPr/>
        </p:nvSpPr>
        <p:spPr bwMode="auto">
          <a:xfrm>
            <a:off x="5853210" y="3397804"/>
            <a:ext cx="364196" cy="45719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4ACD23-F57B-4D3F-A353-3FB4275D7407}"/>
              </a:ext>
            </a:extLst>
          </p:cNvPr>
          <p:cNvSpPr/>
          <p:nvPr/>
        </p:nvSpPr>
        <p:spPr bwMode="auto">
          <a:xfrm>
            <a:off x="5831011" y="4123493"/>
            <a:ext cx="397648" cy="56564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BEF7A5-A05B-4B8E-A670-1398BCE82F30}"/>
              </a:ext>
            </a:extLst>
          </p:cNvPr>
          <p:cNvSpPr/>
          <p:nvPr/>
        </p:nvSpPr>
        <p:spPr bwMode="auto">
          <a:xfrm>
            <a:off x="5843492" y="4517254"/>
            <a:ext cx="390087" cy="45719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862980-5FBF-454C-8810-2574E37FE2D3}"/>
              </a:ext>
            </a:extLst>
          </p:cNvPr>
          <p:cNvSpPr/>
          <p:nvPr/>
        </p:nvSpPr>
        <p:spPr bwMode="auto">
          <a:xfrm>
            <a:off x="6201962" y="2304125"/>
            <a:ext cx="45719" cy="1140060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236F45-0F42-44E0-9C55-7698D0C75F15}"/>
              </a:ext>
            </a:extLst>
          </p:cNvPr>
          <p:cNvSpPr/>
          <p:nvPr/>
        </p:nvSpPr>
        <p:spPr bwMode="auto">
          <a:xfrm flipH="1">
            <a:off x="6212159" y="4517254"/>
            <a:ext cx="45719" cy="373573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A0D2E7-E4B5-4D15-837A-77B20AC141F8}"/>
              </a:ext>
            </a:extLst>
          </p:cNvPr>
          <p:cNvSpPr/>
          <p:nvPr/>
        </p:nvSpPr>
        <p:spPr bwMode="auto">
          <a:xfrm flipH="1">
            <a:off x="6205312" y="3781410"/>
            <a:ext cx="45719" cy="398647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258E965-5A31-40CF-A93E-ADBB9DB44F06}"/>
              </a:ext>
            </a:extLst>
          </p:cNvPr>
          <p:cNvSpPr/>
          <p:nvPr/>
        </p:nvSpPr>
        <p:spPr bwMode="auto">
          <a:xfrm flipV="1">
            <a:off x="6210282" y="3772985"/>
            <a:ext cx="370907" cy="49778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049A8E-3F81-4A25-9C5B-3CBD3EA6A532}"/>
              </a:ext>
            </a:extLst>
          </p:cNvPr>
          <p:cNvSpPr/>
          <p:nvPr/>
        </p:nvSpPr>
        <p:spPr bwMode="auto">
          <a:xfrm>
            <a:off x="6577831" y="2305168"/>
            <a:ext cx="45719" cy="2588657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3FCD16-6A3C-444B-B99E-7F38E88E9796}"/>
              </a:ext>
            </a:extLst>
          </p:cNvPr>
          <p:cNvSpPr/>
          <p:nvPr/>
        </p:nvSpPr>
        <p:spPr bwMode="auto">
          <a:xfrm flipV="1">
            <a:off x="6586850" y="3775570"/>
            <a:ext cx="370907" cy="49778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C0EB36-B77C-4A2E-B972-803E4ED17318}"/>
              </a:ext>
            </a:extLst>
          </p:cNvPr>
          <p:cNvSpPr/>
          <p:nvPr/>
        </p:nvSpPr>
        <p:spPr bwMode="auto">
          <a:xfrm flipV="1">
            <a:off x="6596625" y="4135382"/>
            <a:ext cx="370907" cy="49778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E4A1B3-429B-4BFE-8F85-2C4F85F740AC}"/>
              </a:ext>
            </a:extLst>
          </p:cNvPr>
          <p:cNvSpPr/>
          <p:nvPr/>
        </p:nvSpPr>
        <p:spPr bwMode="auto">
          <a:xfrm flipH="1">
            <a:off x="6938256" y="4527008"/>
            <a:ext cx="45719" cy="373573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DD8E74-DDB4-404D-B0D1-ECD33EAC5187}"/>
              </a:ext>
            </a:extLst>
          </p:cNvPr>
          <p:cNvSpPr/>
          <p:nvPr/>
        </p:nvSpPr>
        <p:spPr bwMode="auto">
          <a:xfrm flipH="1">
            <a:off x="6930839" y="2311013"/>
            <a:ext cx="45719" cy="733016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F2EBF2D-0998-46F2-9611-C3AF04A590E6}"/>
              </a:ext>
            </a:extLst>
          </p:cNvPr>
          <p:cNvSpPr/>
          <p:nvPr/>
        </p:nvSpPr>
        <p:spPr bwMode="auto">
          <a:xfrm flipV="1">
            <a:off x="6945713" y="3017110"/>
            <a:ext cx="370907" cy="49778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3BCCA22-1B69-4709-A69E-30D7B157ECE9}"/>
              </a:ext>
            </a:extLst>
          </p:cNvPr>
          <p:cNvSpPr/>
          <p:nvPr/>
        </p:nvSpPr>
        <p:spPr bwMode="auto">
          <a:xfrm flipV="1">
            <a:off x="6942163" y="3772985"/>
            <a:ext cx="370907" cy="49778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8A6424-52E5-4DAE-8F5D-4C8CF5F10218}"/>
              </a:ext>
            </a:extLst>
          </p:cNvPr>
          <p:cNvSpPr/>
          <p:nvPr/>
        </p:nvSpPr>
        <p:spPr bwMode="auto">
          <a:xfrm flipV="1">
            <a:off x="6945712" y="4135382"/>
            <a:ext cx="370907" cy="49778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B611426-16F4-422C-A929-0A07998D9911}"/>
              </a:ext>
            </a:extLst>
          </p:cNvPr>
          <p:cNvSpPr/>
          <p:nvPr/>
        </p:nvSpPr>
        <p:spPr bwMode="auto">
          <a:xfrm flipV="1">
            <a:off x="6946420" y="4488513"/>
            <a:ext cx="370907" cy="49778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2C2BEA-3513-4E08-A3F2-69C420A1E916}"/>
              </a:ext>
            </a:extLst>
          </p:cNvPr>
          <p:cNvSpPr/>
          <p:nvPr/>
        </p:nvSpPr>
        <p:spPr bwMode="auto">
          <a:xfrm flipH="1">
            <a:off x="7284449" y="4528860"/>
            <a:ext cx="45719" cy="373573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C18828B-A826-44B5-ADE6-CF73DF439675}"/>
              </a:ext>
            </a:extLst>
          </p:cNvPr>
          <p:cNvSpPr/>
          <p:nvPr/>
        </p:nvSpPr>
        <p:spPr bwMode="auto">
          <a:xfrm flipH="1">
            <a:off x="7301165" y="2313079"/>
            <a:ext cx="45719" cy="373573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C2A1B11-FB7B-4CD1-94A8-516F01FEC005}"/>
              </a:ext>
            </a:extLst>
          </p:cNvPr>
          <p:cNvSpPr/>
          <p:nvPr/>
        </p:nvSpPr>
        <p:spPr bwMode="auto">
          <a:xfrm flipV="1">
            <a:off x="7313070" y="2659346"/>
            <a:ext cx="370907" cy="49778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5289E1C-F14A-40C1-BAA2-80A16C43D056}"/>
              </a:ext>
            </a:extLst>
          </p:cNvPr>
          <p:cNvSpPr/>
          <p:nvPr/>
        </p:nvSpPr>
        <p:spPr bwMode="auto">
          <a:xfrm flipV="1">
            <a:off x="7318069" y="3012392"/>
            <a:ext cx="370907" cy="49778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97BE3B-C4C4-475F-BDFF-34E2447D8701}"/>
              </a:ext>
            </a:extLst>
          </p:cNvPr>
          <p:cNvSpPr/>
          <p:nvPr/>
        </p:nvSpPr>
        <p:spPr bwMode="auto">
          <a:xfrm flipV="1">
            <a:off x="7308143" y="3772985"/>
            <a:ext cx="370907" cy="49778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420C70-091A-42D2-AEC6-0842F923297C}"/>
              </a:ext>
            </a:extLst>
          </p:cNvPr>
          <p:cNvSpPr/>
          <p:nvPr/>
        </p:nvSpPr>
        <p:spPr bwMode="auto">
          <a:xfrm flipV="1">
            <a:off x="7316619" y="4137165"/>
            <a:ext cx="370907" cy="49778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821748-B6E5-4685-80B4-625240330972}"/>
              </a:ext>
            </a:extLst>
          </p:cNvPr>
          <p:cNvSpPr/>
          <p:nvPr/>
        </p:nvSpPr>
        <p:spPr bwMode="auto">
          <a:xfrm flipV="1">
            <a:off x="7311986" y="4486661"/>
            <a:ext cx="370907" cy="49778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0C9509A-F67E-47D0-9A78-3D773DF2FF07}"/>
              </a:ext>
            </a:extLst>
          </p:cNvPr>
          <p:cNvSpPr/>
          <p:nvPr/>
        </p:nvSpPr>
        <p:spPr bwMode="auto">
          <a:xfrm flipH="1">
            <a:off x="7674048" y="2310169"/>
            <a:ext cx="50718" cy="1102639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FE9B972-EB93-47FB-BF80-930981FA59E6}"/>
              </a:ext>
            </a:extLst>
          </p:cNvPr>
          <p:cNvSpPr/>
          <p:nvPr/>
        </p:nvSpPr>
        <p:spPr bwMode="auto">
          <a:xfrm flipH="1">
            <a:off x="7687523" y="4131573"/>
            <a:ext cx="45719" cy="769008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68466C1-32E1-442C-B94A-3B891FD8A342}"/>
              </a:ext>
            </a:extLst>
          </p:cNvPr>
          <p:cNvSpPr/>
          <p:nvPr/>
        </p:nvSpPr>
        <p:spPr bwMode="auto">
          <a:xfrm flipV="1">
            <a:off x="7681541" y="2656690"/>
            <a:ext cx="370907" cy="49778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C35670-0CEA-4DB0-85A0-455CF223889C}"/>
              </a:ext>
            </a:extLst>
          </p:cNvPr>
          <p:cNvSpPr/>
          <p:nvPr/>
        </p:nvSpPr>
        <p:spPr bwMode="auto">
          <a:xfrm flipV="1">
            <a:off x="7686598" y="3008316"/>
            <a:ext cx="370907" cy="49778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7BF078C-E30A-4758-8405-67C0A3B39C9A}"/>
              </a:ext>
            </a:extLst>
          </p:cNvPr>
          <p:cNvSpPr/>
          <p:nvPr/>
        </p:nvSpPr>
        <p:spPr bwMode="auto">
          <a:xfrm flipV="1">
            <a:off x="7686460" y="3401894"/>
            <a:ext cx="370907" cy="49778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490B6DD-30AB-4F31-A02B-F205ED49169A}"/>
              </a:ext>
            </a:extLst>
          </p:cNvPr>
          <p:cNvSpPr/>
          <p:nvPr/>
        </p:nvSpPr>
        <p:spPr bwMode="auto">
          <a:xfrm flipV="1">
            <a:off x="7681541" y="3772985"/>
            <a:ext cx="370907" cy="49778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E9FE838-7939-4ECE-8490-F4899D726946}"/>
              </a:ext>
            </a:extLst>
          </p:cNvPr>
          <p:cNvSpPr/>
          <p:nvPr/>
        </p:nvSpPr>
        <p:spPr bwMode="auto">
          <a:xfrm flipV="1">
            <a:off x="7697968" y="4131573"/>
            <a:ext cx="370907" cy="49778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2F4C9F8-6CF9-4BE8-9332-2B32B5D4C2D2}"/>
              </a:ext>
            </a:extLst>
          </p:cNvPr>
          <p:cNvSpPr/>
          <p:nvPr/>
        </p:nvSpPr>
        <p:spPr bwMode="auto">
          <a:xfrm flipV="1">
            <a:off x="7689004" y="4477904"/>
            <a:ext cx="370907" cy="49778"/>
          </a:xfrm>
          <a:prstGeom prst="rect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97C7A4-8B63-44A8-A8A4-E1D7659E41FE}"/>
              </a:ext>
            </a:extLst>
          </p:cNvPr>
          <p:cNvSpPr txBox="1"/>
          <p:nvPr/>
        </p:nvSpPr>
        <p:spPr>
          <a:xfrm>
            <a:off x="4080516" y="2843883"/>
            <a:ext cx="507831" cy="81702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Tracks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D0130F5-1642-4C56-AF70-269838E9B2C0}"/>
              </a:ext>
            </a:extLst>
          </p:cNvPr>
          <p:cNvSpPr txBox="1"/>
          <p:nvPr/>
        </p:nvSpPr>
        <p:spPr>
          <a:xfrm>
            <a:off x="4232920" y="1529850"/>
            <a:ext cx="115768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Columns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92A97B-4CB4-4B84-89D8-DC89AE24BAE6}"/>
              </a:ext>
            </a:extLst>
          </p:cNvPr>
          <p:cNvSpPr txBox="1"/>
          <p:nvPr/>
        </p:nvSpPr>
        <p:spPr>
          <a:xfrm>
            <a:off x="5461261" y="6151656"/>
            <a:ext cx="4264181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Reference: Detailed routing by Andrew B. </a:t>
            </a:r>
            <a:r>
              <a:rPr lang="en-GB" sz="1600" dirty="0" err="1">
                <a:solidFill>
                  <a:srgbClr val="000000"/>
                </a:solidFill>
                <a:latin typeface="Times New Roman" pitchFamily="18" charset="0"/>
              </a:rPr>
              <a:t>Kahng</a:t>
            </a:r>
            <a:endParaRPr lang="en-GB" sz="1600" dirty="0">
              <a:solidFill>
                <a:srgbClr val="000000"/>
              </a:solidFill>
              <a:latin typeface="Times New Roman" pitchFamily="18" charset="0"/>
            </a:endParaRPr>
          </a:p>
          <a:p>
            <a:pPr algn="ctr" eaLnBrk="0" hangingPunct="0"/>
            <a:endParaRPr lang="en-GB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D74CD3-AEA0-4B5D-84F8-14DD3B2EE95C}"/>
              </a:ext>
            </a:extLst>
          </p:cNvPr>
          <p:cNvSpPr txBox="1"/>
          <p:nvPr/>
        </p:nvSpPr>
        <p:spPr>
          <a:xfrm>
            <a:off x="1496616" y="1310645"/>
            <a:ext cx="358487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1200" dirty="0">
                <a:solidFill>
                  <a:srgbClr val="000000"/>
                </a:solidFill>
                <a:latin typeface="Times New Roman" pitchFamily="18" charset="0"/>
              </a:rPr>
              <a:t>(Reference: Detailed routing by Andrew B. </a:t>
            </a:r>
            <a:r>
              <a:rPr lang="en-GB" sz="1200" dirty="0" err="1">
                <a:solidFill>
                  <a:srgbClr val="000000"/>
                </a:solidFill>
                <a:latin typeface="Times New Roman" pitchFamily="18" charset="0"/>
              </a:rPr>
              <a:t>Kahng</a:t>
            </a:r>
            <a:r>
              <a:rPr lang="en-GB" sz="12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algn="ctr" eaLnBrk="0" hangingPunct="0"/>
            <a:endParaRPr lang="en-GB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43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3036-83AE-409A-BBA3-2509EC45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Over The Cell Routing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1264E0-0C02-41D6-AC73-E8EE5A5F2A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System and Circuit Technology                                  </a:t>
            </a:r>
            <a:r>
              <a:rPr lang="de-DE" b="0" dirty="0"/>
              <a:t>Shoukath Ali Mohammad – 6819945 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2308A-140D-49AA-AFAD-FB55E71D6E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11B64E-DDAA-42E8-A2BA-7CC3656511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400" dirty="0"/>
              <a:t>For routing more than three layers</a:t>
            </a:r>
          </a:p>
          <a:p>
            <a:r>
              <a:rPr lang="en-GB" sz="2400" dirty="0"/>
              <a:t>Higher metal layers like Metal2 and Metal3 pins are used</a:t>
            </a:r>
          </a:p>
          <a:p>
            <a:r>
              <a:rPr lang="en-GB" sz="2400" dirty="0"/>
              <a:t>Standard cells are not obstructed for these layers are not by the </a:t>
            </a:r>
          </a:p>
          <a:p>
            <a:r>
              <a:rPr lang="en-GB" sz="2400" dirty="0"/>
              <a:t>Routing is performed on the entire chip area</a:t>
            </a:r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677170-89B2-48D5-9DE1-B34ACD336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624" y="3286568"/>
            <a:ext cx="6453020" cy="27152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62154D-CD5B-41AC-B838-2191EB6B94EA}"/>
              </a:ext>
            </a:extLst>
          </p:cNvPr>
          <p:cNvSpPr txBox="1"/>
          <p:nvPr/>
        </p:nvSpPr>
        <p:spPr>
          <a:xfrm>
            <a:off x="2000672" y="5855682"/>
            <a:ext cx="44694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Fig: OTC routing with two metal layers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2AE95C-131B-4533-82F6-D6529DEDBB9C}"/>
              </a:ext>
            </a:extLst>
          </p:cNvPr>
          <p:cNvSpPr txBox="1"/>
          <p:nvPr/>
        </p:nvSpPr>
        <p:spPr>
          <a:xfrm>
            <a:off x="5567057" y="6196133"/>
            <a:ext cx="4052584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 Source: Detailed routing by Andrew B. </a:t>
            </a:r>
            <a:r>
              <a:rPr lang="en-GB" sz="1600" dirty="0" err="1">
                <a:solidFill>
                  <a:srgbClr val="000000"/>
                </a:solidFill>
                <a:latin typeface="Times New Roman" pitchFamily="18" charset="0"/>
              </a:rPr>
              <a:t>Kahng</a:t>
            </a:r>
            <a:endParaRPr lang="en-GB" sz="1600" dirty="0">
              <a:solidFill>
                <a:srgbClr val="000000"/>
              </a:solidFill>
              <a:latin typeface="Times New Roman" pitchFamily="18" charset="0"/>
            </a:endParaRPr>
          </a:p>
          <a:p>
            <a:pPr algn="ctr" eaLnBrk="0" hangingPunct="0"/>
            <a:endParaRPr lang="en-GB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35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Index</a:t>
            </a:r>
            <a:endParaRPr lang="de-DE" sz="2800" dirty="0">
              <a:solidFill>
                <a:schemeClr val="tx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/>
              <a:t>Introduction to Detailed Routing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Constraints in Detailed Routing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Channel Routing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Switch Box Routing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Over the Cell Routing(OTC)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Summary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References</a:t>
            </a:r>
          </a:p>
          <a:p>
            <a:pPr marL="0" indent="0" algn="r">
              <a:lnSpc>
                <a:spcPct val="90000"/>
              </a:lnSpc>
              <a:buNone/>
            </a:pPr>
            <a:endParaRPr lang="de-DE" sz="24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System and Circuit Technology                                   </a:t>
            </a:r>
            <a:r>
              <a:rPr lang="de-DE" b="0" dirty="0"/>
              <a:t>Shoukath Ali Mohammad – 6819945 </a:t>
            </a:r>
          </a:p>
        </p:txBody>
      </p:sp>
    </p:spTree>
    <p:extLst>
      <p:ext uri="{BB962C8B-B14F-4D97-AF65-F5344CB8AC3E}">
        <p14:creationId xmlns:p14="http://schemas.microsoft.com/office/powerpoint/2010/main" val="269010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489EF-46DF-40ED-8A57-A5934485E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Over The Cell Routing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0F7AD-992C-4275-AB3C-B0CC8E0E34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System and Circuit Technology                                  </a:t>
            </a:r>
            <a:r>
              <a:rPr lang="de-DE" b="0" dirty="0"/>
              <a:t>Shoukath Ali Mohammad – 6819945 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0D93B-96AF-48D7-AC24-B576C24AD4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30C4C-1F7D-4131-9F03-BA6CF48D660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70900" y="1052736"/>
            <a:ext cx="9361487" cy="5113337"/>
          </a:xfrm>
        </p:spPr>
        <p:txBody>
          <a:bodyPr/>
          <a:lstStyle/>
          <a:p>
            <a:pPr marL="0" indent="0">
              <a:buNone/>
            </a:pPr>
            <a:r>
              <a:rPr lang="en-GB" sz="2400" b="1" u="sng" dirty="0"/>
              <a:t>Chameleon OTC router</a:t>
            </a:r>
          </a:p>
          <a:p>
            <a:r>
              <a:rPr lang="en-GB" sz="2400" dirty="0"/>
              <a:t>Developed by Braun et al.</a:t>
            </a:r>
          </a:p>
          <a:p>
            <a:r>
              <a:rPr lang="en-GB" sz="2400" dirty="0"/>
              <a:t>Generates topologies for nets in either two or three metal layers </a:t>
            </a:r>
          </a:p>
          <a:p>
            <a:r>
              <a:rPr lang="en-GB" sz="2400" dirty="0"/>
              <a:t>Minimise the total routing area</a:t>
            </a:r>
          </a:p>
          <a:p>
            <a:r>
              <a:rPr lang="en-GB" sz="2400" dirty="0"/>
              <a:t>Assigns net segments to tracks</a:t>
            </a:r>
          </a:p>
          <a:p>
            <a:r>
              <a:rPr lang="en-GB" sz="2400" dirty="0"/>
              <a:t>Ability to take into account technology parameters on a per layer basis</a:t>
            </a:r>
            <a:endParaRPr lang="en-GB" sz="2400" b="1" dirty="0"/>
          </a:p>
          <a:p>
            <a:r>
              <a:rPr lang="en-GB" sz="2400" dirty="0"/>
              <a:t>Designer can specify the wire width and the minimum distance between each wire segment for each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B64889-7A92-4E8B-B5DB-4C45067E3936}"/>
              </a:ext>
            </a:extLst>
          </p:cNvPr>
          <p:cNvSpPr txBox="1"/>
          <p:nvPr/>
        </p:nvSpPr>
        <p:spPr>
          <a:xfrm>
            <a:off x="3515737" y="1146070"/>
            <a:ext cx="4190443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( Source: Detailed routing by Andrew B. </a:t>
            </a:r>
            <a:r>
              <a:rPr lang="en-GB" sz="1600" dirty="0" err="1">
                <a:solidFill>
                  <a:srgbClr val="000000"/>
                </a:solidFill>
                <a:latin typeface="Times New Roman" pitchFamily="18" charset="0"/>
              </a:rPr>
              <a:t>Kahng</a:t>
            </a:r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algn="ctr" eaLnBrk="0" hangingPunct="0"/>
            <a:endParaRPr lang="en-GB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772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4292-D6D3-49B3-A002-82ADF8EB4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Summary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AA9D3-46DC-4C18-A67A-6F4C8231DF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System and Circuit Technology                                  </a:t>
            </a:r>
            <a:r>
              <a:rPr lang="de-DE" b="0" dirty="0"/>
              <a:t>Shoukath Ali Mohammad – 6819945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AAAF7-52E9-4848-A451-77F5C17ABB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77431-DB41-4F63-AC91-51D4E792CC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400" dirty="0"/>
              <a:t>Detailed routing is invoked after global routing</a:t>
            </a:r>
          </a:p>
          <a:p>
            <a:r>
              <a:rPr lang="en-GB" sz="2400" dirty="0"/>
              <a:t>Horizontal and Vertical constraints must be satisfied by valid routes</a:t>
            </a:r>
          </a:p>
          <a:p>
            <a:r>
              <a:rPr lang="en-GB" sz="2400" dirty="0"/>
              <a:t>Channels have net terminals on the two sides</a:t>
            </a:r>
          </a:p>
          <a:p>
            <a:r>
              <a:rPr lang="en-GB" sz="2400" dirty="0"/>
              <a:t>Switch-boxes have terminals on four sides</a:t>
            </a:r>
          </a:p>
          <a:p>
            <a:r>
              <a:rPr lang="en-GB" sz="2400" dirty="0"/>
              <a:t>Channels are joined as switchboxes</a:t>
            </a:r>
          </a:p>
          <a:p>
            <a:r>
              <a:rPr lang="en-GB" sz="2400" dirty="0"/>
              <a:t>When the number of metal layers in greater than 3, use over the cell (OTC) routing</a:t>
            </a:r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29655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AA430-3F75-47A9-8C9D-56ACD6DFC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Reference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2E9563-2385-4788-BB98-61446ACD85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System and Circuit Technology                                  </a:t>
            </a:r>
            <a:r>
              <a:rPr lang="de-DE" b="0" dirty="0"/>
              <a:t>Shoukath Ali Mohammad – 6819945 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0FF50-06A7-42B7-B84A-755B09C247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0854DA-886F-4316-8449-4CB41BE7B5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IN" sz="2400" dirty="0"/>
              <a:t>VLSI Physical Design: From Graph Partitioning to Timing Closure by Andrew B. </a:t>
            </a:r>
            <a:r>
              <a:rPr lang="en-IN" sz="2400" dirty="0" err="1"/>
              <a:t>Kahng</a:t>
            </a:r>
            <a:r>
              <a:rPr lang="en-IN" sz="2400" dirty="0"/>
              <a:t>,  Jens </a:t>
            </a:r>
            <a:r>
              <a:rPr lang="en-IN" sz="2400" dirty="0" err="1"/>
              <a:t>Lienig</a:t>
            </a:r>
            <a:r>
              <a:rPr lang="en-IN" sz="2400" dirty="0"/>
              <a:t>, Igor L. Markov,  </a:t>
            </a:r>
            <a:r>
              <a:rPr lang="en-IN" sz="2400" dirty="0" err="1"/>
              <a:t>Jin</a:t>
            </a:r>
            <a:r>
              <a:rPr lang="en-IN" sz="2400" dirty="0"/>
              <a:t> Hu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19056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Shoukath Ali Mohammad</a:t>
            </a:r>
          </a:p>
          <a:p>
            <a:pPr marL="0" indent="0">
              <a:buNone/>
            </a:pPr>
            <a:r>
              <a:rPr lang="de-DE" dirty="0"/>
              <a:t>6819945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543454" y="1412776"/>
            <a:ext cx="9362546" cy="1437456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pPr algn="ctr"/>
            <a:r>
              <a:rPr lang="de-DE" dirty="0"/>
              <a:t>Thankyou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46023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25F5-D4FC-435A-BB87-B8503E37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Introduction  to Detailed Routing</a:t>
            </a:r>
            <a:endParaRPr lang="en-GB" sz="2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43531D-ADFA-4DF3-A7FF-ECB942AE9C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System and Circuit Technology                                   </a:t>
            </a:r>
            <a:r>
              <a:rPr lang="de-DE" b="0" dirty="0"/>
              <a:t>Shoukath Ali Mohammad – 6819945 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002BD-883A-440E-9CC3-F4D8AA0F81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087124-4E2E-42F7-94C7-99DD97C02E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1"/>
            <a:r>
              <a:rPr lang="de-DE" sz="2400" dirty="0"/>
              <a:t>Next to Global routing</a:t>
            </a:r>
          </a:p>
          <a:p>
            <a:pPr lvl="1"/>
            <a:r>
              <a:rPr lang="de-DE" sz="2400" dirty="0"/>
              <a:t>Consider the routing regions one at a time</a:t>
            </a:r>
          </a:p>
          <a:p>
            <a:pPr lvl="1"/>
            <a:r>
              <a:rPr lang="de-DE" sz="2400" dirty="0"/>
              <a:t>Detailed routing is finding the actual geometric layout paths</a:t>
            </a:r>
          </a:p>
          <a:p>
            <a:pPr lvl="1"/>
            <a:r>
              <a:rPr lang="de-DE" sz="2400" dirty="0"/>
              <a:t>Layout of two different nets should not intersect on the same layer</a:t>
            </a:r>
          </a:p>
          <a:p>
            <a:pPr marL="466362" lvl="1" indent="0">
              <a:buNone/>
            </a:pPr>
            <a:endParaRPr lang="de-DE" sz="20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58A130-662F-4797-A411-731EEEE4F7A7}"/>
              </a:ext>
            </a:extLst>
          </p:cNvPr>
          <p:cNvSpPr/>
          <p:nvPr/>
        </p:nvSpPr>
        <p:spPr bwMode="auto">
          <a:xfrm>
            <a:off x="2520754" y="4873289"/>
            <a:ext cx="4104456" cy="504056"/>
          </a:xfrm>
          <a:prstGeom prst="rect">
            <a:avLst/>
          </a:prstGeo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Detailed Routing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1A558-FFC0-4C77-99A8-2EFE402A6A7E}"/>
              </a:ext>
            </a:extLst>
          </p:cNvPr>
          <p:cNvSpPr txBox="1"/>
          <p:nvPr/>
        </p:nvSpPr>
        <p:spPr>
          <a:xfrm>
            <a:off x="3512840" y="3594249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Global Routing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F4C2B03-AC6F-424D-B68B-E16BBD939487}"/>
              </a:ext>
            </a:extLst>
          </p:cNvPr>
          <p:cNvSpPr/>
          <p:nvPr/>
        </p:nvSpPr>
        <p:spPr bwMode="auto">
          <a:xfrm>
            <a:off x="4330666" y="4189869"/>
            <a:ext cx="484632" cy="455613"/>
          </a:xfrm>
          <a:prstGeom prst="downArrow">
            <a:avLst/>
          </a:prstGeom>
          <a:solidFill>
            <a:srgbClr val="0070C0"/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986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0068-B7E7-43DC-85B1-9276FFB53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Introduction to Detailed Routing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EF27FD-8F99-49BA-B55B-672F878B97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System and Circuit Technology                                  </a:t>
            </a:r>
            <a:r>
              <a:rPr lang="de-DE" b="0" dirty="0"/>
              <a:t>Shoukath Ali Mohammad – 6819945 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3900A-59DF-47E4-87E5-46E4CA747D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4</a:t>
            </a:fld>
            <a:endParaRPr lang="de-DE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ADC9B21-0261-4BC3-826A-832C7B7DDB9F}"/>
              </a:ext>
            </a:extLst>
          </p:cNvPr>
          <p:cNvCxnSpPr>
            <a:cxnSpLocks/>
          </p:cNvCxnSpPr>
          <p:nvPr/>
        </p:nvCxnSpPr>
        <p:spPr bwMode="auto">
          <a:xfrm>
            <a:off x="3206940" y="2985561"/>
            <a:ext cx="3816424" cy="7636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1296764-4BEA-4723-9970-4452B09F5153}"/>
              </a:ext>
            </a:extLst>
          </p:cNvPr>
          <p:cNvCxnSpPr>
            <a:cxnSpLocks/>
          </p:cNvCxnSpPr>
          <p:nvPr/>
        </p:nvCxnSpPr>
        <p:spPr bwMode="auto">
          <a:xfrm>
            <a:off x="3217162" y="5001785"/>
            <a:ext cx="3806202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BBF640DE-C685-48B7-9BAF-74F498FC55FC}"/>
              </a:ext>
            </a:extLst>
          </p:cNvPr>
          <p:cNvSpPr/>
          <p:nvPr/>
        </p:nvSpPr>
        <p:spPr bwMode="auto">
          <a:xfrm>
            <a:off x="3710996" y="2913553"/>
            <a:ext cx="144016" cy="144016"/>
          </a:xfrm>
          <a:prstGeom prst="flowChartConnector">
            <a:avLst/>
          </a:prstGeom>
          <a:solidFill>
            <a:srgbClr val="00CC99"/>
          </a:solidFill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01FE4648-3754-49D3-9BF6-AF16D128F7D9}"/>
              </a:ext>
            </a:extLst>
          </p:cNvPr>
          <p:cNvSpPr/>
          <p:nvPr/>
        </p:nvSpPr>
        <p:spPr bwMode="auto">
          <a:xfrm>
            <a:off x="4385095" y="2917414"/>
            <a:ext cx="144016" cy="144016"/>
          </a:xfrm>
          <a:prstGeom prst="flowChartConnector">
            <a:avLst/>
          </a:prstGeom>
          <a:solidFill>
            <a:srgbClr val="00CC99"/>
          </a:solidFill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846729F8-4B18-49AE-9EBC-DED6E6F917BA}"/>
              </a:ext>
            </a:extLst>
          </p:cNvPr>
          <p:cNvSpPr/>
          <p:nvPr/>
        </p:nvSpPr>
        <p:spPr bwMode="auto">
          <a:xfrm>
            <a:off x="5727878" y="2925383"/>
            <a:ext cx="144016" cy="144016"/>
          </a:xfrm>
          <a:prstGeom prst="flowChartConnector">
            <a:avLst/>
          </a:prstGeom>
          <a:solidFill>
            <a:srgbClr val="00CC99"/>
          </a:solidFill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936303C2-2C15-42FC-BA1C-8D8125E9A19E}"/>
              </a:ext>
            </a:extLst>
          </p:cNvPr>
          <p:cNvSpPr/>
          <p:nvPr/>
        </p:nvSpPr>
        <p:spPr bwMode="auto">
          <a:xfrm>
            <a:off x="5047442" y="4929777"/>
            <a:ext cx="144016" cy="144016"/>
          </a:xfrm>
          <a:prstGeom prst="flowChartConnector">
            <a:avLst/>
          </a:prstGeom>
          <a:solidFill>
            <a:srgbClr val="00CC99"/>
          </a:solidFill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5C1A7B-10E2-4CBC-9ECF-A4BD18D03454}"/>
              </a:ext>
            </a:extLst>
          </p:cNvPr>
          <p:cNvSpPr txBox="1"/>
          <p:nvPr/>
        </p:nvSpPr>
        <p:spPr>
          <a:xfrm>
            <a:off x="3579262" y="257392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7A7611B-DCB4-47B6-B421-380AB0E7D273}"/>
              </a:ext>
            </a:extLst>
          </p:cNvPr>
          <p:cNvSpPr txBox="1"/>
          <p:nvPr/>
        </p:nvSpPr>
        <p:spPr>
          <a:xfrm>
            <a:off x="4262591" y="2553027"/>
            <a:ext cx="38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FB21723-BF30-402A-BAC8-1D637D72E5EB}"/>
              </a:ext>
            </a:extLst>
          </p:cNvPr>
          <p:cNvSpPr txBox="1"/>
          <p:nvPr/>
        </p:nvSpPr>
        <p:spPr>
          <a:xfrm>
            <a:off x="5604960" y="2535990"/>
            <a:ext cx="38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ED35E4AB-6A32-42D9-BF5E-7901E62CE19D}"/>
              </a:ext>
            </a:extLst>
          </p:cNvPr>
          <p:cNvSpPr/>
          <p:nvPr/>
        </p:nvSpPr>
        <p:spPr bwMode="auto">
          <a:xfrm>
            <a:off x="4385095" y="4929777"/>
            <a:ext cx="144016" cy="144016"/>
          </a:xfrm>
          <a:prstGeom prst="flowChartConnector">
            <a:avLst/>
          </a:prstGeom>
          <a:solidFill>
            <a:srgbClr val="00CC99"/>
          </a:solidFill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D9290AD6-8268-4C2F-9E4A-41DECB11F345}"/>
              </a:ext>
            </a:extLst>
          </p:cNvPr>
          <p:cNvSpPr/>
          <p:nvPr/>
        </p:nvSpPr>
        <p:spPr bwMode="auto">
          <a:xfrm>
            <a:off x="3710452" y="4917862"/>
            <a:ext cx="144016" cy="144016"/>
          </a:xfrm>
          <a:prstGeom prst="flowChartConnector">
            <a:avLst/>
          </a:prstGeom>
          <a:solidFill>
            <a:srgbClr val="00CC99"/>
          </a:solidFill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4499D6D9-EB04-401A-8C60-55ABE3BE18CF}"/>
              </a:ext>
            </a:extLst>
          </p:cNvPr>
          <p:cNvSpPr/>
          <p:nvPr/>
        </p:nvSpPr>
        <p:spPr bwMode="auto">
          <a:xfrm>
            <a:off x="5062675" y="2913553"/>
            <a:ext cx="144016" cy="144016"/>
          </a:xfrm>
          <a:prstGeom prst="flowChartConnector">
            <a:avLst/>
          </a:prstGeom>
          <a:solidFill>
            <a:srgbClr val="00CC99"/>
          </a:solidFill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BE043A6B-878C-4EA0-817A-10BD79C70B5B}"/>
              </a:ext>
            </a:extLst>
          </p:cNvPr>
          <p:cNvSpPr/>
          <p:nvPr/>
        </p:nvSpPr>
        <p:spPr bwMode="auto">
          <a:xfrm>
            <a:off x="5727878" y="4916870"/>
            <a:ext cx="144016" cy="144016"/>
          </a:xfrm>
          <a:prstGeom prst="flowChartConnector">
            <a:avLst/>
          </a:prstGeom>
          <a:solidFill>
            <a:srgbClr val="00CC99"/>
          </a:solidFill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CF95B176-7A8C-4BBB-A311-B3B8B9DEAC1C}"/>
              </a:ext>
            </a:extLst>
          </p:cNvPr>
          <p:cNvSpPr/>
          <p:nvPr/>
        </p:nvSpPr>
        <p:spPr bwMode="auto">
          <a:xfrm>
            <a:off x="6395736" y="2908948"/>
            <a:ext cx="144016" cy="144016"/>
          </a:xfrm>
          <a:prstGeom prst="flowChartConnector">
            <a:avLst/>
          </a:prstGeom>
          <a:solidFill>
            <a:srgbClr val="00CC99"/>
          </a:solidFill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E1D12AB1-331D-4B69-9823-41CC5451F10B}"/>
              </a:ext>
            </a:extLst>
          </p:cNvPr>
          <p:cNvSpPr/>
          <p:nvPr/>
        </p:nvSpPr>
        <p:spPr bwMode="auto">
          <a:xfrm>
            <a:off x="6391440" y="4916870"/>
            <a:ext cx="144016" cy="144016"/>
          </a:xfrm>
          <a:prstGeom prst="flowChartConnector">
            <a:avLst/>
          </a:prstGeom>
          <a:solidFill>
            <a:srgbClr val="00CC99"/>
          </a:solidFill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13E39C4-0B61-48FE-8F81-6A42B060600B}"/>
              </a:ext>
            </a:extLst>
          </p:cNvPr>
          <p:cNvSpPr txBox="1"/>
          <p:nvPr/>
        </p:nvSpPr>
        <p:spPr>
          <a:xfrm>
            <a:off x="6272818" y="2540681"/>
            <a:ext cx="38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38DD17D-2876-49F0-A0EA-BD92EF2FFF40}"/>
              </a:ext>
            </a:extLst>
          </p:cNvPr>
          <p:cNvSpPr txBox="1"/>
          <p:nvPr/>
        </p:nvSpPr>
        <p:spPr>
          <a:xfrm>
            <a:off x="4973438" y="2570064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FCE8287-2359-459A-AAD3-D264CEECD3A5}"/>
              </a:ext>
            </a:extLst>
          </p:cNvPr>
          <p:cNvSpPr txBox="1"/>
          <p:nvPr/>
        </p:nvSpPr>
        <p:spPr>
          <a:xfrm>
            <a:off x="3580865" y="5042128"/>
            <a:ext cx="38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635DC2F-3B64-4A83-B8A6-A075615B4C97}"/>
              </a:ext>
            </a:extLst>
          </p:cNvPr>
          <p:cNvSpPr txBox="1"/>
          <p:nvPr/>
        </p:nvSpPr>
        <p:spPr>
          <a:xfrm>
            <a:off x="4269755" y="5034653"/>
            <a:ext cx="377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5AD337-4408-4D23-83CD-6888B3E38C41}"/>
              </a:ext>
            </a:extLst>
          </p:cNvPr>
          <p:cNvSpPr txBox="1"/>
          <p:nvPr/>
        </p:nvSpPr>
        <p:spPr>
          <a:xfrm>
            <a:off x="4911298" y="5014359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85D6B58-3ED4-41E7-BC4B-BAFA82BDCB2D}"/>
              </a:ext>
            </a:extLst>
          </p:cNvPr>
          <p:cNvSpPr txBox="1"/>
          <p:nvPr/>
        </p:nvSpPr>
        <p:spPr>
          <a:xfrm>
            <a:off x="5603357" y="500178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518A172-E050-4482-9411-EDE7D9EB8CDE}"/>
              </a:ext>
            </a:extLst>
          </p:cNvPr>
          <p:cNvSpPr txBox="1"/>
          <p:nvPr/>
        </p:nvSpPr>
        <p:spPr>
          <a:xfrm>
            <a:off x="6300225" y="5028094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DF4A74C-7464-4D00-B890-38B47ACEE017}"/>
              </a:ext>
            </a:extLst>
          </p:cNvPr>
          <p:cNvCxnSpPr>
            <a:cxnSpLocks/>
            <a:stCxn id="55" idx="4"/>
          </p:cNvCxnSpPr>
          <p:nvPr/>
        </p:nvCxnSpPr>
        <p:spPr bwMode="auto">
          <a:xfrm>
            <a:off x="4457103" y="3061430"/>
            <a:ext cx="0" cy="318732"/>
          </a:xfrm>
          <a:prstGeom prst="line">
            <a:avLst/>
          </a:prstGeom>
          <a:noFill/>
          <a:ln w="38100" cap="flat" cmpd="sng" algn="ctr">
            <a:solidFill>
              <a:srgbClr val="00CC99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D5AACF9-9948-41DB-A399-4099A4540DD2}"/>
              </a:ext>
            </a:extLst>
          </p:cNvPr>
          <p:cNvCxnSpPr>
            <a:cxnSpLocks/>
            <a:stCxn id="56" idx="4"/>
          </p:cNvCxnSpPr>
          <p:nvPr/>
        </p:nvCxnSpPr>
        <p:spPr bwMode="auto">
          <a:xfrm>
            <a:off x="5799886" y="3069399"/>
            <a:ext cx="7213" cy="286331"/>
          </a:xfrm>
          <a:prstGeom prst="line">
            <a:avLst/>
          </a:prstGeom>
          <a:noFill/>
          <a:ln w="38100" cap="flat" cmpd="sng" algn="ctr">
            <a:solidFill>
              <a:srgbClr val="00CC99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F20E54D-2CC8-4824-93B3-72AC2306E9BE}"/>
              </a:ext>
            </a:extLst>
          </p:cNvPr>
          <p:cNvCxnSpPr>
            <a:cxnSpLocks/>
          </p:cNvCxnSpPr>
          <p:nvPr/>
        </p:nvCxnSpPr>
        <p:spPr bwMode="auto">
          <a:xfrm>
            <a:off x="4427768" y="3380848"/>
            <a:ext cx="1399329" cy="0"/>
          </a:xfrm>
          <a:prstGeom prst="line">
            <a:avLst/>
          </a:prstGeom>
          <a:noFill/>
          <a:ln w="38100" cap="flat" cmpd="sng" algn="ctr">
            <a:solidFill>
              <a:srgbClr val="2D2DB9">
                <a:lumMod val="60000"/>
                <a:lumOff val="4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DA74051-DC46-43AF-B190-B65D59A786A2}"/>
              </a:ext>
            </a:extLst>
          </p:cNvPr>
          <p:cNvCxnSpPr>
            <a:cxnSpLocks/>
          </p:cNvCxnSpPr>
          <p:nvPr/>
        </p:nvCxnSpPr>
        <p:spPr bwMode="auto">
          <a:xfrm>
            <a:off x="3775790" y="3835521"/>
            <a:ext cx="2024095" cy="14132"/>
          </a:xfrm>
          <a:prstGeom prst="line">
            <a:avLst/>
          </a:prstGeom>
          <a:noFill/>
          <a:ln w="38100" cap="flat" cmpd="sng" algn="ctr">
            <a:solidFill>
              <a:srgbClr val="2D2DB9">
                <a:lumMod val="60000"/>
                <a:lumOff val="4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1ED4F49-81A4-49A8-9E10-6726BEF95ABD}"/>
              </a:ext>
            </a:extLst>
          </p:cNvPr>
          <p:cNvCxnSpPr>
            <a:cxnSpLocks/>
            <a:stCxn id="54" idx="4"/>
          </p:cNvCxnSpPr>
          <p:nvPr/>
        </p:nvCxnSpPr>
        <p:spPr bwMode="auto">
          <a:xfrm flipH="1">
            <a:off x="3782460" y="3057569"/>
            <a:ext cx="544" cy="759217"/>
          </a:xfrm>
          <a:prstGeom prst="line">
            <a:avLst/>
          </a:prstGeom>
          <a:noFill/>
          <a:ln w="38100" cap="flat" cmpd="sng" algn="ctr">
            <a:solidFill>
              <a:srgbClr val="00CC99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55D8698-7725-4F41-AC4D-7A6DEE5DE5EF}"/>
              </a:ext>
            </a:extLst>
          </p:cNvPr>
          <p:cNvCxnSpPr>
            <a:cxnSpLocks/>
            <a:endCxn id="57" idx="0"/>
          </p:cNvCxnSpPr>
          <p:nvPr/>
        </p:nvCxnSpPr>
        <p:spPr bwMode="auto">
          <a:xfrm>
            <a:off x="5119450" y="3849653"/>
            <a:ext cx="0" cy="1080124"/>
          </a:xfrm>
          <a:prstGeom prst="line">
            <a:avLst/>
          </a:prstGeom>
          <a:noFill/>
          <a:ln w="38100" cap="flat" cmpd="sng" algn="ctr">
            <a:solidFill>
              <a:srgbClr val="00CC99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4584AA6-CFAF-4170-97CA-8AA41A3409B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787310" y="3877919"/>
            <a:ext cx="3323" cy="1024820"/>
          </a:xfrm>
          <a:prstGeom prst="line">
            <a:avLst/>
          </a:prstGeom>
          <a:noFill/>
          <a:ln w="38100" cap="flat" cmpd="sng" algn="ctr">
            <a:solidFill>
              <a:srgbClr val="00CC99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285B9DE-BD85-4763-AAFD-2B264946A80B}"/>
              </a:ext>
            </a:extLst>
          </p:cNvPr>
          <p:cNvCxnSpPr>
            <a:cxnSpLocks/>
          </p:cNvCxnSpPr>
          <p:nvPr/>
        </p:nvCxnSpPr>
        <p:spPr bwMode="auto">
          <a:xfrm>
            <a:off x="3782460" y="4460252"/>
            <a:ext cx="2712170" cy="0"/>
          </a:xfrm>
          <a:prstGeom prst="line">
            <a:avLst/>
          </a:prstGeom>
          <a:noFill/>
          <a:ln w="38100" cap="flat" cmpd="sng" algn="ctr">
            <a:solidFill>
              <a:srgbClr val="2D2DB9">
                <a:lumMod val="60000"/>
                <a:lumOff val="4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3459991-C2B0-41CF-8C92-1120BEB05508}"/>
              </a:ext>
            </a:extLst>
          </p:cNvPr>
          <p:cNvCxnSpPr>
            <a:cxnSpLocks/>
          </p:cNvCxnSpPr>
          <p:nvPr/>
        </p:nvCxnSpPr>
        <p:spPr bwMode="auto">
          <a:xfrm flipV="1">
            <a:off x="3795545" y="4485156"/>
            <a:ext cx="0" cy="432706"/>
          </a:xfrm>
          <a:prstGeom prst="line">
            <a:avLst/>
          </a:prstGeom>
          <a:noFill/>
          <a:ln w="38100" cap="flat" cmpd="sng" algn="ctr">
            <a:solidFill>
              <a:srgbClr val="00CC99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C2EC966-2660-4068-9020-4568B5141C02}"/>
              </a:ext>
            </a:extLst>
          </p:cNvPr>
          <p:cNvCxnSpPr>
            <a:cxnSpLocks/>
            <a:stCxn id="61" idx="0"/>
          </p:cNvCxnSpPr>
          <p:nvPr/>
        </p:nvCxnSpPr>
        <p:spPr bwMode="auto">
          <a:xfrm flipV="1">
            <a:off x="4457103" y="4485156"/>
            <a:ext cx="0" cy="444621"/>
          </a:xfrm>
          <a:prstGeom prst="line">
            <a:avLst/>
          </a:prstGeom>
          <a:noFill/>
          <a:ln w="38100" cap="flat" cmpd="sng" algn="ctr">
            <a:solidFill>
              <a:srgbClr val="00CC99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B74EAA4-8F67-457D-91AA-DAB6625F9E4C}"/>
              </a:ext>
            </a:extLst>
          </p:cNvPr>
          <p:cNvCxnSpPr>
            <a:cxnSpLocks/>
          </p:cNvCxnSpPr>
          <p:nvPr/>
        </p:nvCxnSpPr>
        <p:spPr bwMode="auto">
          <a:xfrm>
            <a:off x="6467744" y="3033539"/>
            <a:ext cx="6240" cy="1397410"/>
          </a:xfrm>
          <a:prstGeom prst="line">
            <a:avLst/>
          </a:prstGeom>
          <a:noFill/>
          <a:ln w="38100" cap="flat" cmpd="sng" algn="ctr">
            <a:solidFill>
              <a:srgbClr val="00CC99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537A9B3-DC00-42BF-9ECB-AA5A75253C8D}"/>
              </a:ext>
            </a:extLst>
          </p:cNvPr>
          <p:cNvSpPr txBox="1"/>
          <p:nvPr/>
        </p:nvSpPr>
        <p:spPr>
          <a:xfrm>
            <a:off x="7796754" y="2372460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net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95100F1-E5BA-43C0-A8AF-890937192EF6}"/>
              </a:ext>
            </a:extLst>
          </p:cNvPr>
          <p:cNvCxnSpPr>
            <a:cxnSpLocks/>
          </p:cNvCxnSpPr>
          <p:nvPr/>
        </p:nvCxnSpPr>
        <p:spPr bwMode="auto">
          <a:xfrm flipH="1">
            <a:off x="2391105" y="3489617"/>
            <a:ext cx="1319347" cy="83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5708FFD-9432-4FE5-8BF4-68C5291B7FFD}"/>
              </a:ext>
            </a:extLst>
          </p:cNvPr>
          <p:cNvSpPr txBox="1"/>
          <p:nvPr/>
        </p:nvSpPr>
        <p:spPr>
          <a:xfrm>
            <a:off x="1462328" y="3281868"/>
            <a:ext cx="1021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branch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33D132F2-49EA-4EBB-BA24-07FB4935C351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2395986" y="3896621"/>
            <a:ext cx="1718144" cy="356900"/>
          </a:xfrm>
          <a:prstGeom prst="bentConnector3">
            <a:avLst>
              <a:gd name="adj1" fmla="val -264"/>
            </a:avLst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FC62606A-5EC9-4E3A-B821-FE455BFF4A1C}"/>
              </a:ext>
            </a:extLst>
          </p:cNvPr>
          <p:cNvSpPr txBox="1"/>
          <p:nvPr/>
        </p:nvSpPr>
        <p:spPr>
          <a:xfrm>
            <a:off x="1390665" y="4004819"/>
            <a:ext cx="100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trunk</a:t>
            </a:r>
          </a:p>
        </p:txBody>
      </p:sp>
      <p:sp>
        <p:nvSpPr>
          <p:cNvPr id="90" name="Left Brace 89">
            <a:extLst>
              <a:ext uri="{FF2B5EF4-FFF2-40B4-BE49-F238E27FC236}">
                <a16:creationId xmlns:a16="http://schemas.microsoft.com/office/drawing/2014/main" id="{9CCBC909-C047-4D1B-9994-7D5654C9C0FC}"/>
              </a:ext>
            </a:extLst>
          </p:cNvPr>
          <p:cNvSpPr/>
          <p:nvPr/>
        </p:nvSpPr>
        <p:spPr bwMode="auto">
          <a:xfrm flipH="1">
            <a:off x="7603422" y="3001147"/>
            <a:ext cx="216024" cy="2020829"/>
          </a:xfrm>
          <a:prstGeom prst="leftBrace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0C6C5FA-C9A3-4202-9CF0-D1E594689661}"/>
              </a:ext>
            </a:extLst>
          </p:cNvPr>
          <p:cNvCxnSpPr>
            <a:cxnSpLocks/>
          </p:cNvCxnSpPr>
          <p:nvPr/>
        </p:nvCxnSpPr>
        <p:spPr bwMode="auto">
          <a:xfrm>
            <a:off x="5845211" y="3374484"/>
            <a:ext cx="1758211" cy="4398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F7568FF-482F-40ED-B844-DD0324DBB60F}"/>
              </a:ext>
            </a:extLst>
          </p:cNvPr>
          <p:cNvCxnSpPr>
            <a:cxnSpLocks/>
          </p:cNvCxnSpPr>
          <p:nvPr/>
        </p:nvCxnSpPr>
        <p:spPr bwMode="auto">
          <a:xfrm>
            <a:off x="5807099" y="3843897"/>
            <a:ext cx="1796323" cy="5756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16CB8CD-4C4D-4049-AA63-BB052A016F6D}"/>
              </a:ext>
            </a:extLst>
          </p:cNvPr>
          <p:cNvCxnSpPr>
            <a:cxnSpLocks/>
          </p:cNvCxnSpPr>
          <p:nvPr/>
        </p:nvCxnSpPr>
        <p:spPr bwMode="auto">
          <a:xfrm>
            <a:off x="6494630" y="4460252"/>
            <a:ext cx="1108792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90B5FF0E-74FB-49B3-BBC5-6845323C5521}"/>
              </a:ext>
            </a:extLst>
          </p:cNvPr>
          <p:cNvSpPr txBox="1"/>
          <p:nvPr/>
        </p:nvSpPr>
        <p:spPr>
          <a:xfrm>
            <a:off x="7774562" y="3795396"/>
            <a:ext cx="918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tracks</a:t>
            </a: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C3699AB6-1A7C-4A68-BA46-98100C7D2E2C}"/>
              </a:ext>
            </a:extLst>
          </p:cNvPr>
          <p:cNvCxnSpPr>
            <a:cxnSpLocks/>
            <a:stCxn id="85" idx="1"/>
            <a:endCxn id="67" idx="0"/>
          </p:cNvCxnSpPr>
          <p:nvPr/>
        </p:nvCxnSpPr>
        <p:spPr bwMode="auto">
          <a:xfrm rot="10800000">
            <a:off x="6467744" y="2540681"/>
            <a:ext cx="1329010" cy="62612"/>
          </a:xfrm>
          <a:prstGeom prst="bentConnector4">
            <a:avLst>
              <a:gd name="adj1" fmla="val 42666"/>
              <a:gd name="adj2" fmla="val 465106"/>
            </a:avLst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38B9E31C-9E00-4451-A575-42A98763C8D0}"/>
              </a:ext>
            </a:extLst>
          </p:cNvPr>
          <p:cNvSpPr txBox="1"/>
          <p:nvPr/>
        </p:nvSpPr>
        <p:spPr>
          <a:xfrm>
            <a:off x="1369353" y="2300623"/>
            <a:ext cx="1207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terminal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83B8E9EA-9187-43C8-A4FF-C227673B1263}"/>
              </a:ext>
            </a:extLst>
          </p:cNvPr>
          <p:cNvCxnSpPr>
            <a:cxnSpLocks/>
            <a:stCxn id="96" idx="3"/>
            <a:endCxn id="58" idx="2"/>
          </p:cNvCxnSpPr>
          <p:nvPr/>
        </p:nvCxnSpPr>
        <p:spPr bwMode="auto">
          <a:xfrm>
            <a:off x="2576736" y="2531456"/>
            <a:ext cx="1206268" cy="504133"/>
          </a:xfrm>
          <a:prstGeom prst="bentConnector4">
            <a:avLst>
              <a:gd name="adj1" fmla="val 41555"/>
              <a:gd name="adj2" fmla="val 145345"/>
            </a:avLst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FF91ACD-B9C4-4517-A692-B839564340C8}"/>
              </a:ext>
            </a:extLst>
          </p:cNvPr>
          <p:cNvSpPr/>
          <p:nvPr/>
        </p:nvSpPr>
        <p:spPr bwMode="auto">
          <a:xfrm>
            <a:off x="271859" y="1157773"/>
            <a:ext cx="2160861" cy="52055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Terminology: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D894B3B-EF33-4989-81EC-2B4CB9D9A487}"/>
                  </a:ext>
                </a:extLst>
              </p14:cNvPr>
              <p14:cNvContentPartPr/>
              <p14:nvPr/>
            </p14:nvContentPartPr>
            <p14:xfrm>
              <a:off x="1901880" y="-603504"/>
              <a:ext cx="37080" cy="37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D894B3B-EF33-4989-81EC-2B4CB9D9A4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2880" y="-612504"/>
                <a:ext cx="54720" cy="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942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EF99B-25D9-44DB-93F0-51304896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Constraints in Detailed Routing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07DE98-4B75-4F6E-B33E-6416016702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System and Circuit Technology                                  </a:t>
            </a:r>
            <a:r>
              <a:rPr lang="de-DE" b="0" dirty="0"/>
              <a:t>Shoukath Ali Mohammad – 6819945      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7EB81-A0F4-47C2-AD43-B72E3DCB5C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84183-819C-4196-894D-D791ABE121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3050" y="1268412"/>
            <a:ext cx="9361488" cy="51133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Horizontal Constraints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Vertical Constraints 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Problem : </a:t>
            </a:r>
            <a:r>
              <a:rPr lang="en-GB" sz="2400" dirty="0"/>
              <a:t>The horizontal span of two terminals occupy common area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Solution  : </a:t>
            </a:r>
            <a:r>
              <a:rPr lang="en-GB" sz="2400" dirty="0"/>
              <a:t>Each terminal should be assigned to separate tracks.</a:t>
            </a:r>
          </a:p>
          <a:p>
            <a:pPr marL="0" indent="0">
              <a:buNone/>
            </a:pPr>
            <a:endParaRPr lang="en-GB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6FE832-FC8F-413A-B35B-AC3E1C010F23}"/>
              </a:ext>
            </a:extLst>
          </p:cNvPr>
          <p:cNvCxnSpPr>
            <a:cxnSpLocks/>
          </p:cNvCxnSpPr>
          <p:nvPr/>
        </p:nvCxnSpPr>
        <p:spPr bwMode="auto">
          <a:xfrm>
            <a:off x="3540725" y="4276546"/>
            <a:ext cx="3168352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EFAE40-63AC-40C0-9872-92966E0663D3}"/>
              </a:ext>
            </a:extLst>
          </p:cNvPr>
          <p:cNvCxnSpPr>
            <a:cxnSpLocks/>
          </p:cNvCxnSpPr>
          <p:nvPr/>
        </p:nvCxnSpPr>
        <p:spPr bwMode="auto">
          <a:xfrm>
            <a:off x="3558237" y="5787722"/>
            <a:ext cx="3150840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85ACCB42-C443-4B86-B4C8-08B9A2A80FC0}"/>
              </a:ext>
            </a:extLst>
          </p:cNvPr>
          <p:cNvSpPr/>
          <p:nvPr/>
        </p:nvSpPr>
        <p:spPr bwMode="auto">
          <a:xfrm>
            <a:off x="4044781" y="4204538"/>
            <a:ext cx="144016" cy="144016"/>
          </a:xfrm>
          <a:prstGeom prst="flowChartConnector">
            <a:avLst/>
          </a:prstGeom>
          <a:solidFill>
            <a:srgbClr val="00CC99"/>
          </a:solidFill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0EAC55C0-3ABA-4871-B808-0C584D2866AF}"/>
              </a:ext>
            </a:extLst>
          </p:cNvPr>
          <p:cNvSpPr/>
          <p:nvPr/>
        </p:nvSpPr>
        <p:spPr bwMode="auto">
          <a:xfrm>
            <a:off x="4718880" y="4208399"/>
            <a:ext cx="144016" cy="144016"/>
          </a:xfrm>
          <a:prstGeom prst="flowChartConnector">
            <a:avLst/>
          </a:prstGeom>
          <a:solidFill>
            <a:srgbClr val="00CC99"/>
          </a:solidFill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B0AF6814-8A0E-4F89-8FC8-C27B15FABAB9}"/>
              </a:ext>
            </a:extLst>
          </p:cNvPr>
          <p:cNvSpPr/>
          <p:nvPr/>
        </p:nvSpPr>
        <p:spPr bwMode="auto">
          <a:xfrm>
            <a:off x="6061663" y="4199933"/>
            <a:ext cx="144016" cy="144016"/>
          </a:xfrm>
          <a:prstGeom prst="flowChartConnector">
            <a:avLst/>
          </a:prstGeom>
          <a:solidFill>
            <a:srgbClr val="00CC99"/>
          </a:solidFill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0AA28D0-B9CD-41E9-905F-442517A3918C}"/>
              </a:ext>
            </a:extLst>
          </p:cNvPr>
          <p:cNvSpPr/>
          <p:nvPr/>
        </p:nvSpPr>
        <p:spPr bwMode="auto">
          <a:xfrm>
            <a:off x="5390360" y="5715962"/>
            <a:ext cx="144016" cy="144016"/>
          </a:xfrm>
          <a:prstGeom prst="flowChartConnector">
            <a:avLst/>
          </a:prstGeom>
          <a:solidFill>
            <a:srgbClr val="00CC99"/>
          </a:solidFill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68881E-1BDF-43E8-991A-80E3FF0E6FA6}"/>
              </a:ext>
            </a:extLst>
          </p:cNvPr>
          <p:cNvSpPr txBox="1"/>
          <p:nvPr/>
        </p:nvSpPr>
        <p:spPr>
          <a:xfrm>
            <a:off x="3944888" y="3861048"/>
            <a:ext cx="3786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B97F56-B3D3-468E-8E01-F7E287765B0E}"/>
              </a:ext>
            </a:extLst>
          </p:cNvPr>
          <p:cNvSpPr txBox="1"/>
          <p:nvPr/>
        </p:nvSpPr>
        <p:spPr>
          <a:xfrm>
            <a:off x="4624260" y="3853412"/>
            <a:ext cx="3642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E8D658-3DED-40DD-9C74-B70934C4B5BD}"/>
              </a:ext>
            </a:extLst>
          </p:cNvPr>
          <p:cNvSpPr txBox="1"/>
          <p:nvPr/>
        </p:nvSpPr>
        <p:spPr>
          <a:xfrm>
            <a:off x="5951569" y="3861048"/>
            <a:ext cx="3642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339997-9ACD-4F9E-BD32-585BE50BEB75}"/>
              </a:ext>
            </a:extLst>
          </p:cNvPr>
          <p:cNvSpPr txBox="1"/>
          <p:nvPr/>
        </p:nvSpPr>
        <p:spPr>
          <a:xfrm>
            <a:off x="5287242" y="5799307"/>
            <a:ext cx="3786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6D8BF6-27B6-43A9-BB1A-70E3451FF48C}"/>
              </a:ext>
            </a:extLst>
          </p:cNvPr>
          <p:cNvCxnSpPr>
            <a:cxnSpLocks/>
          </p:cNvCxnSpPr>
          <p:nvPr/>
        </p:nvCxnSpPr>
        <p:spPr bwMode="auto">
          <a:xfrm>
            <a:off x="4727773" y="4708594"/>
            <a:ext cx="1477906" cy="0"/>
          </a:xfrm>
          <a:prstGeom prst="straightConnector1">
            <a:avLst/>
          </a:prstGeom>
          <a:noFill/>
          <a:ln w="38100" cap="flat" cmpd="sng" algn="ctr">
            <a:solidFill>
              <a:srgbClr val="2D2DB9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05980D-28B9-48C1-8C43-9571175048AA}"/>
              </a:ext>
            </a:extLst>
          </p:cNvPr>
          <p:cNvCxnSpPr>
            <a:cxnSpLocks/>
          </p:cNvCxnSpPr>
          <p:nvPr/>
        </p:nvCxnSpPr>
        <p:spPr bwMode="auto">
          <a:xfrm>
            <a:off x="4044781" y="5212650"/>
            <a:ext cx="1520943" cy="0"/>
          </a:xfrm>
          <a:prstGeom prst="straightConnector1">
            <a:avLst/>
          </a:prstGeom>
          <a:noFill/>
          <a:ln w="38100" cap="flat" cmpd="sng" algn="ctr">
            <a:solidFill>
              <a:srgbClr val="2D2DB9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CFC4A6CE-8E0E-4DB9-94D0-6DFBD39B540C}"/>
              </a:ext>
            </a:extLst>
          </p:cNvPr>
          <p:cNvSpPr/>
          <p:nvPr/>
        </p:nvSpPr>
        <p:spPr bwMode="auto">
          <a:xfrm>
            <a:off x="4718880" y="5715962"/>
            <a:ext cx="144016" cy="144016"/>
          </a:xfrm>
          <a:prstGeom prst="flowChartConnector">
            <a:avLst/>
          </a:prstGeom>
          <a:solidFill>
            <a:srgbClr val="00CC99"/>
          </a:solidFill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498FBF48-D5EC-4F83-9B6A-52176F0DBD5B}"/>
              </a:ext>
            </a:extLst>
          </p:cNvPr>
          <p:cNvSpPr/>
          <p:nvPr/>
        </p:nvSpPr>
        <p:spPr bwMode="auto">
          <a:xfrm>
            <a:off x="4044781" y="5716706"/>
            <a:ext cx="144016" cy="144016"/>
          </a:xfrm>
          <a:prstGeom prst="flowChartConnector">
            <a:avLst/>
          </a:prstGeom>
          <a:solidFill>
            <a:srgbClr val="00CC99"/>
          </a:solidFill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813C2CCD-EC43-4907-AB1C-83A353E4324C}"/>
              </a:ext>
            </a:extLst>
          </p:cNvPr>
          <p:cNvSpPr/>
          <p:nvPr/>
        </p:nvSpPr>
        <p:spPr bwMode="auto">
          <a:xfrm>
            <a:off x="5387151" y="4212507"/>
            <a:ext cx="144016" cy="144016"/>
          </a:xfrm>
          <a:prstGeom prst="flowChartConnector">
            <a:avLst/>
          </a:prstGeom>
          <a:solidFill>
            <a:srgbClr val="00CC99"/>
          </a:solidFill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FA1C8208-535A-49A8-A81B-AC44A3EAD62D}"/>
              </a:ext>
            </a:extLst>
          </p:cNvPr>
          <p:cNvSpPr/>
          <p:nvPr/>
        </p:nvSpPr>
        <p:spPr bwMode="auto">
          <a:xfrm>
            <a:off x="6061663" y="5715218"/>
            <a:ext cx="144016" cy="144016"/>
          </a:xfrm>
          <a:prstGeom prst="flowChartConnector">
            <a:avLst/>
          </a:prstGeom>
          <a:solidFill>
            <a:srgbClr val="00CC99"/>
          </a:solidFill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384318-1CF3-4DA8-B549-CFE67DA01390}"/>
              </a:ext>
            </a:extLst>
          </p:cNvPr>
          <p:cNvSpPr txBox="1"/>
          <p:nvPr/>
        </p:nvSpPr>
        <p:spPr>
          <a:xfrm>
            <a:off x="5299431" y="3853412"/>
            <a:ext cx="3193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B509AF-DD3D-486C-95C7-0AE370124934}"/>
              </a:ext>
            </a:extLst>
          </p:cNvPr>
          <p:cNvSpPr txBox="1"/>
          <p:nvPr/>
        </p:nvSpPr>
        <p:spPr>
          <a:xfrm>
            <a:off x="3974114" y="5799307"/>
            <a:ext cx="3193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CF8763-AA36-40D6-AC1F-8A0CEC0E274D}"/>
              </a:ext>
            </a:extLst>
          </p:cNvPr>
          <p:cNvSpPr txBox="1"/>
          <p:nvPr/>
        </p:nvSpPr>
        <p:spPr>
          <a:xfrm>
            <a:off x="4645594" y="5799307"/>
            <a:ext cx="3193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655A5F-E2B3-4F1D-B1FB-800C3F5F2E55}"/>
              </a:ext>
            </a:extLst>
          </p:cNvPr>
          <p:cNvSpPr txBox="1"/>
          <p:nvPr/>
        </p:nvSpPr>
        <p:spPr>
          <a:xfrm>
            <a:off x="5989725" y="5799307"/>
            <a:ext cx="3193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236CF6-D614-416A-99F5-2EB6D31F0052}"/>
              </a:ext>
            </a:extLst>
          </p:cNvPr>
          <p:cNvSpPr txBox="1"/>
          <p:nvPr/>
        </p:nvSpPr>
        <p:spPr>
          <a:xfrm>
            <a:off x="5098391" y="4309252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span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026B92-9EC2-4C82-ABC5-2D6150E045F3}"/>
              </a:ext>
            </a:extLst>
          </p:cNvPr>
          <p:cNvSpPr txBox="1"/>
          <p:nvPr/>
        </p:nvSpPr>
        <p:spPr>
          <a:xfrm>
            <a:off x="2286032" y="4017044"/>
            <a:ext cx="1207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terminal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B190CE-1B57-442B-8769-8BD37F1A617E}"/>
              </a:ext>
            </a:extLst>
          </p:cNvPr>
          <p:cNvSpPr txBox="1"/>
          <p:nvPr/>
        </p:nvSpPr>
        <p:spPr>
          <a:xfrm>
            <a:off x="7256686" y="4051691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net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1945B0D-DDEA-47C5-BC20-3D7CBCB9404A}"/>
              </a:ext>
            </a:extLst>
          </p:cNvPr>
          <p:cNvCxnSpPr>
            <a:cxnSpLocks/>
            <a:endCxn id="8" idx="4"/>
          </p:cNvCxnSpPr>
          <p:nvPr/>
        </p:nvCxnSpPr>
        <p:spPr bwMode="auto">
          <a:xfrm flipV="1">
            <a:off x="3339395" y="4348554"/>
            <a:ext cx="777394" cy="167430"/>
          </a:xfrm>
          <a:prstGeom prst="bentConnector2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6ADF62F-AA5D-4B43-83AE-91B3EA03AA5E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6197795" y="4051691"/>
            <a:ext cx="1110148" cy="257561"/>
          </a:xfrm>
          <a:prstGeom prst="bentConnector3">
            <a:avLst>
              <a:gd name="adj1" fmla="val 50000"/>
            </a:avLst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7B321D9-F383-4FED-9DAC-A0BC9B1E9CF5}"/>
              </a:ext>
            </a:extLst>
          </p:cNvPr>
          <p:cNvSpPr/>
          <p:nvPr/>
        </p:nvSpPr>
        <p:spPr bwMode="auto">
          <a:xfrm>
            <a:off x="239543" y="2248566"/>
            <a:ext cx="3524698" cy="4714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marL="0" indent="0">
              <a:buNone/>
            </a:pPr>
            <a:r>
              <a:rPr lang="en-GB" sz="2400" b="1" dirty="0"/>
              <a:t>Horizontal Constraints</a:t>
            </a:r>
            <a:r>
              <a:rPr lang="en-GB" sz="2400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28E6B37-F4DC-4653-945D-F436A1C587E2}"/>
                  </a:ext>
                </a:extLst>
              </p14:cNvPr>
              <p14:cNvContentPartPr/>
              <p14:nvPr/>
            </p14:nvContentPartPr>
            <p14:xfrm>
              <a:off x="5870160" y="2944296"/>
              <a:ext cx="55080" cy="1098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28E6B37-F4DC-4653-945D-F436A1C587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61160" y="2935296"/>
                <a:ext cx="72720" cy="1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074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F5BDA-F7C4-4615-AB8E-6C73D8644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Constraints in Detailed Routing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760B1C-2787-456B-8672-80E0D79E8D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System and Circuit Technology                                  </a:t>
            </a:r>
            <a:r>
              <a:rPr lang="de-DE" b="0" dirty="0"/>
              <a:t>Shoukath Ali Mohammad – 6819945 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CB2FE-4919-4CAC-A3C7-5C7F6B4AF0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z="1200" smtClean="0"/>
              <a:pPr/>
              <a:t>6</a:t>
            </a:fld>
            <a:endParaRPr lang="de-DE" sz="1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856B9D-2928-40B8-8A8C-FB8750235F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6879" y="1108719"/>
            <a:ext cx="9361488" cy="5113337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                                                       : number of tracks.</a:t>
            </a:r>
          </a:p>
          <a:p>
            <a:pPr marL="0" indent="0">
              <a:buNone/>
            </a:pPr>
            <a:endParaRPr lang="en-GB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AAAF2A-7BDF-4204-8BA2-A046DE6A9565}"/>
              </a:ext>
            </a:extLst>
          </p:cNvPr>
          <p:cNvCxnSpPr>
            <a:cxnSpLocks/>
          </p:cNvCxnSpPr>
          <p:nvPr/>
        </p:nvCxnSpPr>
        <p:spPr bwMode="auto">
          <a:xfrm flipV="1">
            <a:off x="848544" y="2487629"/>
            <a:ext cx="4320480" cy="5267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AE94469F-38F5-46D7-8468-FA0BDDAA4EEF}"/>
              </a:ext>
            </a:extLst>
          </p:cNvPr>
          <p:cNvSpPr/>
          <p:nvPr/>
        </p:nvSpPr>
        <p:spPr bwMode="auto">
          <a:xfrm>
            <a:off x="1136576" y="2420888"/>
            <a:ext cx="144016" cy="144016"/>
          </a:xfrm>
          <a:prstGeom prst="flowChartConnector">
            <a:avLst/>
          </a:prstGeom>
          <a:solidFill>
            <a:srgbClr val="00CC99"/>
          </a:solidFill>
          <a:ln w="127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86E4EFB0-7545-48ED-A20E-4B571D904502}"/>
              </a:ext>
            </a:extLst>
          </p:cNvPr>
          <p:cNvSpPr/>
          <p:nvPr/>
        </p:nvSpPr>
        <p:spPr bwMode="auto">
          <a:xfrm>
            <a:off x="1496616" y="2420888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1C06E741-4B28-4B4C-B411-814C815D1A75}"/>
              </a:ext>
            </a:extLst>
          </p:cNvPr>
          <p:cNvSpPr/>
          <p:nvPr/>
        </p:nvSpPr>
        <p:spPr bwMode="auto">
          <a:xfrm>
            <a:off x="1856656" y="2420888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D3BF390F-DED4-4411-A988-EE69AAE77D03}"/>
              </a:ext>
            </a:extLst>
          </p:cNvPr>
          <p:cNvSpPr/>
          <p:nvPr/>
        </p:nvSpPr>
        <p:spPr bwMode="auto">
          <a:xfrm>
            <a:off x="2218077" y="2420888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2124665-FD92-4734-BE68-D6D0C4DCEE81}"/>
              </a:ext>
            </a:extLst>
          </p:cNvPr>
          <p:cNvSpPr/>
          <p:nvPr/>
        </p:nvSpPr>
        <p:spPr bwMode="auto">
          <a:xfrm>
            <a:off x="2579498" y="2420888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137F01F5-9CB8-4003-8755-B216631E8973}"/>
              </a:ext>
            </a:extLst>
          </p:cNvPr>
          <p:cNvSpPr/>
          <p:nvPr/>
        </p:nvSpPr>
        <p:spPr bwMode="auto">
          <a:xfrm>
            <a:off x="2940919" y="2424584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2B1F5380-5C95-4B66-91BC-191B937E233F}"/>
              </a:ext>
            </a:extLst>
          </p:cNvPr>
          <p:cNvSpPr/>
          <p:nvPr/>
        </p:nvSpPr>
        <p:spPr bwMode="auto">
          <a:xfrm>
            <a:off x="3302340" y="2416117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868C3E21-54E6-4BC5-B1BA-9646A1AA670E}"/>
              </a:ext>
            </a:extLst>
          </p:cNvPr>
          <p:cNvSpPr/>
          <p:nvPr/>
        </p:nvSpPr>
        <p:spPr bwMode="auto">
          <a:xfrm>
            <a:off x="3660999" y="2424584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CBA28AE3-EA03-4F79-9539-8961AB685F18}"/>
              </a:ext>
            </a:extLst>
          </p:cNvPr>
          <p:cNvSpPr/>
          <p:nvPr/>
        </p:nvSpPr>
        <p:spPr bwMode="auto">
          <a:xfrm>
            <a:off x="4023395" y="2416117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0F852345-FA7A-4937-942D-C42A296AF79E}"/>
              </a:ext>
            </a:extLst>
          </p:cNvPr>
          <p:cNvSpPr/>
          <p:nvPr/>
        </p:nvSpPr>
        <p:spPr bwMode="auto">
          <a:xfrm>
            <a:off x="4381079" y="2415621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3AA55C7A-24E0-4CEF-A01D-5004CF8DBA3B}"/>
              </a:ext>
            </a:extLst>
          </p:cNvPr>
          <p:cNvSpPr/>
          <p:nvPr/>
        </p:nvSpPr>
        <p:spPr bwMode="auto">
          <a:xfrm>
            <a:off x="4736696" y="2424584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D0993A-9AD1-4CCE-9BA8-F4CF2CFA3F0C}"/>
              </a:ext>
            </a:extLst>
          </p:cNvPr>
          <p:cNvSpPr txBox="1"/>
          <p:nvPr/>
        </p:nvSpPr>
        <p:spPr>
          <a:xfrm>
            <a:off x="1002080" y="2081094"/>
            <a:ext cx="40748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F96846-88BB-428B-B0A4-A43EE9C4A04F}"/>
              </a:ext>
            </a:extLst>
          </p:cNvPr>
          <p:cNvSpPr txBox="1"/>
          <p:nvPr/>
        </p:nvSpPr>
        <p:spPr>
          <a:xfrm>
            <a:off x="1376991" y="2081094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47BE74-67E5-46FF-BFED-BCF46CBD1187}"/>
              </a:ext>
            </a:extLst>
          </p:cNvPr>
          <p:cNvSpPr txBox="1"/>
          <p:nvPr/>
        </p:nvSpPr>
        <p:spPr>
          <a:xfrm>
            <a:off x="1730957" y="2075654"/>
            <a:ext cx="38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D43204-993A-4E30-9BB6-E4CA440207AF}"/>
              </a:ext>
            </a:extLst>
          </p:cNvPr>
          <p:cNvSpPr txBox="1"/>
          <p:nvPr/>
        </p:nvSpPr>
        <p:spPr>
          <a:xfrm>
            <a:off x="2123570" y="2072131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07F4D5-C1BC-4A53-8BE9-EFCB64C8DEAB}"/>
              </a:ext>
            </a:extLst>
          </p:cNvPr>
          <p:cNvSpPr txBox="1"/>
          <p:nvPr/>
        </p:nvSpPr>
        <p:spPr>
          <a:xfrm>
            <a:off x="2457681" y="2072131"/>
            <a:ext cx="38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4DE8A9-48DE-44B7-A6BC-872C297439B1}"/>
              </a:ext>
            </a:extLst>
          </p:cNvPr>
          <p:cNvSpPr txBox="1"/>
          <p:nvPr/>
        </p:nvSpPr>
        <p:spPr>
          <a:xfrm>
            <a:off x="2809185" y="206878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C3AD29-3810-416F-B7C6-5A9FBE0F9119}"/>
              </a:ext>
            </a:extLst>
          </p:cNvPr>
          <p:cNvSpPr txBox="1"/>
          <p:nvPr/>
        </p:nvSpPr>
        <p:spPr>
          <a:xfrm>
            <a:off x="3172615" y="206433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439B72-E440-4494-94ED-E7523E368158}"/>
              </a:ext>
            </a:extLst>
          </p:cNvPr>
          <p:cNvSpPr txBox="1"/>
          <p:nvPr/>
        </p:nvSpPr>
        <p:spPr>
          <a:xfrm>
            <a:off x="3563729" y="2081094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03DFE7-9788-4424-A551-3E62CE2A1ACB}"/>
              </a:ext>
            </a:extLst>
          </p:cNvPr>
          <p:cNvSpPr txBox="1"/>
          <p:nvPr/>
        </p:nvSpPr>
        <p:spPr>
          <a:xfrm>
            <a:off x="3901260" y="2081094"/>
            <a:ext cx="38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A7B1A1-553D-420E-92A3-BEACBF7AE450}"/>
              </a:ext>
            </a:extLst>
          </p:cNvPr>
          <p:cNvSpPr txBox="1"/>
          <p:nvPr/>
        </p:nvSpPr>
        <p:spPr>
          <a:xfrm>
            <a:off x="4251673" y="2070217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547A68-6960-4B34-80E0-283ECD9DF762}"/>
              </a:ext>
            </a:extLst>
          </p:cNvPr>
          <p:cNvSpPr txBox="1"/>
          <p:nvPr/>
        </p:nvSpPr>
        <p:spPr>
          <a:xfrm>
            <a:off x="4630933" y="2081094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19DEAD-BE06-41A6-AFCF-B43A0FAE0373}"/>
              </a:ext>
            </a:extLst>
          </p:cNvPr>
          <p:cNvCxnSpPr>
            <a:cxnSpLocks/>
          </p:cNvCxnSpPr>
          <p:nvPr/>
        </p:nvCxnSpPr>
        <p:spPr bwMode="auto">
          <a:xfrm flipV="1">
            <a:off x="848544" y="4581128"/>
            <a:ext cx="4320480" cy="5267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6186DD87-079B-4283-8D9F-D522C8C4D49D}"/>
              </a:ext>
            </a:extLst>
          </p:cNvPr>
          <p:cNvSpPr/>
          <p:nvPr/>
        </p:nvSpPr>
        <p:spPr bwMode="auto">
          <a:xfrm>
            <a:off x="1136576" y="4509120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FDE47BF7-D20B-4BDA-9091-AABF82AFA39B}"/>
              </a:ext>
            </a:extLst>
          </p:cNvPr>
          <p:cNvSpPr/>
          <p:nvPr/>
        </p:nvSpPr>
        <p:spPr bwMode="auto">
          <a:xfrm>
            <a:off x="1490440" y="4509120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6ECF3431-198D-47A9-9CE3-385168909980}"/>
              </a:ext>
            </a:extLst>
          </p:cNvPr>
          <p:cNvSpPr/>
          <p:nvPr/>
        </p:nvSpPr>
        <p:spPr bwMode="auto">
          <a:xfrm>
            <a:off x="1856656" y="4509120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066FC1C5-4E68-4012-BC61-6BEA33E795D6}"/>
              </a:ext>
            </a:extLst>
          </p:cNvPr>
          <p:cNvSpPr/>
          <p:nvPr/>
        </p:nvSpPr>
        <p:spPr bwMode="auto">
          <a:xfrm>
            <a:off x="2218077" y="4511824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3DF6F144-14B6-4245-807F-61654A3B321A}"/>
              </a:ext>
            </a:extLst>
          </p:cNvPr>
          <p:cNvSpPr/>
          <p:nvPr/>
        </p:nvSpPr>
        <p:spPr bwMode="auto">
          <a:xfrm>
            <a:off x="2579498" y="4509120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195F4B2C-CEDE-49F9-9754-E5C17D48BEB7}"/>
              </a:ext>
            </a:extLst>
          </p:cNvPr>
          <p:cNvSpPr/>
          <p:nvPr/>
        </p:nvSpPr>
        <p:spPr bwMode="auto">
          <a:xfrm>
            <a:off x="2945714" y="4509120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751C1B47-0804-42F2-8C6B-E0B39968EB50}"/>
              </a:ext>
            </a:extLst>
          </p:cNvPr>
          <p:cNvSpPr/>
          <p:nvPr/>
        </p:nvSpPr>
        <p:spPr bwMode="auto">
          <a:xfrm>
            <a:off x="3306769" y="4509120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FB56BD96-2D39-4210-99F6-FE9A8E6D4AA3}"/>
              </a:ext>
            </a:extLst>
          </p:cNvPr>
          <p:cNvSpPr/>
          <p:nvPr/>
        </p:nvSpPr>
        <p:spPr bwMode="auto">
          <a:xfrm>
            <a:off x="3659800" y="4509120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8F7C6229-803F-4709-9AAC-53689F6ECC8A}"/>
              </a:ext>
            </a:extLst>
          </p:cNvPr>
          <p:cNvSpPr/>
          <p:nvPr/>
        </p:nvSpPr>
        <p:spPr bwMode="auto">
          <a:xfrm>
            <a:off x="4023395" y="4507632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BBA1E599-7F88-4249-99E4-9BE2B349434B}"/>
              </a:ext>
            </a:extLst>
          </p:cNvPr>
          <p:cNvSpPr/>
          <p:nvPr/>
        </p:nvSpPr>
        <p:spPr bwMode="auto">
          <a:xfrm>
            <a:off x="4389166" y="4506061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AC6C345C-AEBC-4A74-B81A-6E4A63F3BC9E}"/>
              </a:ext>
            </a:extLst>
          </p:cNvPr>
          <p:cNvSpPr/>
          <p:nvPr/>
        </p:nvSpPr>
        <p:spPr bwMode="auto">
          <a:xfrm>
            <a:off x="4736696" y="4506061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1B9BC6-7ABB-4FDC-BAD4-9684C664FF30}"/>
              </a:ext>
            </a:extLst>
          </p:cNvPr>
          <p:cNvSpPr txBox="1"/>
          <p:nvPr/>
        </p:nvSpPr>
        <p:spPr>
          <a:xfrm>
            <a:off x="1002840" y="4594613"/>
            <a:ext cx="38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E0757F-92EB-4DC9-8445-332FB70A0834}"/>
              </a:ext>
            </a:extLst>
          </p:cNvPr>
          <p:cNvSpPr txBox="1"/>
          <p:nvPr/>
        </p:nvSpPr>
        <p:spPr>
          <a:xfrm>
            <a:off x="1402180" y="4594613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0C809C-B428-4820-B553-C590BF0CC61B}"/>
              </a:ext>
            </a:extLst>
          </p:cNvPr>
          <p:cNvSpPr txBox="1"/>
          <p:nvPr/>
        </p:nvSpPr>
        <p:spPr>
          <a:xfrm>
            <a:off x="1729354" y="4590339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3044A17-A9A2-4525-BEC4-53450C19FC9D}"/>
              </a:ext>
            </a:extLst>
          </p:cNvPr>
          <p:cNvSpPr txBox="1"/>
          <p:nvPr/>
        </p:nvSpPr>
        <p:spPr>
          <a:xfrm>
            <a:off x="2092885" y="4594613"/>
            <a:ext cx="38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6150CEB-8898-44C9-90DF-66B722BB7296}"/>
              </a:ext>
            </a:extLst>
          </p:cNvPr>
          <p:cNvSpPr txBox="1"/>
          <p:nvPr/>
        </p:nvSpPr>
        <p:spPr>
          <a:xfrm>
            <a:off x="2462615" y="4596965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65E8FC6-19B2-4192-A426-825B4195FC21}"/>
              </a:ext>
            </a:extLst>
          </p:cNvPr>
          <p:cNvSpPr txBox="1"/>
          <p:nvPr/>
        </p:nvSpPr>
        <p:spPr>
          <a:xfrm>
            <a:off x="3171693" y="4590339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668B6E-D958-4607-85CD-C20EF0794CE7}"/>
              </a:ext>
            </a:extLst>
          </p:cNvPr>
          <p:cNvSpPr txBox="1"/>
          <p:nvPr/>
        </p:nvSpPr>
        <p:spPr>
          <a:xfrm>
            <a:off x="3565263" y="4593998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CF28EC-70A9-41D4-9EE2-DEC57E4A5390}"/>
              </a:ext>
            </a:extLst>
          </p:cNvPr>
          <p:cNvSpPr txBox="1"/>
          <p:nvPr/>
        </p:nvSpPr>
        <p:spPr>
          <a:xfrm>
            <a:off x="3927214" y="4594258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30308C8-77ED-4326-B812-A12C0C36412D}"/>
              </a:ext>
            </a:extLst>
          </p:cNvPr>
          <p:cNvSpPr txBox="1"/>
          <p:nvPr/>
        </p:nvSpPr>
        <p:spPr>
          <a:xfrm>
            <a:off x="4253458" y="4591413"/>
            <a:ext cx="38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B31182-E32E-4A65-BA17-D405CC828B82}"/>
              </a:ext>
            </a:extLst>
          </p:cNvPr>
          <p:cNvSpPr txBox="1"/>
          <p:nvPr/>
        </p:nvSpPr>
        <p:spPr>
          <a:xfrm>
            <a:off x="4605284" y="4583253"/>
            <a:ext cx="38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731F4C-7E8C-4338-A00C-34EF38B567F3}"/>
              </a:ext>
            </a:extLst>
          </p:cNvPr>
          <p:cNvSpPr txBox="1"/>
          <p:nvPr/>
        </p:nvSpPr>
        <p:spPr>
          <a:xfrm>
            <a:off x="2814326" y="4596965"/>
            <a:ext cx="38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489E3-F687-4136-939A-3424332AABAF}"/>
              </a:ext>
            </a:extLst>
          </p:cNvPr>
          <p:cNvSpPr txBox="1"/>
          <p:nvPr/>
        </p:nvSpPr>
        <p:spPr>
          <a:xfrm>
            <a:off x="774486" y="26702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F67FB8-93B9-41D7-9DB1-8417FC7EC13B}"/>
              </a:ext>
            </a:extLst>
          </p:cNvPr>
          <p:cNvSpPr txBox="1"/>
          <p:nvPr/>
        </p:nvSpPr>
        <p:spPr>
          <a:xfrm>
            <a:off x="1558633" y="3045882"/>
            <a:ext cx="38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F601539-2F3A-44BF-9BA6-CEDC0674DE14}"/>
              </a:ext>
            </a:extLst>
          </p:cNvPr>
          <p:cNvSpPr txBox="1"/>
          <p:nvPr/>
        </p:nvSpPr>
        <p:spPr>
          <a:xfrm>
            <a:off x="790516" y="3407491"/>
            <a:ext cx="38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055A56-51A9-4293-85E0-F04F79A27B49}"/>
              </a:ext>
            </a:extLst>
          </p:cNvPr>
          <p:cNvSpPr txBox="1"/>
          <p:nvPr/>
        </p:nvSpPr>
        <p:spPr>
          <a:xfrm>
            <a:off x="2966254" y="3854381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020F180-A405-4D98-9584-EF2CEFA1BFA8}"/>
              </a:ext>
            </a:extLst>
          </p:cNvPr>
          <p:cNvSpPr txBox="1"/>
          <p:nvPr/>
        </p:nvSpPr>
        <p:spPr>
          <a:xfrm>
            <a:off x="1215529" y="384834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EC2BF2CC-CA97-40E2-9106-B7B382132140}"/>
              </a:ext>
            </a:extLst>
          </p:cNvPr>
          <p:cNvSpPr/>
          <p:nvPr/>
        </p:nvSpPr>
        <p:spPr bwMode="auto">
          <a:xfrm>
            <a:off x="5284626" y="3219064"/>
            <a:ext cx="978408" cy="484632"/>
          </a:xfrm>
          <a:prstGeom prst="rightArrow">
            <a:avLst/>
          </a:prstGeom>
          <a:gradFill rotWithShape="1">
            <a:gsLst>
              <a:gs pos="0">
                <a:srgbClr val="3333CC">
                  <a:shade val="51000"/>
                  <a:satMod val="130000"/>
                </a:srgbClr>
              </a:gs>
              <a:gs pos="80000">
                <a:srgbClr val="3333CC">
                  <a:shade val="93000"/>
                  <a:satMod val="130000"/>
                </a:srgbClr>
              </a:gs>
              <a:gs pos="100000">
                <a:srgbClr val="3333CC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86877339-B779-44CD-9126-1CE1A208D638}"/>
              </a:ext>
            </a:extLst>
          </p:cNvPr>
          <p:cNvSpPr/>
          <p:nvPr/>
        </p:nvSpPr>
        <p:spPr bwMode="auto">
          <a:xfrm>
            <a:off x="7989972" y="2025750"/>
            <a:ext cx="457200" cy="45720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BFBB7B6D-610F-4D08-B639-AC19F0AD0DFF}"/>
              </a:ext>
            </a:extLst>
          </p:cNvPr>
          <p:cNvSpPr/>
          <p:nvPr/>
        </p:nvSpPr>
        <p:spPr bwMode="auto">
          <a:xfrm>
            <a:off x="7068168" y="2920951"/>
            <a:ext cx="457200" cy="45720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5D25CBC1-364D-4071-9E43-9AE955D05C7C}"/>
              </a:ext>
            </a:extLst>
          </p:cNvPr>
          <p:cNvSpPr/>
          <p:nvPr/>
        </p:nvSpPr>
        <p:spPr bwMode="auto">
          <a:xfrm>
            <a:off x="8862347" y="2920951"/>
            <a:ext cx="457200" cy="45720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04D0FB1C-D243-4725-8C14-8B879CBEECAF}"/>
              </a:ext>
            </a:extLst>
          </p:cNvPr>
          <p:cNvSpPr/>
          <p:nvPr/>
        </p:nvSpPr>
        <p:spPr bwMode="auto">
          <a:xfrm>
            <a:off x="7068168" y="4035238"/>
            <a:ext cx="457200" cy="45720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20238022-C00B-4953-847A-7E88A810DEA3}"/>
              </a:ext>
            </a:extLst>
          </p:cNvPr>
          <p:cNvSpPr/>
          <p:nvPr/>
        </p:nvSpPr>
        <p:spPr bwMode="auto">
          <a:xfrm>
            <a:off x="8862347" y="4048861"/>
            <a:ext cx="457200" cy="45720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19D8C1D-7FB2-4FE2-BAF8-CAD6144DDDAF}"/>
              </a:ext>
            </a:extLst>
          </p:cNvPr>
          <p:cNvSpPr txBox="1"/>
          <p:nvPr/>
        </p:nvSpPr>
        <p:spPr>
          <a:xfrm>
            <a:off x="8005977" y="2046601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1510500-E1E4-4915-BABD-2040EDAB61B5}"/>
              </a:ext>
            </a:extLst>
          </p:cNvPr>
          <p:cNvSpPr txBox="1"/>
          <p:nvPr/>
        </p:nvSpPr>
        <p:spPr>
          <a:xfrm>
            <a:off x="8896021" y="2941802"/>
            <a:ext cx="38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5380A0C-98F4-4FD0-A503-D4EE6A9C7E6A}"/>
              </a:ext>
            </a:extLst>
          </p:cNvPr>
          <p:cNvSpPr txBox="1"/>
          <p:nvPr/>
        </p:nvSpPr>
        <p:spPr>
          <a:xfrm>
            <a:off x="8896020" y="4076940"/>
            <a:ext cx="38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AA4C0EA-88FB-4566-9395-32B755D90AA4}"/>
              </a:ext>
            </a:extLst>
          </p:cNvPr>
          <p:cNvSpPr txBox="1"/>
          <p:nvPr/>
        </p:nvSpPr>
        <p:spPr>
          <a:xfrm>
            <a:off x="7093026" y="406971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E4319A8-3E2B-4830-8138-92ACD5385F59}"/>
              </a:ext>
            </a:extLst>
          </p:cNvPr>
          <p:cNvSpPr txBox="1"/>
          <p:nvPr/>
        </p:nvSpPr>
        <p:spPr>
          <a:xfrm>
            <a:off x="7115121" y="2927958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6B73742-C77C-44B0-9E85-FCE5E4D8CADD}"/>
              </a:ext>
            </a:extLst>
          </p:cNvPr>
          <p:cNvCxnSpPr>
            <a:cxnSpLocks/>
            <a:endCxn id="68" idx="2"/>
          </p:cNvCxnSpPr>
          <p:nvPr/>
        </p:nvCxnSpPr>
        <p:spPr bwMode="auto">
          <a:xfrm flipV="1">
            <a:off x="7305228" y="2508266"/>
            <a:ext cx="904491" cy="1534485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BF4CBBD-1B47-44FA-93CD-32FF0B7C2428}"/>
              </a:ext>
            </a:extLst>
          </p:cNvPr>
          <p:cNvCxnSpPr>
            <a:stCxn id="68" idx="2"/>
            <a:endCxn id="67" idx="1"/>
          </p:cNvCxnSpPr>
          <p:nvPr/>
        </p:nvCxnSpPr>
        <p:spPr bwMode="auto">
          <a:xfrm>
            <a:off x="8209719" y="2508266"/>
            <a:ext cx="719583" cy="160755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880EFEF-49C4-4923-B257-0BF4FD330E2D}"/>
              </a:ext>
            </a:extLst>
          </p:cNvPr>
          <p:cNvCxnSpPr>
            <a:stCxn id="66" idx="6"/>
            <a:endCxn id="67" idx="2"/>
          </p:cNvCxnSpPr>
          <p:nvPr/>
        </p:nvCxnSpPr>
        <p:spPr bwMode="auto">
          <a:xfrm>
            <a:off x="7525368" y="4263838"/>
            <a:ext cx="1336979" cy="13623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17495F0-230E-45B6-B570-B7D7E8E7D295}"/>
              </a:ext>
            </a:extLst>
          </p:cNvPr>
          <p:cNvCxnSpPr>
            <a:stCxn id="63" idx="5"/>
            <a:endCxn id="65" idx="1"/>
          </p:cNvCxnSpPr>
          <p:nvPr/>
        </p:nvCxnSpPr>
        <p:spPr bwMode="auto">
          <a:xfrm>
            <a:off x="8380217" y="2415995"/>
            <a:ext cx="549085" cy="571911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9D15027-B540-4270-B242-2D241BA0D648}"/>
              </a:ext>
            </a:extLst>
          </p:cNvPr>
          <p:cNvCxnSpPr>
            <a:cxnSpLocks/>
            <a:stCxn id="64" idx="7"/>
            <a:endCxn id="63" idx="3"/>
          </p:cNvCxnSpPr>
          <p:nvPr/>
        </p:nvCxnSpPr>
        <p:spPr bwMode="auto">
          <a:xfrm flipV="1">
            <a:off x="7458413" y="2415995"/>
            <a:ext cx="598514" cy="571911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16A9437-56A4-4BD4-84B9-A0A65540EA01}"/>
              </a:ext>
            </a:extLst>
          </p:cNvPr>
          <p:cNvCxnSpPr>
            <a:stCxn id="64" idx="6"/>
            <a:endCxn id="65" idx="2"/>
          </p:cNvCxnSpPr>
          <p:nvPr/>
        </p:nvCxnSpPr>
        <p:spPr bwMode="auto">
          <a:xfrm>
            <a:off x="7525368" y="3149551"/>
            <a:ext cx="1336979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F4B27CF-AB51-4005-B80E-5AAFDB9D4863}"/>
              </a:ext>
            </a:extLst>
          </p:cNvPr>
          <p:cNvCxnSpPr>
            <a:stCxn id="66" idx="7"/>
            <a:endCxn id="65" idx="3"/>
          </p:cNvCxnSpPr>
          <p:nvPr/>
        </p:nvCxnSpPr>
        <p:spPr bwMode="auto">
          <a:xfrm flipV="1">
            <a:off x="7458413" y="3311196"/>
            <a:ext cx="1470889" cy="790997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BE281EC-3AB5-411E-9BA2-76ADD2800E79}"/>
              </a:ext>
            </a:extLst>
          </p:cNvPr>
          <p:cNvCxnSpPr>
            <a:cxnSpLocks/>
            <a:stCxn id="69" idx="2"/>
            <a:endCxn id="67" idx="0"/>
          </p:cNvCxnSpPr>
          <p:nvPr/>
        </p:nvCxnSpPr>
        <p:spPr bwMode="auto">
          <a:xfrm>
            <a:off x="9090947" y="3403467"/>
            <a:ext cx="0" cy="645394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BBD2A65-AA04-4B4F-954E-5445A627DDC8}"/>
              </a:ext>
            </a:extLst>
          </p:cNvPr>
          <p:cNvCxnSpPr>
            <a:cxnSpLocks/>
            <a:stCxn id="64" idx="5"/>
            <a:endCxn id="67" idx="2"/>
          </p:cNvCxnSpPr>
          <p:nvPr/>
        </p:nvCxnSpPr>
        <p:spPr bwMode="auto">
          <a:xfrm>
            <a:off x="7458413" y="3311196"/>
            <a:ext cx="1403934" cy="966265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5D75987-9DBC-4515-BFB2-0F9571478909}"/>
              </a:ext>
            </a:extLst>
          </p:cNvPr>
          <p:cNvSpPr txBox="1"/>
          <p:nvPr/>
        </p:nvSpPr>
        <p:spPr>
          <a:xfrm>
            <a:off x="593565" y="1711558"/>
            <a:ext cx="5971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   b   c   d   e   f   g   h  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   j   k :Column 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49A750E-7F4D-40CE-845E-243B91AC14A6}"/>
              </a:ext>
            </a:extLst>
          </p:cNvPr>
          <p:cNvSpPr/>
          <p:nvPr/>
        </p:nvSpPr>
        <p:spPr bwMode="auto">
          <a:xfrm>
            <a:off x="1096568" y="1758848"/>
            <a:ext cx="237526" cy="3238606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6714D27-1C72-4209-AAC1-E46BBC502FDC}"/>
              </a:ext>
            </a:extLst>
          </p:cNvPr>
          <p:cNvSpPr txBox="1"/>
          <p:nvPr/>
        </p:nvSpPr>
        <p:spPr>
          <a:xfrm>
            <a:off x="449438" y="4973733"/>
            <a:ext cx="93461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S(a) = {A,C}, S(b) = {A,C,E}, S(c) = {A,B,C,E}, S(d) = {A,B,C,E},</a:t>
            </a:r>
          </a:p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S(e) = {A,B,C,E}</a:t>
            </a:r>
          </a:p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S(f) = {A,B,C}, S(g) = {A,B,C,D}, S(h) = {B,C,D}, S(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= {B,C,D},</a:t>
            </a:r>
          </a:p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S(j) = {B,C,D},  S(k) = {C}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85FAE4A-C245-47F0-A0D3-F774D4612B50}"/>
              </a:ext>
            </a:extLst>
          </p:cNvPr>
          <p:cNvSpPr txBox="1"/>
          <p:nvPr/>
        </p:nvSpPr>
        <p:spPr>
          <a:xfrm>
            <a:off x="8380217" y="1608051"/>
            <a:ext cx="1473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net/vertex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861F2A6-CD07-4FD0-A5D6-8C2871D84A92}"/>
              </a:ext>
            </a:extLst>
          </p:cNvPr>
          <p:cNvSpPr txBox="1"/>
          <p:nvPr/>
        </p:nvSpPr>
        <p:spPr>
          <a:xfrm>
            <a:off x="5661158" y="2231298"/>
            <a:ext cx="2061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constraint/edge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A19502BA-29EC-43CC-BAD7-7DB1B0B160E4}"/>
              </a:ext>
            </a:extLst>
          </p:cNvPr>
          <p:cNvCxnSpPr>
            <a:cxnSpLocks/>
            <a:stCxn id="86" idx="2"/>
          </p:cNvCxnSpPr>
          <p:nvPr/>
        </p:nvCxnSpPr>
        <p:spPr bwMode="auto">
          <a:xfrm rot="16200000" flipH="1">
            <a:off x="7133230" y="2251782"/>
            <a:ext cx="58795" cy="941155"/>
          </a:xfrm>
          <a:prstGeom prst="bentConnector2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5EF1FDE5-D0B7-4D4E-AFA3-AE810DB4780D}"/>
              </a:ext>
            </a:extLst>
          </p:cNvPr>
          <p:cNvCxnSpPr>
            <a:cxnSpLocks/>
            <a:stCxn id="85" idx="2"/>
            <a:endCxn id="63" idx="6"/>
          </p:cNvCxnSpPr>
          <p:nvPr/>
        </p:nvCxnSpPr>
        <p:spPr bwMode="auto">
          <a:xfrm rot="5400000">
            <a:off x="8689869" y="1827019"/>
            <a:ext cx="184634" cy="670028"/>
          </a:xfrm>
          <a:prstGeom prst="bentConnector2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05DE4201-F9B0-4D15-949F-F61A57A00F61}"/>
              </a:ext>
            </a:extLst>
          </p:cNvPr>
          <p:cNvSpPr/>
          <p:nvPr/>
        </p:nvSpPr>
        <p:spPr bwMode="auto">
          <a:xfrm>
            <a:off x="1443217" y="1773857"/>
            <a:ext cx="237526" cy="3238606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EF7A25D-7081-43BC-9F9D-90789BFB8055}"/>
              </a:ext>
            </a:extLst>
          </p:cNvPr>
          <p:cNvSpPr/>
          <p:nvPr/>
        </p:nvSpPr>
        <p:spPr bwMode="auto">
          <a:xfrm>
            <a:off x="1816448" y="1773857"/>
            <a:ext cx="237526" cy="3238606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609DF1F-5B66-4398-AA4B-ECA2A7E53407}"/>
              </a:ext>
            </a:extLst>
          </p:cNvPr>
          <p:cNvSpPr/>
          <p:nvPr/>
        </p:nvSpPr>
        <p:spPr bwMode="auto">
          <a:xfrm>
            <a:off x="2190346" y="1758848"/>
            <a:ext cx="237526" cy="3238606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6DD0010-366B-4EEF-BE2D-933A064BF836}"/>
              </a:ext>
            </a:extLst>
          </p:cNvPr>
          <p:cNvSpPr/>
          <p:nvPr/>
        </p:nvSpPr>
        <p:spPr bwMode="auto">
          <a:xfrm>
            <a:off x="2550990" y="1773857"/>
            <a:ext cx="237526" cy="3238606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6AAC723-9356-4065-86E0-074F85702D9E}"/>
              </a:ext>
            </a:extLst>
          </p:cNvPr>
          <p:cNvSpPr/>
          <p:nvPr/>
        </p:nvSpPr>
        <p:spPr bwMode="auto">
          <a:xfrm>
            <a:off x="2884409" y="1758848"/>
            <a:ext cx="237526" cy="3238606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D3D0056-50E1-482A-B1D1-988328096334}"/>
              </a:ext>
            </a:extLst>
          </p:cNvPr>
          <p:cNvSpPr/>
          <p:nvPr/>
        </p:nvSpPr>
        <p:spPr bwMode="auto">
          <a:xfrm>
            <a:off x="3229601" y="1773857"/>
            <a:ext cx="237526" cy="3238606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17A2A05-561D-43F4-AD71-1A3788EE2582}"/>
              </a:ext>
            </a:extLst>
          </p:cNvPr>
          <p:cNvSpPr/>
          <p:nvPr/>
        </p:nvSpPr>
        <p:spPr bwMode="auto">
          <a:xfrm>
            <a:off x="3618234" y="1758848"/>
            <a:ext cx="237526" cy="3238606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80F9B65-9F44-4A3E-A488-BE8524F66852}"/>
              </a:ext>
            </a:extLst>
          </p:cNvPr>
          <p:cNvSpPr/>
          <p:nvPr/>
        </p:nvSpPr>
        <p:spPr bwMode="auto">
          <a:xfrm>
            <a:off x="3991854" y="1758848"/>
            <a:ext cx="237526" cy="3238606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93D24D1-6AFC-4CFD-BBFD-A7FBD405BDFA}"/>
              </a:ext>
            </a:extLst>
          </p:cNvPr>
          <p:cNvSpPr/>
          <p:nvPr/>
        </p:nvSpPr>
        <p:spPr bwMode="auto">
          <a:xfrm>
            <a:off x="4327241" y="1758848"/>
            <a:ext cx="237526" cy="3238606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E7A0A6C-08B1-4F22-9C05-1BF378AEF31F}"/>
              </a:ext>
            </a:extLst>
          </p:cNvPr>
          <p:cNvSpPr/>
          <p:nvPr/>
        </p:nvSpPr>
        <p:spPr bwMode="auto">
          <a:xfrm>
            <a:off x="4710097" y="1758848"/>
            <a:ext cx="237526" cy="3238606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12E4AD0-7866-406F-9D1B-CD272F7751DE}"/>
              </a:ext>
            </a:extLst>
          </p:cNvPr>
          <p:cNvSpPr txBox="1"/>
          <p:nvPr/>
        </p:nvSpPr>
        <p:spPr>
          <a:xfrm>
            <a:off x="6991313" y="4547707"/>
            <a:ext cx="2454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Fig: HCG(undirected)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2CEDAB0-851D-42CE-AB9A-07DD1A62115D}"/>
              </a:ext>
            </a:extLst>
          </p:cNvPr>
          <p:cNvSpPr/>
          <p:nvPr/>
        </p:nvSpPr>
        <p:spPr bwMode="auto">
          <a:xfrm>
            <a:off x="557831" y="1108719"/>
            <a:ext cx="4191289" cy="43902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2400" b="1" dirty="0"/>
              <a:t>Horizontal constraint graph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C5D73ED-DEA3-4DBA-83AF-A0ED188B713B}"/>
              </a:ext>
            </a:extLst>
          </p:cNvPr>
          <p:cNvSpPr txBox="1"/>
          <p:nvPr/>
        </p:nvSpPr>
        <p:spPr>
          <a:xfrm>
            <a:off x="537539" y="1727766"/>
            <a:ext cx="654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</a:pPr>
            <a:r>
              <a:rPr lang="en-GB" sz="2400" dirty="0"/>
              <a:t>S =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C026AE9-CCE3-46E2-BD69-6B9DE4368573}"/>
              </a:ext>
            </a:extLst>
          </p:cNvPr>
          <p:cNvCxnSpPr>
            <a:cxnSpLocks/>
          </p:cNvCxnSpPr>
          <p:nvPr/>
        </p:nvCxnSpPr>
        <p:spPr bwMode="auto">
          <a:xfrm>
            <a:off x="1167543" y="2927958"/>
            <a:ext cx="2240534" cy="0"/>
          </a:xfrm>
          <a:prstGeom prst="straightConnector1">
            <a:avLst/>
          </a:prstGeom>
          <a:noFill/>
          <a:ln w="38100" cap="flat" cmpd="sng" algn="ctr">
            <a:solidFill>
              <a:srgbClr val="2D2DB9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42B7EA9-2E5F-4F56-89A5-6195B6D62250}"/>
              </a:ext>
            </a:extLst>
          </p:cNvPr>
          <p:cNvCxnSpPr>
            <a:cxnSpLocks/>
          </p:cNvCxnSpPr>
          <p:nvPr/>
        </p:nvCxnSpPr>
        <p:spPr bwMode="auto">
          <a:xfrm>
            <a:off x="1933096" y="3284984"/>
            <a:ext cx="2522319" cy="0"/>
          </a:xfrm>
          <a:prstGeom prst="straightConnector1">
            <a:avLst/>
          </a:prstGeom>
          <a:noFill/>
          <a:ln w="38100" cap="flat" cmpd="sng" algn="ctr">
            <a:solidFill>
              <a:srgbClr val="2D2DB9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B62AE0B-E29E-4490-B6A1-96F927BA0591}"/>
              </a:ext>
            </a:extLst>
          </p:cNvPr>
          <p:cNvCxnSpPr>
            <a:cxnSpLocks/>
          </p:cNvCxnSpPr>
          <p:nvPr/>
        </p:nvCxnSpPr>
        <p:spPr bwMode="auto">
          <a:xfrm>
            <a:off x="1167543" y="3645024"/>
            <a:ext cx="3713169" cy="0"/>
          </a:xfrm>
          <a:prstGeom prst="straightConnector1">
            <a:avLst/>
          </a:prstGeom>
          <a:noFill/>
          <a:ln w="38100" cap="flat" cmpd="sng" algn="ctr">
            <a:solidFill>
              <a:srgbClr val="2D2DB9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30653D4-1A5D-40F1-AD2E-17764FBD77D6}"/>
              </a:ext>
            </a:extLst>
          </p:cNvPr>
          <p:cNvCxnSpPr>
            <a:cxnSpLocks/>
          </p:cNvCxnSpPr>
          <p:nvPr/>
        </p:nvCxnSpPr>
        <p:spPr bwMode="auto">
          <a:xfrm>
            <a:off x="1562448" y="4077072"/>
            <a:ext cx="1086276" cy="0"/>
          </a:xfrm>
          <a:prstGeom prst="straightConnector1">
            <a:avLst/>
          </a:prstGeom>
          <a:noFill/>
          <a:ln w="38100" cap="flat" cmpd="sng" algn="ctr">
            <a:solidFill>
              <a:srgbClr val="2D2DB9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E9C8A4C-CA33-448F-9B53-12B1F7D0013A}"/>
              </a:ext>
            </a:extLst>
          </p:cNvPr>
          <p:cNvCxnSpPr>
            <a:cxnSpLocks/>
          </p:cNvCxnSpPr>
          <p:nvPr/>
        </p:nvCxnSpPr>
        <p:spPr bwMode="auto">
          <a:xfrm>
            <a:off x="3361458" y="4077072"/>
            <a:ext cx="1150747" cy="0"/>
          </a:xfrm>
          <a:prstGeom prst="straightConnector1">
            <a:avLst/>
          </a:prstGeom>
          <a:noFill/>
          <a:ln w="38100" cap="flat" cmpd="sng" algn="ctr">
            <a:solidFill>
              <a:srgbClr val="2D2DB9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88F1F17-B2D7-4EAC-B9A9-783F2821A662}"/>
              </a:ext>
            </a:extLst>
          </p:cNvPr>
          <p:cNvSpPr txBox="1"/>
          <p:nvPr/>
        </p:nvSpPr>
        <p:spPr>
          <a:xfrm>
            <a:off x="6789683" y="6185025"/>
            <a:ext cx="324755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1200" dirty="0">
                <a:solidFill>
                  <a:srgbClr val="000000"/>
                </a:solidFill>
                <a:latin typeface="Times New Roman" pitchFamily="18" charset="0"/>
              </a:rPr>
              <a:t>Reference: Detailed routing by Andrew B. </a:t>
            </a:r>
            <a:r>
              <a:rPr lang="en-GB" sz="1200" dirty="0" err="1">
                <a:solidFill>
                  <a:srgbClr val="000000"/>
                </a:solidFill>
                <a:latin typeface="Times New Roman" pitchFamily="18" charset="0"/>
              </a:rPr>
              <a:t>Kahng</a:t>
            </a: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algn="ctr" eaLnBrk="0" hangingPunct="0"/>
            <a:endParaRPr lang="en-GB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575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899CB-4DBD-4B56-8817-955A48048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81" y="78152"/>
            <a:ext cx="9363637" cy="1079772"/>
          </a:xfrm>
        </p:spPr>
        <p:txBody>
          <a:bodyPr/>
          <a:lstStyle/>
          <a:p>
            <a:r>
              <a:rPr lang="en-GB" sz="2800" dirty="0"/>
              <a:t>Constraints in Detailed Routing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D2BB0-0F06-4F33-83CE-AD581A99DE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z="1200" dirty="0"/>
              <a:t>System and Circuit Technology                                  </a:t>
            </a:r>
            <a:r>
              <a:rPr lang="de-DE" sz="1200" b="0" dirty="0"/>
              <a:t>Shoukath Ali Mohammad – 6819945 </a:t>
            </a:r>
            <a:endParaRPr lang="de-DE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AB87E-4FAD-46A0-8BEF-A6DAA16683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z="1200" smtClean="0"/>
              <a:pPr/>
              <a:t>7</a:t>
            </a:fld>
            <a:endParaRPr lang="de-DE" sz="1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338974-6B99-40DF-A62F-47B77AD878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3050" y="1268412"/>
            <a:ext cx="9361488" cy="5113337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Problem : </a:t>
            </a:r>
            <a:r>
              <a:rPr lang="en-GB" sz="2400" dirty="0"/>
              <a:t>When two terminals have pins in the same column.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Solution : </a:t>
            </a:r>
            <a:r>
              <a:rPr lang="en-GB" sz="2400" dirty="0"/>
              <a:t>Terminal on the top must be assigned a track above that of the lower terminal.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6A95EC-8582-4C23-B27D-E314D884D0A6}"/>
              </a:ext>
            </a:extLst>
          </p:cNvPr>
          <p:cNvSpPr/>
          <p:nvPr/>
        </p:nvSpPr>
        <p:spPr bwMode="auto">
          <a:xfrm>
            <a:off x="249438" y="920399"/>
            <a:ext cx="2988249" cy="37240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marL="0" indent="0">
              <a:buNone/>
            </a:pPr>
            <a:r>
              <a:rPr lang="en-GB" sz="2400" b="1" dirty="0"/>
              <a:t>Vertical Constraints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B275D2A-1851-4B4F-A220-F1419384B9D0}"/>
              </a:ext>
            </a:extLst>
          </p:cNvPr>
          <p:cNvCxnSpPr>
            <a:cxnSpLocks/>
          </p:cNvCxnSpPr>
          <p:nvPr/>
        </p:nvCxnSpPr>
        <p:spPr bwMode="auto">
          <a:xfrm>
            <a:off x="970244" y="3640302"/>
            <a:ext cx="3990111" cy="2699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sp>
        <p:nvSpPr>
          <p:cNvPr id="112" name="Flowchart: Connector 111">
            <a:extLst>
              <a:ext uri="{FF2B5EF4-FFF2-40B4-BE49-F238E27FC236}">
                <a16:creationId xmlns:a16="http://schemas.microsoft.com/office/drawing/2014/main" id="{49F36875-20FB-4F76-A5FF-93FF84735549}"/>
              </a:ext>
            </a:extLst>
          </p:cNvPr>
          <p:cNvSpPr/>
          <p:nvPr/>
        </p:nvSpPr>
        <p:spPr bwMode="auto">
          <a:xfrm>
            <a:off x="938919" y="3576259"/>
            <a:ext cx="133004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13" name="Flowchart: Connector 112">
            <a:extLst>
              <a:ext uri="{FF2B5EF4-FFF2-40B4-BE49-F238E27FC236}">
                <a16:creationId xmlns:a16="http://schemas.microsoft.com/office/drawing/2014/main" id="{7616889B-915F-405D-A050-A90DE384953B}"/>
              </a:ext>
            </a:extLst>
          </p:cNvPr>
          <p:cNvSpPr/>
          <p:nvPr/>
        </p:nvSpPr>
        <p:spPr bwMode="auto">
          <a:xfrm>
            <a:off x="1298959" y="3576259"/>
            <a:ext cx="133004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14" name="Flowchart: Connector 113">
            <a:extLst>
              <a:ext uri="{FF2B5EF4-FFF2-40B4-BE49-F238E27FC236}">
                <a16:creationId xmlns:a16="http://schemas.microsoft.com/office/drawing/2014/main" id="{B7535128-A9F5-4FB9-A729-3E5478254709}"/>
              </a:ext>
            </a:extLst>
          </p:cNvPr>
          <p:cNvSpPr/>
          <p:nvPr/>
        </p:nvSpPr>
        <p:spPr bwMode="auto">
          <a:xfrm>
            <a:off x="1658999" y="3576259"/>
            <a:ext cx="133004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15" name="Flowchart: Connector 114">
            <a:extLst>
              <a:ext uri="{FF2B5EF4-FFF2-40B4-BE49-F238E27FC236}">
                <a16:creationId xmlns:a16="http://schemas.microsoft.com/office/drawing/2014/main" id="{46B34CCB-CC1C-42AC-A5DF-83FDC3EA63ED}"/>
              </a:ext>
            </a:extLst>
          </p:cNvPr>
          <p:cNvSpPr/>
          <p:nvPr/>
        </p:nvSpPr>
        <p:spPr bwMode="auto">
          <a:xfrm>
            <a:off x="2020420" y="3576259"/>
            <a:ext cx="133004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16" name="Flowchart: Connector 115">
            <a:extLst>
              <a:ext uri="{FF2B5EF4-FFF2-40B4-BE49-F238E27FC236}">
                <a16:creationId xmlns:a16="http://schemas.microsoft.com/office/drawing/2014/main" id="{9DF39A2A-0E58-4BFF-95B9-E332C8A952CD}"/>
              </a:ext>
            </a:extLst>
          </p:cNvPr>
          <p:cNvSpPr/>
          <p:nvPr/>
        </p:nvSpPr>
        <p:spPr bwMode="auto">
          <a:xfrm>
            <a:off x="2381841" y="3576259"/>
            <a:ext cx="133004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17" name="Flowchart: Connector 116">
            <a:extLst>
              <a:ext uri="{FF2B5EF4-FFF2-40B4-BE49-F238E27FC236}">
                <a16:creationId xmlns:a16="http://schemas.microsoft.com/office/drawing/2014/main" id="{88ACF552-1D36-4A59-AACE-E61DDCDB0AE9}"/>
              </a:ext>
            </a:extLst>
          </p:cNvPr>
          <p:cNvSpPr/>
          <p:nvPr/>
        </p:nvSpPr>
        <p:spPr bwMode="auto">
          <a:xfrm>
            <a:off x="2743262" y="3579955"/>
            <a:ext cx="133004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18" name="Flowchart: Connector 117">
            <a:extLst>
              <a:ext uri="{FF2B5EF4-FFF2-40B4-BE49-F238E27FC236}">
                <a16:creationId xmlns:a16="http://schemas.microsoft.com/office/drawing/2014/main" id="{4AB19901-537B-498F-A111-D7A753ACC84D}"/>
              </a:ext>
            </a:extLst>
          </p:cNvPr>
          <p:cNvSpPr/>
          <p:nvPr/>
        </p:nvSpPr>
        <p:spPr bwMode="auto">
          <a:xfrm>
            <a:off x="3104683" y="3571488"/>
            <a:ext cx="133004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19" name="Flowchart: Connector 118">
            <a:extLst>
              <a:ext uri="{FF2B5EF4-FFF2-40B4-BE49-F238E27FC236}">
                <a16:creationId xmlns:a16="http://schemas.microsoft.com/office/drawing/2014/main" id="{7D83ED69-5379-4EC1-950C-641D4B04EB89}"/>
              </a:ext>
            </a:extLst>
          </p:cNvPr>
          <p:cNvSpPr/>
          <p:nvPr/>
        </p:nvSpPr>
        <p:spPr bwMode="auto">
          <a:xfrm>
            <a:off x="3463342" y="3579955"/>
            <a:ext cx="133004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20" name="Flowchart: Connector 119">
            <a:extLst>
              <a:ext uri="{FF2B5EF4-FFF2-40B4-BE49-F238E27FC236}">
                <a16:creationId xmlns:a16="http://schemas.microsoft.com/office/drawing/2014/main" id="{E6DA3523-84AB-4290-B76B-D50703982A0B}"/>
              </a:ext>
            </a:extLst>
          </p:cNvPr>
          <p:cNvSpPr/>
          <p:nvPr/>
        </p:nvSpPr>
        <p:spPr bwMode="auto">
          <a:xfrm>
            <a:off x="3825738" y="3571488"/>
            <a:ext cx="133004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21" name="Flowchart: Connector 120">
            <a:extLst>
              <a:ext uri="{FF2B5EF4-FFF2-40B4-BE49-F238E27FC236}">
                <a16:creationId xmlns:a16="http://schemas.microsoft.com/office/drawing/2014/main" id="{52BEF63E-A49D-486E-BE3B-858962197444}"/>
              </a:ext>
            </a:extLst>
          </p:cNvPr>
          <p:cNvSpPr/>
          <p:nvPr/>
        </p:nvSpPr>
        <p:spPr bwMode="auto">
          <a:xfrm>
            <a:off x="4183422" y="3570992"/>
            <a:ext cx="133004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22" name="Flowchart: Connector 121">
            <a:extLst>
              <a:ext uri="{FF2B5EF4-FFF2-40B4-BE49-F238E27FC236}">
                <a16:creationId xmlns:a16="http://schemas.microsoft.com/office/drawing/2014/main" id="{2DFB5F7F-826B-4873-B8DF-D7B4020B0250}"/>
              </a:ext>
            </a:extLst>
          </p:cNvPr>
          <p:cNvSpPr/>
          <p:nvPr/>
        </p:nvSpPr>
        <p:spPr bwMode="auto">
          <a:xfrm>
            <a:off x="4539039" y="3579955"/>
            <a:ext cx="133004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B815961-5DA3-4AEF-8807-D1FFB9F76794}"/>
              </a:ext>
            </a:extLst>
          </p:cNvPr>
          <p:cNvSpPr txBox="1"/>
          <p:nvPr/>
        </p:nvSpPr>
        <p:spPr>
          <a:xfrm>
            <a:off x="836790" y="3236465"/>
            <a:ext cx="349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A787206-89C7-40E6-AF81-6A57AD3272E8}"/>
              </a:ext>
            </a:extLst>
          </p:cNvPr>
          <p:cNvSpPr txBox="1"/>
          <p:nvPr/>
        </p:nvSpPr>
        <p:spPr>
          <a:xfrm>
            <a:off x="1206289" y="3236465"/>
            <a:ext cx="323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FE4EF97-05DB-47BF-8120-DDE6401FCAEF}"/>
              </a:ext>
            </a:extLst>
          </p:cNvPr>
          <p:cNvSpPr txBox="1"/>
          <p:nvPr/>
        </p:nvSpPr>
        <p:spPr>
          <a:xfrm>
            <a:off x="1562961" y="3231025"/>
            <a:ext cx="33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5C198D9-C210-4F3A-9426-388B8DD2C727}"/>
              </a:ext>
            </a:extLst>
          </p:cNvPr>
          <p:cNvSpPr txBox="1"/>
          <p:nvPr/>
        </p:nvSpPr>
        <p:spPr>
          <a:xfrm>
            <a:off x="1948936" y="3227502"/>
            <a:ext cx="294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B85905D-2F59-439A-969F-FC0D5DFE002D}"/>
              </a:ext>
            </a:extLst>
          </p:cNvPr>
          <p:cNvSpPr txBox="1"/>
          <p:nvPr/>
        </p:nvSpPr>
        <p:spPr>
          <a:xfrm>
            <a:off x="2289685" y="3227502"/>
            <a:ext cx="33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AB2667D-2305-4B75-95DB-3BE7B35B4CA5}"/>
              </a:ext>
            </a:extLst>
          </p:cNvPr>
          <p:cNvSpPr txBox="1"/>
          <p:nvPr/>
        </p:nvSpPr>
        <p:spPr>
          <a:xfrm>
            <a:off x="2643895" y="3224154"/>
            <a:ext cx="349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62F910-0BA4-4EAB-BC70-A289AE43F3A4}"/>
              </a:ext>
            </a:extLst>
          </p:cNvPr>
          <p:cNvSpPr txBox="1"/>
          <p:nvPr/>
        </p:nvSpPr>
        <p:spPr>
          <a:xfrm>
            <a:off x="3007325" y="3219706"/>
            <a:ext cx="349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BA064B9-0597-4B58-90FC-E142F3631E84}"/>
              </a:ext>
            </a:extLst>
          </p:cNvPr>
          <p:cNvSpPr txBox="1"/>
          <p:nvPr/>
        </p:nvSpPr>
        <p:spPr>
          <a:xfrm>
            <a:off x="3389095" y="3236465"/>
            <a:ext cx="294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0F35CC8-F37A-48D7-B4D1-A81D5EF0311C}"/>
              </a:ext>
            </a:extLst>
          </p:cNvPr>
          <p:cNvSpPr txBox="1"/>
          <p:nvPr/>
        </p:nvSpPr>
        <p:spPr>
          <a:xfrm>
            <a:off x="3733264" y="3236465"/>
            <a:ext cx="33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FB8A3B1-BB44-4E90-9351-4462597175D6}"/>
              </a:ext>
            </a:extLst>
          </p:cNvPr>
          <p:cNvSpPr txBox="1"/>
          <p:nvPr/>
        </p:nvSpPr>
        <p:spPr>
          <a:xfrm>
            <a:off x="4086383" y="3225588"/>
            <a:ext cx="349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6A16293-69C6-456F-BEB6-D8D7541B3A25}"/>
              </a:ext>
            </a:extLst>
          </p:cNvPr>
          <p:cNvSpPr txBox="1"/>
          <p:nvPr/>
        </p:nvSpPr>
        <p:spPr>
          <a:xfrm>
            <a:off x="4456299" y="3236465"/>
            <a:ext cx="294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B563827-A659-45EF-AB53-1C386AB34473}"/>
              </a:ext>
            </a:extLst>
          </p:cNvPr>
          <p:cNvCxnSpPr>
            <a:cxnSpLocks/>
          </p:cNvCxnSpPr>
          <p:nvPr/>
        </p:nvCxnSpPr>
        <p:spPr bwMode="auto">
          <a:xfrm>
            <a:off x="970244" y="5733801"/>
            <a:ext cx="3990111" cy="2699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sp>
        <p:nvSpPr>
          <p:cNvPr id="135" name="Flowchart: Connector 134">
            <a:extLst>
              <a:ext uri="{FF2B5EF4-FFF2-40B4-BE49-F238E27FC236}">
                <a16:creationId xmlns:a16="http://schemas.microsoft.com/office/drawing/2014/main" id="{155C9759-98C5-43EE-A33F-622BE68B6E33}"/>
              </a:ext>
            </a:extLst>
          </p:cNvPr>
          <p:cNvSpPr/>
          <p:nvPr/>
        </p:nvSpPr>
        <p:spPr bwMode="auto">
          <a:xfrm>
            <a:off x="938919" y="5664491"/>
            <a:ext cx="133004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36" name="Flowchart: Connector 135">
            <a:extLst>
              <a:ext uri="{FF2B5EF4-FFF2-40B4-BE49-F238E27FC236}">
                <a16:creationId xmlns:a16="http://schemas.microsoft.com/office/drawing/2014/main" id="{A54B31F7-41F5-42C8-A1DC-E643395A5864}"/>
              </a:ext>
            </a:extLst>
          </p:cNvPr>
          <p:cNvSpPr/>
          <p:nvPr/>
        </p:nvSpPr>
        <p:spPr bwMode="auto">
          <a:xfrm>
            <a:off x="1292783" y="5664491"/>
            <a:ext cx="133004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37" name="Flowchart: Connector 136">
            <a:extLst>
              <a:ext uri="{FF2B5EF4-FFF2-40B4-BE49-F238E27FC236}">
                <a16:creationId xmlns:a16="http://schemas.microsoft.com/office/drawing/2014/main" id="{7962BE25-BD6F-43A5-BA08-ADE4257D2F81}"/>
              </a:ext>
            </a:extLst>
          </p:cNvPr>
          <p:cNvSpPr/>
          <p:nvPr/>
        </p:nvSpPr>
        <p:spPr bwMode="auto">
          <a:xfrm>
            <a:off x="1658999" y="5664491"/>
            <a:ext cx="133004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38" name="Flowchart: Connector 137">
            <a:extLst>
              <a:ext uri="{FF2B5EF4-FFF2-40B4-BE49-F238E27FC236}">
                <a16:creationId xmlns:a16="http://schemas.microsoft.com/office/drawing/2014/main" id="{662C5F47-A7E0-4E24-ABFA-FFCE35125365}"/>
              </a:ext>
            </a:extLst>
          </p:cNvPr>
          <p:cNvSpPr/>
          <p:nvPr/>
        </p:nvSpPr>
        <p:spPr bwMode="auto">
          <a:xfrm>
            <a:off x="2020420" y="5667195"/>
            <a:ext cx="133004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39" name="Flowchart: Connector 138">
            <a:extLst>
              <a:ext uri="{FF2B5EF4-FFF2-40B4-BE49-F238E27FC236}">
                <a16:creationId xmlns:a16="http://schemas.microsoft.com/office/drawing/2014/main" id="{F26C4924-18FE-43F6-A9B5-5998BD447C4E}"/>
              </a:ext>
            </a:extLst>
          </p:cNvPr>
          <p:cNvSpPr/>
          <p:nvPr/>
        </p:nvSpPr>
        <p:spPr bwMode="auto">
          <a:xfrm>
            <a:off x="2381841" y="5664491"/>
            <a:ext cx="133004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40" name="Flowchart: Connector 139">
            <a:extLst>
              <a:ext uri="{FF2B5EF4-FFF2-40B4-BE49-F238E27FC236}">
                <a16:creationId xmlns:a16="http://schemas.microsoft.com/office/drawing/2014/main" id="{16D88B67-353C-45C1-8DCE-790BF50EE7F0}"/>
              </a:ext>
            </a:extLst>
          </p:cNvPr>
          <p:cNvSpPr/>
          <p:nvPr/>
        </p:nvSpPr>
        <p:spPr bwMode="auto">
          <a:xfrm>
            <a:off x="2748057" y="5664491"/>
            <a:ext cx="133004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41" name="Flowchart: Connector 140">
            <a:extLst>
              <a:ext uri="{FF2B5EF4-FFF2-40B4-BE49-F238E27FC236}">
                <a16:creationId xmlns:a16="http://schemas.microsoft.com/office/drawing/2014/main" id="{1E4A46B3-C0BA-41B7-B2D6-3B52E1B7C442}"/>
              </a:ext>
            </a:extLst>
          </p:cNvPr>
          <p:cNvSpPr/>
          <p:nvPr/>
        </p:nvSpPr>
        <p:spPr bwMode="auto">
          <a:xfrm>
            <a:off x="3109112" y="5664491"/>
            <a:ext cx="133004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42" name="Flowchart: Connector 141">
            <a:extLst>
              <a:ext uri="{FF2B5EF4-FFF2-40B4-BE49-F238E27FC236}">
                <a16:creationId xmlns:a16="http://schemas.microsoft.com/office/drawing/2014/main" id="{F09704BD-4362-4E60-8028-9502EA6957E5}"/>
              </a:ext>
            </a:extLst>
          </p:cNvPr>
          <p:cNvSpPr/>
          <p:nvPr/>
        </p:nvSpPr>
        <p:spPr bwMode="auto">
          <a:xfrm>
            <a:off x="3462143" y="5664491"/>
            <a:ext cx="133004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43" name="Flowchart: Connector 142">
            <a:extLst>
              <a:ext uri="{FF2B5EF4-FFF2-40B4-BE49-F238E27FC236}">
                <a16:creationId xmlns:a16="http://schemas.microsoft.com/office/drawing/2014/main" id="{A575D3C7-B0F9-487F-AB33-0765DEDCFDEA}"/>
              </a:ext>
            </a:extLst>
          </p:cNvPr>
          <p:cNvSpPr/>
          <p:nvPr/>
        </p:nvSpPr>
        <p:spPr bwMode="auto">
          <a:xfrm>
            <a:off x="3825738" y="5663003"/>
            <a:ext cx="133004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44" name="Flowchart: Connector 143">
            <a:extLst>
              <a:ext uri="{FF2B5EF4-FFF2-40B4-BE49-F238E27FC236}">
                <a16:creationId xmlns:a16="http://schemas.microsoft.com/office/drawing/2014/main" id="{BC02CA7D-AD89-40B6-B693-133EDB20A2D2}"/>
              </a:ext>
            </a:extLst>
          </p:cNvPr>
          <p:cNvSpPr/>
          <p:nvPr/>
        </p:nvSpPr>
        <p:spPr bwMode="auto">
          <a:xfrm>
            <a:off x="4191509" y="5661432"/>
            <a:ext cx="133004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45" name="Flowchart: Connector 144">
            <a:extLst>
              <a:ext uri="{FF2B5EF4-FFF2-40B4-BE49-F238E27FC236}">
                <a16:creationId xmlns:a16="http://schemas.microsoft.com/office/drawing/2014/main" id="{5F91350E-E408-408C-974C-02F85D9CEEDA}"/>
              </a:ext>
            </a:extLst>
          </p:cNvPr>
          <p:cNvSpPr/>
          <p:nvPr/>
        </p:nvSpPr>
        <p:spPr bwMode="auto">
          <a:xfrm>
            <a:off x="4539039" y="5661432"/>
            <a:ext cx="133004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31114EA-45A2-4021-8B71-DF10B6F9A608}"/>
              </a:ext>
            </a:extLst>
          </p:cNvPr>
          <p:cNvSpPr txBox="1"/>
          <p:nvPr/>
        </p:nvSpPr>
        <p:spPr>
          <a:xfrm>
            <a:off x="834844" y="5749984"/>
            <a:ext cx="33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7C35EA4-C391-49A9-8539-3B3427343ED3}"/>
              </a:ext>
            </a:extLst>
          </p:cNvPr>
          <p:cNvSpPr txBox="1"/>
          <p:nvPr/>
        </p:nvSpPr>
        <p:spPr>
          <a:xfrm>
            <a:off x="1227546" y="5749984"/>
            <a:ext cx="294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A7E37B3-7D1E-4D79-BDB4-EE4118B6263D}"/>
              </a:ext>
            </a:extLst>
          </p:cNvPr>
          <p:cNvSpPr txBox="1"/>
          <p:nvPr/>
        </p:nvSpPr>
        <p:spPr>
          <a:xfrm>
            <a:off x="1564064" y="5745710"/>
            <a:ext cx="349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97B366D-08DE-4CFB-8E52-FE62FB3E92D3}"/>
              </a:ext>
            </a:extLst>
          </p:cNvPr>
          <p:cNvSpPr txBox="1"/>
          <p:nvPr/>
        </p:nvSpPr>
        <p:spPr>
          <a:xfrm>
            <a:off x="1924889" y="5749984"/>
            <a:ext cx="33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E324018-222B-4670-82D7-99EB85FB004C}"/>
              </a:ext>
            </a:extLst>
          </p:cNvPr>
          <p:cNvSpPr txBox="1"/>
          <p:nvPr/>
        </p:nvSpPr>
        <p:spPr>
          <a:xfrm>
            <a:off x="2291913" y="5752336"/>
            <a:ext cx="323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D9AE088-5AE7-4D01-9703-CDEBAF5B800C}"/>
              </a:ext>
            </a:extLst>
          </p:cNvPr>
          <p:cNvSpPr txBox="1"/>
          <p:nvPr/>
        </p:nvSpPr>
        <p:spPr>
          <a:xfrm>
            <a:off x="3006403" y="5745710"/>
            <a:ext cx="349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5EC1677-82F4-4C6D-B2F5-B45F4245552B}"/>
              </a:ext>
            </a:extLst>
          </p:cNvPr>
          <p:cNvSpPr txBox="1"/>
          <p:nvPr/>
        </p:nvSpPr>
        <p:spPr>
          <a:xfrm>
            <a:off x="3390629" y="5749369"/>
            <a:ext cx="294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8E2AC86-EAD8-40FD-9767-4114B0F97D66}"/>
              </a:ext>
            </a:extLst>
          </p:cNvPr>
          <p:cNvSpPr txBox="1"/>
          <p:nvPr/>
        </p:nvSpPr>
        <p:spPr>
          <a:xfrm>
            <a:off x="3752580" y="5749629"/>
            <a:ext cx="294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EEE82BE-C1DE-46FA-980D-81B1714729C9}"/>
              </a:ext>
            </a:extLst>
          </p:cNvPr>
          <p:cNvSpPr txBox="1"/>
          <p:nvPr/>
        </p:nvSpPr>
        <p:spPr>
          <a:xfrm>
            <a:off x="4085462" y="5746784"/>
            <a:ext cx="33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B7D8DB7-BDB0-48B8-8187-945F224FC7EB}"/>
              </a:ext>
            </a:extLst>
          </p:cNvPr>
          <p:cNvSpPr txBox="1"/>
          <p:nvPr/>
        </p:nvSpPr>
        <p:spPr>
          <a:xfrm>
            <a:off x="4437288" y="5738624"/>
            <a:ext cx="33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AC797A1-FE76-40C1-A39E-ACF52C53F79A}"/>
              </a:ext>
            </a:extLst>
          </p:cNvPr>
          <p:cNvSpPr txBox="1"/>
          <p:nvPr/>
        </p:nvSpPr>
        <p:spPr>
          <a:xfrm>
            <a:off x="2646330" y="5752336"/>
            <a:ext cx="33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57" name="Arrow: Right 156">
            <a:extLst>
              <a:ext uri="{FF2B5EF4-FFF2-40B4-BE49-F238E27FC236}">
                <a16:creationId xmlns:a16="http://schemas.microsoft.com/office/drawing/2014/main" id="{412154F1-F9DE-49FA-B0ED-49357C1A3AC0}"/>
              </a:ext>
            </a:extLst>
          </p:cNvPr>
          <p:cNvSpPr/>
          <p:nvPr/>
        </p:nvSpPr>
        <p:spPr bwMode="auto">
          <a:xfrm>
            <a:off x="5150771" y="4374435"/>
            <a:ext cx="903593" cy="484632"/>
          </a:xfrm>
          <a:prstGeom prst="rightArrow">
            <a:avLst/>
          </a:prstGeom>
          <a:gradFill rotWithShape="1">
            <a:gsLst>
              <a:gs pos="0">
                <a:srgbClr val="3333CC">
                  <a:shade val="51000"/>
                  <a:satMod val="130000"/>
                </a:srgbClr>
              </a:gs>
              <a:gs pos="80000">
                <a:srgbClr val="3333CC">
                  <a:shade val="93000"/>
                  <a:satMod val="130000"/>
                </a:srgbClr>
              </a:gs>
              <a:gs pos="100000">
                <a:srgbClr val="3333CC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2269C7BA-E41C-41C8-A1A8-A50FFFB03A3E}"/>
              </a:ext>
            </a:extLst>
          </p:cNvPr>
          <p:cNvCxnSpPr>
            <a:cxnSpLocks/>
          </p:cNvCxnSpPr>
          <p:nvPr/>
        </p:nvCxnSpPr>
        <p:spPr bwMode="auto">
          <a:xfrm>
            <a:off x="999915" y="3792283"/>
            <a:ext cx="0" cy="1733408"/>
          </a:xfrm>
          <a:prstGeom prst="straightConnector1">
            <a:avLst/>
          </a:prstGeom>
          <a:noFill/>
          <a:ln w="38100" cap="flat" cmpd="sng" algn="ctr">
            <a:solidFill>
              <a:srgbClr val="00CC99"/>
            </a:solidFill>
            <a:prstDash val="solid"/>
            <a:headEnd type="none" w="med" len="me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472E9DDD-6F2D-416D-BCC9-92F07191CC4A}"/>
              </a:ext>
            </a:extLst>
          </p:cNvPr>
          <p:cNvCxnSpPr>
            <a:cxnSpLocks/>
          </p:cNvCxnSpPr>
          <p:nvPr/>
        </p:nvCxnSpPr>
        <p:spPr bwMode="auto">
          <a:xfrm>
            <a:off x="1719995" y="3792283"/>
            <a:ext cx="0" cy="1733408"/>
          </a:xfrm>
          <a:prstGeom prst="straightConnector1">
            <a:avLst/>
          </a:prstGeom>
          <a:noFill/>
          <a:ln w="38100" cap="flat" cmpd="sng" algn="ctr">
            <a:solidFill>
              <a:srgbClr val="00CC99"/>
            </a:solidFill>
            <a:prstDash val="solid"/>
            <a:headEnd type="none" w="med" len="me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6FD96ADB-5449-4B03-9385-B8591BE4CBDC}"/>
              </a:ext>
            </a:extLst>
          </p:cNvPr>
          <p:cNvCxnSpPr>
            <a:cxnSpLocks/>
          </p:cNvCxnSpPr>
          <p:nvPr/>
        </p:nvCxnSpPr>
        <p:spPr bwMode="auto">
          <a:xfrm>
            <a:off x="2440075" y="3792283"/>
            <a:ext cx="0" cy="1733408"/>
          </a:xfrm>
          <a:prstGeom prst="straightConnector1">
            <a:avLst/>
          </a:prstGeom>
          <a:noFill/>
          <a:ln w="38100" cap="flat" cmpd="sng" algn="ctr">
            <a:solidFill>
              <a:srgbClr val="00CC99"/>
            </a:solidFill>
            <a:prstDash val="solid"/>
            <a:headEnd type="none" w="med" len="me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65E58FFF-AF54-4C64-B430-D142A3882094}"/>
              </a:ext>
            </a:extLst>
          </p:cNvPr>
          <p:cNvCxnSpPr>
            <a:cxnSpLocks/>
          </p:cNvCxnSpPr>
          <p:nvPr/>
        </p:nvCxnSpPr>
        <p:spPr bwMode="auto">
          <a:xfrm>
            <a:off x="2800115" y="3792283"/>
            <a:ext cx="0" cy="1733408"/>
          </a:xfrm>
          <a:prstGeom prst="straightConnector1">
            <a:avLst/>
          </a:prstGeom>
          <a:noFill/>
          <a:ln w="38100" cap="flat" cmpd="sng" algn="ctr">
            <a:solidFill>
              <a:srgbClr val="00CC99"/>
            </a:solidFill>
            <a:prstDash val="solid"/>
            <a:headEnd type="none" w="med" len="me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D61BC38-0441-4CD2-A634-D89CE8197FE1}"/>
              </a:ext>
            </a:extLst>
          </p:cNvPr>
          <p:cNvCxnSpPr>
            <a:cxnSpLocks/>
          </p:cNvCxnSpPr>
          <p:nvPr/>
        </p:nvCxnSpPr>
        <p:spPr bwMode="auto">
          <a:xfrm>
            <a:off x="3160155" y="3792283"/>
            <a:ext cx="0" cy="1733408"/>
          </a:xfrm>
          <a:prstGeom prst="straightConnector1">
            <a:avLst/>
          </a:prstGeom>
          <a:noFill/>
          <a:ln w="38100" cap="flat" cmpd="sng" algn="ctr">
            <a:solidFill>
              <a:srgbClr val="00CC99"/>
            </a:solidFill>
            <a:prstDash val="solid"/>
            <a:headEnd type="none" w="med" len="me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D4045BA-2EFE-4A80-9E66-9EECC944508A}"/>
              </a:ext>
            </a:extLst>
          </p:cNvPr>
          <p:cNvCxnSpPr>
            <a:cxnSpLocks/>
          </p:cNvCxnSpPr>
          <p:nvPr/>
        </p:nvCxnSpPr>
        <p:spPr bwMode="auto">
          <a:xfrm>
            <a:off x="4240275" y="3792283"/>
            <a:ext cx="0" cy="1733408"/>
          </a:xfrm>
          <a:prstGeom prst="straightConnector1">
            <a:avLst/>
          </a:prstGeom>
          <a:noFill/>
          <a:ln w="38100" cap="flat" cmpd="sng" algn="ctr">
            <a:solidFill>
              <a:srgbClr val="00CC99"/>
            </a:solidFill>
            <a:prstDash val="solid"/>
            <a:headEnd type="none" w="med" len="me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2060780A-69E5-49AB-8FDF-8E44EE62C8F0}"/>
              </a:ext>
            </a:extLst>
          </p:cNvPr>
          <p:cNvSpPr txBox="1"/>
          <p:nvPr/>
        </p:nvSpPr>
        <p:spPr>
          <a:xfrm>
            <a:off x="6836998" y="6116859"/>
            <a:ext cx="2816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Fig: VCG(directed)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F9865A5-5595-43F1-B864-54B30300FACF}"/>
              </a:ext>
            </a:extLst>
          </p:cNvPr>
          <p:cNvSpPr txBox="1"/>
          <p:nvPr/>
        </p:nvSpPr>
        <p:spPr>
          <a:xfrm>
            <a:off x="4545512" y="3853318"/>
            <a:ext cx="1224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terminal</a:t>
            </a:r>
          </a:p>
        </p:txBody>
      </p: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FE3281E9-B5F6-4850-B781-C2660335FC29}"/>
              </a:ext>
            </a:extLst>
          </p:cNvPr>
          <p:cNvCxnSpPr>
            <a:cxnSpLocks/>
            <a:stCxn id="184" idx="1"/>
            <a:endCxn id="132" idx="2"/>
          </p:cNvCxnSpPr>
          <p:nvPr/>
        </p:nvCxnSpPr>
        <p:spPr bwMode="auto">
          <a:xfrm rot="10800000">
            <a:off x="4261222" y="3687253"/>
            <a:ext cx="284290" cy="396898"/>
          </a:xfrm>
          <a:prstGeom prst="bentConnector2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33F4602-CAC1-49ED-A3F8-29EDDE0CCA16}"/>
              </a:ext>
            </a:extLst>
          </p:cNvPr>
          <p:cNvSpPr/>
          <p:nvPr/>
        </p:nvSpPr>
        <p:spPr bwMode="auto">
          <a:xfrm>
            <a:off x="277802" y="2561384"/>
            <a:ext cx="3722980" cy="39764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GB" sz="2400" b="1" dirty="0"/>
              <a:t>Vertical constraint graph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2A1A27-4EFE-450C-B4DE-EDB5D9EAD056}"/>
              </a:ext>
            </a:extLst>
          </p:cNvPr>
          <p:cNvSpPr txBox="1"/>
          <p:nvPr/>
        </p:nvSpPr>
        <p:spPr>
          <a:xfrm>
            <a:off x="4014003" y="2518959"/>
            <a:ext cx="5846190" cy="959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  <a:buClr>
                <a:schemeClr val="tx2"/>
              </a:buClr>
            </a:pPr>
            <a:r>
              <a:rPr lang="en-GB" sz="2400" dirty="0"/>
              <a:t>: assignment of order of nets to tracks.</a:t>
            </a:r>
          </a:p>
          <a:p>
            <a:pPr>
              <a:spcAft>
                <a:spcPts val="1000"/>
              </a:spcAft>
              <a:buClr>
                <a:schemeClr val="tx2"/>
              </a:buClr>
            </a:pPr>
            <a:endParaRPr lang="en-GB" sz="2400" dirty="0" err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EBB1629-1BE6-4F09-B54B-3A8894059DD4}"/>
                  </a:ext>
                </a:extLst>
              </p14:cNvPr>
              <p14:cNvContentPartPr/>
              <p14:nvPr/>
            </p14:nvContentPartPr>
            <p14:xfrm>
              <a:off x="5339880" y="676656"/>
              <a:ext cx="1872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EBB1629-1BE6-4F09-B54B-3A8894059D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30704" y="667656"/>
                <a:ext cx="36706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AAAD449-08B9-49E7-81C2-BF317350765C}"/>
                  </a:ext>
                </a:extLst>
              </p14:cNvPr>
              <p14:cNvContentPartPr/>
              <p14:nvPr/>
            </p14:nvContentPartPr>
            <p14:xfrm>
              <a:off x="3693960" y="3072096"/>
              <a:ext cx="18720" cy="18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AAAD449-08B9-49E7-81C2-BF31735076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84784" y="3063096"/>
                <a:ext cx="36706" cy="36360"/>
              </a:xfrm>
              <a:prstGeom prst="rect">
                <a:avLst/>
              </a:prstGeom>
            </p:spPr>
          </p:pic>
        </mc:Fallback>
      </mc:AlternateContent>
      <p:sp>
        <p:nvSpPr>
          <p:cNvPr id="187" name="Flowchart: Connector 186">
            <a:extLst>
              <a:ext uri="{FF2B5EF4-FFF2-40B4-BE49-F238E27FC236}">
                <a16:creationId xmlns:a16="http://schemas.microsoft.com/office/drawing/2014/main" id="{D793A8C5-0E44-4C6F-AE5D-F6772B69543C}"/>
              </a:ext>
            </a:extLst>
          </p:cNvPr>
          <p:cNvSpPr/>
          <p:nvPr/>
        </p:nvSpPr>
        <p:spPr bwMode="auto">
          <a:xfrm>
            <a:off x="8055296" y="3445802"/>
            <a:ext cx="422240" cy="45720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88" name="Flowchart: Connector 187">
            <a:extLst>
              <a:ext uri="{FF2B5EF4-FFF2-40B4-BE49-F238E27FC236}">
                <a16:creationId xmlns:a16="http://schemas.microsoft.com/office/drawing/2014/main" id="{7C4356D2-5765-47AF-AF90-44C1910ADD3D}"/>
              </a:ext>
            </a:extLst>
          </p:cNvPr>
          <p:cNvSpPr/>
          <p:nvPr/>
        </p:nvSpPr>
        <p:spPr bwMode="auto">
          <a:xfrm>
            <a:off x="7133492" y="4341003"/>
            <a:ext cx="422240" cy="45720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89" name="Flowchart: Connector 188">
            <a:extLst>
              <a:ext uri="{FF2B5EF4-FFF2-40B4-BE49-F238E27FC236}">
                <a16:creationId xmlns:a16="http://schemas.microsoft.com/office/drawing/2014/main" id="{67445E88-25B8-4435-A19C-C0089093079C}"/>
              </a:ext>
            </a:extLst>
          </p:cNvPr>
          <p:cNvSpPr/>
          <p:nvPr/>
        </p:nvSpPr>
        <p:spPr bwMode="auto">
          <a:xfrm>
            <a:off x="8927671" y="4341003"/>
            <a:ext cx="422240" cy="45720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90" name="Flowchart: Connector 189">
            <a:extLst>
              <a:ext uri="{FF2B5EF4-FFF2-40B4-BE49-F238E27FC236}">
                <a16:creationId xmlns:a16="http://schemas.microsoft.com/office/drawing/2014/main" id="{AC3DE591-815D-4FE7-A214-9E8F3AA9CF66}"/>
              </a:ext>
            </a:extLst>
          </p:cNvPr>
          <p:cNvSpPr/>
          <p:nvPr/>
        </p:nvSpPr>
        <p:spPr bwMode="auto">
          <a:xfrm>
            <a:off x="8055296" y="5311071"/>
            <a:ext cx="422240" cy="45720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91" name="Flowchart: Connector 190">
            <a:extLst>
              <a:ext uri="{FF2B5EF4-FFF2-40B4-BE49-F238E27FC236}">
                <a16:creationId xmlns:a16="http://schemas.microsoft.com/office/drawing/2014/main" id="{7671291D-A2F1-4C61-9A90-B8CAA7319228}"/>
              </a:ext>
            </a:extLst>
          </p:cNvPr>
          <p:cNvSpPr/>
          <p:nvPr/>
        </p:nvSpPr>
        <p:spPr bwMode="auto">
          <a:xfrm>
            <a:off x="8927671" y="5774439"/>
            <a:ext cx="422240" cy="45720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D9B46962-68D3-4275-B7C4-26CBCD0A8610}"/>
              </a:ext>
            </a:extLst>
          </p:cNvPr>
          <p:cNvSpPr txBox="1"/>
          <p:nvPr/>
        </p:nvSpPr>
        <p:spPr>
          <a:xfrm>
            <a:off x="8079720" y="3466653"/>
            <a:ext cx="3496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8B26B131-34C6-4027-8B81-F09B62D82609}"/>
              </a:ext>
            </a:extLst>
          </p:cNvPr>
          <p:cNvSpPr txBox="1"/>
          <p:nvPr/>
        </p:nvSpPr>
        <p:spPr>
          <a:xfrm>
            <a:off x="8967058" y="4361854"/>
            <a:ext cx="3363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C715DB11-08DF-4CBF-A4C3-835675FA0FA9}"/>
              </a:ext>
            </a:extLst>
          </p:cNvPr>
          <p:cNvSpPr txBox="1"/>
          <p:nvPr/>
        </p:nvSpPr>
        <p:spPr>
          <a:xfrm>
            <a:off x="8085830" y="5331922"/>
            <a:ext cx="3363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F7F4924-E533-4668-AB4A-4C1A1053909B}"/>
              </a:ext>
            </a:extLst>
          </p:cNvPr>
          <p:cNvSpPr txBox="1"/>
          <p:nvPr/>
        </p:nvSpPr>
        <p:spPr>
          <a:xfrm>
            <a:off x="7166769" y="4361854"/>
            <a:ext cx="3496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AE96FDE-7A87-4C7D-901B-CB2CFA7FCDEB}"/>
              </a:ext>
            </a:extLst>
          </p:cNvPr>
          <p:cNvSpPr txBox="1"/>
          <p:nvPr/>
        </p:nvSpPr>
        <p:spPr>
          <a:xfrm>
            <a:off x="8986412" y="5790372"/>
            <a:ext cx="3230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E6DE4B59-CBD4-44C3-AECE-B5B18077D6F3}"/>
              </a:ext>
            </a:extLst>
          </p:cNvPr>
          <p:cNvCxnSpPr>
            <a:cxnSpLocks/>
            <a:stCxn id="187" idx="3"/>
            <a:endCxn id="188" idx="7"/>
          </p:cNvCxnSpPr>
          <p:nvPr/>
        </p:nvCxnSpPr>
        <p:spPr bwMode="auto">
          <a:xfrm flipH="1">
            <a:off x="7493896" y="3836047"/>
            <a:ext cx="623236" cy="57191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67C350CD-C57B-4410-8D4B-7C160B22F113}"/>
              </a:ext>
            </a:extLst>
          </p:cNvPr>
          <p:cNvCxnSpPr>
            <a:stCxn id="189" idx="1"/>
            <a:endCxn id="187" idx="5"/>
          </p:cNvCxnSpPr>
          <p:nvPr/>
        </p:nvCxnSpPr>
        <p:spPr bwMode="auto">
          <a:xfrm flipH="1" flipV="1">
            <a:off x="8415700" y="3836047"/>
            <a:ext cx="573807" cy="57191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36DE68D0-41E0-4D55-A826-14CD8B8E43FB}"/>
              </a:ext>
            </a:extLst>
          </p:cNvPr>
          <p:cNvCxnSpPr>
            <a:cxnSpLocks/>
            <a:endCxn id="189" idx="2"/>
          </p:cNvCxnSpPr>
          <p:nvPr/>
        </p:nvCxnSpPr>
        <p:spPr bwMode="auto">
          <a:xfrm>
            <a:off x="7555732" y="4555759"/>
            <a:ext cx="1371939" cy="13844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A1F4EACF-DD12-4DE0-8D45-FF0E396793B3}"/>
              </a:ext>
            </a:extLst>
          </p:cNvPr>
          <p:cNvCxnSpPr>
            <a:cxnSpLocks/>
            <a:stCxn id="187" idx="4"/>
            <a:endCxn id="194" idx="0"/>
          </p:cNvCxnSpPr>
          <p:nvPr/>
        </p:nvCxnSpPr>
        <p:spPr bwMode="auto">
          <a:xfrm flipH="1">
            <a:off x="8254007" y="3903002"/>
            <a:ext cx="12409" cy="142892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9DE0B53D-AB13-4BC1-BAE0-5EF22E83DB82}"/>
              </a:ext>
            </a:extLst>
          </p:cNvPr>
          <p:cNvCxnSpPr>
            <a:stCxn id="189" idx="4"/>
            <a:endCxn id="191" idx="0"/>
          </p:cNvCxnSpPr>
          <p:nvPr/>
        </p:nvCxnSpPr>
        <p:spPr bwMode="auto">
          <a:xfrm>
            <a:off x="9138791" y="4798203"/>
            <a:ext cx="0" cy="976236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A874C200-1B2B-4C58-AD2C-6598D5647329}"/>
              </a:ext>
            </a:extLst>
          </p:cNvPr>
          <p:cNvSpPr txBox="1"/>
          <p:nvPr/>
        </p:nvSpPr>
        <p:spPr>
          <a:xfrm>
            <a:off x="6692478" y="2967049"/>
            <a:ext cx="6230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net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D179FF47-B13D-4D48-9EDB-6039037460CA}"/>
              </a:ext>
            </a:extLst>
          </p:cNvPr>
          <p:cNvSpPr txBox="1"/>
          <p:nvPr/>
        </p:nvSpPr>
        <p:spPr>
          <a:xfrm>
            <a:off x="6337626" y="3793177"/>
            <a:ext cx="7540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edge</a:t>
            </a:r>
          </a:p>
        </p:txBody>
      </p:sp>
      <p:cxnSp>
        <p:nvCxnSpPr>
          <p:cNvPr id="249" name="Connector: Elbow 248">
            <a:extLst>
              <a:ext uri="{FF2B5EF4-FFF2-40B4-BE49-F238E27FC236}">
                <a16:creationId xmlns:a16="http://schemas.microsoft.com/office/drawing/2014/main" id="{A1FD3F52-7E48-4432-BB95-03174F21F48D}"/>
              </a:ext>
            </a:extLst>
          </p:cNvPr>
          <p:cNvCxnSpPr>
            <a:cxnSpLocks/>
            <a:stCxn id="247" idx="3"/>
            <a:endCxn id="192" idx="0"/>
          </p:cNvCxnSpPr>
          <p:nvPr/>
        </p:nvCxnSpPr>
        <p:spPr bwMode="auto">
          <a:xfrm>
            <a:off x="7315513" y="3174798"/>
            <a:ext cx="939046" cy="291855"/>
          </a:xfrm>
          <a:prstGeom prst="bentConnector2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7A702882-384E-42D6-9F33-DA0699F1B3FF}"/>
              </a:ext>
            </a:extLst>
          </p:cNvPr>
          <p:cNvCxnSpPr>
            <a:cxnSpLocks/>
            <a:stCxn id="248" idx="3"/>
          </p:cNvCxnSpPr>
          <p:nvPr/>
        </p:nvCxnSpPr>
        <p:spPr bwMode="auto">
          <a:xfrm flipV="1">
            <a:off x="7091641" y="4000060"/>
            <a:ext cx="670830" cy="866"/>
          </a:xfrm>
          <a:prstGeom prst="straightConnector1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196047D8-171A-4635-8FF8-C5D2529F851D}"/>
              </a:ext>
            </a:extLst>
          </p:cNvPr>
          <p:cNvSpPr txBox="1"/>
          <p:nvPr/>
        </p:nvSpPr>
        <p:spPr>
          <a:xfrm>
            <a:off x="744175" y="6186890"/>
            <a:ext cx="4264181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hangingPunct="0"/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Reference: Detailed routing by Andrew B. </a:t>
            </a:r>
            <a:r>
              <a:rPr lang="en-GB" sz="1600" dirty="0" err="1">
                <a:solidFill>
                  <a:srgbClr val="000000"/>
                </a:solidFill>
                <a:latin typeface="Times New Roman" pitchFamily="18" charset="0"/>
              </a:rPr>
              <a:t>Kahng</a:t>
            </a:r>
            <a:endParaRPr lang="en-GB" sz="1600" dirty="0">
              <a:solidFill>
                <a:srgbClr val="000000"/>
              </a:solidFill>
              <a:latin typeface="Times New Roman" pitchFamily="18" charset="0"/>
            </a:endParaRPr>
          </a:p>
          <a:p>
            <a:pPr algn="ctr" eaLnBrk="0" hangingPunct="0"/>
            <a:endParaRPr lang="en-GB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56D306FA-1C04-45F9-A1C8-59B44ADF69B0}"/>
              </a:ext>
            </a:extLst>
          </p:cNvPr>
          <p:cNvSpPr txBox="1"/>
          <p:nvPr/>
        </p:nvSpPr>
        <p:spPr>
          <a:xfrm>
            <a:off x="6245628" y="4959174"/>
            <a:ext cx="189709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Reference: Detailed routing by Andrew B. </a:t>
            </a:r>
            <a:r>
              <a:rPr lang="en-GB" sz="1600" dirty="0" err="1">
                <a:solidFill>
                  <a:srgbClr val="000000"/>
                </a:solidFill>
                <a:latin typeface="Times New Roman" pitchFamily="18" charset="0"/>
              </a:rPr>
              <a:t>Kahng</a:t>
            </a:r>
            <a:endParaRPr lang="en-GB" sz="1600" dirty="0">
              <a:solidFill>
                <a:srgbClr val="000000"/>
              </a:solidFill>
              <a:latin typeface="Times New Roman" pitchFamily="18" charset="0"/>
            </a:endParaRPr>
          </a:p>
          <a:p>
            <a:pPr algn="ctr" eaLnBrk="0" hangingPunct="0"/>
            <a:endParaRPr lang="en-GB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56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 animBg="1"/>
      <p:bldP spid="179" grpId="0"/>
      <p:bldP spid="184" grpId="0"/>
      <p:bldP spid="186" grpId="0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899CB-4DBD-4B56-8817-955A48048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81" y="78152"/>
            <a:ext cx="9363637" cy="1079772"/>
          </a:xfrm>
        </p:spPr>
        <p:txBody>
          <a:bodyPr/>
          <a:lstStyle/>
          <a:p>
            <a:r>
              <a:rPr lang="en-GB" sz="2800" dirty="0"/>
              <a:t>Constraints in Detailed Routing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D2BB0-0F06-4F33-83CE-AD581A99DE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z="1200" dirty="0"/>
              <a:t>System and Circuit Technology                                  </a:t>
            </a:r>
            <a:r>
              <a:rPr lang="de-DE" sz="1200" b="0" dirty="0"/>
              <a:t>Shoukath Ali Mohammad – 6819945 </a:t>
            </a:r>
            <a:endParaRPr lang="de-DE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AB87E-4FAD-46A0-8BEF-A6DAA16683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z="1200" smtClean="0"/>
              <a:pPr/>
              <a:t>8</a:t>
            </a:fld>
            <a:endParaRPr lang="de-DE" sz="1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338974-6B99-40DF-A62F-47B77AD878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3050" y="1268412"/>
            <a:ext cx="9361488" cy="5113337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Problem : </a:t>
            </a:r>
            <a:r>
              <a:rPr lang="en-GB" sz="2400" dirty="0"/>
              <a:t>When two terminals have pins in the same column.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Solution : </a:t>
            </a:r>
            <a:r>
              <a:rPr lang="en-GB" sz="2400" dirty="0"/>
              <a:t>Terminal  on the top must be assigned a track above that of the lower terminal.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6A95EC-8582-4C23-B27D-E314D884D0A6}"/>
              </a:ext>
            </a:extLst>
          </p:cNvPr>
          <p:cNvSpPr/>
          <p:nvPr/>
        </p:nvSpPr>
        <p:spPr bwMode="auto">
          <a:xfrm>
            <a:off x="249438" y="920399"/>
            <a:ext cx="2988249" cy="37240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marL="0" indent="0">
              <a:buNone/>
            </a:pPr>
            <a:r>
              <a:rPr lang="en-GB" sz="2400" b="1" dirty="0"/>
              <a:t>Vertical Constraints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060780A-69E5-49AB-8FDF-8E44EE62C8F0}"/>
              </a:ext>
            </a:extLst>
          </p:cNvPr>
          <p:cNvSpPr txBox="1"/>
          <p:nvPr/>
        </p:nvSpPr>
        <p:spPr>
          <a:xfrm>
            <a:off x="3358732" y="4962204"/>
            <a:ext cx="2816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Fig: VCG(directed)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EBB1629-1BE6-4F09-B54B-3A8894059DD4}"/>
                  </a:ext>
                </a:extLst>
              </p14:cNvPr>
              <p14:cNvContentPartPr/>
              <p14:nvPr/>
            </p14:nvContentPartPr>
            <p14:xfrm>
              <a:off x="5339880" y="676656"/>
              <a:ext cx="1872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EBB1629-1BE6-4F09-B54B-3A8894059D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30704" y="667656"/>
                <a:ext cx="36706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AAAD449-08B9-49E7-81C2-BF317350765C}"/>
                  </a:ext>
                </a:extLst>
              </p14:cNvPr>
              <p14:cNvContentPartPr/>
              <p14:nvPr/>
            </p14:nvContentPartPr>
            <p14:xfrm>
              <a:off x="3693960" y="3072096"/>
              <a:ext cx="18720" cy="18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AAAD449-08B9-49E7-81C2-BF31735076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84784" y="3063096"/>
                <a:ext cx="36706" cy="36360"/>
              </a:xfrm>
              <a:prstGeom prst="rect">
                <a:avLst/>
              </a:prstGeom>
            </p:spPr>
          </p:pic>
        </mc:Fallback>
      </mc:AlternateContent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DCF7752-380A-489C-8671-855E8400A3A4}"/>
              </a:ext>
            </a:extLst>
          </p:cNvPr>
          <p:cNvCxnSpPr>
            <a:cxnSpLocks/>
          </p:cNvCxnSpPr>
          <p:nvPr/>
        </p:nvCxnSpPr>
        <p:spPr bwMode="auto">
          <a:xfrm>
            <a:off x="1231886" y="3585954"/>
            <a:ext cx="1368152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075C4C2-C9DF-45C7-A661-1F1407E1DCA4}"/>
              </a:ext>
            </a:extLst>
          </p:cNvPr>
          <p:cNvCxnSpPr>
            <a:cxnSpLocks/>
          </p:cNvCxnSpPr>
          <p:nvPr/>
        </p:nvCxnSpPr>
        <p:spPr bwMode="auto">
          <a:xfrm>
            <a:off x="1246670" y="4746761"/>
            <a:ext cx="1353368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sp>
        <p:nvSpPr>
          <p:cNvPr id="88" name="Flowchart: Connector 87">
            <a:extLst>
              <a:ext uri="{FF2B5EF4-FFF2-40B4-BE49-F238E27FC236}">
                <a16:creationId xmlns:a16="http://schemas.microsoft.com/office/drawing/2014/main" id="{9C99C53B-EAB8-47E4-9BEC-1A4884430B57}"/>
              </a:ext>
            </a:extLst>
          </p:cNvPr>
          <p:cNvSpPr/>
          <p:nvPr/>
        </p:nvSpPr>
        <p:spPr bwMode="auto">
          <a:xfrm>
            <a:off x="1390686" y="3513946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89" name="Flowchart: Connector 88">
            <a:extLst>
              <a:ext uri="{FF2B5EF4-FFF2-40B4-BE49-F238E27FC236}">
                <a16:creationId xmlns:a16="http://schemas.microsoft.com/office/drawing/2014/main" id="{C3869E97-0DFA-4B74-A204-A10E53A2E3B8}"/>
              </a:ext>
            </a:extLst>
          </p:cNvPr>
          <p:cNvSpPr/>
          <p:nvPr/>
        </p:nvSpPr>
        <p:spPr bwMode="auto">
          <a:xfrm>
            <a:off x="1820573" y="3520373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90" name="Flowchart: Connector 89">
            <a:extLst>
              <a:ext uri="{FF2B5EF4-FFF2-40B4-BE49-F238E27FC236}">
                <a16:creationId xmlns:a16="http://schemas.microsoft.com/office/drawing/2014/main" id="{07F7CC6B-3913-45CD-9CFE-2C626D197DEB}"/>
              </a:ext>
            </a:extLst>
          </p:cNvPr>
          <p:cNvSpPr/>
          <p:nvPr/>
        </p:nvSpPr>
        <p:spPr bwMode="auto">
          <a:xfrm>
            <a:off x="2254782" y="3513946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91" name="Flowchart: Connector 90">
            <a:extLst>
              <a:ext uri="{FF2B5EF4-FFF2-40B4-BE49-F238E27FC236}">
                <a16:creationId xmlns:a16="http://schemas.microsoft.com/office/drawing/2014/main" id="{98F64C06-ADA4-4B3F-872B-F3C1CD6224E6}"/>
              </a:ext>
            </a:extLst>
          </p:cNvPr>
          <p:cNvSpPr/>
          <p:nvPr/>
        </p:nvSpPr>
        <p:spPr bwMode="auto">
          <a:xfrm>
            <a:off x="1389190" y="4662139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92" name="Flowchart: Connector 91">
            <a:extLst>
              <a:ext uri="{FF2B5EF4-FFF2-40B4-BE49-F238E27FC236}">
                <a16:creationId xmlns:a16="http://schemas.microsoft.com/office/drawing/2014/main" id="{CAFA5FEF-F1F9-4EB2-842B-D482CED8B2E2}"/>
              </a:ext>
            </a:extLst>
          </p:cNvPr>
          <p:cNvSpPr/>
          <p:nvPr/>
        </p:nvSpPr>
        <p:spPr bwMode="auto">
          <a:xfrm>
            <a:off x="1820572" y="4662139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93" name="Flowchart: Connector 92">
            <a:extLst>
              <a:ext uri="{FF2B5EF4-FFF2-40B4-BE49-F238E27FC236}">
                <a16:creationId xmlns:a16="http://schemas.microsoft.com/office/drawing/2014/main" id="{E2DA9156-B44A-4072-9856-A12ED5B31FD1}"/>
              </a:ext>
            </a:extLst>
          </p:cNvPr>
          <p:cNvSpPr/>
          <p:nvPr/>
        </p:nvSpPr>
        <p:spPr bwMode="auto">
          <a:xfrm>
            <a:off x="2254782" y="4662139"/>
            <a:ext cx="144016" cy="144016"/>
          </a:xfrm>
          <a:prstGeom prst="flowChartConnector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F615B26-8F9F-434B-BE60-E6DB6BCBE8B6}"/>
              </a:ext>
            </a:extLst>
          </p:cNvPr>
          <p:cNvSpPr txBox="1"/>
          <p:nvPr/>
        </p:nvSpPr>
        <p:spPr>
          <a:xfrm>
            <a:off x="1273379" y="3176883"/>
            <a:ext cx="3786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7DF45D3-DE2A-4AD5-AAB1-0A615883DF31}"/>
              </a:ext>
            </a:extLst>
          </p:cNvPr>
          <p:cNvSpPr txBox="1"/>
          <p:nvPr/>
        </p:nvSpPr>
        <p:spPr>
          <a:xfrm>
            <a:off x="1710479" y="3185019"/>
            <a:ext cx="3642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DB0A63A-9017-48D9-8DF8-071B433335BC}"/>
              </a:ext>
            </a:extLst>
          </p:cNvPr>
          <p:cNvSpPr txBox="1"/>
          <p:nvPr/>
        </p:nvSpPr>
        <p:spPr>
          <a:xfrm>
            <a:off x="2144688" y="3183032"/>
            <a:ext cx="3642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2CF8188-AFBD-42FE-8EFF-D14834493422}"/>
              </a:ext>
            </a:extLst>
          </p:cNvPr>
          <p:cNvSpPr txBox="1"/>
          <p:nvPr/>
        </p:nvSpPr>
        <p:spPr>
          <a:xfrm>
            <a:off x="1280593" y="4746761"/>
            <a:ext cx="3642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C229BA1-DD51-4046-AE72-EE939949D146}"/>
              </a:ext>
            </a:extLst>
          </p:cNvPr>
          <p:cNvSpPr txBox="1"/>
          <p:nvPr/>
        </p:nvSpPr>
        <p:spPr>
          <a:xfrm>
            <a:off x="1734223" y="4761323"/>
            <a:ext cx="31931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E7F4000-A282-49B3-A1A8-B86DE4B9040C}"/>
              </a:ext>
            </a:extLst>
          </p:cNvPr>
          <p:cNvSpPr txBox="1"/>
          <p:nvPr/>
        </p:nvSpPr>
        <p:spPr>
          <a:xfrm>
            <a:off x="2137474" y="4752910"/>
            <a:ext cx="3786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F70455AF-40AB-4019-BDDE-5F97151968E6}"/>
              </a:ext>
            </a:extLst>
          </p:cNvPr>
          <p:cNvSpPr/>
          <p:nvPr/>
        </p:nvSpPr>
        <p:spPr bwMode="auto">
          <a:xfrm>
            <a:off x="2980777" y="3841832"/>
            <a:ext cx="576064" cy="216024"/>
          </a:xfrm>
          <a:prstGeom prst="rightArrow">
            <a:avLst/>
          </a:prstGeom>
          <a:gradFill flip="none" rotWithShape="1">
            <a:gsLst>
              <a:gs pos="0">
                <a:srgbClr val="3333CC">
                  <a:lumMod val="67000"/>
                </a:srgbClr>
              </a:gs>
              <a:gs pos="48000">
                <a:srgbClr val="3333CC">
                  <a:lumMod val="97000"/>
                  <a:lumOff val="3000"/>
                </a:srgbClr>
              </a:gs>
              <a:gs pos="100000">
                <a:srgbClr val="3333CC">
                  <a:lumMod val="60000"/>
                  <a:lumOff val="40000"/>
                </a:srgbClr>
              </a:gs>
            </a:gsLst>
            <a:lin ang="16200000" scaled="1"/>
            <a:tileRect/>
          </a:gra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1" name="Flowchart: Connector 100">
            <a:extLst>
              <a:ext uri="{FF2B5EF4-FFF2-40B4-BE49-F238E27FC236}">
                <a16:creationId xmlns:a16="http://schemas.microsoft.com/office/drawing/2014/main" id="{0C3E4524-A07E-4731-B960-D1AB9088784D}"/>
              </a:ext>
            </a:extLst>
          </p:cNvPr>
          <p:cNvSpPr/>
          <p:nvPr/>
        </p:nvSpPr>
        <p:spPr bwMode="auto">
          <a:xfrm>
            <a:off x="4458030" y="3371918"/>
            <a:ext cx="457200" cy="45720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02" name="Flowchart: Connector 101">
            <a:extLst>
              <a:ext uri="{FF2B5EF4-FFF2-40B4-BE49-F238E27FC236}">
                <a16:creationId xmlns:a16="http://schemas.microsoft.com/office/drawing/2014/main" id="{068D3CE4-1A19-4DA3-B3AE-6AF25443CBA8}"/>
              </a:ext>
            </a:extLst>
          </p:cNvPr>
          <p:cNvSpPr/>
          <p:nvPr/>
        </p:nvSpPr>
        <p:spPr bwMode="auto">
          <a:xfrm>
            <a:off x="4458030" y="4400695"/>
            <a:ext cx="457200" cy="45720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6221771C-AAAD-4AB2-805E-2B554E745405}"/>
              </a:ext>
            </a:extLst>
          </p:cNvPr>
          <p:cNvCxnSpPr>
            <a:cxnSpLocks/>
            <a:stCxn id="101" idx="2"/>
            <a:endCxn id="102" idx="2"/>
          </p:cNvCxnSpPr>
          <p:nvPr/>
        </p:nvCxnSpPr>
        <p:spPr bwMode="auto">
          <a:xfrm rot="10800000" flipV="1">
            <a:off x="4458030" y="3600517"/>
            <a:ext cx="12700" cy="1028777"/>
          </a:xfrm>
          <a:prstGeom prst="curvedConnector3">
            <a:avLst>
              <a:gd name="adj1" fmla="val 1800000"/>
            </a:avLst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555D63FD-A91D-46DA-A4FA-215ADCD2D431}"/>
              </a:ext>
            </a:extLst>
          </p:cNvPr>
          <p:cNvCxnSpPr>
            <a:cxnSpLocks/>
            <a:stCxn id="102" idx="6"/>
            <a:endCxn id="101" idx="6"/>
          </p:cNvCxnSpPr>
          <p:nvPr/>
        </p:nvCxnSpPr>
        <p:spPr bwMode="auto">
          <a:xfrm flipV="1">
            <a:off x="4915230" y="3600518"/>
            <a:ext cx="12700" cy="1028777"/>
          </a:xfrm>
          <a:prstGeom prst="curvedConnector3">
            <a:avLst>
              <a:gd name="adj1" fmla="val 1800000"/>
            </a:avLst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0E9DFCA-A27C-4F53-9D71-6104A04CBD08}"/>
              </a:ext>
            </a:extLst>
          </p:cNvPr>
          <p:cNvSpPr txBox="1"/>
          <p:nvPr/>
        </p:nvSpPr>
        <p:spPr>
          <a:xfrm>
            <a:off x="4497315" y="3365491"/>
            <a:ext cx="3786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BC50C64-02F7-4674-AA7D-97837B1AB724}"/>
              </a:ext>
            </a:extLst>
          </p:cNvPr>
          <p:cNvSpPr txBox="1"/>
          <p:nvPr/>
        </p:nvSpPr>
        <p:spPr>
          <a:xfrm>
            <a:off x="4502044" y="4424584"/>
            <a:ext cx="3642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02276AD3-6CA6-4F80-B59A-542CD43817D1}"/>
              </a:ext>
            </a:extLst>
          </p:cNvPr>
          <p:cNvSpPr/>
          <p:nvPr/>
        </p:nvSpPr>
        <p:spPr bwMode="auto">
          <a:xfrm>
            <a:off x="5969896" y="3949844"/>
            <a:ext cx="576064" cy="216024"/>
          </a:xfrm>
          <a:prstGeom prst="rightArrow">
            <a:avLst/>
          </a:prstGeom>
          <a:gradFill flip="none" rotWithShape="1">
            <a:gsLst>
              <a:gs pos="0">
                <a:srgbClr val="3333CC">
                  <a:lumMod val="67000"/>
                </a:srgbClr>
              </a:gs>
              <a:gs pos="48000">
                <a:srgbClr val="3333CC">
                  <a:lumMod val="97000"/>
                  <a:lumOff val="3000"/>
                </a:srgbClr>
              </a:gs>
              <a:gs pos="100000">
                <a:srgbClr val="3333CC">
                  <a:lumMod val="60000"/>
                  <a:lumOff val="40000"/>
                </a:srgbClr>
              </a:gs>
            </a:gsLst>
            <a:lin ang="16200000" scaled="1"/>
            <a:tileRect/>
          </a:gra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0F033F46-2C0F-41AF-8D45-E57C05A007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0538" y="3513946"/>
            <a:ext cx="1463167" cy="1786283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AD37740B-7D68-4419-9E5D-57615C1286F2}"/>
              </a:ext>
            </a:extLst>
          </p:cNvPr>
          <p:cNvSpPr txBox="1"/>
          <p:nvPr/>
        </p:nvSpPr>
        <p:spPr>
          <a:xfrm>
            <a:off x="7142295" y="3170456"/>
            <a:ext cx="3786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2F6C824-05AD-4061-8E78-166A0CE6199F}"/>
              </a:ext>
            </a:extLst>
          </p:cNvPr>
          <p:cNvSpPr txBox="1"/>
          <p:nvPr/>
        </p:nvSpPr>
        <p:spPr>
          <a:xfrm>
            <a:off x="8031621" y="3176883"/>
            <a:ext cx="3642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C32710C-9545-4262-890E-8438C7559A45}"/>
              </a:ext>
            </a:extLst>
          </p:cNvPr>
          <p:cNvSpPr txBox="1"/>
          <p:nvPr/>
        </p:nvSpPr>
        <p:spPr>
          <a:xfrm>
            <a:off x="7601734" y="3170456"/>
            <a:ext cx="3642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10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4CF1E2B-D775-4729-8CDD-E0265788B93D}"/>
              </a:ext>
            </a:extLst>
          </p:cNvPr>
          <p:cNvCxnSpPr>
            <a:cxnSpLocks/>
          </p:cNvCxnSpPr>
          <p:nvPr/>
        </p:nvCxnSpPr>
        <p:spPr bwMode="auto">
          <a:xfrm>
            <a:off x="7352566" y="3664389"/>
            <a:ext cx="0" cy="498875"/>
          </a:xfrm>
          <a:prstGeom prst="line">
            <a:avLst/>
          </a:prstGeom>
          <a:noFill/>
          <a:ln w="38100" cap="flat" cmpd="sng" algn="ctr">
            <a:solidFill>
              <a:srgbClr val="00CC99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C26D772-2D38-42C6-9662-58BFD112718B}"/>
              </a:ext>
            </a:extLst>
          </p:cNvPr>
          <p:cNvCxnSpPr>
            <a:cxnSpLocks/>
          </p:cNvCxnSpPr>
          <p:nvPr/>
        </p:nvCxnSpPr>
        <p:spPr bwMode="auto">
          <a:xfrm>
            <a:off x="7782453" y="3631545"/>
            <a:ext cx="0" cy="769150"/>
          </a:xfrm>
          <a:prstGeom prst="line">
            <a:avLst/>
          </a:prstGeom>
          <a:noFill/>
          <a:ln w="38100" cap="flat" cmpd="sng" algn="ctr">
            <a:solidFill>
              <a:srgbClr val="00CC99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02D834EF-2E22-40C3-95EE-2D65277D9047}"/>
              </a:ext>
            </a:extLst>
          </p:cNvPr>
          <p:cNvCxnSpPr>
            <a:cxnSpLocks/>
          </p:cNvCxnSpPr>
          <p:nvPr/>
        </p:nvCxnSpPr>
        <p:spPr bwMode="auto">
          <a:xfrm>
            <a:off x="8213722" y="3664389"/>
            <a:ext cx="2940" cy="285455"/>
          </a:xfrm>
          <a:prstGeom prst="line">
            <a:avLst/>
          </a:prstGeom>
          <a:noFill/>
          <a:ln w="38100" cap="flat" cmpd="sng" algn="ctr">
            <a:solidFill>
              <a:srgbClr val="00CC99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F7FEB147-F25F-4D98-8F31-3668DCFB1475}"/>
              </a:ext>
            </a:extLst>
          </p:cNvPr>
          <p:cNvCxnSpPr>
            <a:cxnSpLocks/>
          </p:cNvCxnSpPr>
          <p:nvPr/>
        </p:nvCxnSpPr>
        <p:spPr bwMode="auto">
          <a:xfrm flipV="1">
            <a:off x="8213722" y="4163264"/>
            <a:ext cx="0" cy="498875"/>
          </a:xfrm>
          <a:prstGeom prst="line">
            <a:avLst/>
          </a:prstGeom>
          <a:noFill/>
          <a:ln w="38100" cap="flat" cmpd="sng" algn="ctr">
            <a:solidFill>
              <a:srgbClr val="00CC99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2CE0855-C239-402E-8516-89B96484CDCD}"/>
              </a:ext>
            </a:extLst>
          </p:cNvPr>
          <p:cNvCxnSpPr>
            <a:cxnSpLocks/>
          </p:cNvCxnSpPr>
          <p:nvPr/>
        </p:nvCxnSpPr>
        <p:spPr bwMode="auto">
          <a:xfrm flipH="1">
            <a:off x="7352566" y="4163264"/>
            <a:ext cx="861158" cy="0"/>
          </a:xfrm>
          <a:prstGeom prst="line">
            <a:avLst/>
          </a:prstGeom>
          <a:noFill/>
          <a:ln w="38100" cap="flat" cmpd="sng" algn="ctr">
            <a:solidFill>
              <a:srgbClr val="2D2DB9">
                <a:lumMod val="60000"/>
                <a:lumOff val="4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AF4779FA-0F70-4765-9E62-52885BF6D6F1}"/>
              </a:ext>
            </a:extLst>
          </p:cNvPr>
          <p:cNvCxnSpPr>
            <a:cxnSpLocks/>
          </p:cNvCxnSpPr>
          <p:nvPr/>
        </p:nvCxnSpPr>
        <p:spPr bwMode="auto">
          <a:xfrm flipH="1">
            <a:off x="7782453" y="3949844"/>
            <a:ext cx="431269" cy="0"/>
          </a:xfrm>
          <a:prstGeom prst="line">
            <a:avLst/>
          </a:prstGeom>
          <a:noFill/>
          <a:ln w="38100" cap="flat" cmpd="sng" algn="ctr">
            <a:solidFill>
              <a:srgbClr val="2D2DB9">
                <a:lumMod val="60000"/>
                <a:lumOff val="4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4C95DED-A384-404D-9D7B-45A6FAC7CFA9}"/>
              </a:ext>
            </a:extLst>
          </p:cNvPr>
          <p:cNvCxnSpPr>
            <a:cxnSpLocks/>
          </p:cNvCxnSpPr>
          <p:nvPr/>
        </p:nvCxnSpPr>
        <p:spPr bwMode="auto">
          <a:xfrm flipV="1">
            <a:off x="7352566" y="4412701"/>
            <a:ext cx="0" cy="249438"/>
          </a:xfrm>
          <a:prstGeom prst="line">
            <a:avLst/>
          </a:prstGeom>
          <a:noFill/>
          <a:ln w="38100" cap="flat" cmpd="sng" algn="ctr">
            <a:solidFill>
              <a:srgbClr val="00CC99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3DE20C5A-F1E1-46DE-BB21-8F57246D7478}"/>
              </a:ext>
            </a:extLst>
          </p:cNvPr>
          <p:cNvCxnSpPr>
            <a:cxnSpLocks/>
          </p:cNvCxnSpPr>
          <p:nvPr/>
        </p:nvCxnSpPr>
        <p:spPr bwMode="auto">
          <a:xfrm>
            <a:off x="7352566" y="4408326"/>
            <a:ext cx="429887" cy="0"/>
          </a:xfrm>
          <a:prstGeom prst="line">
            <a:avLst/>
          </a:prstGeom>
          <a:noFill/>
          <a:ln w="38100" cap="flat" cmpd="sng" algn="ctr">
            <a:solidFill>
              <a:srgbClr val="2D2DB9">
                <a:lumMod val="60000"/>
                <a:lumOff val="4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7221BA8B-84D5-4C55-9FB7-F9F89A5CA073}"/>
              </a:ext>
            </a:extLst>
          </p:cNvPr>
          <p:cNvSpPr txBox="1"/>
          <p:nvPr/>
        </p:nvSpPr>
        <p:spPr>
          <a:xfrm>
            <a:off x="749846" y="5213989"/>
            <a:ext cx="213209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Reference: Detailed routing by Andrew B. </a:t>
            </a:r>
            <a:r>
              <a:rPr lang="en-GB" sz="1600" dirty="0" err="1">
                <a:solidFill>
                  <a:srgbClr val="000000"/>
                </a:solidFill>
                <a:latin typeface="Times New Roman" pitchFamily="18" charset="0"/>
              </a:rPr>
              <a:t>Kahng</a:t>
            </a:r>
            <a:endParaRPr lang="en-GB" sz="1600" dirty="0">
              <a:solidFill>
                <a:srgbClr val="000000"/>
              </a:solidFill>
              <a:latin typeface="Times New Roman" pitchFamily="18" charset="0"/>
            </a:endParaRPr>
          </a:p>
          <a:p>
            <a:pPr algn="ctr" eaLnBrk="0" hangingPunct="0"/>
            <a:endParaRPr lang="en-GB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1EFECC8-B013-459F-A19A-7D32E1B71DB6}"/>
              </a:ext>
            </a:extLst>
          </p:cNvPr>
          <p:cNvSpPr txBox="1"/>
          <p:nvPr/>
        </p:nvSpPr>
        <p:spPr>
          <a:xfrm>
            <a:off x="3835855" y="5341887"/>
            <a:ext cx="186228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Reference: Detailed routing by Andrew B. </a:t>
            </a:r>
            <a:r>
              <a:rPr lang="en-GB" sz="1600" dirty="0" err="1">
                <a:solidFill>
                  <a:srgbClr val="000000"/>
                </a:solidFill>
                <a:latin typeface="Times New Roman" pitchFamily="18" charset="0"/>
              </a:rPr>
              <a:t>Kahng</a:t>
            </a:r>
            <a:endParaRPr lang="en-GB" sz="1600" dirty="0">
              <a:solidFill>
                <a:srgbClr val="000000"/>
              </a:solidFill>
              <a:latin typeface="Times New Roman" pitchFamily="18" charset="0"/>
            </a:endParaRPr>
          </a:p>
          <a:p>
            <a:pPr algn="ctr" eaLnBrk="0" hangingPunct="0"/>
            <a:endParaRPr lang="en-GB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65EDAC5-A06A-4C79-995A-F7C1B7A700A4}"/>
              </a:ext>
            </a:extLst>
          </p:cNvPr>
          <p:cNvSpPr txBox="1"/>
          <p:nvPr/>
        </p:nvSpPr>
        <p:spPr>
          <a:xfrm>
            <a:off x="6751252" y="5147262"/>
            <a:ext cx="230729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Reference: Detailed routing by Andrew B. </a:t>
            </a:r>
            <a:r>
              <a:rPr lang="en-GB" sz="1600" dirty="0" err="1">
                <a:solidFill>
                  <a:srgbClr val="000000"/>
                </a:solidFill>
                <a:latin typeface="Times New Roman" pitchFamily="18" charset="0"/>
              </a:rPr>
              <a:t>Kahng</a:t>
            </a:r>
            <a:endParaRPr lang="en-GB" sz="1600" dirty="0">
              <a:solidFill>
                <a:srgbClr val="000000"/>
              </a:solidFill>
              <a:latin typeface="Times New Roman" pitchFamily="18" charset="0"/>
            </a:endParaRPr>
          </a:p>
          <a:p>
            <a:pPr algn="ctr" eaLnBrk="0" hangingPunct="0"/>
            <a:endParaRPr lang="en-GB" sz="21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6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E7651-A030-48C5-9CA7-3ECCE498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Channel Routing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BAB92-C6FD-4238-8C89-7443DA6E2F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System and Circuit Technology                                  </a:t>
            </a:r>
            <a:r>
              <a:rPr lang="de-DE" b="0" dirty="0"/>
              <a:t>Shoukath Ali Mohammad – 6819945 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A6AF2-4D24-497F-9983-F4D89D6853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DF0B2-1EE0-4FC7-95A5-268D886025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3049" y="1124744"/>
            <a:ext cx="9361488" cy="5113337"/>
          </a:xfrm>
        </p:spPr>
        <p:txBody>
          <a:bodyPr/>
          <a:lstStyle/>
          <a:p>
            <a:r>
              <a:rPr lang="en-GB" sz="2400" dirty="0"/>
              <a:t>Channel Routing is a special case of detailed routing where pins are on either side of a channel and are routed on a horizontal routing region</a:t>
            </a:r>
          </a:p>
          <a:p>
            <a:pPr marL="0" indent="0">
              <a:buNone/>
            </a:pPr>
            <a:r>
              <a:rPr lang="en-GB" sz="2400" b="1" dirty="0"/>
              <a:t>Channel Routing Algorithms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400" dirty="0"/>
              <a:t>Left-Edge Algorithm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400" dirty="0"/>
              <a:t>Dogleg Routing Algorithm</a:t>
            </a:r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4716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NI_PPT-Master_PE_Englisch_2014_12_12">
  <a:themeElements>
    <a:clrScheme name="Heinz Nixdorf Institut">
      <a:dk1>
        <a:srgbClr val="000000"/>
      </a:dk1>
      <a:lt1>
        <a:srgbClr val="FFFFFF"/>
      </a:lt1>
      <a:dk2>
        <a:srgbClr val="003A80"/>
      </a:dk2>
      <a:lt2>
        <a:srgbClr val="D0D1D3"/>
      </a:lt2>
      <a:accent1>
        <a:srgbClr val="90C4E7"/>
      </a:accent1>
      <a:accent2>
        <a:srgbClr val="8777AF"/>
      </a:accent2>
      <a:accent3>
        <a:srgbClr val="34A29E"/>
      </a:accent3>
      <a:accent4>
        <a:srgbClr val="DB4848"/>
      </a:accent4>
      <a:accent5>
        <a:srgbClr val="FFDD00"/>
      </a:accent5>
      <a:accent6>
        <a:srgbClr val="F6AE3C"/>
      </a:accent6>
      <a:hlink>
        <a:srgbClr val="003A80"/>
      </a:hlink>
      <a:folHlink>
        <a:srgbClr val="34A29E"/>
      </a:folHlink>
    </a:clrScheme>
    <a:fontScheme name="Heinz Nixdorf Instit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12700">
          <a:noFill/>
          <a:miter lim="800000"/>
          <a:headEnd/>
          <a:tailEnd/>
        </a:ln>
        <a:effectLst/>
      </a:spPr>
      <a:bodyPr wrap="none" rtlCol="0" anchor="ctr"/>
      <a:lstStyle>
        <a:defPPr algn="ctr">
          <a:defRPr sz="1600" b="1" dirty="0" smtClean="0">
            <a:solidFill>
              <a:schemeClr val="bg1"/>
            </a:solidFill>
          </a:defRPr>
        </a:defPPr>
      </a:lstStyle>
    </a:spDef>
    <a:txDef>
      <a:spPr>
        <a:noFill/>
      </a:spPr>
      <a:bodyPr wrap="square" rtlCol="0">
        <a:spAutoFit/>
      </a:bodyPr>
      <a:lstStyle>
        <a:defPPr marL="360000" indent="-360000">
          <a:spcAft>
            <a:spcPts val="1000"/>
          </a:spcAft>
          <a:buClr>
            <a:schemeClr val="tx2"/>
          </a:buClr>
          <a:buFont typeface="Wingdings" panose="05000000000000000000" pitchFamily="2" charset="2"/>
          <a:buChar char="n"/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HNI_PPT-Master_SCT_E</Template>
  <TotalTime>1002</TotalTime>
  <Words>1690</Words>
  <Application>Microsoft Office PowerPoint</Application>
  <PresentationFormat>A4 Paper (210x297 mm)</PresentationFormat>
  <Paragraphs>494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 New Roman</vt:lpstr>
      <vt:lpstr>Wingdings</vt:lpstr>
      <vt:lpstr>HNI_PPT-Master_PE_Englisch_2014_12_12</vt:lpstr>
      <vt:lpstr>PowerPoint Presentation</vt:lpstr>
      <vt:lpstr>Index</vt:lpstr>
      <vt:lpstr>Introduction  to Detailed Routing</vt:lpstr>
      <vt:lpstr>Introduction to Detailed Routing</vt:lpstr>
      <vt:lpstr>Constraints in Detailed Routing</vt:lpstr>
      <vt:lpstr>Constraints in Detailed Routing</vt:lpstr>
      <vt:lpstr>Constraints in Detailed Routing</vt:lpstr>
      <vt:lpstr>Constraints in Detailed Routing</vt:lpstr>
      <vt:lpstr>Channel Routing</vt:lpstr>
      <vt:lpstr>Channel Routing</vt:lpstr>
      <vt:lpstr>Channel Routing</vt:lpstr>
      <vt:lpstr>Channel Routing</vt:lpstr>
      <vt:lpstr>Channel Routing</vt:lpstr>
      <vt:lpstr>Channel Routing</vt:lpstr>
      <vt:lpstr>Channel Routing</vt:lpstr>
      <vt:lpstr>Channel Routing</vt:lpstr>
      <vt:lpstr>Switch Box Routing</vt:lpstr>
      <vt:lpstr>Switch Box Routing</vt:lpstr>
      <vt:lpstr>Over The Cell Routing</vt:lpstr>
      <vt:lpstr>Over The Cell Routing</vt:lpstr>
      <vt:lpstr>Summary</vt:lpstr>
      <vt:lpstr>Reference</vt:lpstr>
      <vt:lpstr>PowerPoint Presentation</vt:lpstr>
    </vt:vector>
  </TitlesOfParts>
  <Company>Heinz Nixdorf 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shoukath ali Mohammad</dc:creator>
  <cp:lastModifiedBy>shoukath ali Mohammad</cp:lastModifiedBy>
  <cp:revision>85</cp:revision>
  <dcterms:created xsi:type="dcterms:W3CDTF">2017-07-16T13:45:23Z</dcterms:created>
  <dcterms:modified xsi:type="dcterms:W3CDTF">2017-09-29T22:32:59Z</dcterms:modified>
</cp:coreProperties>
</file>