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344772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225062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1E1A22-17C7-42DF-A4C1-CFDADD5230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844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734613-EA06-496F-97E1-A394864AED22}"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350351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734613-EA06-496F-97E1-A394864AED22}"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1E1A22-17C7-42DF-A4C1-CFDADD5230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2501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734613-EA06-496F-97E1-A394864AED22}"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2762929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2236485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119909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309813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34613-EA06-496F-97E1-A394864AED22}" type="datetimeFigureOut">
              <a:rPr lang="en-US" smtClean="0"/>
              <a:t>8/23/2017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245727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734613-EA06-496F-97E1-A394864AED22}"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337578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734613-EA06-496F-97E1-A394864AED22}" type="datetimeFigureOut">
              <a:rPr lang="en-US" smtClean="0"/>
              <a:t>8/23/2017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15280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734613-EA06-496F-97E1-A394864AED22}" type="datetimeFigureOut">
              <a:rPr lang="en-US" smtClean="0"/>
              <a:t>8/23/2017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235479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34613-EA06-496F-97E1-A394864AED22}" type="datetimeFigureOut">
              <a:rPr lang="en-US" smtClean="0"/>
              <a:t>8/23/2017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39836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34613-EA06-496F-97E1-A394864AED22}"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322891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34613-EA06-496F-97E1-A394864AED22}" type="datetimeFigureOut">
              <a:rPr lang="en-US" smtClean="0"/>
              <a:t>8/23/2017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1E1A22-17C7-42DF-A4C1-CFDADD52300D}" type="slidenum">
              <a:rPr lang="en-US" smtClean="0"/>
              <a:t>‹#›</a:t>
            </a:fld>
            <a:endParaRPr lang="en-US"/>
          </a:p>
        </p:txBody>
      </p:sp>
    </p:spTree>
    <p:extLst>
      <p:ext uri="{BB962C8B-B14F-4D97-AF65-F5344CB8AC3E}">
        <p14:creationId xmlns:p14="http://schemas.microsoft.com/office/powerpoint/2010/main" val="420356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734613-EA06-496F-97E1-A394864AED22}" type="datetimeFigureOut">
              <a:rPr lang="en-US" smtClean="0"/>
              <a:t>8/23/2017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51E1A22-17C7-42DF-A4C1-CFDADD52300D}" type="slidenum">
              <a:rPr lang="en-US" smtClean="0"/>
              <a:t>‹#›</a:t>
            </a:fld>
            <a:endParaRPr lang="en-US"/>
          </a:p>
        </p:txBody>
      </p:sp>
    </p:spTree>
    <p:extLst>
      <p:ext uri="{BB962C8B-B14F-4D97-AF65-F5344CB8AC3E}">
        <p14:creationId xmlns:p14="http://schemas.microsoft.com/office/powerpoint/2010/main" val="140675802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5" y="3199885"/>
            <a:ext cx="8911687" cy="1280890"/>
          </a:xfrm>
        </p:spPr>
        <p:txBody>
          <a:bodyPr>
            <a:noAutofit/>
          </a:bodyPr>
          <a:lstStyle/>
          <a:p>
            <a:r>
              <a:rPr lang="en-US" sz="4000" b="1" i="1" dirty="0" smtClean="0"/>
              <a:t>Introduction To C Programming</a:t>
            </a:r>
            <a:br>
              <a:rPr lang="en-US" sz="4000" b="1" i="1" dirty="0" smtClean="0"/>
            </a:br>
            <a:endParaRPr lang="en-US" sz="4000" b="1" i="1" dirty="0"/>
          </a:p>
        </p:txBody>
      </p:sp>
      <p:sp>
        <p:nvSpPr>
          <p:cNvPr id="6" name="Rectangle 5"/>
          <p:cNvSpPr/>
          <p:nvPr/>
        </p:nvSpPr>
        <p:spPr>
          <a:xfrm>
            <a:off x="2398844" y="5781473"/>
            <a:ext cx="7686720" cy="369332"/>
          </a:xfrm>
          <a:prstGeom prst="rect">
            <a:avLst/>
          </a:prstGeom>
        </p:spPr>
        <p:txBody>
          <a:bodyPr wrap="none">
            <a:spAutoFit/>
          </a:bodyPr>
          <a:lstStyle/>
          <a:p>
            <a:r>
              <a:rPr lang="en-US" b="1" i="1" dirty="0"/>
              <a:t>Prepared By : Shoukat </a:t>
            </a:r>
            <a:r>
              <a:rPr lang="en-US" b="1" i="1" dirty="0" smtClean="0"/>
              <a:t>Malik BS(Software Engineering SSUET Karachi)</a:t>
            </a:r>
            <a:endParaRPr lang="en-US" dirty="0"/>
          </a:p>
        </p:txBody>
      </p:sp>
    </p:spTree>
    <p:extLst>
      <p:ext uri="{BB962C8B-B14F-4D97-AF65-F5344CB8AC3E}">
        <p14:creationId xmlns:p14="http://schemas.microsoft.com/office/powerpoint/2010/main" val="79074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Simple</a:t>
            </a:r>
          </a:p>
          <a:p>
            <a:r>
              <a:rPr lang="en-US" dirty="0"/>
              <a:t>Portability</a:t>
            </a:r>
          </a:p>
          <a:p>
            <a:r>
              <a:rPr lang="en-US" dirty="0"/>
              <a:t>Powerful</a:t>
            </a:r>
          </a:p>
          <a:p>
            <a:r>
              <a:rPr lang="en-US" dirty="0"/>
              <a:t>Platform </a:t>
            </a:r>
            <a:r>
              <a:rPr lang="en-US" dirty="0" smtClean="0"/>
              <a:t>dependent</a:t>
            </a:r>
            <a:endParaRPr lang="en-US" dirty="0"/>
          </a:p>
          <a:p>
            <a:r>
              <a:rPr lang="en-US" dirty="0"/>
              <a:t>Structure oriented</a:t>
            </a:r>
          </a:p>
          <a:p>
            <a:r>
              <a:rPr lang="en-US" dirty="0"/>
              <a:t>Case sensitive</a:t>
            </a:r>
          </a:p>
          <a:p>
            <a:r>
              <a:rPr lang="en-US" dirty="0"/>
              <a:t>Compiler based</a:t>
            </a:r>
          </a:p>
          <a:p>
            <a:r>
              <a:rPr lang="en-US" dirty="0"/>
              <a:t>Modularity</a:t>
            </a:r>
          </a:p>
          <a:p>
            <a:r>
              <a:rPr lang="en-US" dirty="0"/>
              <a:t>Middle level language</a:t>
            </a:r>
          </a:p>
          <a:p>
            <a:r>
              <a:rPr lang="en-US" dirty="0"/>
              <a:t>Syntax based language</a:t>
            </a:r>
          </a:p>
          <a:p>
            <a:r>
              <a:rPr lang="en-US" dirty="0"/>
              <a:t>Use of Pointers</a:t>
            </a:r>
          </a:p>
          <a:p>
            <a:endParaRPr lang="en-US" dirty="0"/>
          </a:p>
        </p:txBody>
      </p:sp>
      <p:pic>
        <p:nvPicPr>
          <p:cNvPr id="4" name="Picture 3"/>
          <p:cNvPicPr>
            <a:picLocks noChangeAspect="1"/>
          </p:cNvPicPr>
          <p:nvPr/>
        </p:nvPicPr>
        <p:blipFill>
          <a:blip r:embed="rId2"/>
          <a:stretch>
            <a:fillRect/>
          </a:stretch>
        </p:blipFill>
        <p:spPr>
          <a:xfrm>
            <a:off x="5164428" y="2133601"/>
            <a:ext cx="6110958" cy="2261088"/>
          </a:xfrm>
          <a:prstGeom prst="rect">
            <a:avLst/>
          </a:prstGeom>
        </p:spPr>
      </p:pic>
    </p:spTree>
    <p:extLst>
      <p:ext uri="{BB962C8B-B14F-4D97-AF65-F5344CB8AC3E}">
        <p14:creationId xmlns:p14="http://schemas.microsoft.com/office/powerpoint/2010/main" val="1990347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C</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C programming language can be used to design the system software like operating system and Compiler</a:t>
            </a:r>
            <a:r>
              <a:rPr lang="en-US" dirty="0" smtClean="0"/>
              <a:t>.</a:t>
            </a:r>
          </a:p>
          <a:p>
            <a:pPr marL="0" indent="0">
              <a:buNone/>
            </a:pPr>
            <a:endParaRPr lang="en-US" dirty="0"/>
          </a:p>
          <a:p>
            <a:r>
              <a:rPr lang="en-US" dirty="0"/>
              <a:t>To develop application software like database and spread sheets.</a:t>
            </a:r>
          </a:p>
          <a:p>
            <a:r>
              <a:rPr lang="en-US" dirty="0"/>
              <a:t>For Develop Graphical related application like computer and mobile games.</a:t>
            </a:r>
          </a:p>
          <a:p>
            <a:r>
              <a:rPr lang="en-US" dirty="0"/>
              <a:t>To evaluate any kind of mathematical equation use c language.</a:t>
            </a:r>
          </a:p>
          <a:p>
            <a:r>
              <a:rPr lang="en-US" dirty="0"/>
              <a:t>C programming language can be used to design the compilers.</a:t>
            </a:r>
          </a:p>
          <a:p>
            <a:r>
              <a:rPr lang="en-US" dirty="0"/>
              <a:t>UNIX </a:t>
            </a:r>
            <a:r>
              <a:rPr lang="en-US" dirty="0" smtClean="0"/>
              <a:t>Kernel </a:t>
            </a:r>
            <a:r>
              <a:rPr lang="en-US" dirty="0"/>
              <a:t>is completely developed in C Language.</a:t>
            </a:r>
          </a:p>
          <a:p>
            <a:endParaRPr lang="en-US" dirty="0"/>
          </a:p>
        </p:txBody>
      </p:sp>
    </p:spTree>
    <p:extLst>
      <p:ext uri="{BB962C8B-B14F-4D97-AF65-F5344CB8AC3E}">
        <p14:creationId xmlns:p14="http://schemas.microsoft.com/office/powerpoint/2010/main" val="6548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Installation of </a:t>
            </a:r>
            <a:r>
              <a:rPr lang="en-US" b="1" dirty="0" smtClean="0"/>
              <a:t>TC </a:t>
            </a:r>
            <a:r>
              <a:rPr lang="en-US" b="1" dirty="0"/>
              <a:t/>
            </a:r>
            <a:br>
              <a:rPr lang="en-US" b="1" dirty="0"/>
            </a:br>
            <a:endParaRPr lang="en-US" dirty="0"/>
          </a:p>
        </p:txBody>
      </p:sp>
      <p:sp>
        <p:nvSpPr>
          <p:cNvPr id="3" name="Content Placeholder 2"/>
          <p:cNvSpPr>
            <a:spLocks noGrp="1"/>
          </p:cNvSpPr>
          <p:nvPr>
            <p:ph idx="1"/>
          </p:nvPr>
        </p:nvSpPr>
        <p:spPr>
          <a:xfrm>
            <a:off x="2163651" y="1687131"/>
            <a:ext cx="9340961" cy="4765183"/>
          </a:xfrm>
        </p:spPr>
        <p:txBody>
          <a:bodyPr/>
          <a:lstStyle/>
          <a:p>
            <a:r>
              <a:rPr lang="en-US" dirty="0"/>
              <a:t>Installation of TC is very simple just download turbo C or C++ and run .exe </a:t>
            </a:r>
            <a:r>
              <a:rPr lang="en-US" dirty="0" smtClean="0"/>
              <a:t>files.</a:t>
            </a:r>
          </a:p>
          <a:p>
            <a:r>
              <a:rPr lang="en-US" dirty="0"/>
              <a:t>When you install the Turbo C compiler on your system, then TC directory is created on the hard disk and various sub directories such as INCLUDE, and LIB etc. are created under </a:t>
            </a:r>
            <a:r>
              <a:rPr lang="en-US" dirty="0" smtClean="0"/>
              <a:t>TC.</a:t>
            </a:r>
          </a:p>
          <a:p>
            <a:endParaRPr lang="en-US" dirty="0"/>
          </a:p>
        </p:txBody>
      </p:sp>
      <p:pic>
        <p:nvPicPr>
          <p:cNvPr id="4" name="Picture 3"/>
          <p:cNvPicPr>
            <a:picLocks noChangeAspect="1"/>
          </p:cNvPicPr>
          <p:nvPr/>
        </p:nvPicPr>
        <p:blipFill>
          <a:blip r:embed="rId2"/>
          <a:stretch>
            <a:fillRect/>
          </a:stretch>
        </p:blipFill>
        <p:spPr>
          <a:xfrm>
            <a:off x="3181082" y="3176118"/>
            <a:ext cx="5731098" cy="3076575"/>
          </a:xfrm>
          <a:prstGeom prst="rect">
            <a:avLst/>
          </a:prstGeom>
        </p:spPr>
      </p:pic>
    </p:spTree>
    <p:extLst>
      <p:ext uri="{BB962C8B-B14F-4D97-AF65-F5344CB8AC3E}">
        <p14:creationId xmlns:p14="http://schemas.microsoft.com/office/powerpoint/2010/main" val="88525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INCLUDE :</a:t>
            </a:r>
            <a:r>
              <a:rPr lang="en-US" dirty="0"/>
              <a:t>Contain the header files of C.</a:t>
            </a:r>
          </a:p>
          <a:p>
            <a:r>
              <a:rPr lang="en-US" b="1" dirty="0"/>
              <a:t>LIB: </a:t>
            </a:r>
            <a:r>
              <a:rPr lang="en-US" dirty="0"/>
              <a:t>Contain the library files of C.</a:t>
            </a:r>
          </a:p>
          <a:p>
            <a:r>
              <a:rPr lang="en-US" b="1" dirty="0"/>
              <a:t>BGI: </a:t>
            </a:r>
            <a:r>
              <a:rPr lang="en-US" dirty="0"/>
              <a:t>Contain Graphics related files.</a:t>
            </a:r>
          </a:p>
          <a:p>
            <a:r>
              <a:rPr lang="en-US" b="1" dirty="0"/>
              <a:t>BIN: </a:t>
            </a:r>
            <a:r>
              <a:rPr lang="en-US" dirty="0"/>
              <a:t>Contain .exe, .</a:t>
            </a:r>
            <a:r>
              <a:rPr lang="en-US" dirty="0" err="1"/>
              <a:t>obj</a:t>
            </a:r>
            <a:r>
              <a:rPr lang="en-US" dirty="0"/>
              <a:t> etc files.</a:t>
            </a:r>
          </a:p>
          <a:p>
            <a:endParaRPr lang="en-US" dirty="0"/>
          </a:p>
        </p:txBody>
      </p:sp>
    </p:spTree>
    <p:extLst>
      <p:ext uri="{BB962C8B-B14F-4D97-AF65-F5344CB8AC3E}">
        <p14:creationId xmlns:p14="http://schemas.microsoft.com/office/powerpoint/2010/main" val="3859133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Source Code Vs Object Code</a:t>
            </a:r>
            <a:br>
              <a:rPr lang="fr-FR" b="1" dirty="0"/>
            </a:br>
            <a:endParaRPr lang="en-US" dirty="0"/>
          </a:p>
        </p:txBody>
      </p:sp>
      <p:sp>
        <p:nvSpPr>
          <p:cNvPr id="3" name="Content Placeholder 2"/>
          <p:cNvSpPr>
            <a:spLocks noGrp="1"/>
          </p:cNvSpPr>
          <p:nvPr>
            <p:ph idx="1"/>
          </p:nvPr>
        </p:nvSpPr>
        <p:spPr>
          <a:xfrm>
            <a:off x="2592924" y="1442434"/>
            <a:ext cx="8911687" cy="4468788"/>
          </a:xfrm>
        </p:spPr>
        <p:txBody>
          <a:bodyPr/>
          <a:lstStyle/>
          <a:p>
            <a:pPr marL="0" indent="0">
              <a:buNone/>
            </a:pPr>
            <a:r>
              <a:rPr lang="en-US" sz="2400" b="1" i="1" dirty="0"/>
              <a:t>Source Code</a:t>
            </a:r>
          </a:p>
          <a:p>
            <a:r>
              <a:rPr lang="en-US" dirty="0"/>
              <a:t>Source code is in the form of Text form.</a:t>
            </a:r>
          </a:p>
          <a:p>
            <a:r>
              <a:rPr lang="en-US" dirty="0"/>
              <a:t>Source code is Human Readable Code.</a:t>
            </a:r>
          </a:p>
          <a:p>
            <a:r>
              <a:rPr lang="en-US" dirty="0"/>
              <a:t>Source code is Generated by Human or Programmer.</a:t>
            </a:r>
          </a:p>
          <a:p>
            <a:r>
              <a:rPr lang="en-US" dirty="0"/>
              <a:t>Source code is receive Compiler as a </a:t>
            </a:r>
            <a:r>
              <a:rPr lang="en-US" dirty="0" smtClean="0"/>
              <a:t>Input.</a:t>
            </a:r>
          </a:p>
          <a:p>
            <a:pPr marL="0" indent="0">
              <a:buNone/>
            </a:pPr>
            <a:r>
              <a:rPr lang="en-US" sz="2400" b="1" i="1" dirty="0"/>
              <a:t>Object </a:t>
            </a:r>
            <a:r>
              <a:rPr lang="en-US" sz="2400" b="1" i="1" dirty="0" smtClean="0"/>
              <a:t>Code</a:t>
            </a:r>
          </a:p>
          <a:p>
            <a:r>
              <a:rPr lang="en-US" dirty="0"/>
              <a:t>Object Code is in the form of Binary Numbers.</a:t>
            </a:r>
          </a:p>
          <a:p>
            <a:r>
              <a:rPr lang="en-US" dirty="0"/>
              <a:t>Object Code is in Machine Readable formats.</a:t>
            </a:r>
          </a:p>
          <a:p>
            <a:r>
              <a:rPr lang="en-US" dirty="0"/>
              <a:t>Object Code is Generated by Compiler.</a:t>
            </a:r>
          </a:p>
          <a:p>
            <a:r>
              <a:rPr lang="en-US" dirty="0"/>
              <a:t>Object Code is Generated by Compiler as a Output.</a:t>
            </a:r>
          </a:p>
          <a:p>
            <a:pPr marL="0" indent="0">
              <a:buNone/>
            </a:pPr>
            <a:endParaRPr lang="en-US" b="1" dirty="0"/>
          </a:p>
          <a:p>
            <a:endParaRPr lang="en-US" dirty="0"/>
          </a:p>
          <a:p>
            <a:endParaRPr lang="en-US" dirty="0"/>
          </a:p>
        </p:txBody>
      </p:sp>
    </p:spTree>
    <p:extLst>
      <p:ext uri="{BB962C8B-B14F-4D97-AF65-F5344CB8AC3E}">
        <p14:creationId xmlns:p14="http://schemas.microsoft.com/office/powerpoint/2010/main" val="291150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 in C</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Generally </a:t>
            </a:r>
            <a:r>
              <a:rPr lang="en-US" b="1" dirty="0"/>
              <a:t>Comments</a:t>
            </a:r>
            <a:r>
              <a:rPr lang="en-US" dirty="0"/>
              <a:t> are used to provide the description about the Logic written in program. Comments are not display on output screen</a:t>
            </a:r>
            <a:r>
              <a:rPr lang="en-US" dirty="0" smtClean="0"/>
              <a:t>.</a:t>
            </a:r>
          </a:p>
          <a:p>
            <a:pPr marL="0" indent="0">
              <a:buNone/>
            </a:pPr>
            <a:r>
              <a:rPr lang="en-US" dirty="0"/>
              <a:t>When we are used the comments, then that specific part will be ignored by compiler</a:t>
            </a:r>
            <a:r>
              <a:rPr lang="en-US" dirty="0" smtClean="0"/>
              <a:t>.</a:t>
            </a:r>
          </a:p>
          <a:p>
            <a:pPr marL="0" indent="0">
              <a:buNone/>
            </a:pPr>
            <a:r>
              <a:rPr lang="en-US" dirty="0"/>
              <a:t>In 'C' language two types of comments are possible</a:t>
            </a:r>
          </a:p>
          <a:p>
            <a:pPr marL="0" indent="0">
              <a:buNone/>
            </a:pPr>
            <a:r>
              <a:rPr lang="en-US" sz="2200" b="1" dirty="0"/>
              <a:t>Single line </a:t>
            </a:r>
            <a:r>
              <a:rPr lang="en-US" sz="2200" b="1" dirty="0" smtClean="0"/>
              <a:t>comments</a:t>
            </a:r>
          </a:p>
          <a:p>
            <a:pPr marL="0" indent="0">
              <a:buNone/>
            </a:pPr>
            <a:r>
              <a:rPr lang="en-US" dirty="0" smtClean="0"/>
              <a:t>// This is a single line comment</a:t>
            </a:r>
            <a:endParaRPr lang="en-US" dirty="0"/>
          </a:p>
          <a:p>
            <a:pPr marL="0" indent="0">
              <a:buNone/>
            </a:pPr>
            <a:r>
              <a:rPr lang="en-US" sz="2200" b="1" dirty="0"/>
              <a:t>Multiple line comments</a:t>
            </a:r>
          </a:p>
          <a:p>
            <a:pPr marL="0" indent="0">
              <a:buNone/>
            </a:pPr>
            <a:r>
              <a:rPr lang="en-US" dirty="0" smtClean="0"/>
              <a:t>/* </a:t>
            </a:r>
          </a:p>
          <a:p>
            <a:pPr marL="0" indent="0">
              <a:buNone/>
            </a:pPr>
            <a:r>
              <a:rPr lang="en-US" dirty="0"/>
              <a:t> </a:t>
            </a:r>
            <a:r>
              <a:rPr lang="en-US" dirty="0" smtClean="0"/>
              <a:t>   This is a multiple line Comments</a:t>
            </a:r>
          </a:p>
          <a:p>
            <a:pPr marL="0" indent="0">
              <a:buNone/>
            </a:pPr>
            <a:r>
              <a:rPr lang="en-US" dirty="0" smtClean="0"/>
              <a:t>*/</a:t>
            </a:r>
            <a:endParaRPr lang="en-US" dirty="0"/>
          </a:p>
        </p:txBody>
      </p:sp>
    </p:spTree>
    <p:extLst>
      <p:ext uri="{BB962C8B-B14F-4D97-AF65-F5344CB8AC3E}">
        <p14:creationId xmlns:p14="http://schemas.microsoft.com/office/powerpoint/2010/main" val="3323765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Keywords</a:t>
            </a:r>
            <a:br>
              <a:rPr lang="en-US" b="1" dirty="0"/>
            </a:br>
            <a:endParaRPr lang="en-US" dirty="0"/>
          </a:p>
        </p:txBody>
      </p:sp>
      <p:sp>
        <p:nvSpPr>
          <p:cNvPr id="3" name="Content Placeholder 2"/>
          <p:cNvSpPr>
            <a:spLocks noGrp="1"/>
          </p:cNvSpPr>
          <p:nvPr>
            <p:ph idx="1"/>
          </p:nvPr>
        </p:nvSpPr>
        <p:spPr>
          <a:xfrm>
            <a:off x="2592924" y="1764406"/>
            <a:ext cx="8911687" cy="4146816"/>
          </a:xfrm>
        </p:spPr>
        <p:txBody>
          <a:bodyPr/>
          <a:lstStyle/>
          <a:p>
            <a:r>
              <a:rPr lang="en-US" b="1" dirty="0"/>
              <a:t>Keyword</a:t>
            </a:r>
            <a:r>
              <a:rPr lang="en-US" dirty="0"/>
              <a:t> is a predefined or reserved word in C library with a fixed meaning and used to perform an internal operation. C Language supports 32 keywords</a:t>
            </a:r>
            <a:r>
              <a:rPr lang="en-US" dirty="0" smtClean="0"/>
              <a:t>.</a:t>
            </a:r>
            <a:r>
              <a:rPr lang="en-US" dirty="0"/>
              <a:t> </a:t>
            </a:r>
            <a:endParaRPr lang="en-US" dirty="0" smtClean="0"/>
          </a:p>
          <a:p>
            <a:r>
              <a:rPr lang="en-US" dirty="0" smtClean="0"/>
              <a:t>Every</a:t>
            </a:r>
            <a:r>
              <a:rPr lang="en-US" dirty="0"/>
              <a:t> </a:t>
            </a:r>
            <a:r>
              <a:rPr lang="en-US" b="1" dirty="0"/>
              <a:t>Keyword</a:t>
            </a:r>
            <a:r>
              <a:rPr lang="en-US" dirty="0"/>
              <a:t> exists in lower case latter like auto, break, case, const, continue, int </a:t>
            </a:r>
            <a:r>
              <a:rPr lang="en-US" dirty="0" smtClean="0"/>
              <a:t>etc.</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2811864" y="3412901"/>
            <a:ext cx="8160936" cy="3026535"/>
          </a:xfrm>
          <a:prstGeom prst="rect">
            <a:avLst/>
          </a:prstGeom>
        </p:spPr>
      </p:pic>
    </p:spTree>
    <p:extLst>
      <p:ext uri="{BB962C8B-B14F-4D97-AF65-F5344CB8AC3E}">
        <p14:creationId xmlns:p14="http://schemas.microsoft.com/office/powerpoint/2010/main" val="375357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Constant in C</a:t>
            </a:r>
            <a:br>
              <a:rPr lang="en-US" b="1" dirty="0"/>
            </a:br>
            <a:endParaRPr lang="en-US" dirty="0"/>
          </a:p>
        </p:txBody>
      </p:sp>
      <p:sp>
        <p:nvSpPr>
          <p:cNvPr id="5" name="Content Placeholder 2"/>
          <p:cNvSpPr>
            <a:spLocks noGrp="1"/>
          </p:cNvSpPr>
          <p:nvPr>
            <p:ph idx="1"/>
          </p:nvPr>
        </p:nvSpPr>
        <p:spPr>
          <a:xfrm>
            <a:off x="2589212" y="2133600"/>
            <a:ext cx="8915400" cy="3777622"/>
          </a:xfrm>
        </p:spPr>
        <p:txBody>
          <a:bodyPr/>
          <a:lstStyle/>
          <a:p>
            <a:r>
              <a:rPr lang="en-US" dirty="0"/>
              <a:t>It is an identifier whose value can not be changed at the execution time of program. In general </a:t>
            </a:r>
            <a:r>
              <a:rPr lang="en-US" b="1" dirty="0"/>
              <a:t>constant</a:t>
            </a:r>
            <a:r>
              <a:rPr lang="en-US" dirty="0"/>
              <a:t> can be used to represent as fixed values in a C program. Constants are classified into following types</a:t>
            </a:r>
            <a:r>
              <a:rPr lang="en-US" dirty="0" smtClean="0"/>
              <a:t>.</a:t>
            </a:r>
          </a:p>
          <a:p>
            <a:r>
              <a:rPr lang="en-US" dirty="0"/>
              <a:t>If any single character (alphabet or numeric or special symbol) is enclosed between single cotes </a:t>
            </a:r>
            <a:r>
              <a:rPr lang="en-US" b="1" dirty="0"/>
              <a:t>' '</a:t>
            </a:r>
            <a:r>
              <a:rPr lang="en-US" dirty="0"/>
              <a:t> known as single character constant.</a:t>
            </a:r>
          </a:p>
          <a:p>
            <a:r>
              <a:rPr lang="en-US" dirty="0"/>
              <a:t>If set of characters are enclosed between double cotes </a:t>
            </a:r>
            <a:r>
              <a:rPr lang="en-US" b="1" dirty="0"/>
              <a:t>" "</a:t>
            </a:r>
            <a:r>
              <a:rPr lang="en-US" dirty="0"/>
              <a:t> known as string character constant.</a:t>
            </a:r>
          </a:p>
          <a:p>
            <a:endParaRPr lang="en-US" dirty="0"/>
          </a:p>
          <a:p>
            <a:endParaRPr lang="en-US" dirty="0"/>
          </a:p>
        </p:txBody>
      </p:sp>
    </p:spTree>
    <p:extLst>
      <p:ext uri="{BB962C8B-B14F-4D97-AF65-F5344CB8AC3E}">
        <p14:creationId xmlns:p14="http://schemas.microsoft.com/office/powerpoint/2010/main" val="1038660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820473" y="2133600"/>
            <a:ext cx="7340958" cy="4151290"/>
          </a:xfrm>
          <a:prstGeom prst="rect">
            <a:avLst/>
          </a:prstGeom>
        </p:spPr>
      </p:pic>
    </p:spTree>
    <p:extLst>
      <p:ext uri="{BB962C8B-B14F-4D97-AF65-F5344CB8AC3E}">
        <p14:creationId xmlns:p14="http://schemas.microsoft.com/office/powerpoint/2010/main" val="840627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Declare constant</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446986" y="1661374"/>
            <a:ext cx="6606861" cy="3683358"/>
          </a:xfrm>
          <a:prstGeom prst="rect">
            <a:avLst/>
          </a:prstGeom>
        </p:spPr>
      </p:pic>
    </p:spTree>
    <p:extLst>
      <p:ext uri="{BB962C8B-B14F-4D97-AF65-F5344CB8AC3E}">
        <p14:creationId xmlns:p14="http://schemas.microsoft.com/office/powerpoint/2010/main" val="2696695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955" y="624110"/>
            <a:ext cx="8851564" cy="792566"/>
          </a:xfrm>
        </p:spPr>
        <p:txBody>
          <a:bodyPr>
            <a:normAutofit/>
          </a:bodyPr>
          <a:lstStyle/>
          <a:p>
            <a:r>
              <a:rPr lang="en-US" dirty="0" smtClean="0"/>
              <a:t>Language Translators</a:t>
            </a:r>
            <a:r>
              <a:rPr lang="en-US" dirty="0"/>
              <a:t> </a:t>
            </a:r>
          </a:p>
        </p:txBody>
      </p:sp>
      <p:pic>
        <p:nvPicPr>
          <p:cNvPr id="4" name="Content Placeholder 3"/>
          <p:cNvPicPr>
            <a:picLocks noGrp="1" noChangeAspect="1"/>
          </p:cNvPicPr>
          <p:nvPr>
            <p:ph idx="1"/>
          </p:nvPr>
        </p:nvPicPr>
        <p:blipFill>
          <a:blip r:embed="rId2"/>
          <a:stretch>
            <a:fillRect/>
          </a:stretch>
        </p:blipFill>
        <p:spPr>
          <a:xfrm>
            <a:off x="2969811" y="4009176"/>
            <a:ext cx="5810250" cy="2190750"/>
          </a:xfrm>
          <a:prstGeom prst="rect">
            <a:avLst/>
          </a:prstGeom>
        </p:spPr>
      </p:pic>
      <p:sp>
        <p:nvSpPr>
          <p:cNvPr id="5" name="Rectangle 4"/>
          <p:cNvSpPr/>
          <p:nvPr/>
        </p:nvSpPr>
        <p:spPr>
          <a:xfrm>
            <a:off x="2343955" y="2668197"/>
            <a:ext cx="8345509" cy="707886"/>
          </a:xfrm>
          <a:prstGeom prst="rect">
            <a:avLst/>
          </a:prstGeom>
        </p:spPr>
        <p:txBody>
          <a:bodyPr wrap="square">
            <a:spAutoFit/>
          </a:bodyPr>
          <a:lstStyle/>
          <a:p>
            <a:r>
              <a:rPr lang="en-US" sz="2000" dirty="0" smtClean="0"/>
              <a:t>A compiler is system software which converts programming language code into binary format in single steps</a:t>
            </a:r>
            <a:r>
              <a:rPr lang="en-US" dirty="0" smtClean="0"/>
              <a:t>.</a:t>
            </a:r>
            <a:endParaRPr lang="en-US" dirty="0"/>
          </a:p>
        </p:txBody>
      </p:sp>
      <p:sp>
        <p:nvSpPr>
          <p:cNvPr id="6" name="Rectangle 5"/>
          <p:cNvSpPr/>
          <p:nvPr/>
        </p:nvSpPr>
        <p:spPr>
          <a:xfrm>
            <a:off x="2197036" y="1665048"/>
            <a:ext cx="2941634" cy="769441"/>
          </a:xfrm>
          <a:prstGeom prst="rect">
            <a:avLst/>
          </a:prstGeom>
        </p:spPr>
        <p:txBody>
          <a:bodyPr wrap="square">
            <a:spAutoFit/>
          </a:bodyPr>
          <a:lstStyle/>
          <a:p>
            <a:pPr algn="ctr"/>
            <a:r>
              <a:rPr lang="en-US" sz="4400" b="1" i="1" dirty="0" smtClean="0">
                <a:solidFill>
                  <a:srgbClr val="000000"/>
                </a:solidFill>
                <a:effectLst/>
                <a:latin typeface="Helvetica" panose="020B0604020202020204" pitchFamily="34" charset="0"/>
              </a:rPr>
              <a:t>Compiler</a:t>
            </a:r>
            <a:endParaRPr lang="en-US" sz="4400" b="1" i="1" dirty="0">
              <a:solidFill>
                <a:srgbClr val="000000"/>
              </a:solidFill>
              <a:effectLst/>
              <a:latin typeface="Helvetica" panose="020B0604020202020204" pitchFamily="34" charset="0"/>
            </a:endParaRPr>
          </a:p>
        </p:txBody>
      </p:sp>
    </p:spTree>
    <p:extLst>
      <p:ext uri="{BB962C8B-B14F-4D97-AF65-F5344CB8AC3E}">
        <p14:creationId xmlns:p14="http://schemas.microsoft.com/office/powerpoint/2010/main" val="361786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a:t>
            </a:r>
            <a:br>
              <a:rPr lang="en-US" b="1" dirty="0"/>
            </a:br>
            <a:endParaRPr lang="en-US" dirty="0"/>
          </a:p>
        </p:txBody>
      </p:sp>
      <p:sp>
        <p:nvSpPr>
          <p:cNvPr id="3" name="Content Placeholder 2"/>
          <p:cNvSpPr>
            <a:spLocks noGrp="1"/>
          </p:cNvSpPr>
          <p:nvPr>
            <p:ph idx="1"/>
          </p:nvPr>
        </p:nvSpPr>
        <p:spPr/>
        <p:txBody>
          <a:bodyPr/>
          <a:lstStyle/>
          <a:p>
            <a:r>
              <a:rPr lang="en-US" b="1" dirty="0"/>
              <a:t>Variable</a:t>
            </a:r>
            <a:r>
              <a:rPr lang="en-US" dirty="0"/>
              <a:t> is an identifier which holds data or another one variable. It is an identifier whose value can be changed at the execution time of program. It </a:t>
            </a:r>
            <a:r>
              <a:rPr lang="en-US" dirty="0" smtClean="0"/>
              <a:t>is </a:t>
            </a:r>
            <a:r>
              <a:rPr lang="en-US" dirty="0"/>
              <a:t>used to identify input data in a program</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2962141" y="3335024"/>
            <a:ext cx="7830355" cy="3014261"/>
          </a:xfrm>
          <a:prstGeom prst="rect">
            <a:avLst/>
          </a:prstGeom>
        </p:spPr>
      </p:pic>
    </p:spTree>
    <p:extLst>
      <p:ext uri="{BB962C8B-B14F-4D97-AF65-F5344CB8AC3E}">
        <p14:creationId xmlns:p14="http://schemas.microsoft.com/office/powerpoint/2010/main" val="2764858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to declare a Variable</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To Declare any variable in C language you need to follow </a:t>
            </a:r>
            <a:r>
              <a:rPr lang="en-US" dirty="0" smtClean="0"/>
              <a:t>rules.</a:t>
            </a:r>
          </a:p>
          <a:p>
            <a:r>
              <a:rPr lang="en-US" dirty="0"/>
              <a:t>Every variable name should start with alphabets or underscore (_).</a:t>
            </a:r>
          </a:p>
          <a:p>
            <a:r>
              <a:rPr lang="en-US" dirty="0"/>
              <a:t>No spaces are allowed in variable declaration.</a:t>
            </a:r>
          </a:p>
          <a:p>
            <a:r>
              <a:rPr lang="en-US" dirty="0"/>
              <a:t>Except underscore (_) no other special symbol are allowed in the middle of the variable declaration (not allowed -&gt; roll-no, allowed -&gt; </a:t>
            </a:r>
            <a:r>
              <a:rPr lang="en-US" dirty="0" smtClean="0"/>
              <a:t>roll no).</a:t>
            </a:r>
            <a:endParaRPr lang="en-US" dirty="0"/>
          </a:p>
          <a:p>
            <a:r>
              <a:rPr lang="en-US" dirty="0"/>
              <a:t>Maximum length of variable is 8 characters depend on compiler and operation system.</a:t>
            </a:r>
          </a:p>
          <a:p>
            <a:r>
              <a:rPr lang="en-US" dirty="0"/>
              <a:t>Every variable name always should exist in the left hand side of assignment operator (invalid -&gt; 10=a; valid -&gt; a=10;).</a:t>
            </a:r>
          </a:p>
          <a:p>
            <a:r>
              <a:rPr lang="en-US" dirty="0"/>
              <a:t>No keyword should access variable name (int for &lt;- invalid because for is keyword)</a:t>
            </a:r>
          </a:p>
          <a:p>
            <a:pPr marL="0" indent="0">
              <a:buNone/>
            </a:pPr>
            <a:endParaRPr lang="en-US" dirty="0"/>
          </a:p>
        </p:txBody>
      </p:sp>
    </p:spTree>
    <p:extLst>
      <p:ext uri="{BB962C8B-B14F-4D97-AF65-F5344CB8AC3E}">
        <p14:creationId xmlns:p14="http://schemas.microsoft.com/office/powerpoint/2010/main" val="1889843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 initialization</a:t>
            </a:r>
            <a:br>
              <a:rPr lang="en-US" b="1" dirty="0"/>
            </a:br>
            <a:endParaRPr lang="en-US" dirty="0"/>
          </a:p>
        </p:txBody>
      </p:sp>
      <p:sp>
        <p:nvSpPr>
          <p:cNvPr id="3" name="Content Placeholder 2"/>
          <p:cNvSpPr>
            <a:spLocks noGrp="1"/>
          </p:cNvSpPr>
          <p:nvPr>
            <p:ph idx="1"/>
          </p:nvPr>
        </p:nvSpPr>
        <p:spPr>
          <a:xfrm>
            <a:off x="2554847" y="4693966"/>
            <a:ext cx="8915400" cy="1781577"/>
          </a:xfrm>
        </p:spPr>
        <p:txBody>
          <a:bodyPr/>
          <a:lstStyle/>
          <a:p>
            <a:r>
              <a:rPr lang="en-US" dirty="0"/>
              <a:t>It is a process of assigning a value to a </a:t>
            </a:r>
            <a:r>
              <a:rPr lang="en-US" dirty="0" smtClean="0"/>
              <a:t>variable.</a:t>
            </a:r>
          </a:p>
          <a:p>
            <a:pPr marL="0" indent="0">
              <a:buNone/>
            </a:pPr>
            <a:r>
              <a:rPr lang="en-US" dirty="0" smtClean="0"/>
              <a:t>      </a:t>
            </a:r>
            <a:r>
              <a:rPr lang="en-US" b="1" dirty="0" smtClean="0"/>
              <a:t>Variable_Name </a:t>
            </a:r>
            <a:r>
              <a:rPr lang="en-US" b="1" dirty="0"/>
              <a:t>= value</a:t>
            </a:r>
            <a:endParaRPr lang="en-US" b="1" dirty="0" smtClean="0"/>
          </a:p>
          <a:p>
            <a:endParaRPr lang="en-US" dirty="0" smtClean="0"/>
          </a:p>
          <a:p>
            <a:pPr marL="0" indent="0">
              <a:buNone/>
            </a:pPr>
            <a:r>
              <a:rPr lang="en-US" dirty="0" smtClean="0"/>
              <a:t>Example : int  a  = 20;</a:t>
            </a:r>
          </a:p>
          <a:p>
            <a:endParaRPr lang="en-US" dirty="0"/>
          </a:p>
        </p:txBody>
      </p:sp>
      <p:sp>
        <p:nvSpPr>
          <p:cNvPr id="5" name="Rectangle 1"/>
          <p:cNvSpPr>
            <a:spLocks noChangeArrowheads="1"/>
          </p:cNvSpPr>
          <p:nvPr/>
        </p:nvSpPr>
        <p:spPr bwMode="auto">
          <a:xfrm>
            <a:off x="2884868" y="2912389"/>
            <a:ext cx="7263684" cy="7334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88872" rIns="88872"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Open Sans"/>
              </a:rPr>
              <a:t>Datatype nariable_name=value</a:t>
            </a:r>
            <a:r>
              <a:rPr kumimoji="0" lang="en-US" altLang="en-US" sz="1000" b="0" i="0" u="none" strike="noStrike" cap="none" normalizeH="0" baseline="0" dirty="0" smtClean="0">
                <a:ln>
                  <a:noFill/>
                </a:ln>
                <a:solidFill>
                  <a:srgbClr val="000000"/>
                </a:solidFill>
                <a:effectLst/>
                <a:latin typeface="Open Sans"/>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1"/>
          <p:cNvSpPr txBox="1">
            <a:spLocks/>
          </p:cNvSpPr>
          <p:nvPr/>
        </p:nvSpPr>
        <p:spPr>
          <a:xfrm>
            <a:off x="2592925" y="391517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Variable assignment</a:t>
            </a:r>
          </a:p>
        </p:txBody>
      </p:sp>
      <p:sp>
        <p:nvSpPr>
          <p:cNvPr id="8" name="Content Placeholder 2"/>
          <p:cNvSpPr txBox="1">
            <a:spLocks/>
          </p:cNvSpPr>
          <p:nvPr/>
        </p:nvSpPr>
        <p:spPr>
          <a:xfrm>
            <a:off x="2632121" y="1744205"/>
            <a:ext cx="8915400" cy="1781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It is the process of allocating sufficient memory space with user defined values.</a:t>
            </a:r>
          </a:p>
          <a:p>
            <a:endParaRPr lang="en-US" dirty="0" smtClean="0"/>
          </a:p>
          <a:p>
            <a:endParaRPr lang="en-US" dirty="0" smtClean="0"/>
          </a:p>
          <a:p>
            <a:endParaRPr lang="en-US" dirty="0"/>
          </a:p>
        </p:txBody>
      </p:sp>
      <p:sp>
        <p:nvSpPr>
          <p:cNvPr id="9"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88872" rIns="88872"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Open Sans"/>
              </a:rPr>
              <a:t>int a= 20;</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8822028" y="4983318"/>
            <a:ext cx="3132786" cy="1704975"/>
          </a:xfrm>
          <a:prstGeom prst="rect">
            <a:avLst/>
          </a:prstGeom>
        </p:spPr>
      </p:pic>
      <p:pic>
        <p:nvPicPr>
          <p:cNvPr id="12" name="Picture 11"/>
          <p:cNvPicPr>
            <a:picLocks noChangeAspect="1"/>
          </p:cNvPicPr>
          <p:nvPr/>
        </p:nvPicPr>
        <p:blipFill>
          <a:blip r:embed="rId3"/>
          <a:stretch>
            <a:fillRect/>
          </a:stretch>
        </p:blipFill>
        <p:spPr>
          <a:xfrm>
            <a:off x="8797746" y="3702427"/>
            <a:ext cx="3181350" cy="1285875"/>
          </a:xfrm>
          <a:prstGeom prst="rect">
            <a:avLst/>
          </a:prstGeom>
        </p:spPr>
      </p:pic>
    </p:spTree>
    <p:extLst>
      <p:ext uri="{BB962C8B-B14F-4D97-AF65-F5344CB8AC3E}">
        <p14:creationId xmlns:p14="http://schemas.microsoft.com/office/powerpoint/2010/main" val="2686746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variable</a:t>
            </a:r>
            <a:br>
              <a:rPr lang="en-US" b="1" dirty="0"/>
            </a:br>
            <a:endParaRPr lang="en-US" dirty="0"/>
          </a:p>
        </p:txBody>
      </p:sp>
      <p:sp>
        <p:nvSpPr>
          <p:cNvPr id="3" name="Content Placeholder 2"/>
          <p:cNvSpPr>
            <a:spLocks noGrp="1"/>
          </p:cNvSpPr>
          <p:nvPr>
            <p:ph idx="1"/>
          </p:nvPr>
        </p:nvSpPr>
        <p:spPr/>
        <p:txBody>
          <a:bodyPr/>
          <a:lstStyle/>
          <a:p>
            <a:r>
              <a:rPr lang="en-US" b="1" dirty="0"/>
              <a:t>Difference between Local variable and Global variable</a:t>
            </a:r>
          </a:p>
          <a:p>
            <a:r>
              <a:rPr lang="en-US" dirty="0"/>
              <a:t>In C language, a variable can be either of global or local scope</a:t>
            </a:r>
            <a:r>
              <a:rPr lang="en-US" dirty="0" smtClean="0"/>
              <a:t>.</a:t>
            </a:r>
          </a:p>
          <a:p>
            <a:pPr marL="0" indent="0">
              <a:buNone/>
            </a:pPr>
            <a:r>
              <a:rPr lang="en-US" b="1" dirty="0"/>
              <a:t>Global variable</a:t>
            </a:r>
          </a:p>
          <a:p>
            <a:r>
              <a:rPr lang="en-US" dirty="0"/>
              <a:t>Global variables are defined outside of all the functions, generally on top of the program. The global variables will hold their value throughout the life-time of your program</a:t>
            </a:r>
            <a:r>
              <a:rPr lang="en-US" dirty="0" smtClean="0"/>
              <a:t>.</a:t>
            </a:r>
          </a:p>
          <a:p>
            <a:pPr marL="0" indent="0">
              <a:buNone/>
            </a:pPr>
            <a:r>
              <a:rPr lang="en-US" b="1" dirty="0"/>
              <a:t>Local </a:t>
            </a:r>
            <a:r>
              <a:rPr lang="en-US" b="1" dirty="0" smtClean="0"/>
              <a:t>variable</a:t>
            </a:r>
          </a:p>
          <a:p>
            <a:r>
              <a:rPr lang="en-US" dirty="0"/>
              <a:t>A local variable is declared within the body of a function or a block. Local variable only use within the function or block where it is declare.</a:t>
            </a:r>
            <a:endParaRPr lang="en-US" b="1" dirty="0"/>
          </a:p>
          <a:p>
            <a:endParaRPr lang="en-US" dirty="0"/>
          </a:p>
        </p:txBody>
      </p:sp>
    </p:spTree>
    <p:extLst>
      <p:ext uri="{BB962C8B-B14F-4D97-AF65-F5344CB8AC3E}">
        <p14:creationId xmlns:p14="http://schemas.microsoft.com/office/powerpoint/2010/main" val="393959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714" y="636989"/>
            <a:ext cx="8911687" cy="1280890"/>
          </a:xfrm>
        </p:spPr>
        <p:txBody>
          <a:bodyPr/>
          <a:lstStyle/>
          <a:p>
            <a:r>
              <a:rPr lang="en-US" b="1" dirty="0"/>
              <a:t>Example of Global and Local variable</a:t>
            </a:r>
            <a:br>
              <a:rPr lang="en-US" b="1" dirty="0"/>
            </a:br>
            <a:endParaRPr lang="en-US" dirty="0"/>
          </a:p>
        </p:txBody>
      </p:sp>
      <p:pic>
        <p:nvPicPr>
          <p:cNvPr id="4" name="Picture 3"/>
          <p:cNvPicPr>
            <a:picLocks noChangeAspect="1"/>
          </p:cNvPicPr>
          <p:nvPr/>
        </p:nvPicPr>
        <p:blipFill>
          <a:blip r:embed="rId2"/>
          <a:stretch>
            <a:fillRect/>
          </a:stretch>
        </p:blipFill>
        <p:spPr>
          <a:xfrm>
            <a:off x="2369714" y="2019300"/>
            <a:ext cx="9134898" cy="4226954"/>
          </a:xfrm>
          <a:prstGeom prst="rect">
            <a:avLst/>
          </a:prstGeom>
        </p:spPr>
      </p:pic>
    </p:spTree>
    <p:extLst>
      <p:ext uri="{BB962C8B-B14F-4D97-AF65-F5344CB8AC3E}">
        <p14:creationId xmlns:p14="http://schemas.microsoft.com/office/powerpoint/2010/main" val="2612309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Datatype </a:t>
            </a:r>
            <a:r>
              <a:rPr lang="en-US" b="1" dirty="0"/>
              <a:t>in C Language</a:t>
            </a:r>
            <a:br>
              <a:rPr lang="en-US" b="1" dirty="0"/>
            </a:br>
            <a:endParaRPr lang="en-US" dirty="0"/>
          </a:p>
        </p:txBody>
      </p:sp>
      <p:sp>
        <p:nvSpPr>
          <p:cNvPr id="3" name="Content Placeholder 2"/>
          <p:cNvSpPr>
            <a:spLocks noGrp="1"/>
          </p:cNvSpPr>
          <p:nvPr>
            <p:ph idx="1"/>
          </p:nvPr>
        </p:nvSpPr>
        <p:spPr>
          <a:xfrm>
            <a:off x="2589212" y="2133599"/>
            <a:ext cx="8915400" cy="4098611"/>
          </a:xfrm>
        </p:spPr>
        <p:txBody>
          <a:bodyPr/>
          <a:lstStyle/>
          <a:p>
            <a:r>
              <a:rPr lang="en-US" dirty="0"/>
              <a:t>D</a:t>
            </a:r>
            <a:r>
              <a:rPr lang="en-US" dirty="0" smtClean="0"/>
              <a:t>ata </a:t>
            </a:r>
            <a:r>
              <a:rPr lang="en-US" dirty="0"/>
              <a:t>types are used for representing the input of the user in the main </a:t>
            </a:r>
            <a:r>
              <a:rPr lang="en-US" dirty="0" smtClean="0"/>
              <a:t>memory </a:t>
            </a:r>
            <a:r>
              <a:rPr lang="en-US" dirty="0"/>
              <a:t>(RAM) of the computer</a:t>
            </a:r>
            <a:r>
              <a:rPr lang="en-US" dirty="0" smtClean="0"/>
              <a:t>.</a:t>
            </a:r>
          </a:p>
          <a:p>
            <a:r>
              <a:rPr lang="en-US" dirty="0"/>
              <a:t>In general every programming language is containing three categories of data </a:t>
            </a:r>
            <a:r>
              <a:rPr lang="en-US" dirty="0" smtClean="0"/>
              <a:t>types.</a:t>
            </a:r>
          </a:p>
          <a:p>
            <a:endParaRPr lang="en-US" dirty="0"/>
          </a:p>
        </p:txBody>
      </p:sp>
      <p:pic>
        <p:nvPicPr>
          <p:cNvPr id="4" name="Picture 3"/>
          <p:cNvPicPr>
            <a:picLocks noChangeAspect="1"/>
          </p:cNvPicPr>
          <p:nvPr/>
        </p:nvPicPr>
        <p:blipFill>
          <a:blip r:embed="rId2"/>
          <a:stretch>
            <a:fillRect/>
          </a:stretch>
        </p:blipFill>
        <p:spPr>
          <a:xfrm>
            <a:off x="2871989" y="3915177"/>
            <a:ext cx="7547019" cy="2317034"/>
          </a:xfrm>
          <a:prstGeom prst="rect">
            <a:avLst/>
          </a:prstGeom>
        </p:spPr>
      </p:pic>
    </p:spTree>
    <p:extLst>
      <p:ext uri="{BB962C8B-B14F-4D97-AF65-F5344CB8AC3E}">
        <p14:creationId xmlns:p14="http://schemas.microsoft.com/office/powerpoint/2010/main" val="2133711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dirty="0"/>
              <a:t>Operator</a:t>
            </a:r>
            <a:r>
              <a:rPr lang="en-US" dirty="0"/>
              <a:t> is a special symbol that tells the compiler to perform specific mathematical or logical Operation</a:t>
            </a:r>
            <a:r>
              <a:rPr lang="en-US" dirty="0" smtClean="0"/>
              <a:t>.</a:t>
            </a:r>
          </a:p>
          <a:p>
            <a:r>
              <a:rPr lang="en-US" dirty="0"/>
              <a:t>Arithmetic Operators</a:t>
            </a:r>
          </a:p>
          <a:p>
            <a:r>
              <a:rPr lang="en-US" dirty="0"/>
              <a:t>Relational Operators</a:t>
            </a:r>
          </a:p>
          <a:p>
            <a:r>
              <a:rPr lang="en-US" dirty="0"/>
              <a:t>Logical Operators</a:t>
            </a:r>
          </a:p>
          <a:p>
            <a:r>
              <a:rPr lang="en-US" dirty="0"/>
              <a:t>Bitwise Operators</a:t>
            </a:r>
          </a:p>
          <a:p>
            <a:r>
              <a:rPr lang="en-US" dirty="0"/>
              <a:t>Assignment Operators</a:t>
            </a:r>
          </a:p>
          <a:p>
            <a:r>
              <a:rPr lang="en-US" dirty="0"/>
              <a:t>Ternary or Conditional Operators</a:t>
            </a:r>
          </a:p>
          <a:p>
            <a:endParaRPr lang="en-US" dirty="0"/>
          </a:p>
        </p:txBody>
      </p:sp>
    </p:spTree>
    <p:extLst>
      <p:ext uri="{BB962C8B-B14F-4D97-AF65-F5344CB8AC3E}">
        <p14:creationId xmlns:p14="http://schemas.microsoft.com/office/powerpoint/2010/main" val="2269640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2440" y="914401"/>
            <a:ext cx="9105363" cy="5151549"/>
          </a:xfrm>
          <a:prstGeom prst="rect">
            <a:avLst/>
          </a:prstGeom>
        </p:spPr>
      </p:pic>
    </p:spTree>
    <p:extLst>
      <p:ext uri="{BB962C8B-B14F-4D97-AF65-F5344CB8AC3E}">
        <p14:creationId xmlns:p14="http://schemas.microsoft.com/office/powerpoint/2010/main" val="2571090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Program</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592925" y="1365161"/>
            <a:ext cx="6449946" cy="3013657"/>
          </a:xfrm>
          <a:prstGeom prst="rect">
            <a:avLst/>
          </a:prstGeom>
        </p:spPr>
      </p:pic>
      <p:pic>
        <p:nvPicPr>
          <p:cNvPr id="5" name="Picture 4"/>
          <p:cNvPicPr>
            <a:picLocks noChangeAspect="1"/>
          </p:cNvPicPr>
          <p:nvPr/>
        </p:nvPicPr>
        <p:blipFill>
          <a:blip r:embed="rId3"/>
          <a:stretch>
            <a:fillRect/>
          </a:stretch>
        </p:blipFill>
        <p:spPr>
          <a:xfrm>
            <a:off x="2633266" y="4520582"/>
            <a:ext cx="5838825" cy="1198573"/>
          </a:xfrm>
          <a:prstGeom prst="rect">
            <a:avLst/>
          </a:prstGeom>
        </p:spPr>
      </p:pic>
    </p:spTree>
    <p:extLst>
      <p:ext uri="{BB962C8B-B14F-4D97-AF65-F5344CB8AC3E}">
        <p14:creationId xmlns:p14="http://schemas.microsoft.com/office/powerpoint/2010/main" val="1607403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sizeof operator</a:t>
            </a:r>
            <a:br>
              <a:rPr lang="en-US" b="1" dirty="0"/>
            </a:br>
            <a:endParaRPr lang="en-US" dirty="0"/>
          </a:p>
        </p:txBody>
      </p:sp>
      <p:sp>
        <p:nvSpPr>
          <p:cNvPr id="3" name="Content Placeholder 2"/>
          <p:cNvSpPr>
            <a:spLocks noGrp="1"/>
          </p:cNvSpPr>
          <p:nvPr>
            <p:ph idx="1"/>
          </p:nvPr>
        </p:nvSpPr>
        <p:spPr>
          <a:xfrm>
            <a:off x="2592925" y="1648496"/>
            <a:ext cx="8911686" cy="4262726"/>
          </a:xfrm>
        </p:spPr>
        <p:txBody>
          <a:bodyPr/>
          <a:lstStyle/>
          <a:p>
            <a:r>
              <a:rPr lang="en-US" dirty="0"/>
              <a:t>The </a:t>
            </a:r>
            <a:r>
              <a:rPr lang="en-US" b="1" dirty="0"/>
              <a:t>sizeof</a:t>
            </a:r>
            <a:r>
              <a:rPr lang="en-US" dirty="0"/>
              <a:t> operator is used to calculate the size of data type or variables. This operator returns the size of its variable in bytes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754401" y="2502076"/>
            <a:ext cx="7960822" cy="3550993"/>
          </a:xfrm>
          <a:prstGeom prst="rect">
            <a:avLst/>
          </a:prstGeom>
        </p:spPr>
      </p:pic>
    </p:spTree>
    <p:extLst>
      <p:ext uri="{BB962C8B-B14F-4D97-AF65-F5344CB8AC3E}">
        <p14:creationId xmlns:p14="http://schemas.microsoft.com/office/powerpoint/2010/main" val="11149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535" y="1493155"/>
            <a:ext cx="8911687" cy="1280890"/>
          </a:xfrm>
        </p:spPr>
        <p:txBody>
          <a:bodyPr>
            <a:noAutofit/>
          </a:bodyPr>
          <a:lstStyle/>
          <a:p>
            <a:r>
              <a:rPr lang="en-US" sz="4400" b="1" i="1" dirty="0"/>
              <a:t>Interpreter</a:t>
            </a:r>
            <a:br>
              <a:rPr lang="en-US" sz="4400" b="1" i="1" dirty="0"/>
            </a:br>
            <a:endParaRPr lang="en-US" sz="4400" i="1" dirty="0"/>
          </a:p>
        </p:txBody>
      </p:sp>
      <p:sp>
        <p:nvSpPr>
          <p:cNvPr id="3" name="Content Placeholder 2"/>
          <p:cNvSpPr>
            <a:spLocks noGrp="1"/>
          </p:cNvSpPr>
          <p:nvPr>
            <p:ph idx="1"/>
          </p:nvPr>
        </p:nvSpPr>
        <p:spPr/>
        <p:txBody>
          <a:bodyPr/>
          <a:lstStyle/>
          <a:p>
            <a:pPr marL="0" indent="0">
              <a:buNone/>
            </a:pPr>
            <a:endParaRPr lang="en-US" b="1" dirty="0"/>
          </a:p>
          <a:p>
            <a:r>
              <a:rPr lang="en-US" dirty="0"/>
              <a:t>It is system software which is used to convert programming language code into binary format in step by step process</a:t>
            </a:r>
          </a:p>
          <a:p>
            <a:endParaRPr lang="en-US" dirty="0"/>
          </a:p>
        </p:txBody>
      </p:sp>
      <p:pic>
        <p:nvPicPr>
          <p:cNvPr id="4" name="Picture 3"/>
          <p:cNvPicPr>
            <a:picLocks noChangeAspect="1"/>
          </p:cNvPicPr>
          <p:nvPr/>
        </p:nvPicPr>
        <p:blipFill rotWithShape="1">
          <a:blip r:embed="rId2"/>
          <a:srcRect l="2484" t="3718" r="4701"/>
          <a:stretch/>
        </p:blipFill>
        <p:spPr>
          <a:xfrm>
            <a:off x="2781838" y="3696236"/>
            <a:ext cx="6735650" cy="2214985"/>
          </a:xfrm>
          <a:prstGeom prst="rect">
            <a:avLst/>
          </a:prstGeom>
        </p:spPr>
      </p:pic>
    </p:spTree>
    <p:extLst>
      <p:ext uri="{BB962C8B-B14F-4D97-AF65-F5344CB8AC3E}">
        <p14:creationId xmlns:p14="http://schemas.microsoft.com/office/powerpoint/2010/main" val="2352199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5100" y="2024890"/>
            <a:ext cx="8985429" cy="2920598"/>
          </a:xfrm>
          <a:prstGeom prst="rect">
            <a:avLst/>
          </a:prstGeom>
        </p:spPr>
      </p:pic>
    </p:spTree>
    <p:extLst>
      <p:ext uri="{BB962C8B-B14F-4D97-AF65-F5344CB8AC3E}">
        <p14:creationId xmlns:p14="http://schemas.microsoft.com/office/powerpoint/2010/main" val="1548639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a:t>
            </a:r>
            <a:br>
              <a:rPr lang="en-US" b="1" dirty="0"/>
            </a:br>
            <a:endParaRPr lang="en-US" dirty="0"/>
          </a:p>
        </p:txBody>
      </p:sp>
      <p:sp>
        <p:nvSpPr>
          <p:cNvPr id="3" name="Content Placeholder 2"/>
          <p:cNvSpPr>
            <a:spLocks noGrp="1"/>
          </p:cNvSpPr>
          <p:nvPr>
            <p:ph idx="1"/>
          </p:nvPr>
        </p:nvSpPr>
        <p:spPr/>
        <p:txBody>
          <a:bodyPr/>
          <a:lstStyle/>
          <a:p>
            <a:r>
              <a:rPr lang="en-US" b="1" dirty="0"/>
              <a:t>Error</a:t>
            </a:r>
            <a:r>
              <a:rPr lang="en-US" dirty="0"/>
              <a:t> is a abnormal condition whenever it occurs execution of the program is stopped these are mainly classified into following types</a:t>
            </a:r>
            <a:r>
              <a:rPr lang="en-US" dirty="0" smtClean="0"/>
              <a:t>.</a:t>
            </a:r>
          </a:p>
          <a:p>
            <a:r>
              <a:rPr lang="en-US" dirty="0"/>
              <a:t>Compile time </a:t>
            </a:r>
            <a:r>
              <a:rPr lang="en-US" dirty="0" smtClean="0"/>
              <a:t>error</a:t>
            </a:r>
          </a:p>
          <a:p>
            <a:r>
              <a:rPr lang="en-US" dirty="0" smtClean="0"/>
              <a:t>Run time error</a:t>
            </a:r>
          </a:p>
          <a:p>
            <a:endParaRPr lang="en-US" dirty="0"/>
          </a:p>
        </p:txBody>
      </p:sp>
    </p:spTree>
    <p:extLst>
      <p:ext uri="{BB962C8B-B14F-4D97-AF65-F5344CB8AC3E}">
        <p14:creationId xmlns:p14="http://schemas.microsoft.com/office/powerpoint/2010/main" val="1360736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871" y="1203720"/>
            <a:ext cx="8911687" cy="1280890"/>
          </a:xfrm>
        </p:spPr>
        <p:txBody>
          <a:bodyPr/>
          <a:lstStyle/>
          <a:p>
            <a:r>
              <a:rPr lang="en-US" b="1" dirty="0"/>
              <a:t>Assembler</a:t>
            </a:r>
            <a:br>
              <a:rPr lang="en-US" b="1" dirty="0"/>
            </a:br>
            <a:endParaRPr lang="en-US" dirty="0"/>
          </a:p>
        </p:txBody>
      </p:sp>
      <p:sp>
        <p:nvSpPr>
          <p:cNvPr id="3" name="Content Placeholder 2"/>
          <p:cNvSpPr>
            <a:spLocks noGrp="1"/>
          </p:cNvSpPr>
          <p:nvPr>
            <p:ph idx="1"/>
          </p:nvPr>
        </p:nvSpPr>
        <p:spPr/>
        <p:txBody>
          <a:bodyPr/>
          <a:lstStyle/>
          <a:p>
            <a:r>
              <a:rPr lang="en-US" dirty="0"/>
              <a:t>An assembler is system software which is used to convert the assembly language instruction into binary format in step by step process. An assembler is system software which is used to convert the assembly language instruction into binary format.</a:t>
            </a:r>
          </a:p>
        </p:txBody>
      </p:sp>
      <p:sp>
        <p:nvSpPr>
          <p:cNvPr id="4" name="Rounded Rectangle 3"/>
          <p:cNvSpPr/>
          <p:nvPr/>
        </p:nvSpPr>
        <p:spPr>
          <a:xfrm>
            <a:off x="2910625" y="3863662"/>
            <a:ext cx="2228045" cy="9787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a:off x="5409127" y="4365938"/>
            <a:ext cx="2266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872771" y="3850783"/>
            <a:ext cx="2511380" cy="8628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Machine Code</a:t>
            </a:r>
            <a:endParaRPr lang="en-US" dirty="0"/>
          </a:p>
        </p:txBody>
      </p:sp>
      <p:sp>
        <p:nvSpPr>
          <p:cNvPr id="8" name="TextBox 7"/>
          <p:cNvSpPr txBox="1"/>
          <p:nvPr/>
        </p:nvSpPr>
        <p:spPr>
          <a:xfrm>
            <a:off x="3314420" y="4029893"/>
            <a:ext cx="1558343" cy="646331"/>
          </a:xfrm>
          <a:prstGeom prst="rect">
            <a:avLst/>
          </a:prstGeom>
          <a:noFill/>
        </p:spPr>
        <p:txBody>
          <a:bodyPr wrap="square" rtlCol="0">
            <a:spAutoFit/>
          </a:bodyPr>
          <a:lstStyle/>
          <a:p>
            <a:r>
              <a:rPr lang="en-US" dirty="0" smtClean="0"/>
              <a:t>Assembly Code</a:t>
            </a:r>
            <a:endParaRPr lang="en-US" dirty="0"/>
          </a:p>
        </p:txBody>
      </p:sp>
      <p:sp>
        <p:nvSpPr>
          <p:cNvPr id="9" name="TextBox 8"/>
          <p:cNvSpPr txBox="1"/>
          <p:nvPr/>
        </p:nvSpPr>
        <p:spPr>
          <a:xfrm>
            <a:off x="5512158" y="4365938"/>
            <a:ext cx="1854557" cy="369332"/>
          </a:xfrm>
          <a:prstGeom prst="rect">
            <a:avLst/>
          </a:prstGeom>
          <a:noFill/>
        </p:spPr>
        <p:txBody>
          <a:bodyPr wrap="square" rtlCol="0">
            <a:spAutoFit/>
          </a:bodyPr>
          <a:lstStyle/>
          <a:p>
            <a:r>
              <a:rPr lang="en-US" dirty="0" smtClean="0"/>
              <a:t>      Assembler</a:t>
            </a:r>
            <a:endParaRPr lang="en-US" dirty="0"/>
          </a:p>
        </p:txBody>
      </p:sp>
    </p:spTree>
    <p:extLst>
      <p:ext uri="{BB962C8B-B14F-4D97-AF65-F5344CB8AC3E}">
        <p14:creationId xmlns:p14="http://schemas.microsoft.com/office/powerpoint/2010/main" val="119354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i="1" dirty="0"/>
              <a:t>Compiler Vs Interpreter</a:t>
            </a:r>
            <a:br>
              <a:rPr lang="en-US" sz="4400" b="1" i="1" dirty="0"/>
            </a:br>
            <a:endParaRPr lang="en-US" sz="4400" i="1" dirty="0"/>
          </a:p>
        </p:txBody>
      </p:sp>
      <p:pic>
        <p:nvPicPr>
          <p:cNvPr id="4" name="Content Placeholder 3"/>
          <p:cNvPicPr>
            <a:picLocks noGrp="1" noChangeAspect="1"/>
          </p:cNvPicPr>
          <p:nvPr>
            <p:ph idx="1"/>
          </p:nvPr>
        </p:nvPicPr>
        <p:blipFill>
          <a:blip r:embed="rId2"/>
          <a:stretch>
            <a:fillRect/>
          </a:stretch>
        </p:blipFill>
        <p:spPr>
          <a:xfrm>
            <a:off x="2446986" y="1905001"/>
            <a:ext cx="7972022" cy="4148070"/>
          </a:xfrm>
          <a:prstGeom prst="rect">
            <a:avLst/>
          </a:prstGeom>
        </p:spPr>
      </p:pic>
    </p:spTree>
    <p:extLst>
      <p:ext uri="{BB962C8B-B14F-4D97-AF65-F5344CB8AC3E}">
        <p14:creationId xmlns:p14="http://schemas.microsoft.com/office/powerpoint/2010/main" val="296516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endParaRPr lang="en-US" dirty="0"/>
          </a:p>
        </p:txBody>
      </p:sp>
      <p:pic>
        <p:nvPicPr>
          <p:cNvPr id="8" name="Content Placeholder 7"/>
          <p:cNvPicPr>
            <a:picLocks noGrp="1" noChangeAspect="1"/>
          </p:cNvPicPr>
          <p:nvPr>
            <p:ph idx="1"/>
          </p:nvPr>
        </p:nvPicPr>
        <p:blipFill>
          <a:blip r:embed="rId2"/>
          <a:stretch>
            <a:fillRect/>
          </a:stretch>
        </p:blipFill>
        <p:spPr>
          <a:xfrm>
            <a:off x="3657600" y="1468193"/>
            <a:ext cx="6091707" cy="4829576"/>
          </a:xfrm>
          <a:prstGeom prst="rect">
            <a:avLst/>
          </a:prstGeom>
        </p:spPr>
      </p:pic>
    </p:spTree>
    <p:extLst>
      <p:ext uri="{BB962C8B-B14F-4D97-AF65-F5344CB8AC3E}">
        <p14:creationId xmlns:p14="http://schemas.microsoft.com/office/powerpoint/2010/main" val="2846867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C</a:t>
            </a:r>
            <a:br>
              <a:rPr lang="en-US" b="1" dirty="0"/>
            </a:br>
            <a:endParaRPr lang="en-US" dirty="0"/>
          </a:p>
        </p:txBody>
      </p:sp>
      <p:sp>
        <p:nvSpPr>
          <p:cNvPr id="4" name="Content Placeholder 2"/>
          <p:cNvSpPr>
            <a:spLocks noGrp="1"/>
          </p:cNvSpPr>
          <p:nvPr>
            <p:ph idx="1"/>
          </p:nvPr>
        </p:nvSpPr>
        <p:spPr/>
        <p:txBody>
          <a:bodyPr/>
          <a:lstStyle/>
          <a:p>
            <a:r>
              <a:rPr lang="en-US" b="1" dirty="0"/>
              <a:t>C</a:t>
            </a:r>
            <a:r>
              <a:rPr lang="en-US" dirty="0"/>
              <a:t> is a computer programming language developed in 1972 by </a:t>
            </a:r>
            <a:r>
              <a:rPr lang="en-US" b="1" dirty="0"/>
              <a:t>Dennis M. Ritchie</a:t>
            </a:r>
            <a:r>
              <a:rPr lang="en-US" dirty="0"/>
              <a:t> at the Bell Telephone Laboratories to develop the UNIX Operating System. C is a simple and </a:t>
            </a:r>
            <a:r>
              <a:rPr lang="en-US" b="1" dirty="0"/>
              <a:t>structure oriented</a:t>
            </a:r>
            <a:r>
              <a:rPr lang="en-US" dirty="0"/>
              <a:t> programming </a:t>
            </a:r>
            <a:r>
              <a:rPr lang="en-US" dirty="0" smtClean="0"/>
              <a:t>language.</a:t>
            </a:r>
          </a:p>
          <a:p>
            <a:r>
              <a:rPr lang="en-US" dirty="0"/>
              <a:t>C is also called </a:t>
            </a:r>
            <a:r>
              <a:rPr lang="en-US" b="1" dirty="0"/>
              <a:t>mother Language</a:t>
            </a:r>
            <a:r>
              <a:rPr lang="en-US" dirty="0"/>
              <a:t> of all programming </a:t>
            </a:r>
            <a:r>
              <a:rPr lang="en-US" dirty="0" smtClean="0"/>
              <a:t>Language.</a:t>
            </a:r>
          </a:p>
          <a:p>
            <a:r>
              <a:rPr lang="en-US" dirty="0"/>
              <a:t>It is the most widely use computer programming </a:t>
            </a:r>
            <a:r>
              <a:rPr lang="en-US" dirty="0" smtClean="0"/>
              <a:t>language.</a:t>
            </a:r>
          </a:p>
          <a:p>
            <a:r>
              <a:rPr lang="en-US" dirty="0"/>
              <a:t>This language is used for develop system software and Operating System</a:t>
            </a:r>
            <a:r>
              <a:rPr lang="en-US" dirty="0" smtClean="0"/>
              <a:t>.</a:t>
            </a:r>
          </a:p>
          <a:p>
            <a:r>
              <a:rPr lang="en-US" dirty="0"/>
              <a:t>All other programming languages were derived directly or indirectly from C programming concepts.</a:t>
            </a:r>
            <a:endParaRPr lang="en-US" dirty="0" smtClean="0"/>
          </a:p>
          <a:p>
            <a:endParaRPr lang="en-US" dirty="0"/>
          </a:p>
        </p:txBody>
      </p:sp>
    </p:spTree>
    <p:extLst>
      <p:ext uri="{BB962C8B-B14F-4D97-AF65-F5344CB8AC3E}">
        <p14:creationId xmlns:p14="http://schemas.microsoft.com/office/powerpoint/2010/main" val="358621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we use C Language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C Language </a:t>
            </a:r>
            <a:r>
              <a:rPr lang="en-US" dirty="0"/>
              <a:t>is mainly used for;</a:t>
            </a:r>
          </a:p>
          <a:p>
            <a:r>
              <a:rPr lang="en-US" dirty="0"/>
              <a:t>Design Operating system</a:t>
            </a:r>
          </a:p>
          <a:p>
            <a:r>
              <a:rPr lang="en-US" dirty="0"/>
              <a:t>Design Language Compiler</a:t>
            </a:r>
          </a:p>
          <a:p>
            <a:r>
              <a:rPr lang="en-US" dirty="0"/>
              <a:t>Design Database</a:t>
            </a:r>
          </a:p>
          <a:p>
            <a:r>
              <a:rPr lang="en-US" dirty="0"/>
              <a:t>Language Interpreters</a:t>
            </a:r>
          </a:p>
          <a:p>
            <a:r>
              <a:rPr lang="en-US" dirty="0"/>
              <a:t>Utilities</a:t>
            </a:r>
          </a:p>
          <a:p>
            <a:r>
              <a:rPr lang="en-US" dirty="0"/>
              <a:t>Network Drivers</a:t>
            </a:r>
          </a:p>
          <a:p>
            <a:r>
              <a:rPr lang="en-US" dirty="0"/>
              <a:t>Assemblers</a:t>
            </a:r>
          </a:p>
          <a:p>
            <a:endParaRPr lang="en-US" dirty="0"/>
          </a:p>
        </p:txBody>
      </p:sp>
    </p:spTree>
    <p:extLst>
      <p:ext uri="{BB962C8B-B14F-4D97-AF65-F5344CB8AC3E}">
        <p14:creationId xmlns:p14="http://schemas.microsoft.com/office/powerpoint/2010/main" val="4244371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C</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592926" y="2133600"/>
            <a:ext cx="8148054" cy="4151290"/>
          </a:xfrm>
          <a:prstGeom prst="rect">
            <a:avLst/>
          </a:prstGeom>
        </p:spPr>
      </p:pic>
    </p:spTree>
    <p:extLst>
      <p:ext uri="{BB962C8B-B14F-4D97-AF65-F5344CB8AC3E}">
        <p14:creationId xmlns:p14="http://schemas.microsoft.com/office/powerpoint/2010/main" val="2594466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723</Words>
  <Application>Microsoft Office PowerPoint</Application>
  <PresentationFormat>Widescreen</PresentationFormat>
  <Paragraphs>133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Helvetica</vt:lpstr>
      <vt:lpstr>Open Sans</vt:lpstr>
      <vt:lpstr>Wingdings 3</vt:lpstr>
      <vt:lpstr>Wisp</vt:lpstr>
      <vt:lpstr>Introduction To C Programming </vt:lpstr>
      <vt:lpstr>Language Translators </vt:lpstr>
      <vt:lpstr>Interpreter </vt:lpstr>
      <vt:lpstr>Assembler </vt:lpstr>
      <vt:lpstr>Compiler Vs Interpreter </vt:lpstr>
      <vt:lpstr> </vt:lpstr>
      <vt:lpstr>Overview of C </vt:lpstr>
      <vt:lpstr>Where we use C Language </vt:lpstr>
      <vt:lpstr>Features of C </vt:lpstr>
      <vt:lpstr>PowerPoint Presentation</vt:lpstr>
      <vt:lpstr>Applications of C </vt:lpstr>
      <vt:lpstr>Installation of TC  </vt:lpstr>
      <vt:lpstr>PowerPoint Presentation</vt:lpstr>
      <vt:lpstr>Source Code Vs Object Code </vt:lpstr>
      <vt:lpstr>Comments in C </vt:lpstr>
      <vt:lpstr>Keywords </vt:lpstr>
      <vt:lpstr>Types of Constant in C </vt:lpstr>
      <vt:lpstr>PowerPoint Presentation</vt:lpstr>
      <vt:lpstr>Declare constant </vt:lpstr>
      <vt:lpstr>Variable </vt:lpstr>
      <vt:lpstr>Rules to declare a Variable </vt:lpstr>
      <vt:lpstr>Variable initialization </vt:lpstr>
      <vt:lpstr>Scope of variable </vt:lpstr>
      <vt:lpstr>Example of Global and Local variable </vt:lpstr>
      <vt:lpstr>Datatype in C Language </vt:lpstr>
      <vt:lpstr>Operators </vt:lpstr>
      <vt:lpstr>PowerPoint Presentation</vt:lpstr>
      <vt:lpstr>First Program </vt:lpstr>
      <vt:lpstr>sizeof operator </vt:lpstr>
      <vt:lpstr>PowerPoint Presentation</vt:lpstr>
      <vt:lpstr>Error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shoukat Malik</dc:creator>
  <cp:lastModifiedBy>shoukat Malik</cp:lastModifiedBy>
  <cp:revision>36</cp:revision>
  <dcterms:created xsi:type="dcterms:W3CDTF">2017-08-20T22:41:19Z</dcterms:created>
  <dcterms:modified xsi:type="dcterms:W3CDTF">2017-08-23T10:08:01Z</dcterms:modified>
</cp:coreProperties>
</file>