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9/25/2017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9/25/2017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9/25/2017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9/25/2017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String Functions</a:t>
            </a:r>
            <a:endParaRPr lang="en-US" dirty="0"/>
          </a:p>
        </p:txBody>
      </p:sp>
      <p:sp>
        <p:nvSpPr>
          <p:cNvPr id="3" name="Subtitle 2"/>
          <p:cNvSpPr>
            <a:spLocks noGrp="1"/>
          </p:cNvSpPr>
          <p:nvPr>
            <p:ph type="subTitle" idx="1"/>
          </p:nvPr>
        </p:nvSpPr>
        <p:spPr/>
        <p:txBody>
          <a:bodyPr/>
          <a:lstStyle/>
          <a:p>
            <a:r>
              <a:rPr lang="en-US" dirty="0" smtClean="0"/>
              <a:t>Sir Shoukat Malik BS.Software Engineering SSUET Karachi</a:t>
            </a:r>
            <a:endParaRPr lang="en-US" dirty="0"/>
          </a:p>
        </p:txBody>
      </p:sp>
    </p:spTree>
    <p:extLst>
      <p:ext uri="{BB962C8B-B14F-4D97-AF65-F5344CB8AC3E}">
        <p14:creationId xmlns:p14="http://schemas.microsoft.com/office/powerpoint/2010/main" val="17407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 </a:t>
            </a:r>
            <a:r>
              <a:rPr lang="en-US" b="1" dirty="0" err="1"/>
              <a:t>strlen</a:t>
            </a:r>
            <a:r>
              <a:rPr lang="en-US" b="1" dirty="0"/>
              <a:t>() function</a:t>
            </a:r>
            <a:br>
              <a:rPr lang="en-US" b="1" dirty="0"/>
            </a:br>
            <a:endParaRPr lang="en-US" dirty="0"/>
          </a:p>
        </p:txBody>
      </p:sp>
      <p:sp>
        <p:nvSpPr>
          <p:cNvPr id="3" name="Content Placeholder 2"/>
          <p:cNvSpPr>
            <a:spLocks noGrp="1"/>
          </p:cNvSpPr>
          <p:nvPr>
            <p:ph idx="1"/>
          </p:nvPr>
        </p:nvSpPr>
        <p:spPr/>
        <p:txBody>
          <a:bodyPr/>
          <a:lstStyle/>
          <a:p>
            <a:pPr fontAlgn="base"/>
            <a:r>
              <a:rPr lang="en-US" dirty="0" err="1"/>
              <a:t>strlen</a:t>
            </a:r>
            <a:r>
              <a:rPr lang="en-US" dirty="0"/>
              <a:t>( ) function in C gives the length of the given string. Syntax for </a:t>
            </a:r>
            <a:r>
              <a:rPr lang="en-US" dirty="0" err="1"/>
              <a:t>strlen</a:t>
            </a:r>
            <a:r>
              <a:rPr lang="en-US" dirty="0"/>
              <a:t>( ) function is given below.</a:t>
            </a:r>
            <a:br>
              <a:rPr lang="en-US" dirty="0"/>
            </a:br>
            <a:r>
              <a:rPr lang="en-US" dirty="0" err="1"/>
              <a:t>size_t</a:t>
            </a:r>
            <a:r>
              <a:rPr lang="en-US" dirty="0"/>
              <a:t> </a:t>
            </a:r>
            <a:r>
              <a:rPr lang="en-US" dirty="0" err="1"/>
              <a:t>strlen</a:t>
            </a:r>
            <a:r>
              <a:rPr lang="en-US" dirty="0"/>
              <a:t> ( const char * </a:t>
            </a:r>
            <a:r>
              <a:rPr lang="en-US" dirty="0" err="1"/>
              <a:t>str</a:t>
            </a:r>
            <a:r>
              <a:rPr lang="en-US" dirty="0"/>
              <a:t> );</a:t>
            </a:r>
          </a:p>
          <a:p>
            <a:pPr fontAlgn="base"/>
            <a:r>
              <a:rPr lang="en-US" dirty="0" err="1"/>
              <a:t>strlen</a:t>
            </a:r>
            <a:r>
              <a:rPr lang="en-US" dirty="0"/>
              <a:t>( ) function counts the number of characters in a given string and returns the integer value.</a:t>
            </a:r>
          </a:p>
          <a:p>
            <a:pPr fontAlgn="base"/>
            <a:r>
              <a:rPr lang="en-US" dirty="0"/>
              <a:t>It stops counting the character when null character is found. Because, null character indicates the end of the string in C.</a:t>
            </a:r>
          </a:p>
          <a:p>
            <a:endParaRPr lang="en-US" dirty="0"/>
          </a:p>
        </p:txBody>
      </p:sp>
    </p:spTree>
    <p:extLst>
      <p:ext uri="{BB962C8B-B14F-4D97-AF65-F5344CB8AC3E}">
        <p14:creationId xmlns:p14="http://schemas.microsoft.com/office/powerpoint/2010/main" val="2525377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EXAMPLE PROGRAM FOR STRLEN() FUNCTION IN C:</a:t>
            </a:r>
            <a:br>
              <a:rPr lang="en-US" b="1" cap="all" dirty="0"/>
            </a:br>
            <a:endParaRPr lang="en-US" dirty="0"/>
          </a:p>
        </p:txBody>
      </p:sp>
      <p:sp>
        <p:nvSpPr>
          <p:cNvPr id="3" name="Content Placeholder 2"/>
          <p:cNvSpPr>
            <a:spLocks noGrp="1"/>
          </p:cNvSpPr>
          <p:nvPr>
            <p:ph idx="1"/>
          </p:nvPr>
        </p:nvSpPr>
        <p:spPr/>
        <p:txBody>
          <a:bodyPr>
            <a:normAutofit lnSpcReduction="10000"/>
          </a:bodyPr>
          <a:lstStyle/>
          <a:p>
            <a:pPr fontAlgn="base"/>
            <a:r>
              <a:rPr lang="en-US" dirty="0"/>
              <a:t>#include &lt;</a:t>
            </a:r>
            <a:r>
              <a:rPr lang="en-US" dirty="0" err="1"/>
              <a:t>stdio.h</a:t>
            </a:r>
            <a:r>
              <a:rPr lang="en-US" dirty="0"/>
              <a:t>&gt;</a:t>
            </a:r>
          </a:p>
          <a:p>
            <a:pPr fontAlgn="base"/>
            <a:r>
              <a:rPr lang="en-US" dirty="0"/>
              <a:t>#include &lt;</a:t>
            </a:r>
            <a:r>
              <a:rPr lang="en-US" dirty="0" err="1"/>
              <a:t>string.h</a:t>
            </a:r>
            <a:r>
              <a:rPr lang="en-US" dirty="0"/>
              <a:t>&gt;</a:t>
            </a:r>
          </a:p>
          <a:p>
            <a:pPr fontAlgn="base"/>
            <a:r>
              <a:rPr lang="en-US" dirty="0"/>
              <a:t> </a:t>
            </a:r>
          </a:p>
          <a:p>
            <a:pPr fontAlgn="base"/>
            <a:r>
              <a:rPr lang="en-US" b="1" dirty="0"/>
              <a:t>int</a:t>
            </a:r>
            <a:r>
              <a:rPr lang="en-US" dirty="0"/>
              <a:t> main( )</a:t>
            </a:r>
          </a:p>
          <a:p>
            <a:pPr fontAlgn="base"/>
            <a:r>
              <a:rPr lang="en-US" dirty="0"/>
              <a:t>{</a:t>
            </a:r>
          </a:p>
          <a:p>
            <a:pPr fontAlgn="base"/>
            <a:r>
              <a:rPr lang="en-US" dirty="0"/>
              <a:t>    </a:t>
            </a:r>
            <a:r>
              <a:rPr lang="en-US" b="1" dirty="0"/>
              <a:t>int</a:t>
            </a:r>
            <a:r>
              <a:rPr lang="en-US" dirty="0"/>
              <a:t> </a:t>
            </a:r>
            <a:r>
              <a:rPr lang="en-US" dirty="0" err="1"/>
              <a:t>len</a:t>
            </a:r>
            <a:r>
              <a:rPr lang="en-US" dirty="0"/>
              <a:t>;</a:t>
            </a:r>
          </a:p>
          <a:p>
            <a:pPr fontAlgn="base"/>
            <a:r>
              <a:rPr lang="en-US" dirty="0"/>
              <a:t>    </a:t>
            </a:r>
            <a:r>
              <a:rPr lang="en-US" b="1" dirty="0"/>
              <a:t>char</a:t>
            </a:r>
            <a:r>
              <a:rPr lang="en-US" dirty="0"/>
              <a:t> </a:t>
            </a:r>
            <a:r>
              <a:rPr lang="en-US" b="1" dirty="0"/>
              <a:t>array</a:t>
            </a:r>
            <a:r>
              <a:rPr lang="en-US" dirty="0"/>
              <a:t>[20]="fresh2refresh.com" ;</a:t>
            </a:r>
          </a:p>
          <a:p>
            <a:pPr fontAlgn="base"/>
            <a:r>
              <a:rPr lang="en-US" dirty="0"/>
              <a:t> </a:t>
            </a:r>
          </a:p>
          <a:p>
            <a:pPr fontAlgn="base"/>
            <a:r>
              <a:rPr lang="en-US" dirty="0"/>
              <a:t>    </a:t>
            </a:r>
            <a:r>
              <a:rPr lang="en-US" dirty="0" err="1"/>
              <a:t>len</a:t>
            </a:r>
            <a:r>
              <a:rPr lang="en-US" dirty="0"/>
              <a:t> = </a:t>
            </a:r>
            <a:r>
              <a:rPr lang="en-US" dirty="0" err="1"/>
              <a:t>strlen</a:t>
            </a:r>
            <a:r>
              <a:rPr lang="en-US" dirty="0"/>
              <a:t>(</a:t>
            </a:r>
            <a:r>
              <a:rPr lang="en-US" b="1" dirty="0"/>
              <a:t>array</a:t>
            </a:r>
            <a:r>
              <a:rPr lang="en-US" dirty="0"/>
              <a:t>) ;</a:t>
            </a:r>
          </a:p>
          <a:p>
            <a:pPr fontAlgn="base"/>
            <a:r>
              <a:rPr lang="en-US" dirty="0"/>
              <a:t> </a:t>
            </a:r>
          </a:p>
          <a:p>
            <a:pPr fontAlgn="base"/>
            <a:r>
              <a:rPr lang="en-US" dirty="0"/>
              <a:t>    </a:t>
            </a:r>
            <a:r>
              <a:rPr lang="en-US" b="1" dirty="0"/>
              <a:t>printf</a:t>
            </a:r>
            <a:r>
              <a:rPr lang="en-US" dirty="0"/>
              <a:t> ( "\string length  = %d \n" , </a:t>
            </a:r>
            <a:r>
              <a:rPr lang="en-US" dirty="0" err="1"/>
              <a:t>len</a:t>
            </a:r>
            <a:r>
              <a:rPr lang="en-US" dirty="0"/>
              <a:t> ) ;</a:t>
            </a:r>
          </a:p>
          <a:p>
            <a:pPr fontAlgn="base"/>
            <a:r>
              <a:rPr lang="en-US" dirty="0"/>
              <a:t>    </a:t>
            </a:r>
            <a:r>
              <a:rPr lang="en-US" b="1" dirty="0"/>
              <a:t>return</a:t>
            </a:r>
            <a:r>
              <a:rPr lang="en-US" dirty="0"/>
              <a:t> 0;</a:t>
            </a:r>
          </a:p>
          <a:p>
            <a:pPr fontAlgn="base"/>
            <a:r>
              <a:rPr lang="en-US" dirty="0"/>
              <a:t>}</a:t>
            </a:r>
          </a:p>
          <a:p>
            <a:endParaRPr lang="en-US" dirty="0"/>
          </a:p>
        </p:txBody>
      </p:sp>
    </p:spTree>
    <p:extLst>
      <p:ext uri="{BB962C8B-B14F-4D97-AF65-F5344CB8AC3E}">
        <p14:creationId xmlns:p14="http://schemas.microsoft.com/office/powerpoint/2010/main" val="3140331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 </a:t>
            </a:r>
            <a:r>
              <a:rPr lang="en-US" b="1" dirty="0" err="1"/>
              <a:t>strcmp</a:t>
            </a:r>
            <a:r>
              <a:rPr lang="en-US" b="1" dirty="0"/>
              <a:t>() function</a:t>
            </a:r>
            <a:br>
              <a:rPr lang="en-US" b="1" dirty="0"/>
            </a:br>
            <a:endParaRPr lang="en-US" dirty="0"/>
          </a:p>
        </p:txBody>
      </p:sp>
      <p:sp>
        <p:nvSpPr>
          <p:cNvPr id="3" name="Content Placeholder 2"/>
          <p:cNvSpPr>
            <a:spLocks noGrp="1"/>
          </p:cNvSpPr>
          <p:nvPr>
            <p:ph idx="1"/>
          </p:nvPr>
        </p:nvSpPr>
        <p:spPr/>
        <p:txBody>
          <a:bodyPr/>
          <a:lstStyle/>
          <a:p>
            <a:pPr fontAlgn="base"/>
            <a:r>
              <a:rPr lang="en-US" dirty="0" err="1"/>
              <a:t>strcmp</a:t>
            </a:r>
            <a:r>
              <a:rPr lang="en-US" dirty="0"/>
              <a:t>( ) function in C compares two given strings and returns zero if they are same.</a:t>
            </a:r>
          </a:p>
          <a:p>
            <a:pPr fontAlgn="base"/>
            <a:r>
              <a:rPr lang="en-US" dirty="0"/>
              <a:t>If length of string1 &lt; string2, it returns &lt; 0 value. If length of string1 &gt; string2, it returns &gt; 0 value. Syntax for </a:t>
            </a:r>
            <a:r>
              <a:rPr lang="en-US" dirty="0" err="1"/>
              <a:t>strcmp</a:t>
            </a:r>
            <a:r>
              <a:rPr lang="en-US" dirty="0"/>
              <a:t>( ) function is given below.</a:t>
            </a:r>
            <a:br>
              <a:rPr lang="en-US" dirty="0"/>
            </a:br>
            <a:r>
              <a:rPr lang="en-US" dirty="0"/>
              <a:t>int </a:t>
            </a:r>
            <a:r>
              <a:rPr lang="en-US" dirty="0" err="1"/>
              <a:t>strcmp</a:t>
            </a:r>
            <a:r>
              <a:rPr lang="en-US" dirty="0"/>
              <a:t> ( const char * str1, const char * str2 );</a:t>
            </a:r>
          </a:p>
          <a:p>
            <a:pPr fontAlgn="base"/>
            <a:r>
              <a:rPr lang="en-US" dirty="0" err="1"/>
              <a:t>strcmp</a:t>
            </a:r>
            <a:r>
              <a:rPr lang="en-US" dirty="0"/>
              <a:t>( ) function is case sensitive. </a:t>
            </a:r>
            <a:r>
              <a:rPr lang="en-US" dirty="0" err="1"/>
              <a:t>i.e</a:t>
            </a:r>
            <a:r>
              <a:rPr lang="en-US" dirty="0"/>
              <a:t>, “A” and “a” are treated as different characters.</a:t>
            </a:r>
          </a:p>
          <a:p>
            <a:endParaRPr lang="en-US" dirty="0"/>
          </a:p>
        </p:txBody>
      </p:sp>
    </p:spTree>
    <p:extLst>
      <p:ext uri="{BB962C8B-B14F-4D97-AF65-F5344CB8AC3E}">
        <p14:creationId xmlns:p14="http://schemas.microsoft.com/office/powerpoint/2010/main" val="3177492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EXAMPLE PROGRAM </a:t>
            </a:r>
            <a:r>
              <a:rPr lang="en-US" b="1" cap="all" dirty="0" smtClean="0"/>
              <a:t>FOR</a:t>
            </a:r>
            <a:br>
              <a:rPr lang="en-US" b="1" cap="all" dirty="0" smtClean="0"/>
            </a:br>
            <a:r>
              <a:rPr lang="en-US" b="1" cap="all" dirty="0" smtClean="0"/>
              <a:t> </a:t>
            </a:r>
            <a:r>
              <a:rPr lang="en-US" b="1" cap="all" dirty="0"/>
              <a:t>STRCMP( ) FUNCTION IN C:</a:t>
            </a:r>
            <a:br>
              <a:rPr lang="en-US" b="1" cap="all" dirty="0"/>
            </a:br>
            <a:endParaRPr lang="en-US" dirty="0"/>
          </a:p>
        </p:txBody>
      </p:sp>
      <p:sp>
        <p:nvSpPr>
          <p:cNvPr id="3" name="Content Placeholder 2"/>
          <p:cNvSpPr>
            <a:spLocks noGrp="1"/>
          </p:cNvSpPr>
          <p:nvPr>
            <p:ph idx="1"/>
          </p:nvPr>
        </p:nvSpPr>
        <p:spPr/>
        <p:txBody>
          <a:bodyPr/>
          <a:lstStyle/>
          <a:p>
            <a:r>
              <a:rPr lang="en-US" dirty="0"/>
              <a:t>In this program, strings “fresh” and “refresh” are compared. 0 is returned when strings are equal. Negative value is returned when str1 &lt; str2 and positive value is returned when str1 &gt; str2.</a:t>
            </a:r>
            <a:endParaRPr lang="en-US" dirty="0"/>
          </a:p>
        </p:txBody>
      </p:sp>
    </p:spTree>
    <p:extLst>
      <p:ext uri="{BB962C8B-B14F-4D97-AF65-F5344CB8AC3E}">
        <p14:creationId xmlns:p14="http://schemas.microsoft.com/office/powerpoint/2010/main" val="2031095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dirty="0"/>
              <a:t>#include &lt;</a:t>
            </a:r>
            <a:r>
              <a:rPr lang="en-US" dirty="0" err="1"/>
              <a:t>stdio.h</a:t>
            </a:r>
            <a:r>
              <a:rPr lang="en-US" dirty="0"/>
              <a:t>&gt;</a:t>
            </a:r>
          </a:p>
          <a:p>
            <a:pPr fontAlgn="base"/>
            <a:r>
              <a:rPr lang="en-US" dirty="0"/>
              <a:t>#include &lt;</a:t>
            </a:r>
            <a:r>
              <a:rPr lang="en-US" dirty="0" err="1"/>
              <a:t>string.h</a:t>
            </a:r>
            <a:r>
              <a:rPr lang="en-US" dirty="0"/>
              <a:t>&gt;</a:t>
            </a:r>
          </a:p>
          <a:p>
            <a:pPr fontAlgn="base"/>
            <a:r>
              <a:rPr lang="en-US" b="1" dirty="0"/>
              <a:t>int</a:t>
            </a:r>
            <a:r>
              <a:rPr lang="en-US" dirty="0"/>
              <a:t> main( )</a:t>
            </a:r>
          </a:p>
          <a:p>
            <a:pPr fontAlgn="base"/>
            <a:r>
              <a:rPr lang="en-US" dirty="0"/>
              <a:t>{</a:t>
            </a:r>
          </a:p>
          <a:p>
            <a:pPr fontAlgn="base"/>
            <a:r>
              <a:rPr lang="en-US" dirty="0"/>
              <a:t>   </a:t>
            </a:r>
            <a:r>
              <a:rPr lang="en-US" b="1" dirty="0"/>
              <a:t>char</a:t>
            </a:r>
            <a:r>
              <a:rPr lang="en-US" dirty="0"/>
              <a:t> str1[ ] = "fresh" ;</a:t>
            </a:r>
          </a:p>
          <a:p>
            <a:pPr fontAlgn="base"/>
            <a:r>
              <a:rPr lang="en-US" dirty="0"/>
              <a:t>   </a:t>
            </a:r>
            <a:r>
              <a:rPr lang="en-US" b="1" dirty="0"/>
              <a:t>char</a:t>
            </a:r>
            <a:r>
              <a:rPr lang="en-US" dirty="0"/>
              <a:t> str2[ ] = "refresh" ;</a:t>
            </a:r>
          </a:p>
          <a:p>
            <a:pPr fontAlgn="base"/>
            <a:r>
              <a:rPr lang="en-US" dirty="0"/>
              <a:t>   </a:t>
            </a:r>
            <a:r>
              <a:rPr lang="en-US" b="1" dirty="0"/>
              <a:t>int</a:t>
            </a:r>
            <a:r>
              <a:rPr lang="en-US" dirty="0"/>
              <a:t> </a:t>
            </a:r>
            <a:r>
              <a:rPr lang="en-US" dirty="0" err="1"/>
              <a:t>i</a:t>
            </a:r>
            <a:r>
              <a:rPr lang="en-US" dirty="0"/>
              <a:t>, j, k ;</a:t>
            </a:r>
          </a:p>
          <a:p>
            <a:pPr fontAlgn="base"/>
            <a:r>
              <a:rPr lang="en-US" dirty="0"/>
              <a:t>   </a:t>
            </a:r>
            <a:r>
              <a:rPr lang="en-US" dirty="0" err="1"/>
              <a:t>i</a:t>
            </a:r>
            <a:r>
              <a:rPr lang="en-US" dirty="0"/>
              <a:t> = </a:t>
            </a:r>
            <a:r>
              <a:rPr lang="en-US" dirty="0" err="1"/>
              <a:t>strcmp</a:t>
            </a:r>
            <a:r>
              <a:rPr lang="en-US" dirty="0"/>
              <a:t> ( str1, "fresh" ) ;</a:t>
            </a:r>
          </a:p>
          <a:p>
            <a:pPr fontAlgn="base"/>
            <a:r>
              <a:rPr lang="en-US" dirty="0"/>
              <a:t>   j = </a:t>
            </a:r>
            <a:r>
              <a:rPr lang="en-US" dirty="0" err="1"/>
              <a:t>strcmp</a:t>
            </a:r>
            <a:r>
              <a:rPr lang="en-US" dirty="0"/>
              <a:t> ( str1, str2 ) ;</a:t>
            </a:r>
          </a:p>
          <a:p>
            <a:pPr fontAlgn="base"/>
            <a:r>
              <a:rPr lang="en-US" dirty="0"/>
              <a:t>   k = </a:t>
            </a:r>
            <a:r>
              <a:rPr lang="en-US" dirty="0" err="1"/>
              <a:t>strcmp</a:t>
            </a:r>
            <a:r>
              <a:rPr lang="en-US" dirty="0"/>
              <a:t> ( str1, "f" ) ;</a:t>
            </a:r>
          </a:p>
          <a:p>
            <a:pPr fontAlgn="base"/>
            <a:r>
              <a:rPr lang="en-US" dirty="0"/>
              <a:t>   </a:t>
            </a:r>
            <a:r>
              <a:rPr lang="en-US" b="1" dirty="0"/>
              <a:t>printf</a:t>
            </a:r>
            <a:r>
              <a:rPr lang="en-US" dirty="0"/>
              <a:t> ( "\</a:t>
            </a:r>
            <a:r>
              <a:rPr lang="en-US" dirty="0" err="1"/>
              <a:t>n%d</a:t>
            </a:r>
            <a:r>
              <a:rPr lang="en-US" dirty="0"/>
              <a:t> %d %d", </a:t>
            </a:r>
            <a:r>
              <a:rPr lang="en-US" dirty="0" err="1"/>
              <a:t>i</a:t>
            </a:r>
            <a:r>
              <a:rPr lang="en-US" dirty="0"/>
              <a:t>, j, k ) ;</a:t>
            </a:r>
          </a:p>
          <a:p>
            <a:pPr fontAlgn="base"/>
            <a:r>
              <a:rPr lang="en-US" dirty="0"/>
              <a:t>   </a:t>
            </a:r>
            <a:r>
              <a:rPr lang="en-US" b="1" dirty="0"/>
              <a:t>return</a:t>
            </a:r>
            <a:r>
              <a:rPr lang="en-US" dirty="0"/>
              <a:t> 0;</a:t>
            </a:r>
          </a:p>
          <a:p>
            <a:pPr fontAlgn="base"/>
            <a:r>
              <a:rPr lang="en-US" dirty="0"/>
              <a:t>}</a:t>
            </a:r>
          </a:p>
          <a:p>
            <a:endParaRPr lang="en-US" dirty="0"/>
          </a:p>
        </p:txBody>
      </p:sp>
    </p:spTree>
    <p:extLst>
      <p:ext uri="{BB962C8B-B14F-4D97-AF65-F5344CB8AC3E}">
        <p14:creationId xmlns:p14="http://schemas.microsoft.com/office/powerpoint/2010/main" val="3225140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C – </a:t>
            </a:r>
            <a:r>
              <a:rPr lang="en-US" b="1" dirty="0" err="1"/>
              <a:t>strlwr</a:t>
            </a:r>
            <a:r>
              <a:rPr lang="en-US" b="1" dirty="0"/>
              <a:t>() function</a:t>
            </a:r>
          </a:p>
        </p:txBody>
      </p:sp>
      <p:sp>
        <p:nvSpPr>
          <p:cNvPr id="3" name="Content Placeholder 2"/>
          <p:cNvSpPr>
            <a:spLocks noGrp="1"/>
          </p:cNvSpPr>
          <p:nvPr>
            <p:ph idx="1"/>
          </p:nvPr>
        </p:nvSpPr>
        <p:spPr/>
        <p:txBody>
          <a:bodyPr/>
          <a:lstStyle/>
          <a:p>
            <a:pPr fontAlgn="base"/>
            <a:r>
              <a:rPr lang="en-US" dirty="0" err="1" smtClean="0"/>
              <a:t>trlwr</a:t>
            </a:r>
            <a:r>
              <a:rPr lang="en-US" dirty="0"/>
              <a:t>( ) function converts a given string into lowercase. Syntax for </a:t>
            </a:r>
            <a:r>
              <a:rPr lang="en-US" dirty="0" err="1"/>
              <a:t>strlwr</a:t>
            </a:r>
            <a:r>
              <a:rPr lang="en-US" dirty="0"/>
              <a:t>( ) function is given below.</a:t>
            </a:r>
            <a:br>
              <a:rPr lang="en-US" dirty="0"/>
            </a:br>
            <a:r>
              <a:rPr lang="en-US" dirty="0"/>
              <a:t>char *</a:t>
            </a:r>
            <a:r>
              <a:rPr lang="en-US" dirty="0" err="1"/>
              <a:t>strlwr</a:t>
            </a:r>
            <a:r>
              <a:rPr lang="en-US" dirty="0"/>
              <a:t>(char *string);</a:t>
            </a:r>
          </a:p>
          <a:p>
            <a:pPr fontAlgn="base"/>
            <a:r>
              <a:rPr lang="en-US" dirty="0" err="1"/>
              <a:t>strlwr</a:t>
            </a:r>
            <a:r>
              <a:rPr lang="en-US" dirty="0"/>
              <a:t>( ) function is non standard function which may not available in standard library in C.</a:t>
            </a:r>
          </a:p>
          <a:p>
            <a:r>
              <a:rPr lang="en-US" dirty="0"/>
              <a:t>In this program, string “MODIFY This String To </a:t>
            </a:r>
            <a:r>
              <a:rPr lang="en-US" dirty="0" err="1"/>
              <a:t>LOwer</a:t>
            </a:r>
            <a:r>
              <a:rPr lang="en-US" dirty="0"/>
              <a:t>” is converted into lower case using </a:t>
            </a:r>
            <a:r>
              <a:rPr lang="en-US" dirty="0" err="1"/>
              <a:t>strlwr</a:t>
            </a:r>
            <a:r>
              <a:rPr lang="en-US" dirty="0"/>
              <a:t>( ) function and result is displayed as “modify this string to lower”.</a:t>
            </a:r>
            <a:endParaRPr lang="en-US" dirty="0"/>
          </a:p>
        </p:txBody>
      </p:sp>
    </p:spTree>
    <p:extLst>
      <p:ext uri="{BB962C8B-B14F-4D97-AF65-F5344CB8AC3E}">
        <p14:creationId xmlns:p14="http://schemas.microsoft.com/office/powerpoint/2010/main" val="707034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EXAMPLE PROGRAM FOR STRLWR() FUNCTION IN C:</a:t>
            </a:r>
            <a:br>
              <a:rPr lang="en-US" b="1" cap="all" dirty="0"/>
            </a:b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dirty="0"/>
              <a:t>#include&lt;</a:t>
            </a:r>
            <a:r>
              <a:rPr lang="en-US" dirty="0" err="1"/>
              <a:t>stdio.h</a:t>
            </a:r>
            <a:r>
              <a:rPr lang="en-US" dirty="0"/>
              <a:t>&gt;</a:t>
            </a:r>
          </a:p>
          <a:p>
            <a:pPr fontAlgn="base"/>
            <a:r>
              <a:rPr lang="en-US" dirty="0"/>
              <a:t>#include&lt;</a:t>
            </a:r>
            <a:r>
              <a:rPr lang="en-US" dirty="0" err="1"/>
              <a:t>string.h</a:t>
            </a:r>
            <a:r>
              <a:rPr lang="en-US" dirty="0"/>
              <a:t>&gt;</a:t>
            </a:r>
          </a:p>
          <a:p>
            <a:pPr fontAlgn="base"/>
            <a:r>
              <a:rPr lang="en-US" b="1" dirty="0"/>
              <a:t>int</a:t>
            </a:r>
            <a:r>
              <a:rPr lang="en-US" dirty="0"/>
              <a:t> main()</a:t>
            </a:r>
          </a:p>
          <a:p>
            <a:pPr fontAlgn="base"/>
            <a:r>
              <a:rPr lang="en-US" dirty="0"/>
              <a:t>{</a:t>
            </a:r>
          </a:p>
          <a:p>
            <a:pPr fontAlgn="base"/>
            <a:r>
              <a:rPr lang="en-US" dirty="0"/>
              <a:t>    </a:t>
            </a:r>
            <a:r>
              <a:rPr lang="en-US" b="1" dirty="0"/>
              <a:t>char</a:t>
            </a:r>
            <a:r>
              <a:rPr lang="en-US" dirty="0"/>
              <a:t> </a:t>
            </a:r>
            <a:r>
              <a:rPr lang="en-US" dirty="0" err="1"/>
              <a:t>str</a:t>
            </a:r>
            <a:r>
              <a:rPr lang="en-US" dirty="0"/>
              <a:t>[ ] = "MODIFY This String To </a:t>
            </a:r>
            <a:r>
              <a:rPr lang="en-US" dirty="0" err="1"/>
              <a:t>LOwer</a:t>
            </a:r>
            <a:r>
              <a:rPr lang="en-US" dirty="0"/>
              <a:t>";</a:t>
            </a:r>
          </a:p>
          <a:p>
            <a:pPr fontAlgn="base"/>
            <a:r>
              <a:rPr lang="en-US" dirty="0"/>
              <a:t>    </a:t>
            </a:r>
            <a:r>
              <a:rPr lang="en-US" b="1" dirty="0"/>
              <a:t>printf</a:t>
            </a:r>
            <a:r>
              <a:rPr lang="en-US" dirty="0"/>
              <a:t>("%s\n",</a:t>
            </a:r>
            <a:r>
              <a:rPr lang="en-US" dirty="0" err="1"/>
              <a:t>strlwr</a:t>
            </a:r>
            <a:r>
              <a:rPr lang="en-US" dirty="0"/>
              <a:t> (</a:t>
            </a:r>
            <a:r>
              <a:rPr lang="en-US" dirty="0" err="1"/>
              <a:t>str</a:t>
            </a:r>
            <a:r>
              <a:rPr lang="en-US" dirty="0"/>
              <a:t>));</a:t>
            </a:r>
          </a:p>
          <a:p>
            <a:pPr fontAlgn="base"/>
            <a:r>
              <a:rPr lang="en-US" dirty="0"/>
              <a:t>    </a:t>
            </a:r>
            <a:r>
              <a:rPr lang="en-US" b="1" dirty="0"/>
              <a:t>return</a:t>
            </a:r>
            <a:r>
              <a:rPr lang="en-US" dirty="0"/>
              <a:t>  0;</a:t>
            </a:r>
          </a:p>
          <a:p>
            <a:pPr fontAlgn="base"/>
            <a:r>
              <a:rPr lang="en-US" dirty="0"/>
              <a:t>}</a:t>
            </a:r>
          </a:p>
          <a:p>
            <a:endParaRPr lang="en-US" dirty="0"/>
          </a:p>
        </p:txBody>
      </p:sp>
    </p:spTree>
    <p:extLst>
      <p:ext uri="{BB962C8B-B14F-4D97-AF65-F5344CB8AC3E}">
        <p14:creationId xmlns:p14="http://schemas.microsoft.com/office/powerpoint/2010/main" val="606346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 strupr() function</a:t>
            </a:r>
            <a:br>
              <a:rPr lang="en-US" b="1" dirty="0"/>
            </a:br>
            <a:endParaRPr lang="en-US" dirty="0"/>
          </a:p>
        </p:txBody>
      </p:sp>
      <p:sp>
        <p:nvSpPr>
          <p:cNvPr id="3" name="Content Placeholder 2"/>
          <p:cNvSpPr>
            <a:spLocks noGrp="1"/>
          </p:cNvSpPr>
          <p:nvPr>
            <p:ph idx="1"/>
          </p:nvPr>
        </p:nvSpPr>
        <p:spPr/>
        <p:txBody>
          <a:bodyPr/>
          <a:lstStyle/>
          <a:p>
            <a:pPr fontAlgn="base"/>
            <a:r>
              <a:rPr lang="en-US" dirty="0"/>
              <a:t>strupr( ) function converts a given string into uppercase. Syntax for strupr( ) function is given below.</a:t>
            </a:r>
            <a:br>
              <a:rPr lang="en-US" dirty="0"/>
            </a:br>
            <a:r>
              <a:rPr lang="en-US" dirty="0"/>
              <a:t>char *strupr(char *string);</a:t>
            </a:r>
          </a:p>
          <a:p>
            <a:pPr fontAlgn="base"/>
            <a:r>
              <a:rPr lang="en-US" dirty="0"/>
              <a:t>strupr( ) function is non standard function which may not available in standard library in C.</a:t>
            </a:r>
          </a:p>
          <a:p>
            <a:r>
              <a:rPr lang="en-US" dirty="0"/>
              <a:t>In this program, string “Modify This String To Upper” is converted into uppercase using strupr( ) function and result is displayed as “MODIFY THIS STRING TO UPPER”.</a:t>
            </a:r>
            <a:endParaRPr lang="en-US" dirty="0"/>
          </a:p>
        </p:txBody>
      </p:sp>
    </p:spTree>
    <p:extLst>
      <p:ext uri="{BB962C8B-B14F-4D97-AF65-F5344CB8AC3E}">
        <p14:creationId xmlns:p14="http://schemas.microsoft.com/office/powerpoint/2010/main" val="3612015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EXAMPLE PROGRAM FOR STRUPR() FUNCTION IN C:</a:t>
            </a:r>
            <a:br>
              <a:rPr lang="en-US" b="1" cap="all" dirty="0"/>
            </a:br>
            <a:endParaRPr lang="en-US" dirty="0"/>
          </a:p>
        </p:txBody>
      </p:sp>
      <p:sp>
        <p:nvSpPr>
          <p:cNvPr id="3" name="Content Placeholder 2"/>
          <p:cNvSpPr>
            <a:spLocks noGrp="1"/>
          </p:cNvSpPr>
          <p:nvPr>
            <p:ph idx="1"/>
          </p:nvPr>
        </p:nvSpPr>
        <p:spPr/>
        <p:txBody>
          <a:bodyPr/>
          <a:lstStyle/>
          <a:p>
            <a:pPr fontAlgn="base"/>
            <a:r>
              <a:rPr lang="en-US" dirty="0"/>
              <a:t>#include&lt;</a:t>
            </a:r>
            <a:r>
              <a:rPr lang="en-US" dirty="0" err="1"/>
              <a:t>stdio.h</a:t>
            </a:r>
            <a:r>
              <a:rPr lang="en-US" dirty="0"/>
              <a:t>&gt;</a:t>
            </a:r>
          </a:p>
          <a:p>
            <a:pPr fontAlgn="base"/>
            <a:r>
              <a:rPr lang="en-US" dirty="0"/>
              <a:t>#include&lt;</a:t>
            </a:r>
            <a:r>
              <a:rPr lang="en-US" dirty="0" err="1"/>
              <a:t>string.h</a:t>
            </a:r>
            <a:r>
              <a:rPr lang="en-US" dirty="0"/>
              <a:t>&gt;</a:t>
            </a:r>
          </a:p>
          <a:p>
            <a:pPr fontAlgn="base"/>
            <a:r>
              <a:rPr lang="en-US" dirty="0"/>
              <a:t> </a:t>
            </a:r>
          </a:p>
          <a:p>
            <a:pPr fontAlgn="base"/>
            <a:r>
              <a:rPr lang="en-US" b="1" dirty="0"/>
              <a:t>int</a:t>
            </a:r>
            <a:r>
              <a:rPr lang="en-US" dirty="0"/>
              <a:t> main()</a:t>
            </a:r>
          </a:p>
          <a:p>
            <a:pPr fontAlgn="base"/>
            <a:r>
              <a:rPr lang="en-US" dirty="0"/>
              <a:t>{</a:t>
            </a:r>
          </a:p>
          <a:p>
            <a:pPr fontAlgn="base"/>
            <a:r>
              <a:rPr lang="en-US" dirty="0"/>
              <a:t>    </a:t>
            </a:r>
            <a:r>
              <a:rPr lang="en-US" b="1" dirty="0"/>
              <a:t>char</a:t>
            </a:r>
            <a:r>
              <a:rPr lang="en-US" dirty="0"/>
              <a:t> </a:t>
            </a:r>
            <a:r>
              <a:rPr lang="en-US" dirty="0" err="1"/>
              <a:t>str</a:t>
            </a:r>
            <a:r>
              <a:rPr lang="en-US" dirty="0"/>
              <a:t>[ ] = "Modify This String To Upper";</a:t>
            </a:r>
          </a:p>
          <a:p>
            <a:pPr fontAlgn="base"/>
            <a:r>
              <a:rPr lang="en-US" dirty="0"/>
              <a:t>    </a:t>
            </a:r>
            <a:r>
              <a:rPr lang="en-US" b="1" dirty="0"/>
              <a:t>printf</a:t>
            </a:r>
            <a:r>
              <a:rPr lang="en-US" dirty="0"/>
              <a:t>("%s\</a:t>
            </a:r>
            <a:r>
              <a:rPr lang="en-US" dirty="0" err="1"/>
              <a:t>n",strupr</a:t>
            </a:r>
            <a:r>
              <a:rPr lang="en-US" dirty="0"/>
              <a:t>(</a:t>
            </a:r>
            <a:r>
              <a:rPr lang="en-US" dirty="0" err="1"/>
              <a:t>str</a:t>
            </a:r>
            <a:r>
              <a:rPr lang="en-US" dirty="0"/>
              <a:t>));</a:t>
            </a:r>
          </a:p>
          <a:p>
            <a:pPr fontAlgn="base"/>
            <a:r>
              <a:rPr lang="en-US" dirty="0"/>
              <a:t>    </a:t>
            </a:r>
            <a:r>
              <a:rPr lang="en-US" b="1" dirty="0"/>
              <a:t>return</a:t>
            </a:r>
            <a:r>
              <a:rPr lang="en-US" dirty="0"/>
              <a:t>  0;</a:t>
            </a:r>
          </a:p>
          <a:p>
            <a:pPr fontAlgn="base"/>
            <a:r>
              <a:rPr lang="en-US" dirty="0"/>
              <a:t>}</a:t>
            </a:r>
          </a:p>
          <a:p>
            <a:endParaRPr lang="en-US" dirty="0"/>
          </a:p>
        </p:txBody>
      </p:sp>
    </p:spTree>
    <p:extLst>
      <p:ext uri="{BB962C8B-B14F-4D97-AF65-F5344CB8AC3E}">
        <p14:creationId xmlns:p14="http://schemas.microsoft.com/office/powerpoint/2010/main" val="2103484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 </a:t>
            </a:r>
            <a:r>
              <a:rPr lang="en-US" b="1" dirty="0" err="1"/>
              <a:t>strrev</a:t>
            </a:r>
            <a:r>
              <a:rPr lang="en-US" b="1" dirty="0"/>
              <a:t>() function</a:t>
            </a:r>
            <a:br>
              <a:rPr lang="en-US" b="1" dirty="0"/>
            </a:br>
            <a:endParaRPr lang="en-US" dirty="0"/>
          </a:p>
        </p:txBody>
      </p:sp>
      <p:sp>
        <p:nvSpPr>
          <p:cNvPr id="3" name="Content Placeholder 2"/>
          <p:cNvSpPr>
            <a:spLocks noGrp="1"/>
          </p:cNvSpPr>
          <p:nvPr>
            <p:ph idx="1"/>
          </p:nvPr>
        </p:nvSpPr>
        <p:spPr/>
        <p:txBody>
          <a:bodyPr/>
          <a:lstStyle/>
          <a:p>
            <a:pPr fontAlgn="base"/>
            <a:r>
              <a:rPr lang="en-US" dirty="0" err="1"/>
              <a:t>strrev</a:t>
            </a:r>
            <a:r>
              <a:rPr lang="en-US" dirty="0"/>
              <a:t>( ) function reverses a given string in C language. Syntax for </a:t>
            </a:r>
            <a:r>
              <a:rPr lang="en-US" dirty="0" err="1"/>
              <a:t>strrev</a:t>
            </a:r>
            <a:r>
              <a:rPr lang="en-US" dirty="0"/>
              <a:t>( ) function is given below.</a:t>
            </a:r>
            <a:br>
              <a:rPr lang="en-US" dirty="0"/>
            </a:br>
            <a:r>
              <a:rPr lang="en-US" dirty="0"/>
              <a:t>char *</a:t>
            </a:r>
            <a:r>
              <a:rPr lang="en-US" dirty="0" err="1"/>
              <a:t>strrev</a:t>
            </a:r>
            <a:r>
              <a:rPr lang="en-US" dirty="0"/>
              <a:t>(char *string);</a:t>
            </a:r>
          </a:p>
          <a:p>
            <a:pPr fontAlgn="base"/>
            <a:r>
              <a:rPr lang="en-US" dirty="0" err="1"/>
              <a:t>strrev</a:t>
            </a:r>
            <a:r>
              <a:rPr lang="en-US" dirty="0"/>
              <a:t>( ) function is non standard function which may not available in standard library in C</a:t>
            </a:r>
            <a:r>
              <a:rPr lang="en-US" dirty="0" smtClean="0"/>
              <a:t>.</a:t>
            </a:r>
          </a:p>
          <a:p>
            <a:pPr fontAlgn="base"/>
            <a:r>
              <a:rPr lang="en-US" dirty="0"/>
              <a:t>In below program, string “Hello” is reversed using </a:t>
            </a:r>
            <a:r>
              <a:rPr lang="en-US" dirty="0" err="1"/>
              <a:t>strrev</a:t>
            </a:r>
            <a:r>
              <a:rPr lang="en-US" dirty="0"/>
              <a:t>( ) function and output is displayed as “</a:t>
            </a:r>
            <a:r>
              <a:rPr lang="en-US" dirty="0" err="1"/>
              <a:t>olleH</a:t>
            </a:r>
            <a:r>
              <a:rPr lang="en-US" dirty="0"/>
              <a:t>”.</a:t>
            </a:r>
          </a:p>
        </p:txBody>
      </p:sp>
    </p:spTree>
    <p:extLst>
      <p:ext uri="{BB962C8B-B14F-4D97-AF65-F5344CB8AC3E}">
        <p14:creationId xmlns:p14="http://schemas.microsoft.com/office/powerpoint/2010/main" val="374389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   C </a:t>
            </a:r>
            <a:r>
              <a:rPr lang="en-US" b="1" dirty="0"/>
              <a:t>– String</a:t>
            </a:r>
          </a:p>
        </p:txBody>
      </p:sp>
      <p:sp>
        <p:nvSpPr>
          <p:cNvPr id="3" name="Content Placeholder 2"/>
          <p:cNvSpPr>
            <a:spLocks noGrp="1"/>
          </p:cNvSpPr>
          <p:nvPr>
            <p:ph idx="1"/>
          </p:nvPr>
        </p:nvSpPr>
        <p:spPr/>
        <p:txBody>
          <a:bodyPr/>
          <a:lstStyle/>
          <a:p>
            <a:pPr fontAlgn="base"/>
            <a:r>
              <a:rPr lang="en-US" dirty="0" smtClean="0"/>
              <a:t>C </a:t>
            </a:r>
            <a:r>
              <a:rPr lang="en-US" dirty="0"/>
              <a:t>Strings are nothing but array of characters ended with null character (‘\0’).</a:t>
            </a:r>
          </a:p>
          <a:p>
            <a:pPr fontAlgn="base"/>
            <a:r>
              <a:rPr lang="en-US" dirty="0"/>
              <a:t>This null character indicates the end of the string.</a:t>
            </a:r>
          </a:p>
          <a:p>
            <a:pPr fontAlgn="base"/>
            <a:r>
              <a:rPr lang="en-US" dirty="0"/>
              <a:t>Strings are always enclosed by double quotes. Whereas, character is enclosed by single quotes in C.</a:t>
            </a:r>
          </a:p>
          <a:p>
            <a:endParaRPr lang="en-US" dirty="0"/>
          </a:p>
        </p:txBody>
      </p:sp>
    </p:spTree>
    <p:extLst>
      <p:ext uri="{BB962C8B-B14F-4D97-AF65-F5344CB8AC3E}">
        <p14:creationId xmlns:p14="http://schemas.microsoft.com/office/powerpoint/2010/main" val="587519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EXAMPLE PROGRAM FOR STRREV() FUNCTION IN C:</a:t>
            </a:r>
            <a:br>
              <a:rPr lang="en-US" b="1" cap="all" dirty="0"/>
            </a:br>
            <a:endParaRPr lang="en-US" dirty="0"/>
          </a:p>
        </p:txBody>
      </p:sp>
      <p:sp>
        <p:nvSpPr>
          <p:cNvPr id="3" name="Content Placeholder 2"/>
          <p:cNvSpPr>
            <a:spLocks noGrp="1"/>
          </p:cNvSpPr>
          <p:nvPr>
            <p:ph idx="1"/>
          </p:nvPr>
        </p:nvSpPr>
        <p:spPr/>
        <p:txBody>
          <a:bodyPr>
            <a:normAutofit lnSpcReduction="10000"/>
          </a:bodyPr>
          <a:lstStyle/>
          <a:p>
            <a:pPr fontAlgn="base"/>
            <a:r>
              <a:rPr lang="en-US" dirty="0"/>
              <a:t>#include&lt;</a:t>
            </a:r>
            <a:r>
              <a:rPr lang="en-US" dirty="0" err="1"/>
              <a:t>stdio.h</a:t>
            </a:r>
            <a:r>
              <a:rPr lang="en-US" dirty="0"/>
              <a:t>&gt;</a:t>
            </a:r>
          </a:p>
          <a:p>
            <a:pPr fontAlgn="base"/>
            <a:r>
              <a:rPr lang="en-US" dirty="0"/>
              <a:t>#include&lt;</a:t>
            </a:r>
            <a:r>
              <a:rPr lang="en-US" dirty="0" err="1"/>
              <a:t>string.h</a:t>
            </a:r>
            <a:r>
              <a:rPr lang="en-US" dirty="0"/>
              <a:t>&gt;</a:t>
            </a:r>
          </a:p>
          <a:p>
            <a:pPr fontAlgn="base"/>
            <a:r>
              <a:rPr lang="en-US" dirty="0"/>
              <a:t> </a:t>
            </a:r>
          </a:p>
          <a:p>
            <a:pPr fontAlgn="base"/>
            <a:r>
              <a:rPr lang="en-US" b="1" dirty="0"/>
              <a:t>int</a:t>
            </a:r>
            <a:r>
              <a:rPr lang="en-US" dirty="0"/>
              <a:t> main()</a:t>
            </a:r>
          </a:p>
          <a:p>
            <a:pPr fontAlgn="base"/>
            <a:r>
              <a:rPr lang="en-US" dirty="0"/>
              <a:t>{</a:t>
            </a:r>
          </a:p>
          <a:p>
            <a:pPr fontAlgn="base"/>
            <a:r>
              <a:rPr lang="en-US" dirty="0"/>
              <a:t>   </a:t>
            </a:r>
            <a:r>
              <a:rPr lang="en-US" b="1" dirty="0"/>
              <a:t>char</a:t>
            </a:r>
            <a:r>
              <a:rPr lang="en-US" dirty="0"/>
              <a:t> name[30] = "Hello";</a:t>
            </a:r>
          </a:p>
          <a:p>
            <a:pPr fontAlgn="base"/>
            <a:r>
              <a:rPr lang="en-US" dirty="0"/>
              <a:t> </a:t>
            </a:r>
          </a:p>
          <a:p>
            <a:pPr fontAlgn="base"/>
            <a:r>
              <a:rPr lang="en-US" dirty="0"/>
              <a:t>   </a:t>
            </a:r>
            <a:r>
              <a:rPr lang="en-US" b="1" dirty="0"/>
              <a:t>printf</a:t>
            </a:r>
            <a:r>
              <a:rPr lang="en-US" dirty="0"/>
              <a:t>("String before </a:t>
            </a:r>
            <a:r>
              <a:rPr lang="en-US" dirty="0" err="1"/>
              <a:t>strrev</a:t>
            </a:r>
            <a:r>
              <a:rPr lang="en-US" dirty="0"/>
              <a:t>( ) : %s\</a:t>
            </a:r>
            <a:r>
              <a:rPr lang="en-US" dirty="0" err="1"/>
              <a:t>n",name</a:t>
            </a:r>
            <a:r>
              <a:rPr lang="en-US" dirty="0"/>
              <a:t>);</a:t>
            </a:r>
          </a:p>
          <a:p>
            <a:pPr fontAlgn="base"/>
            <a:r>
              <a:rPr lang="en-US" dirty="0"/>
              <a:t> </a:t>
            </a:r>
          </a:p>
          <a:p>
            <a:pPr fontAlgn="base"/>
            <a:r>
              <a:rPr lang="en-US" dirty="0"/>
              <a:t>   </a:t>
            </a:r>
            <a:r>
              <a:rPr lang="en-US" b="1" dirty="0"/>
              <a:t>printf</a:t>
            </a:r>
            <a:r>
              <a:rPr lang="en-US" dirty="0"/>
              <a:t>("String after </a:t>
            </a:r>
            <a:r>
              <a:rPr lang="en-US" dirty="0" err="1"/>
              <a:t>strrev</a:t>
            </a:r>
            <a:r>
              <a:rPr lang="en-US" dirty="0"/>
              <a:t>( )  : %s",</a:t>
            </a:r>
            <a:r>
              <a:rPr lang="en-US" dirty="0" err="1"/>
              <a:t>strrev</a:t>
            </a:r>
            <a:r>
              <a:rPr lang="en-US" dirty="0"/>
              <a:t>(name));</a:t>
            </a:r>
          </a:p>
          <a:p>
            <a:pPr fontAlgn="base"/>
            <a:r>
              <a:rPr lang="en-US" dirty="0"/>
              <a:t> </a:t>
            </a:r>
          </a:p>
          <a:p>
            <a:pPr fontAlgn="base"/>
            <a:r>
              <a:rPr lang="en-US" dirty="0"/>
              <a:t>   </a:t>
            </a:r>
            <a:r>
              <a:rPr lang="en-US" b="1" dirty="0"/>
              <a:t>return</a:t>
            </a:r>
            <a:r>
              <a:rPr lang="en-US" dirty="0"/>
              <a:t> 0;</a:t>
            </a:r>
          </a:p>
          <a:p>
            <a:pPr fontAlgn="base"/>
            <a:r>
              <a:rPr lang="en-US" dirty="0"/>
              <a:t>}</a:t>
            </a:r>
          </a:p>
          <a:p>
            <a:endParaRPr lang="en-US" dirty="0"/>
          </a:p>
        </p:txBody>
      </p:sp>
    </p:spTree>
    <p:extLst>
      <p:ext uri="{BB962C8B-B14F-4D97-AF65-F5344CB8AC3E}">
        <p14:creationId xmlns:p14="http://schemas.microsoft.com/office/powerpoint/2010/main" val="1757547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cap="all" dirty="0" smtClean="0"/>
              <a:t>EXAMPLE </a:t>
            </a:r>
            <a:r>
              <a:rPr lang="en-US" b="1" cap="all" dirty="0"/>
              <a:t>FOR </a:t>
            </a:r>
            <a:r>
              <a:rPr lang="en-US" b="1" cap="all" dirty="0" smtClean="0"/>
              <a:t/>
            </a:r>
            <a:br>
              <a:rPr lang="en-US" b="1" cap="all" dirty="0" smtClean="0"/>
            </a:br>
            <a:r>
              <a:rPr lang="en-US" b="1" cap="all" dirty="0" smtClean="0"/>
              <a:t>C  STRING</a:t>
            </a:r>
            <a:r>
              <a:rPr lang="en-US" b="1" cap="all" dirty="0"/>
              <a:t>:</a:t>
            </a:r>
            <a:endParaRPr lang="en-US" b="1" cap="all" dirty="0"/>
          </a:p>
        </p:txBody>
      </p:sp>
      <p:sp>
        <p:nvSpPr>
          <p:cNvPr id="3" name="Content Placeholder 2"/>
          <p:cNvSpPr>
            <a:spLocks noGrp="1"/>
          </p:cNvSpPr>
          <p:nvPr>
            <p:ph idx="1"/>
          </p:nvPr>
        </p:nvSpPr>
        <p:spPr/>
        <p:txBody>
          <a:bodyPr/>
          <a:lstStyle/>
          <a:p>
            <a:pPr fontAlgn="base"/>
            <a:r>
              <a:rPr lang="en-US" dirty="0" smtClean="0"/>
              <a:t>char </a:t>
            </a:r>
            <a:r>
              <a:rPr lang="en-US" dirty="0"/>
              <a:t>string[20] = {‘f’, ’r’, ‘e’, ‘s’, ‘h’, ‘2’, ‘r’, ‘e’, ‘f’, ’r’, ‘e’, ‘s’, ‘h’, ‘\0’};</a:t>
            </a:r>
            <a:br>
              <a:rPr lang="en-US" dirty="0"/>
            </a:br>
            <a:r>
              <a:rPr lang="en-US" dirty="0"/>
              <a:t>(or)</a:t>
            </a:r>
          </a:p>
          <a:p>
            <a:pPr fontAlgn="base"/>
            <a:r>
              <a:rPr lang="en-US" dirty="0"/>
              <a:t>char string[20] = “fresh2refresh”;</a:t>
            </a:r>
            <a:br>
              <a:rPr lang="en-US" dirty="0"/>
            </a:br>
            <a:r>
              <a:rPr lang="en-US" dirty="0"/>
              <a:t>(or)</a:t>
            </a:r>
          </a:p>
          <a:p>
            <a:pPr fontAlgn="base"/>
            <a:r>
              <a:rPr lang="en-US" dirty="0"/>
              <a:t>char string []    = “fresh2refresh”;</a:t>
            </a:r>
          </a:p>
          <a:p>
            <a:pPr fontAlgn="base"/>
            <a:r>
              <a:rPr lang="en-US" dirty="0"/>
              <a:t>Difference between above declarations are, when we declare char as “string[20]”, 20 bytes of memory space is allocated for holding the string value.</a:t>
            </a:r>
          </a:p>
          <a:p>
            <a:pPr fontAlgn="base"/>
            <a:r>
              <a:rPr lang="en-US" dirty="0"/>
              <a:t>When we declare char as “string[]”, memory space will be allocated as per the requirement during execution of the program.</a:t>
            </a:r>
          </a:p>
          <a:p>
            <a:endParaRPr lang="en-US" dirty="0"/>
          </a:p>
        </p:txBody>
      </p:sp>
    </p:spTree>
    <p:extLst>
      <p:ext uri="{BB962C8B-B14F-4D97-AF65-F5344CB8AC3E}">
        <p14:creationId xmlns:p14="http://schemas.microsoft.com/office/powerpoint/2010/main" val="387223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C STRING </a:t>
            </a:r>
            <a:r>
              <a:rPr lang="en-US" b="1" cap="all" dirty="0" smtClean="0"/>
              <a:t>FUNCTIONS</a:t>
            </a:r>
            <a:r>
              <a:rPr lang="en-US" b="1" cap="all" dirty="0"/>
              <a:t/>
            </a:r>
            <a:br>
              <a:rPr lang="en-US" b="1" cap="all" dirty="0"/>
            </a:br>
            <a:endParaRPr lang="en-US" dirty="0"/>
          </a:p>
        </p:txBody>
      </p:sp>
      <p:pic>
        <p:nvPicPr>
          <p:cNvPr id="5" name="Content Placeholder 4"/>
          <p:cNvPicPr>
            <a:picLocks noGrp="1" noChangeAspect="1"/>
          </p:cNvPicPr>
          <p:nvPr>
            <p:ph idx="1"/>
          </p:nvPr>
        </p:nvPicPr>
        <p:blipFill>
          <a:blip r:embed="rId2"/>
          <a:stretch>
            <a:fillRect/>
          </a:stretch>
        </p:blipFill>
        <p:spPr>
          <a:xfrm>
            <a:off x="3747752" y="605308"/>
            <a:ext cx="7418231" cy="5228822"/>
          </a:xfrm>
          <a:prstGeom prst="rect">
            <a:avLst/>
          </a:prstGeom>
        </p:spPr>
      </p:pic>
      <p:cxnSp>
        <p:nvCxnSpPr>
          <p:cNvPr id="7" name="Straight Connector 6"/>
          <p:cNvCxnSpPr/>
          <p:nvPr/>
        </p:nvCxnSpPr>
        <p:spPr>
          <a:xfrm>
            <a:off x="4005329" y="5802294"/>
            <a:ext cx="6593984" cy="3183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6152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p:cNvPicPr>
            <a:picLocks noGrp="1" noChangeAspect="1"/>
          </p:cNvPicPr>
          <p:nvPr>
            <p:ph idx="1"/>
          </p:nvPr>
        </p:nvPicPr>
        <p:blipFill rotWithShape="1">
          <a:blip r:embed="rId2"/>
          <a:srcRect t="2552" r="3559" b="3571"/>
          <a:stretch/>
        </p:blipFill>
        <p:spPr>
          <a:xfrm>
            <a:off x="3528812" y="953037"/>
            <a:ext cx="6349284" cy="4739426"/>
          </a:xfrm>
          <a:prstGeom prst="rect">
            <a:avLst/>
          </a:prstGeom>
        </p:spPr>
      </p:pic>
    </p:spTree>
    <p:extLst>
      <p:ext uri="{BB962C8B-B14F-4D97-AF65-F5344CB8AC3E}">
        <p14:creationId xmlns:p14="http://schemas.microsoft.com/office/powerpoint/2010/main" val="4045900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 strcat() function</a:t>
            </a:r>
            <a:br>
              <a:rPr lang="en-US" b="1" dirty="0"/>
            </a:br>
            <a:endParaRPr lang="en-US" dirty="0"/>
          </a:p>
        </p:txBody>
      </p:sp>
      <p:sp>
        <p:nvSpPr>
          <p:cNvPr id="3" name="Content Placeholder 2"/>
          <p:cNvSpPr>
            <a:spLocks noGrp="1"/>
          </p:cNvSpPr>
          <p:nvPr>
            <p:ph idx="1"/>
          </p:nvPr>
        </p:nvSpPr>
        <p:spPr/>
        <p:txBody>
          <a:bodyPr/>
          <a:lstStyle/>
          <a:p>
            <a:pPr fontAlgn="base"/>
            <a:r>
              <a:rPr lang="en-US" dirty="0"/>
              <a:t>strcat( ) function in C language concatenates two given strings. It concatenates source string at the end of destination string. Syntax for strcat( ) function is given below.</a:t>
            </a:r>
            <a:br>
              <a:rPr lang="en-US" dirty="0"/>
            </a:br>
            <a:r>
              <a:rPr lang="en-US" dirty="0"/>
              <a:t>char * strcat ( char * destination, const char * source );</a:t>
            </a:r>
          </a:p>
          <a:p>
            <a:pPr fontAlgn="base"/>
            <a:r>
              <a:rPr lang="en-US" b="1" dirty="0"/>
              <a:t>Example:</a:t>
            </a:r>
            <a:r>
              <a:rPr lang="en-US" dirty="0"/>
              <a:t/>
            </a:r>
            <a:br>
              <a:rPr lang="en-US" dirty="0"/>
            </a:br>
            <a:r>
              <a:rPr lang="en-US" b="1" dirty="0"/>
              <a:t>strcat ( str2, str1 ); – str1 is concatenated at the end of str2.</a:t>
            </a:r>
            <a:br>
              <a:rPr lang="en-US" b="1" dirty="0"/>
            </a:br>
            <a:r>
              <a:rPr lang="en-US" b="1" dirty="0"/>
              <a:t>strcat ( str1, str2 ); – str2 is concatenated at the end of str1.</a:t>
            </a:r>
          </a:p>
          <a:p>
            <a:pPr fontAlgn="base"/>
            <a:r>
              <a:rPr lang="en-US" dirty="0"/>
              <a:t>As you know, each string in C is ended up with null character (‘\0’).</a:t>
            </a:r>
          </a:p>
          <a:p>
            <a:pPr fontAlgn="base"/>
            <a:r>
              <a:rPr lang="en-US" dirty="0"/>
              <a:t>In strcat( ) operation, null character of destination string is overwritten by source string’s first character and null character is added at the end of new destination string which is created after strcat( ) operation.</a:t>
            </a:r>
          </a:p>
          <a:p>
            <a:endParaRPr lang="en-US" dirty="0"/>
          </a:p>
        </p:txBody>
      </p:sp>
    </p:spTree>
    <p:extLst>
      <p:ext uri="{BB962C8B-B14F-4D97-AF65-F5344CB8AC3E}">
        <p14:creationId xmlns:p14="http://schemas.microsoft.com/office/powerpoint/2010/main" val="3661818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EXAMPLE PROGRAM FOR </a:t>
            </a:r>
            <a:r>
              <a:rPr lang="en-US" b="1" cap="all" dirty="0" smtClean="0"/>
              <a:t/>
            </a:r>
            <a:br>
              <a:rPr lang="en-US" b="1" cap="all" dirty="0" smtClean="0"/>
            </a:br>
            <a:r>
              <a:rPr lang="en-US" b="1" cap="all" dirty="0" smtClean="0"/>
              <a:t>STRCAT ( </a:t>
            </a:r>
            <a:r>
              <a:rPr lang="en-US" b="1" cap="all" dirty="0"/>
              <a:t>) FUNCTION </a:t>
            </a:r>
            <a:r>
              <a:rPr lang="en-US" b="1" cap="all" dirty="0" smtClean="0"/>
              <a:t>IN C :</a:t>
            </a:r>
            <a:r>
              <a:rPr lang="en-US" b="1" cap="all" dirty="0"/>
              <a:t/>
            </a:r>
            <a:br>
              <a:rPr lang="en-US" b="1" cap="all"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#include &lt;</a:t>
            </a:r>
            <a:r>
              <a:rPr lang="en-US" dirty="0" err="1"/>
              <a:t>stdio.h</a:t>
            </a:r>
            <a:r>
              <a:rPr lang="en-US" dirty="0"/>
              <a:t>&gt;</a:t>
            </a:r>
          </a:p>
          <a:p>
            <a:pPr fontAlgn="base"/>
            <a:r>
              <a:rPr lang="en-US" dirty="0"/>
              <a:t>#include &lt;</a:t>
            </a:r>
            <a:r>
              <a:rPr lang="en-US" dirty="0" err="1"/>
              <a:t>string.h</a:t>
            </a:r>
            <a:r>
              <a:rPr lang="en-US" dirty="0"/>
              <a:t>&gt;</a:t>
            </a:r>
          </a:p>
          <a:p>
            <a:pPr fontAlgn="base"/>
            <a:r>
              <a:rPr lang="en-US" dirty="0"/>
              <a:t> </a:t>
            </a:r>
          </a:p>
          <a:p>
            <a:pPr fontAlgn="base"/>
            <a:r>
              <a:rPr lang="en-US" b="1" dirty="0"/>
              <a:t>int</a:t>
            </a:r>
            <a:r>
              <a:rPr lang="en-US" dirty="0"/>
              <a:t> main( )</a:t>
            </a:r>
          </a:p>
          <a:p>
            <a:pPr fontAlgn="base"/>
            <a:r>
              <a:rPr lang="en-US" dirty="0"/>
              <a:t>{</a:t>
            </a:r>
          </a:p>
          <a:p>
            <a:pPr fontAlgn="base"/>
            <a:r>
              <a:rPr lang="en-US" dirty="0"/>
              <a:t>   </a:t>
            </a:r>
            <a:r>
              <a:rPr lang="en-US" b="1" dirty="0"/>
              <a:t>char</a:t>
            </a:r>
            <a:r>
              <a:rPr lang="en-US" dirty="0"/>
              <a:t> source[ ] = " fresh2refresh" ;</a:t>
            </a:r>
          </a:p>
          <a:p>
            <a:pPr fontAlgn="base"/>
            <a:r>
              <a:rPr lang="en-US" dirty="0"/>
              <a:t>   </a:t>
            </a:r>
            <a:r>
              <a:rPr lang="en-US" b="1" dirty="0"/>
              <a:t>char</a:t>
            </a:r>
            <a:r>
              <a:rPr lang="en-US" dirty="0"/>
              <a:t> target[ ]= " C tutorial" ;</a:t>
            </a:r>
          </a:p>
          <a:p>
            <a:pPr fontAlgn="base"/>
            <a:r>
              <a:rPr lang="en-US" dirty="0"/>
              <a:t> </a:t>
            </a:r>
          </a:p>
          <a:p>
            <a:pPr fontAlgn="base"/>
            <a:r>
              <a:rPr lang="en-US" dirty="0"/>
              <a:t>   </a:t>
            </a:r>
            <a:r>
              <a:rPr lang="en-US" b="1" dirty="0"/>
              <a:t>printf</a:t>
            </a:r>
            <a:r>
              <a:rPr lang="en-US" dirty="0"/>
              <a:t> ( "\</a:t>
            </a:r>
            <a:r>
              <a:rPr lang="en-US" dirty="0" err="1"/>
              <a:t>nSource</a:t>
            </a:r>
            <a:r>
              <a:rPr lang="en-US" dirty="0"/>
              <a:t> string = %s", source ) ;</a:t>
            </a:r>
          </a:p>
          <a:p>
            <a:pPr fontAlgn="base"/>
            <a:r>
              <a:rPr lang="en-US" dirty="0"/>
              <a:t>   </a:t>
            </a:r>
            <a:r>
              <a:rPr lang="en-US" b="1" dirty="0"/>
              <a:t>printf</a:t>
            </a:r>
            <a:r>
              <a:rPr lang="en-US" dirty="0"/>
              <a:t> ( "\</a:t>
            </a:r>
            <a:r>
              <a:rPr lang="en-US" dirty="0" err="1"/>
              <a:t>nTarget</a:t>
            </a:r>
            <a:r>
              <a:rPr lang="en-US" dirty="0"/>
              <a:t> string = %s", target ) ;</a:t>
            </a:r>
          </a:p>
          <a:p>
            <a:pPr fontAlgn="base"/>
            <a:r>
              <a:rPr lang="en-US" dirty="0"/>
              <a:t> </a:t>
            </a:r>
          </a:p>
          <a:p>
            <a:pPr fontAlgn="base"/>
            <a:r>
              <a:rPr lang="en-US" dirty="0"/>
              <a:t>   strcat ( target, source ) ;</a:t>
            </a:r>
          </a:p>
          <a:p>
            <a:pPr fontAlgn="base"/>
            <a:r>
              <a:rPr lang="en-US" dirty="0"/>
              <a:t> </a:t>
            </a:r>
          </a:p>
          <a:p>
            <a:pPr fontAlgn="base"/>
            <a:r>
              <a:rPr lang="en-US" dirty="0"/>
              <a:t>   </a:t>
            </a:r>
            <a:r>
              <a:rPr lang="en-US" b="1" dirty="0"/>
              <a:t>printf</a:t>
            </a:r>
            <a:r>
              <a:rPr lang="en-US" dirty="0"/>
              <a:t> ( "\</a:t>
            </a:r>
            <a:r>
              <a:rPr lang="en-US" dirty="0" err="1"/>
              <a:t>nTarget</a:t>
            </a:r>
            <a:r>
              <a:rPr lang="en-US" dirty="0"/>
              <a:t> string after strcat( ) = %s", target ) ;</a:t>
            </a:r>
          </a:p>
          <a:p>
            <a:pPr fontAlgn="base"/>
            <a:r>
              <a:rPr lang="en-US" dirty="0"/>
              <a:t>}</a:t>
            </a:r>
          </a:p>
          <a:p>
            <a:endParaRPr lang="en-US" dirty="0"/>
          </a:p>
        </p:txBody>
      </p:sp>
    </p:spTree>
    <p:extLst>
      <p:ext uri="{BB962C8B-B14F-4D97-AF65-F5344CB8AC3E}">
        <p14:creationId xmlns:p14="http://schemas.microsoft.com/office/powerpoint/2010/main" val="1947923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 strcpy() function</a:t>
            </a:r>
            <a:br>
              <a:rPr lang="en-US" b="1" dirty="0"/>
            </a:br>
            <a:endParaRPr lang="en-US" dirty="0"/>
          </a:p>
        </p:txBody>
      </p:sp>
      <p:sp>
        <p:nvSpPr>
          <p:cNvPr id="3" name="Content Placeholder 2"/>
          <p:cNvSpPr>
            <a:spLocks noGrp="1"/>
          </p:cNvSpPr>
          <p:nvPr>
            <p:ph idx="1"/>
          </p:nvPr>
        </p:nvSpPr>
        <p:spPr/>
        <p:txBody>
          <a:bodyPr/>
          <a:lstStyle/>
          <a:p>
            <a:pPr fontAlgn="base"/>
            <a:r>
              <a:rPr lang="en-US" dirty="0"/>
              <a:t>strcpy( ) function copies contents of one string into another string. Syntax for strcpy function is given below.</a:t>
            </a:r>
            <a:br>
              <a:rPr lang="en-US" dirty="0"/>
            </a:br>
            <a:r>
              <a:rPr lang="en-US" dirty="0"/>
              <a:t>char * strcpy ( char * destination, const char * source );</a:t>
            </a:r>
          </a:p>
          <a:p>
            <a:pPr fontAlgn="base"/>
            <a:r>
              <a:rPr lang="en-US" dirty="0"/>
              <a:t>Example:</a:t>
            </a:r>
            <a:br>
              <a:rPr lang="en-US" dirty="0"/>
            </a:br>
            <a:r>
              <a:rPr lang="en-US" dirty="0"/>
              <a:t>strcpy ( str1, str2) – It copies contents of str2 into str1.</a:t>
            </a:r>
            <a:br>
              <a:rPr lang="en-US" dirty="0"/>
            </a:br>
            <a:r>
              <a:rPr lang="en-US" dirty="0"/>
              <a:t>strcpy ( str2, str1) – It copies contents of str1 into str2.</a:t>
            </a:r>
          </a:p>
          <a:p>
            <a:pPr fontAlgn="base"/>
            <a:r>
              <a:rPr lang="en-US" dirty="0"/>
              <a:t>If destination string length is less than source string, entire source string value won’t be copied into destination string.</a:t>
            </a:r>
          </a:p>
          <a:p>
            <a:pPr fontAlgn="base"/>
            <a:r>
              <a:rPr lang="en-US" dirty="0"/>
              <a:t>For example, consider destination string length is 20 and source string length is 30. Then, only 20 characters from source string will be copied into destination string and remaining 10 characters won’t be copied and will be truncated.</a:t>
            </a:r>
          </a:p>
          <a:p>
            <a:endParaRPr lang="en-US" dirty="0"/>
          </a:p>
        </p:txBody>
      </p:sp>
    </p:spTree>
    <p:extLst>
      <p:ext uri="{BB962C8B-B14F-4D97-AF65-F5344CB8AC3E}">
        <p14:creationId xmlns:p14="http://schemas.microsoft.com/office/powerpoint/2010/main" val="641449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EXAMPLE PROGRAM </a:t>
            </a:r>
            <a:r>
              <a:rPr lang="en-US" b="1" cap="all" dirty="0" smtClean="0"/>
              <a:t>FOR</a:t>
            </a:r>
            <a:br>
              <a:rPr lang="en-US" b="1" cap="all" dirty="0" smtClean="0"/>
            </a:br>
            <a:r>
              <a:rPr lang="en-US" b="1" cap="all" dirty="0" smtClean="0"/>
              <a:t> </a:t>
            </a:r>
            <a:r>
              <a:rPr lang="en-US" b="1" cap="all" dirty="0"/>
              <a:t>STRCPY( ) FUNCTION IN C:</a:t>
            </a:r>
            <a:br>
              <a:rPr lang="en-US" b="1" cap="all"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0258528"/>
              </p:ext>
            </p:extLst>
          </p:nvPr>
        </p:nvGraphicFramePr>
        <p:xfrm>
          <a:off x="3825024" y="1300766"/>
          <a:ext cx="7160654" cy="5679583"/>
        </p:xfrm>
        <a:graphic>
          <a:graphicData uri="http://schemas.openxmlformats.org/drawingml/2006/table">
            <a:tbl>
              <a:tblPr/>
              <a:tblGrid>
                <a:gridCol w="7160654"/>
              </a:tblGrid>
              <a:tr h="5679583">
                <a:tc>
                  <a:txBody>
                    <a:bodyPr/>
                    <a:lstStyle/>
                    <a:p>
                      <a:pPr algn="l" fontAlgn="base"/>
                      <a:r>
                        <a:rPr lang="en-US" dirty="0">
                          <a:solidFill>
                            <a:srgbClr val="000000"/>
                          </a:solidFill>
                          <a:effectLst/>
                          <a:latin typeface="inherit"/>
                        </a:rPr>
                        <a:t>#include &lt;</a:t>
                      </a:r>
                      <a:r>
                        <a:rPr lang="en-US" dirty="0" err="1">
                          <a:solidFill>
                            <a:srgbClr val="000000"/>
                          </a:solidFill>
                          <a:effectLst/>
                          <a:latin typeface="inherit"/>
                        </a:rPr>
                        <a:t>stdio.h</a:t>
                      </a:r>
                      <a:r>
                        <a:rPr lang="en-US" dirty="0">
                          <a:solidFill>
                            <a:srgbClr val="000000"/>
                          </a:solidFill>
                          <a:effectLst/>
                          <a:latin typeface="inherit"/>
                        </a:rPr>
                        <a:t>&gt;</a:t>
                      </a:r>
                    </a:p>
                    <a:p>
                      <a:pPr algn="l" fontAlgn="base"/>
                      <a:r>
                        <a:rPr lang="en-US" dirty="0">
                          <a:solidFill>
                            <a:srgbClr val="000000"/>
                          </a:solidFill>
                          <a:effectLst/>
                          <a:latin typeface="inherit"/>
                        </a:rPr>
                        <a:t>#include &lt;</a:t>
                      </a:r>
                      <a:r>
                        <a:rPr lang="en-US" dirty="0" err="1">
                          <a:solidFill>
                            <a:srgbClr val="000000"/>
                          </a:solidFill>
                          <a:effectLst/>
                          <a:latin typeface="inherit"/>
                        </a:rPr>
                        <a:t>string.h</a:t>
                      </a:r>
                      <a:r>
                        <a:rPr lang="en-US" dirty="0">
                          <a:solidFill>
                            <a:srgbClr val="000000"/>
                          </a:solidFill>
                          <a:effectLst/>
                          <a:latin typeface="inherit"/>
                        </a:rPr>
                        <a:t>&gt;</a:t>
                      </a:r>
                    </a:p>
                    <a:p>
                      <a:pPr algn="l" fontAlgn="base"/>
                      <a:r>
                        <a:rPr lang="en-US" dirty="0">
                          <a:solidFill>
                            <a:srgbClr val="000000"/>
                          </a:solidFill>
                          <a:effectLst/>
                          <a:latin typeface="inherit"/>
                        </a:rPr>
                        <a:t> </a:t>
                      </a:r>
                    </a:p>
                    <a:p>
                      <a:pPr algn="l" fontAlgn="base"/>
                      <a:r>
                        <a:rPr lang="en-US" b="1" dirty="0">
                          <a:solidFill>
                            <a:srgbClr val="800080"/>
                          </a:solidFill>
                          <a:effectLst/>
                          <a:latin typeface="inherit"/>
                        </a:rPr>
                        <a:t>int</a:t>
                      </a:r>
                      <a:r>
                        <a:rPr lang="en-US" dirty="0">
                          <a:solidFill>
                            <a:srgbClr val="006FE0"/>
                          </a:solidFill>
                          <a:effectLst/>
                          <a:latin typeface="inherit"/>
                        </a:rPr>
                        <a:t> </a:t>
                      </a:r>
                      <a:r>
                        <a:rPr lang="en-US" dirty="0">
                          <a:solidFill>
                            <a:srgbClr val="000000"/>
                          </a:solidFill>
                          <a:effectLst/>
                          <a:latin typeface="inherit"/>
                        </a:rPr>
                        <a:t>main(</a:t>
                      </a:r>
                      <a:r>
                        <a:rPr lang="en-US" dirty="0">
                          <a:solidFill>
                            <a:srgbClr val="006FE0"/>
                          </a:solidFill>
                          <a:effectLst/>
                          <a:latin typeface="inherit"/>
                        </a:rPr>
                        <a:t> </a:t>
                      </a:r>
                      <a:r>
                        <a:rPr lang="en-US" dirty="0">
                          <a:solidFill>
                            <a:srgbClr val="000000"/>
                          </a:solidFill>
                          <a:effectLst/>
                          <a:latin typeface="inherit"/>
                        </a:rPr>
                        <a:t>)</a:t>
                      </a:r>
                    </a:p>
                    <a:p>
                      <a:pPr algn="l" fontAlgn="base"/>
                      <a:r>
                        <a:rPr lang="en-US" dirty="0">
                          <a:solidFill>
                            <a:srgbClr val="000000"/>
                          </a:solidFill>
                          <a:effectLst/>
                          <a:latin typeface="inherit"/>
                        </a:rPr>
                        <a:t>{</a:t>
                      </a:r>
                    </a:p>
                    <a:p>
                      <a:pPr algn="l" fontAlgn="base"/>
                      <a:r>
                        <a:rPr lang="en-US" dirty="0">
                          <a:solidFill>
                            <a:srgbClr val="006FE0"/>
                          </a:solidFill>
                          <a:effectLst/>
                          <a:latin typeface="inherit"/>
                        </a:rPr>
                        <a:t>   </a:t>
                      </a:r>
                      <a:r>
                        <a:rPr lang="en-US" b="1" dirty="0">
                          <a:solidFill>
                            <a:srgbClr val="800080"/>
                          </a:solidFill>
                          <a:effectLst/>
                          <a:latin typeface="inherit"/>
                        </a:rPr>
                        <a:t>char</a:t>
                      </a:r>
                      <a:r>
                        <a:rPr lang="en-US" dirty="0">
                          <a:solidFill>
                            <a:srgbClr val="006FE0"/>
                          </a:solidFill>
                          <a:effectLst/>
                          <a:latin typeface="inherit"/>
                        </a:rPr>
                        <a:t> </a:t>
                      </a:r>
                      <a:r>
                        <a:rPr lang="en-US" dirty="0">
                          <a:solidFill>
                            <a:srgbClr val="000000"/>
                          </a:solidFill>
                          <a:effectLst/>
                          <a:latin typeface="inherit"/>
                        </a:rPr>
                        <a:t>source[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828FB"/>
                          </a:solidFill>
                          <a:effectLst/>
                          <a:latin typeface="inherit"/>
                        </a:rPr>
                        <a:t>"fresh2refresh"</a:t>
                      </a:r>
                      <a:r>
                        <a:rPr lang="en-US" dirty="0">
                          <a:solidFill>
                            <a:srgbClr val="006FE0"/>
                          </a:solidFill>
                          <a:effectLst/>
                          <a:latin typeface="inherit"/>
                        </a:rPr>
                        <a:t> </a:t>
                      </a:r>
                      <a:r>
                        <a:rPr lang="en-US" dirty="0">
                          <a:solidFill>
                            <a:srgbClr val="000000"/>
                          </a:solidFill>
                          <a:effectLst/>
                          <a:latin typeface="inherit"/>
                        </a:rPr>
                        <a:t>;</a:t>
                      </a:r>
                    </a:p>
                    <a:p>
                      <a:pPr algn="l" fontAlgn="base"/>
                      <a:r>
                        <a:rPr lang="en-US" dirty="0">
                          <a:solidFill>
                            <a:srgbClr val="006FE0"/>
                          </a:solidFill>
                          <a:effectLst/>
                          <a:latin typeface="inherit"/>
                        </a:rPr>
                        <a:t>   </a:t>
                      </a:r>
                      <a:r>
                        <a:rPr lang="en-US" b="1" dirty="0">
                          <a:solidFill>
                            <a:srgbClr val="800080"/>
                          </a:solidFill>
                          <a:effectLst/>
                          <a:latin typeface="inherit"/>
                        </a:rPr>
                        <a:t>char</a:t>
                      </a:r>
                      <a:r>
                        <a:rPr lang="en-US" dirty="0">
                          <a:solidFill>
                            <a:srgbClr val="006FE0"/>
                          </a:solidFill>
                          <a:effectLst/>
                          <a:latin typeface="inherit"/>
                        </a:rPr>
                        <a:t> </a:t>
                      </a:r>
                      <a:r>
                        <a:rPr lang="en-US" dirty="0">
                          <a:solidFill>
                            <a:srgbClr val="000000"/>
                          </a:solidFill>
                          <a:effectLst/>
                          <a:latin typeface="inherit"/>
                        </a:rPr>
                        <a:t>target[</a:t>
                      </a:r>
                      <a:r>
                        <a:rPr lang="en-US" dirty="0">
                          <a:solidFill>
                            <a:srgbClr val="0828FB"/>
                          </a:solidFill>
                          <a:effectLst/>
                          <a:latin typeface="inherit"/>
                        </a:rPr>
                        <a:t>20</a:t>
                      </a:r>
                      <a:r>
                        <a:rPr lang="en-US" dirty="0">
                          <a:solidFill>
                            <a:srgbClr val="000000"/>
                          </a:solidFill>
                          <a:effectLst/>
                          <a:latin typeface="inherit"/>
                        </a:rPr>
                        <a:t>]=</a:t>
                      </a:r>
                      <a:r>
                        <a:rPr lang="en-US" dirty="0">
                          <a:solidFill>
                            <a:srgbClr val="006FE0"/>
                          </a:solidFill>
                          <a:effectLst/>
                          <a:latin typeface="inherit"/>
                        </a:rPr>
                        <a:t> </a:t>
                      </a:r>
                      <a:r>
                        <a:rPr lang="en-US" dirty="0">
                          <a:solidFill>
                            <a:srgbClr val="0828FB"/>
                          </a:solidFill>
                          <a:effectLst/>
                          <a:latin typeface="inherit"/>
                        </a:rPr>
                        <a:t>""</a:t>
                      </a:r>
                      <a:r>
                        <a:rPr lang="en-US" dirty="0">
                          <a:solidFill>
                            <a:srgbClr val="006FE0"/>
                          </a:solidFill>
                          <a:effectLst/>
                          <a:latin typeface="inherit"/>
                        </a:rPr>
                        <a:t> </a:t>
                      </a:r>
                      <a:r>
                        <a:rPr lang="en-US" dirty="0">
                          <a:solidFill>
                            <a:srgbClr val="000000"/>
                          </a:solidFill>
                          <a:effectLst/>
                          <a:latin typeface="inherit"/>
                        </a:rPr>
                        <a:t>;</a:t>
                      </a:r>
                    </a:p>
                    <a:p>
                      <a:pPr algn="l" fontAlgn="base"/>
                      <a:r>
                        <a:rPr lang="en-US" dirty="0">
                          <a:solidFill>
                            <a:srgbClr val="006FE0"/>
                          </a:solidFill>
                          <a:effectLst/>
                          <a:latin typeface="inherit"/>
                        </a:rPr>
                        <a:t>   </a:t>
                      </a:r>
                      <a:r>
                        <a:rPr lang="en-US" b="1" dirty="0">
                          <a:solidFill>
                            <a:srgbClr val="800080"/>
                          </a:solidFill>
                          <a:effectLst/>
                          <a:latin typeface="inherit"/>
                        </a:rPr>
                        <a:t>printf</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828FB"/>
                          </a:solidFill>
                          <a:effectLst/>
                          <a:latin typeface="inherit"/>
                        </a:rPr>
                        <a:t>"\</a:t>
                      </a:r>
                      <a:r>
                        <a:rPr lang="en-US" dirty="0" err="1">
                          <a:solidFill>
                            <a:srgbClr val="0828FB"/>
                          </a:solidFill>
                          <a:effectLst/>
                          <a:latin typeface="inherit"/>
                        </a:rPr>
                        <a:t>nsource</a:t>
                      </a:r>
                      <a:r>
                        <a:rPr lang="en-US" dirty="0">
                          <a:solidFill>
                            <a:srgbClr val="0828FB"/>
                          </a:solidFill>
                          <a:effectLst/>
                          <a:latin typeface="inherit"/>
                        </a:rPr>
                        <a:t> string = %s"</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source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a:t>
                      </a:r>
                    </a:p>
                    <a:p>
                      <a:pPr algn="l" fontAlgn="base"/>
                      <a:r>
                        <a:rPr lang="en-US" dirty="0">
                          <a:solidFill>
                            <a:srgbClr val="006FE0"/>
                          </a:solidFill>
                          <a:effectLst/>
                          <a:latin typeface="inherit"/>
                        </a:rPr>
                        <a:t>   </a:t>
                      </a:r>
                      <a:r>
                        <a:rPr lang="en-US" b="1" dirty="0">
                          <a:solidFill>
                            <a:srgbClr val="800080"/>
                          </a:solidFill>
                          <a:effectLst/>
                          <a:latin typeface="inherit"/>
                        </a:rPr>
                        <a:t>printf</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828FB"/>
                          </a:solidFill>
                          <a:effectLst/>
                          <a:latin typeface="inherit"/>
                        </a:rPr>
                        <a:t>"\</a:t>
                      </a:r>
                      <a:r>
                        <a:rPr lang="en-US" dirty="0" err="1">
                          <a:solidFill>
                            <a:srgbClr val="0828FB"/>
                          </a:solidFill>
                          <a:effectLst/>
                          <a:latin typeface="inherit"/>
                        </a:rPr>
                        <a:t>ntarget</a:t>
                      </a:r>
                      <a:r>
                        <a:rPr lang="en-US" dirty="0">
                          <a:solidFill>
                            <a:srgbClr val="0828FB"/>
                          </a:solidFill>
                          <a:effectLst/>
                          <a:latin typeface="inherit"/>
                        </a:rPr>
                        <a:t> string = %s"</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target</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a:t>
                      </a:r>
                    </a:p>
                    <a:p>
                      <a:pPr algn="l" fontAlgn="base"/>
                      <a:r>
                        <a:rPr lang="en-US" dirty="0">
                          <a:solidFill>
                            <a:srgbClr val="006FE0"/>
                          </a:solidFill>
                          <a:effectLst/>
                          <a:latin typeface="inherit"/>
                        </a:rPr>
                        <a:t>   </a:t>
                      </a:r>
                      <a:r>
                        <a:rPr lang="en-US" dirty="0">
                          <a:solidFill>
                            <a:srgbClr val="000000"/>
                          </a:solidFill>
                          <a:effectLst/>
                          <a:latin typeface="inherit"/>
                        </a:rPr>
                        <a:t>strcpy</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target,</a:t>
                      </a:r>
                      <a:r>
                        <a:rPr lang="en-US" dirty="0">
                          <a:solidFill>
                            <a:srgbClr val="006FE0"/>
                          </a:solidFill>
                          <a:effectLst/>
                          <a:latin typeface="inherit"/>
                        </a:rPr>
                        <a:t> </a:t>
                      </a:r>
                      <a:r>
                        <a:rPr lang="en-US" dirty="0">
                          <a:solidFill>
                            <a:srgbClr val="000000"/>
                          </a:solidFill>
                          <a:effectLst/>
                          <a:latin typeface="inherit"/>
                        </a:rPr>
                        <a:t>source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a:t>
                      </a:r>
                    </a:p>
                    <a:p>
                      <a:pPr algn="l" fontAlgn="base"/>
                      <a:r>
                        <a:rPr lang="en-US" dirty="0">
                          <a:solidFill>
                            <a:srgbClr val="006FE0"/>
                          </a:solidFill>
                          <a:effectLst/>
                          <a:latin typeface="inherit"/>
                        </a:rPr>
                        <a:t>   </a:t>
                      </a:r>
                      <a:r>
                        <a:rPr lang="en-US" b="1" dirty="0">
                          <a:solidFill>
                            <a:srgbClr val="800080"/>
                          </a:solidFill>
                          <a:effectLst/>
                          <a:latin typeface="inherit"/>
                        </a:rPr>
                        <a:t>printf</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828FB"/>
                          </a:solidFill>
                          <a:effectLst/>
                          <a:latin typeface="inherit"/>
                        </a:rPr>
                        <a:t>"\</a:t>
                      </a:r>
                      <a:r>
                        <a:rPr lang="en-US" dirty="0" err="1">
                          <a:solidFill>
                            <a:srgbClr val="0828FB"/>
                          </a:solidFill>
                          <a:effectLst/>
                          <a:latin typeface="inherit"/>
                        </a:rPr>
                        <a:t>ntarget</a:t>
                      </a:r>
                      <a:r>
                        <a:rPr lang="en-US" dirty="0">
                          <a:solidFill>
                            <a:srgbClr val="0828FB"/>
                          </a:solidFill>
                          <a:effectLst/>
                          <a:latin typeface="inherit"/>
                        </a:rPr>
                        <a:t> string after strcpy( ) = %s"</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target</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a:t>
                      </a:r>
                    </a:p>
                    <a:p>
                      <a:pPr algn="l" fontAlgn="base"/>
                      <a:r>
                        <a:rPr lang="en-US" dirty="0">
                          <a:solidFill>
                            <a:srgbClr val="006FE0"/>
                          </a:solidFill>
                          <a:effectLst/>
                          <a:latin typeface="inherit"/>
                        </a:rPr>
                        <a:t>   </a:t>
                      </a:r>
                      <a:r>
                        <a:rPr lang="en-US" b="1" dirty="0">
                          <a:solidFill>
                            <a:srgbClr val="800080"/>
                          </a:solidFill>
                          <a:effectLst/>
                          <a:latin typeface="inherit"/>
                        </a:rPr>
                        <a:t>return</a:t>
                      </a:r>
                      <a:r>
                        <a:rPr lang="en-US" dirty="0">
                          <a:solidFill>
                            <a:srgbClr val="006FE0"/>
                          </a:solidFill>
                          <a:effectLst/>
                          <a:latin typeface="inherit"/>
                        </a:rPr>
                        <a:t> </a:t>
                      </a:r>
                      <a:r>
                        <a:rPr lang="en-US" dirty="0">
                          <a:solidFill>
                            <a:srgbClr val="0828FB"/>
                          </a:solidFill>
                          <a:effectLst/>
                          <a:latin typeface="inherit"/>
                        </a:rPr>
                        <a:t>0</a:t>
                      </a:r>
                      <a:r>
                        <a:rPr lang="en-US" dirty="0">
                          <a:solidFill>
                            <a:srgbClr val="000000"/>
                          </a:solidFill>
                          <a:effectLst/>
                          <a:latin typeface="inherit"/>
                        </a:rPr>
                        <a:t>;</a:t>
                      </a:r>
                    </a:p>
                    <a:p>
                      <a:pPr algn="l" fontAlgn="base"/>
                      <a:r>
                        <a:rPr lang="en-US" dirty="0" smtClean="0">
                          <a:solidFill>
                            <a:srgbClr val="000000"/>
                          </a:solidFill>
                          <a:effectLst/>
                          <a:latin typeface="inherit"/>
                        </a:rPr>
                        <a:t>}</a:t>
                      </a:r>
                    </a:p>
                    <a:p>
                      <a:pPr algn="l" fontAlgn="base"/>
                      <a:endParaRPr lang="en-US" dirty="0">
                        <a:solidFill>
                          <a:srgbClr val="000000"/>
                        </a:solidFill>
                        <a:effectLst/>
                        <a:latin typeface="inherit"/>
                      </a:endParaRPr>
                    </a:p>
                  </a:txBody>
                  <a:tcPr>
                    <a:lnL>
                      <a:noFill/>
                    </a:lnL>
                    <a:lnR>
                      <a:noFill/>
                    </a:lnR>
                    <a:lnT>
                      <a:noFill/>
                    </a:lnT>
                    <a:lnB>
                      <a:noFill/>
                    </a:lnB>
                  </a:tcPr>
                </a:tc>
              </a:tr>
            </a:tbl>
          </a:graphicData>
        </a:graphic>
      </p:graphicFrame>
    </p:spTree>
    <p:extLst>
      <p:ext uri="{BB962C8B-B14F-4D97-AF65-F5344CB8AC3E}">
        <p14:creationId xmlns:p14="http://schemas.microsoft.com/office/powerpoint/2010/main" val="826463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52</TotalTime>
  <Words>415</Words>
  <Application>Microsoft Office PowerPoint</Application>
  <PresentationFormat>Widescreen</PresentationFormat>
  <Paragraphs>136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Corbel</vt:lpstr>
      <vt:lpstr>inherit</vt:lpstr>
      <vt:lpstr>Wingdings 2</vt:lpstr>
      <vt:lpstr>Frame</vt:lpstr>
      <vt:lpstr>String Functions</vt:lpstr>
      <vt:lpstr>   C – String</vt:lpstr>
      <vt:lpstr>EXAMPLE FOR  C  STRING:</vt:lpstr>
      <vt:lpstr>C STRING FUNCTIONS </vt:lpstr>
      <vt:lpstr>Continue……..</vt:lpstr>
      <vt:lpstr>C – strcat() function </vt:lpstr>
      <vt:lpstr>EXAMPLE PROGRAM FOR  STRCAT ( ) FUNCTION IN C : </vt:lpstr>
      <vt:lpstr>C – strcpy() function </vt:lpstr>
      <vt:lpstr>EXAMPLE PROGRAM FOR  STRCPY( ) FUNCTION IN C: </vt:lpstr>
      <vt:lpstr>C – strlen() function </vt:lpstr>
      <vt:lpstr>EXAMPLE PROGRAM FOR STRLEN() FUNCTION IN C: </vt:lpstr>
      <vt:lpstr>C – strcmp() function </vt:lpstr>
      <vt:lpstr>EXAMPLE PROGRAM FOR  STRCMP( ) FUNCTION IN C: </vt:lpstr>
      <vt:lpstr>PowerPoint Presentation</vt:lpstr>
      <vt:lpstr>C – strlwr() function</vt:lpstr>
      <vt:lpstr>EXAMPLE PROGRAM FOR STRLWR() FUNCTION IN C:  </vt:lpstr>
      <vt:lpstr>C – strupr() function </vt:lpstr>
      <vt:lpstr>EXAMPLE PROGRAM FOR STRUPR() FUNCTION IN C: </vt:lpstr>
      <vt:lpstr>C – strrev() function </vt:lpstr>
      <vt:lpstr>EXAMPLE PROGRAM FOR STRREV() FUNCTION IN C: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Functions</dc:title>
  <dc:creator>shoukat Malik</dc:creator>
  <cp:lastModifiedBy>shoukat Malik</cp:lastModifiedBy>
  <cp:revision>9</cp:revision>
  <dcterms:created xsi:type="dcterms:W3CDTF">2017-09-25T10:34:15Z</dcterms:created>
  <dcterms:modified xsi:type="dcterms:W3CDTF">2017-09-25T11:27:09Z</dcterms:modified>
</cp:coreProperties>
</file>