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342CB-65E0-4144-8C3C-5C377BA2DAF6}">
          <p14:sldIdLst>
            <p14:sldId id="256"/>
            <p14:sldId id="257"/>
            <p14:sldId id="258"/>
            <p14:sldId id="263"/>
          </p14:sldIdLst>
        </p14:section>
        <p14:section name="Untitled Section" id="{49456093-6145-4F8B-8457-3F9E2B98553F}">
          <p14:sldIdLst>
            <p14:sldId id="260"/>
            <p14:sldId id="261"/>
            <p14:sldId id="262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58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32221-0B38-4F2E-AAC0-18A3A8934E4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6FE55-4E6C-447B-B1B6-4F2FD6D0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6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FE55-4E6C-447B-B1B6-4F2FD6D0D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79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8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918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07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63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7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3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76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6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35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001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163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4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68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435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4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3981-A0D3-4F85-9932-2F171A8D7940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067D69-A5DC-4F54-A97F-02EBFFDD1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65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78" r:id="rId15"/>
    <p:sldLayoutId id="21474842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4learn.com/c-programming/low-level-languag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4learn.com/c-programs/mixing-inline-assembly-program-in-c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9632" y="5900848"/>
            <a:ext cx="75504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Introduction to C programming</a:t>
            </a:r>
            <a:endParaRPr 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648" y="6206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Shoukat Malik B.S Software Engineering SSUET Karachi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15155" r="1087" b="19483"/>
          <a:stretch/>
        </p:blipFill>
        <p:spPr>
          <a:xfrm>
            <a:off x="1402344" y="2276872"/>
            <a:ext cx="6264696" cy="2736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485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9378">
        <p14:vortex dir="d"/>
      </p:transition>
    </mc:Choice>
    <mc:Fallback xmlns="">
      <p:transition spd="slow" advClick="0" advTm="93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7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08" decel="50000">
                                          <p:stCondLst>
                                            <p:cond delay="229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257" y="621748"/>
            <a:ext cx="2963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Pre-processor</a:t>
            </a:r>
            <a:endParaRPr lang="en-US" b="1" i="0" dirty="0">
              <a:solidFill>
                <a:schemeClr val="accent6">
                  <a:lumMod val="75000"/>
                </a:schemeClr>
              </a:solidFill>
              <a:effectLst/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0893" y="1190072"/>
            <a:ext cx="5256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main work of pre-processor is to initialize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environment of program,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i.e.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 link the program with the header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file. .e.g.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2050" y="2561800"/>
            <a:ext cx="6625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Header file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Header file is a collection of built-in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functions</a:t>
            </a:r>
          </a:p>
          <a:p>
            <a:r>
              <a:rPr lang="en-US" dirty="0"/>
              <a:t>To use any of the standard functions, the appropriate header file must be included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Example :  &lt;stdio.h &gt;&lt;conio.h &gt;, &lt;math.h &gt;,&lt;string.h &gt;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0893" y="4431136"/>
            <a:ext cx="2039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main() function</a:t>
            </a:r>
            <a:endParaRPr lang="en-US" b="1" i="0" dirty="0">
              <a:solidFill>
                <a:schemeClr val="accent6">
                  <a:lumMod val="75000"/>
                </a:schemeClr>
              </a:solidFill>
              <a:effectLst/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0893" y="4949191"/>
            <a:ext cx="7347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main()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function is a function that must be used in every C program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function is a sequence of statement required to perform a specific task.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main()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function starts the execution of C program.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0032" y="1794484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#include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00893" y="6309320"/>
            <a:ext cx="4284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Variable is the name of memory location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43837" y="6011873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Variables</a:t>
            </a:r>
            <a:endParaRPr lang="en-US" b="1" i="0" dirty="0">
              <a:solidFill>
                <a:schemeClr val="accent6">
                  <a:lumMod val="75000"/>
                </a:schemeClr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2396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9632" y="1916832"/>
            <a:ext cx="5486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1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3959" y="2122032"/>
            <a:ext cx="35285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Why C language</a:t>
            </a:r>
            <a:endParaRPr 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7978" y="2268227"/>
            <a:ext cx="432048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327978" y="3080403"/>
            <a:ext cx="432048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31479" y="3795785"/>
            <a:ext cx="432048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327978" y="4509120"/>
            <a:ext cx="432048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39861" y="2881720"/>
            <a:ext cx="79526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History  to  C programming  Language</a:t>
            </a:r>
            <a:endParaRPr 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3959" y="3738729"/>
            <a:ext cx="63062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Feature of C - Language</a:t>
            </a:r>
            <a:endParaRPr 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10" y="0"/>
            <a:ext cx="1632490" cy="15574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52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6007">
        <p14:prism/>
      </p:transition>
    </mc:Choice>
    <mc:Fallback xmlns="">
      <p:transition spd="slow" advClick="0" advTm="1600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6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6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4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5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7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9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0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81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3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5" dur="8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6" dur="8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3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4" dur="10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10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8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10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10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10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10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8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9" dur="10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0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3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1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3.88889E-6 2.36818E-6 L 0.16042 -0.27174 " pathEditMode="relative" rAng="0" ptsTypes="AA">
                                          <p:cBhvr>
                                            <p:cTn id="118" dur="16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21" y="-135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9" presetID="28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set>
                                          <p:cBhvr>
                                            <p:cTn id="1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anim to="1.5" calcmode="lin" valueType="num">
                                          <p:cBhvr override="childStyle">
                                            <p:cTn id="1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style.fontSize</p:attrName>
                                            </p:attrNameLst>
                                          </p:cBhvr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4" grpId="2"/>
          <p:bldP spid="8" grpId="0" animBg="1"/>
          <p:bldP spid="8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/>
          <p:bldP spid="17" grpId="1"/>
          <p:bldP spid="19" grpId="0"/>
          <p:bldP spid="1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6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6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4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5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7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9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0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81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8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8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3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4" dur="10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10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8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10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10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10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10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8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9" dur="10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0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3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1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3.88889E-6 2.36818E-6 L 0.16042 -0.27174 " pathEditMode="relative" rAng="0" ptsTypes="AA">
                                          <p:cBhvr>
                                            <p:cTn id="118" dur="16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21" y="-135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9" presetID="28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set>
                                          <p:cBhvr>
                                            <p:cTn id="1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anim to="1.5" calcmode="lin" valueType="num">
                                          <p:cBhvr override="childStyle">
                                            <p:cTn id="1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style.fontSize</p:attrName>
                                            </p:attrNameLst>
                                          </p:cBhvr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4" grpId="2"/>
          <p:bldP spid="8" grpId="0" animBg="1"/>
          <p:bldP spid="8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/>
          <p:bldP spid="17" grpId="1"/>
          <p:bldP spid="19" grpId="0"/>
          <p:bldP spid="19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72884"/>
            <a:ext cx="662473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History of C Programming</a:t>
            </a:r>
            <a:endParaRPr lang="en-GB" sz="3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599" y="1328899"/>
            <a:ext cx="2869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1960   ALGOL -60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1505" y="1813319"/>
            <a:ext cx="576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 startAt="1963"/>
            </a:pPr>
            <a:r>
              <a:rPr lang="en-US" sz="2400" dirty="0" smtClean="0"/>
              <a:t>    CPL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0301" y="3956277"/>
            <a:ext cx="576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1972     C        Dennis Ritchie 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74" y="0"/>
            <a:ext cx="1233248" cy="1124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9410" y="2945855"/>
            <a:ext cx="4689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1967"/>
            </a:pPr>
            <a:r>
              <a:rPr lang="en-US" dirty="0" smtClean="0"/>
              <a:t>        BCPL          </a:t>
            </a:r>
            <a:r>
              <a:rPr lang="en-US" dirty="0"/>
              <a:t>Martin </a:t>
            </a:r>
            <a:r>
              <a:rPr lang="en-US" dirty="0" smtClean="0"/>
              <a:t>Richards</a:t>
            </a:r>
          </a:p>
          <a:p>
            <a:r>
              <a:rPr lang="en-US" dirty="0" smtClean="0"/>
              <a:t>1969        B                 Ken     Thompson</a:t>
            </a:r>
            <a:endParaRPr lang="en-GB" dirty="0"/>
          </a:p>
        </p:txBody>
      </p:sp>
      <p:sp>
        <p:nvSpPr>
          <p:cNvPr id="12" name="Right Brace 11"/>
          <p:cNvSpPr/>
          <p:nvPr/>
        </p:nvSpPr>
        <p:spPr>
          <a:xfrm>
            <a:off x="5364088" y="2956725"/>
            <a:ext cx="288032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78318" y="226984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less Language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5652120" y="3158716"/>
            <a:ext cx="1224032" cy="495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20220" y="3511804"/>
            <a:ext cx="184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Bell Labs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5508104" y="3789040"/>
            <a:ext cx="1368048" cy="432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64088" y="2417712"/>
            <a:ext cx="504056" cy="41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4238380" y="4535540"/>
            <a:ext cx="595234" cy="360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59832" y="5301208"/>
            <a:ext cx="271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base language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599" y="5805264"/>
            <a:ext cx="518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was developed to overcome the problems of previous languages such as B, BCPL etc.</a:t>
            </a:r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>
            <a:off x="3779912" y="1556792"/>
            <a:ext cx="432048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08104" y="17008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Cambridge University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72000" y="1328899"/>
            <a:ext cx="936104" cy="37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52120" y="996669"/>
            <a:ext cx="289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International Groups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76152" y="1328899"/>
            <a:ext cx="0" cy="41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" y="5519"/>
            <a:ext cx="1296144" cy="1240370"/>
          </a:xfrm>
          <a:prstGeom prst="rect">
            <a:avLst/>
          </a:prstGeom>
        </p:spPr>
      </p:pic>
      <p:pic>
        <p:nvPicPr>
          <p:cNvPr id="30" name="Picture 4" descr="Dennis Ritchie - founder of C langu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53761"/>
            <a:ext cx="2682865" cy="21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4932040" y="4417942"/>
            <a:ext cx="1224136" cy="59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37"/>
    </mc:Choice>
    <mc:Fallback xmlns="">
      <p:transition spd="slow" advClick="0" advTm="90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1560" y="332656"/>
            <a:ext cx="82809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 Language Standard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9" y="2348880"/>
            <a:ext cx="68951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19 89  ANSI   American National Standard Institute or  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 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- 89</a:t>
            </a:r>
            <a:r>
              <a:rPr lang="en-US" dirty="0"/>
              <a:t> 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9" y="2868992"/>
            <a:ext cx="68951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1990      ISO    </a:t>
            </a:r>
            <a:r>
              <a:rPr lang="en-US" sz="1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International Organization for </a:t>
            </a:r>
            <a:r>
              <a:rPr lang="en-US" sz="1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Standardization   or  C - 90</a:t>
            </a:r>
            <a:r>
              <a:rPr lang="en-US" sz="1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 </a:t>
            </a:r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5872" y="3522769"/>
            <a:ext cx="68129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1995       ISO               C-95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5872" y="4042881"/>
            <a:ext cx="681291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1999 	  ISO                C-99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5873" y="4661363"/>
            <a:ext cx="681291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December 2011         C-11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47" y="5320550"/>
            <a:ext cx="1296144" cy="12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5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5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6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18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9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97" tmFilter="0, 0; 0.125,0.2665; 0.25,0.4; 0.375,0.465; 0.5,0.5;  0.625,0.535; 0.75,0.6; 0.875,0.7335; 1,1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98" tmFilter="0, 0; 0.125,0.2665; 0.25,0.4; 0.375,0.465; 0.5,0.5;  0.625,0.535; 0.75,0.6; 0.875,0.7335; 1,1">
                                          <p:stCondLst>
                                            <p:cond delay="158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97" tmFilter="0, 0; 0.125,0.2665; 0.25,0.4; 0.375,0.465; 0.5,0.5;  0.625,0.535; 0.75,0.6; 0.875,0.7335; 1,1">
                                          <p:stCondLst>
                                            <p:cond delay="198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31">
                                          <p:stCondLst>
                                            <p:cond delay="78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99" decel="50000">
                                          <p:stCondLst>
                                            <p:cond delay="81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31">
                                          <p:stCondLst>
                                            <p:cond delay="157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99" decel="50000">
                                          <p:stCondLst>
                                            <p:cond delay="160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31">
                                          <p:stCondLst>
                                            <p:cond delay="19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99" decel="50000">
                                          <p:stCondLst>
                                            <p:cond delay="200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31">
                                          <p:stCondLst>
                                            <p:cond delay="21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99" decel="50000">
                                          <p:stCondLst>
                                            <p:cond delay="220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45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6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18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9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97" tmFilter="0, 0; 0.125,0.2665; 0.25,0.4; 0.375,0.465; 0.5,0.5;  0.625,0.535; 0.75,0.6; 0.875,0.7335; 1,1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98" tmFilter="0, 0; 0.125,0.2665; 0.25,0.4; 0.375,0.465; 0.5,0.5;  0.625,0.535; 0.75,0.6; 0.875,0.7335; 1,1">
                                          <p:stCondLst>
                                            <p:cond delay="158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97" tmFilter="0, 0; 0.125,0.2665; 0.25,0.4; 0.375,0.465; 0.5,0.5;  0.625,0.535; 0.75,0.6; 0.875,0.7335; 1,1">
                                          <p:stCondLst>
                                            <p:cond delay="19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31">
                                          <p:stCondLst>
                                            <p:cond delay="7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99" decel="50000">
                                          <p:stCondLst>
                                            <p:cond delay="81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31">
                                          <p:stCondLst>
                                            <p:cond delay="157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99" decel="50000">
                                          <p:stCondLst>
                                            <p:cond delay="160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31">
                                          <p:stCondLst>
                                            <p:cond delay="19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99" decel="50000">
                                          <p:stCondLst>
                                            <p:cond delay="20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31">
                                          <p:stCondLst>
                                            <p:cond delay="21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99" decel="50000">
                                          <p:stCondLst>
                                            <p:cond delay="220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87624" y="364403"/>
            <a:ext cx="77048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altLang="en-US" sz="5400" dirty="0">
                <a:solidFill>
                  <a:srgbClr val="610B38"/>
                </a:solidFill>
                <a:latin typeface="erdana"/>
              </a:rPr>
              <a:t>Features of C Language</a:t>
            </a:r>
          </a:p>
          <a:p>
            <a:pPr algn="ctr"/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5" y="5373216"/>
            <a:ext cx="1296144" cy="124037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3568" y="1844824"/>
            <a:ext cx="846043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Open Sans"/>
              </a:rPr>
              <a:t>Low Level Features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pen Sans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C Programming provides 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hlinkClick r:id="rId3" tooltip="What is Lower Level Language"/>
              </a:rPr>
              <a:t>low level features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 that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are generally provided by the Lower level languages. C is Closely Related to Lower level Language such as “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Assembly Language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“.</a:t>
            </a:r>
          </a:p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It is easier to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hlinkClick r:id="rId4" tooltip="Learn How to Write Assembly Level Code in C Programming"/>
              </a:rPr>
              <a:t>write assembly language codes in C programming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.</a:t>
            </a:r>
            <a:endParaRPr lang="en-US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3439077"/>
      </p:ext>
    </p:extLst>
  </p:cSld>
  <p:clrMapOvr>
    <a:masterClrMapping/>
  </p:clrMapOvr>
  <p:transition spd="slow" advTm="1342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4946" y="2060848"/>
            <a:ext cx="8282100" cy="166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Open Sans"/>
              </a:rPr>
              <a:t>Portability </a:t>
            </a:r>
            <a:r>
              <a:rPr lang="en-US" sz="2800" dirty="0">
                <a:solidFill>
                  <a:srgbClr val="939393"/>
                </a:solidFill>
                <a:latin typeface="Open Sans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C Programs are portable </a:t>
            </a:r>
            <a:r>
              <a:rPr lang="en-US" dirty="0" smtClean="0">
                <a:solidFill>
                  <a:srgbClr val="000000"/>
                </a:solidFill>
                <a:latin typeface="Open Sans"/>
              </a:rPr>
              <a:t>i.e.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they can be run on any Compiler with Little or no Modification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Compiler and Preprocessor make it Possible for C Program to run it on Different PC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568" y="4077072"/>
            <a:ext cx="770485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Powerful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Provides Wide verity of ‘</a:t>
            </a:r>
            <a:r>
              <a:rPr lang="en-US" b="1" dirty="0">
                <a:solidFill>
                  <a:srgbClr val="000000"/>
                </a:solidFill>
                <a:latin typeface="Open Sans"/>
              </a:rPr>
              <a:t>Data Types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‘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Provides Wide verity of ‘Functions’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Provides useful Control &amp; Loop Control Statements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65890"/>
            <a:ext cx="1296144" cy="12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4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1385">
        <p14:reveal/>
      </p:transition>
    </mc:Choice>
    <mc:Fallback xmlns="">
      <p:transition spd="slow" advTm="213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553427"/>
            <a:ext cx="1296144" cy="12403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536" y="1613119"/>
            <a:ext cx="856895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High Level Features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It is more User friendly as compare to Previous languages. Previous languages such as BCPL, Pascal and other programming languages never provide such great features to manage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Previous languages have there </a:t>
            </a:r>
            <a:r>
              <a:rPr lang="en-US" b="1" dirty="0">
                <a:solidFill>
                  <a:srgbClr val="000000"/>
                </a:solidFill>
                <a:latin typeface="Open Sans"/>
              </a:rPr>
              <a:t>pros and cons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 but C Programming collected all useful features of previous languages thus C become </a:t>
            </a:r>
            <a:r>
              <a:rPr lang="en-US" b="1" dirty="0">
                <a:solidFill>
                  <a:srgbClr val="000000"/>
                </a:solidFill>
                <a:latin typeface="Open Sans"/>
              </a:rPr>
              <a:t>more effective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576" y="4142287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C program is basically a collection of functions that are supported by C library. We can also create our own function and add it to C library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5711947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 language is the most widely used language in operating systems and embedded system development today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2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2136339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pen Sans"/>
              </a:rPr>
              <a:t>Bit Manipulation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  <a:latin typeface="Open Sans"/>
              </a:rPr>
              <a:t>It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provides wide verity of bit manipulation Operators. We have bitwise operators to manage Data at bit level.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423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704" y="98072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Open Sans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3688" y="862557"/>
            <a:ext cx="6984776" cy="4240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33308" tIns="179331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F360C"/>
                </a:solidFill>
                <a:effectLst/>
                <a:latin typeface="Roboto"/>
              </a:rPr>
              <a:t>Different parts of C program.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Pre-processor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Header file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Function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Variables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expression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Comment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All these are essential parts of a C language program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68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9|4.7|2.4|1.1|2|1|2|1.1|2.2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803</TotalTime>
  <Words>383</Words>
  <Application>Microsoft Office PowerPoint</Application>
  <PresentationFormat>On-screen Show (4:3)</PresentationFormat>
  <Paragraphs>67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erdana</vt:lpstr>
      <vt:lpstr>Open Sans</vt:lpstr>
      <vt:lpstr>Roboto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zorgan</dc:creator>
  <cp:lastModifiedBy>Microsoft</cp:lastModifiedBy>
  <cp:revision>61</cp:revision>
  <dcterms:created xsi:type="dcterms:W3CDTF">2015-04-06T15:13:40Z</dcterms:created>
  <dcterms:modified xsi:type="dcterms:W3CDTF">2017-07-24T11:07:35Z</dcterms:modified>
</cp:coreProperties>
</file>