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19" r:id="rId2"/>
    <p:sldId id="320" r:id="rId3"/>
    <p:sldId id="327" r:id="rId4"/>
    <p:sldId id="326" r:id="rId5"/>
    <p:sldId id="329" r:id="rId6"/>
    <p:sldId id="330" r:id="rId7"/>
    <p:sldId id="321" r:id="rId8"/>
    <p:sldId id="322" r:id="rId9"/>
    <p:sldId id="323" r:id="rId10"/>
    <p:sldId id="328" r:id="rId11"/>
    <p:sldId id="331" r:id="rId12"/>
    <p:sldId id="324" r:id="rId13"/>
    <p:sldId id="325" r:id="rId14"/>
    <p:sldId id="332" r:id="rId15"/>
    <p:sldId id="333" r:id="rId16"/>
    <p:sldId id="334" r:id="rId17"/>
    <p:sldId id="335" r:id="rId18"/>
    <p:sldId id="336" r:id="rId19"/>
    <p:sldId id="337" r:id="rId20"/>
    <p:sldId id="687" r:id="rId21"/>
    <p:sldId id="730" r:id="rId22"/>
    <p:sldId id="731" r:id="rId23"/>
    <p:sldId id="702" r:id="rId24"/>
    <p:sldId id="723" r:id="rId25"/>
    <p:sldId id="726" r:id="rId26"/>
    <p:sldId id="727" r:id="rId27"/>
    <p:sldId id="724" r:id="rId28"/>
    <p:sldId id="728" r:id="rId29"/>
    <p:sldId id="725" r:id="rId30"/>
    <p:sldId id="72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C61DDF-8EE6-4298-9BF3-4265269789E7}" type="datetimeFigureOut">
              <a:rPr lang="en-US" smtClean="0"/>
              <a:t>5/13/2022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D9DE7-600C-4728-8C9E-7E81410FC634}" type="slidenum">
              <a:rPr lang="en-US" smtClean="0"/>
              <a:t>‹#›</a:t>
            </a:fld>
            <a:endParaRPr lang="en-US"/>
          </a:p>
        </p:txBody>
      </p:sp>
    </p:spTree>
    <p:extLst>
      <p:ext uri="{BB962C8B-B14F-4D97-AF65-F5344CB8AC3E}">
        <p14:creationId xmlns:p14="http://schemas.microsoft.com/office/powerpoint/2010/main" val="4064362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1</a:t>
            </a:fld>
            <a:endParaRPr lang="en-US"/>
          </a:p>
        </p:txBody>
      </p:sp>
    </p:spTree>
    <p:extLst>
      <p:ext uri="{BB962C8B-B14F-4D97-AF65-F5344CB8AC3E}">
        <p14:creationId xmlns:p14="http://schemas.microsoft.com/office/powerpoint/2010/main" val="91920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10</a:t>
            </a:fld>
            <a:endParaRPr lang="en-US"/>
          </a:p>
        </p:txBody>
      </p:sp>
    </p:spTree>
    <p:extLst>
      <p:ext uri="{BB962C8B-B14F-4D97-AF65-F5344CB8AC3E}">
        <p14:creationId xmlns:p14="http://schemas.microsoft.com/office/powerpoint/2010/main" val="1792214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11</a:t>
            </a:fld>
            <a:endParaRPr lang="en-US"/>
          </a:p>
        </p:txBody>
      </p:sp>
    </p:spTree>
    <p:extLst>
      <p:ext uri="{BB962C8B-B14F-4D97-AF65-F5344CB8AC3E}">
        <p14:creationId xmlns:p14="http://schemas.microsoft.com/office/powerpoint/2010/main" val="3179456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12</a:t>
            </a:fld>
            <a:endParaRPr lang="en-US"/>
          </a:p>
        </p:txBody>
      </p:sp>
    </p:spTree>
    <p:extLst>
      <p:ext uri="{BB962C8B-B14F-4D97-AF65-F5344CB8AC3E}">
        <p14:creationId xmlns:p14="http://schemas.microsoft.com/office/powerpoint/2010/main" val="3309422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13</a:t>
            </a:fld>
            <a:endParaRPr lang="en-US"/>
          </a:p>
        </p:txBody>
      </p:sp>
    </p:spTree>
    <p:extLst>
      <p:ext uri="{BB962C8B-B14F-4D97-AF65-F5344CB8AC3E}">
        <p14:creationId xmlns:p14="http://schemas.microsoft.com/office/powerpoint/2010/main" val="734649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14</a:t>
            </a:fld>
            <a:endParaRPr lang="en-US"/>
          </a:p>
        </p:txBody>
      </p:sp>
    </p:spTree>
    <p:extLst>
      <p:ext uri="{BB962C8B-B14F-4D97-AF65-F5344CB8AC3E}">
        <p14:creationId xmlns:p14="http://schemas.microsoft.com/office/powerpoint/2010/main" val="1690127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15</a:t>
            </a:fld>
            <a:endParaRPr lang="en-US"/>
          </a:p>
        </p:txBody>
      </p:sp>
    </p:spTree>
    <p:extLst>
      <p:ext uri="{BB962C8B-B14F-4D97-AF65-F5344CB8AC3E}">
        <p14:creationId xmlns:p14="http://schemas.microsoft.com/office/powerpoint/2010/main" val="605437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16</a:t>
            </a:fld>
            <a:endParaRPr lang="en-US"/>
          </a:p>
        </p:txBody>
      </p:sp>
    </p:spTree>
    <p:extLst>
      <p:ext uri="{BB962C8B-B14F-4D97-AF65-F5344CB8AC3E}">
        <p14:creationId xmlns:p14="http://schemas.microsoft.com/office/powerpoint/2010/main" val="1068137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17</a:t>
            </a:fld>
            <a:endParaRPr lang="en-US"/>
          </a:p>
        </p:txBody>
      </p:sp>
    </p:spTree>
    <p:extLst>
      <p:ext uri="{BB962C8B-B14F-4D97-AF65-F5344CB8AC3E}">
        <p14:creationId xmlns:p14="http://schemas.microsoft.com/office/powerpoint/2010/main" val="439349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18</a:t>
            </a:fld>
            <a:endParaRPr lang="en-US"/>
          </a:p>
        </p:txBody>
      </p:sp>
    </p:spTree>
    <p:extLst>
      <p:ext uri="{BB962C8B-B14F-4D97-AF65-F5344CB8AC3E}">
        <p14:creationId xmlns:p14="http://schemas.microsoft.com/office/powerpoint/2010/main" val="3435152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19</a:t>
            </a:fld>
            <a:endParaRPr lang="en-US"/>
          </a:p>
        </p:txBody>
      </p:sp>
    </p:spTree>
    <p:extLst>
      <p:ext uri="{BB962C8B-B14F-4D97-AF65-F5344CB8AC3E}">
        <p14:creationId xmlns:p14="http://schemas.microsoft.com/office/powerpoint/2010/main" val="3705932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2</a:t>
            </a:fld>
            <a:endParaRPr lang="en-US"/>
          </a:p>
        </p:txBody>
      </p:sp>
    </p:spTree>
    <p:extLst>
      <p:ext uri="{BB962C8B-B14F-4D97-AF65-F5344CB8AC3E}">
        <p14:creationId xmlns:p14="http://schemas.microsoft.com/office/powerpoint/2010/main" val="3119243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D392AA4F-2532-4590-38D9-BAC3DBD7BE86}"/>
              </a:ext>
            </a:extLst>
          </p:cNvPr>
          <p:cNvSpPr>
            <a:spLocks noGrp="1" noRot="1" noChangeAspect="1" noChangeArrowheads="1" noTextEdit="1"/>
          </p:cNvSpPr>
          <p:nvPr>
            <p:ph type="sldImg"/>
          </p:nvPr>
        </p:nvSpPr>
        <p:spPr>
          <a:ln/>
        </p:spPr>
      </p:sp>
      <p:sp>
        <p:nvSpPr>
          <p:cNvPr id="860163" name="Rectangle 3">
            <a:extLst>
              <a:ext uri="{FF2B5EF4-FFF2-40B4-BE49-F238E27FC236}">
                <a16:creationId xmlns:a16="http://schemas.microsoft.com/office/drawing/2014/main" id="{CE423CAF-FF3A-7BF6-6560-957906FFBB9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D392AA4F-2532-4590-38D9-BAC3DBD7BE86}"/>
              </a:ext>
            </a:extLst>
          </p:cNvPr>
          <p:cNvSpPr>
            <a:spLocks noGrp="1" noRot="1" noChangeAspect="1" noChangeArrowheads="1" noTextEdit="1"/>
          </p:cNvSpPr>
          <p:nvPr>
            <p:ph type="sldImg"/>
          </p:nvPr>
        </p:nvSpPr>
        <p:spPr>
          <a:ln/>
        </p:spPr>
      </p:sp>
      <p:sp>
        <p:nvSpPr>
          <p:cNvPr id="860163" name="Rectangle 3">
            <a:extLst>
              <a:ext uri="{FF2B5EF4-FFF2-40B4-BE49-F238E27FC236}">
                <a16:creationId xmlns:a16="http://schemas.microsoft.com/office/drawing/2014/main" id="{CE423CAF-FF3A-7BF6-6560-957906FFBB9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9606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D392AA4F-2532-4590-38D9-BAC3DBD7BE86}"/>
              </a:ext>
            </a:extLst>
          </p:cNvPr>
          <p:cNvSpPr>
            <a:spLocks noGrp="1" noRot="1" noChangeAspect="1" noChangeArrowheads="1" noTextEdit="1"/>
          </p:cNvSpPr>
          <p:nvPr>
            <p:ph type="sldImg"/>
          </p:nvPr>
        </p:nvSpPr>
        <p:spPr>
          <a:ln/>
        </p:spPr>
      </p:sp>
      <p:sp>
        <p:nvSpPr>
          <p:cNvPr id="860163" name="Rectangle 3">
            <a:extLst>
              <a:ext uri="{FF2B5EF4-FFF2-40B4-BE49-F238E27FC236}">
                <a16:creationId xmlns:a16="http://schemas.microsoft.com/office/drawing/2014/main" id="{CE423CAF-FF3A-7BF6-6560-957906FFBB9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87092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a:extLst>
              <a:ext uri="{FF2B5EF4-FFF2-40B4-BE49-F238E27FC236}">
                <a16:creationId xmlns:a16="http://schemas.microsoft.com/office/drawing/2014/main" id="{59D70F09-3B25-342D-0789-1B2C78BDED9F}"/>
              </a:ext>
            </a:extLst>
          </p:cNvPr>
          <p:cNvSpPr>
            <a:spLocks noGrp="1" noRot="1" noChangeAspect="1" noChangeArrowheads="1" noTextEdit="1"/>
          </p:cNvSpPr>
          <p:nvPr>
            <p:ph type="sldImg"/>
          </p:nvPr>
        </p:nvSpPr>
        <p:spPr>
          <a:ln/>
        </p:spPr>
      </p:sp>
      <p:sp>
        <p:nvSpPr>
          <p:cNvPr id="861187" name="Rectangle 3">
            <a:extLst>
              <a:ext uri="{FF2B5EF4-FFF2-40B4-BE49-F238E27FC236}">
                <a16:creationId xmlns:a16="http://schemas.microsoft.com/office/drawing/2014/main" id="{9220695E-045F-C80F-5DC3-3922061240C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3</a:t>
            </a:fld>
            <a:endParaRPr lang="en-US"/>
          </a:p>
        </p:txBody>
      </p:sp>
    </p:spTree>
    <p:extLst>
      <p:ext uri="{BB962C8B-B14F-4D97-AF65-F5344CB8AC3E}">
        <p14:creationId xmlns:p14="http://schemas.microsoft.com/office/powerpoint/2010/main" val="2951697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4</a:t>
            </a:fld>
            <a:endParaRPr lang="en-US"/>
          </a:p>
        </p:txBody>
      </p:sp>
    </p:spTree>
    <p:extLst>
      <p:ext uri="{BB962C8B-B14F-4D97-AF65-F5344CB8AC3E}">
        <p14:creationId xmlns:p14="http://schemas.microsoft.com/office/powerpoint/2010/main" val="3839249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5</a:t>
            </a:fld>
            <a:endParaRPr lang="en-US"/>
          </a:p>
        </p:txBody>
      </p:sp>
    </p:spTree>
    <p:extLst>
      <p:ext uri="{BB962C8B-B14F-4D97-AF65-F5344CB8AC3E}">
        <p14:creationId xmlns:p14="http://schemas.microsoft.com/office/powerpoint/2010/main" val="1845414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6</a:t>
            </a:fld>
            <a:endParaRPr lang="en-US"/>
          </a:p>
        </p:txBody>
      </p:sp>
    </p:spTree>
    <p:extLst>
      <p:ext uri="{BB962C8B-B14F-4D97-AF65-F5344CB8AC3E}">
        <p14:creationId xmlns:p14="http://schemas.microsoft.com/office/powerpoint/2010/main" val="567345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7</a:t>
            </a:fld>
            <a:endParaRPr lang="en-US"/>
          </a:p>
        </p:txBody>
      </p:sp>
    </p:spTree>
    <p:extLst>
      <p:ext uri="{BB962C8B-B14F-4D97-AF65-F5344CB8AC3E}">
        <p14:creationId xmlns:p14="http://schemas.microsoft.com/office/powerpoint/2010/main" val="3946964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8</a:t>
            </a:fld>
            <a:endParaRPr lang="en-US"/>
          </a:p>
        </p:txBody>
      </p:sp>
    </p:spTree>
    <p:extLst>
      <p:ext uri="{BB962C8B-B14F-4D97-AF65-F5344CB8AC3E}">
        <p14:creationId xmlns:p14="http://schemas.microsoft.com/office/powerpoint/2010/main" val="662582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9</a:t>
            </a:fld>
            <a:endParaRPr lang="en-US"/>
          </a:p>
        </p:txBody>
      </p:sp>
    </p:spTree>
    <p:extLst>
      <p:ext uri="{BB962C8B-B14F-4D97-AF65-F5344CB8AC3E}">
        <p14:creationId xmlns:p14="http://schemas.microsoft.com/office/powerpoint/2010/main" val="2720846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9D1B-CA52-04C6-D68A-441B81ABD2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6B4D3F-91E5-3A59-8146-718EE3A8E3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A12C9F-AF44-BF85-2E6D-394274585CDC}"/>
              </a:ext>
            </a:extLst>
          </p:cNvPr>
          <p:cNvSpPr>
            <a:spLocks noGrp="1"/>
          </p:cNvSpPr>
          <p:nvPr>
            <p:ph type="dt" sz="half" idx="10"/>
          </p:nvPr>
        </p:nvSpPr>
        <p:spPr/>
        <p:txBody>
          <a:bodyPr/>
          <a:lstStyle/>
          <a:p>
            <a:fld id="{66470B92-307B-410B-9AEE-25B466B025ED}" type="datetimeFigureOut">
              <a:rPr lang="en-US" smtClean="0"/>
              <a:t>5/13/2022</a:t>
            </a:fld>
            <a:endParaRPr lang="en-US"/>
          </a:p>
        </p:txBody>
      </p:sp>
      <p:sp>
        <p:nvSpPr>
          <p:cNvPr id="5" name="Footer Placeholder 4">
            <a:extLst>
              <a:ext uri="{FF2B5EF4-FFF2-40B4-BE49-F238E27FC236}">
                <a16:creationId xmlns:a16="http://schemas.microsoft.com/office/drawing/2014/main" id="{2C56A0C6-1449-2D38-5661-439CCF9A9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474EE-8011-75DE-D677-850127DD8E4B}"/>
              </a:ext>
            </a:extLst>
          </p:cNvPr>
          <p:cNvSpPr>
            <a:spLocks noGrp="1"/>
          </p:cNvSpPr>
          <p:nvPr>
            <p:ph type="sldNum" sz="quarter" idx="12"/>
          </p:nvPr>
        </p:nvSpPr>
        <p:spPr/>
        <p:txBody>
          <a:bodyPr/>
          <a:lstStyle/>
          <a:p>
            <a:fld id="{FD896031-8FBD-41CC-A252-169958F8CE50}" type="slidenum">
              <a:rPr lang="en-US" smtClean="0"/>
              <a:t>‹#›</a:t>
            </a:fld>
            <a:endParaRPr lang="en-US"/>
          </a:p>
        </p:txBody>
      </p:sp>
    </p:spTree>
    <p:extLst>
      <p:ext uri="{BB962C8B-B14F-4D97-AF65-F5344CB8AC3E}">
        <p14:creationId xmlns:p14="http://schemas.microsoft.com/office/powerpoint/2010/main" val="20751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7908B-3EC3-C763-BAA5-44F35ABCC2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E20580-9DF5-777F-B293-BF3E874BE6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7A39A5-E500-4611-1010-7E4D0A39C7F0}"/>
              </a:ext>
            </a:extLst>
          </p:cNvPr>
          <p:cNvSpPr>
            <a:spLocks noGrp="1"/>
          </p:cNvSpPr>
          <p:nvPr>
            <p:ph type="dt" sz="half" idx="10"/>
          </p:nvPr>
        </p:nvSpPr>
        <p:spPr/>
        <p:txBody>
          <a:bodyPr/>
          <a:lstStyle/>
          <a:p>
            <a:fld id="{66470B92-307B-410B-9AEE-25B466B025ED}" type="datetimeFigureOut">
              <a:rPr lang="en-US" smtClean="0"/>
              <a:t>5/13/2022</a:t>
            </a:fld>
            <a:endParaRPr lang="en-US"/>
          </a:p>
        </p:txBody>
      </p:sp>
      <p:sp>
        <p:nvSpPr>
          <p:cNvPr id="5" name="Footer Placeholder 4">
            <a:extLst>
              <a:ext uri="{FF2B5EF4-FFF2-40B4-BE49-F238E27FC236}">
                <a16:creationId xmlns:a16="http://schemas.microsoft.com/office/drawing/2014/main" id="{9B6DC4F4-83B2-2355-5D90-AF316337C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F9E46-8215-623F-53FE-CE28B9F5E89F}"/>
              </a:ext>
            </a:extLst>
          </p:cNvPr>
          <p:cNvSpPr>
            <a:spLocks noGrp="1"/>
          </p:cNvSpPr>
          <p:nvPr>
            <p:ph type="sldNum" sz="quarter" idx="12"/>
          </p:nvPr>
        </p:nvSpPr>
        <p:spPr/>
        <p:txBody>
          <a:bodyPr/>
          <a:lstStyle/>
          <a:p>
            <a:fld id="{FD896031-8FBD-41CC-A252-169958F8CE50}" type="slidenum">
              <a:rPr lang="en-US" smtClean="0"/>
              <a:t>‹#›</a:t>
            </a:fld>
            <a:endParaRPr lang="en-US"/>
          </a:p>
        </p:txBody>
      </p:sp>
    </p:spTree>
    <p:extLst>
      <p:ext uri="{BB962C8B-B14F-4D97-AF65-F5344CB8AC3E}">
        <p14:creationId xmlns:p14="http://schemas.microsoft.com/office/powerpoint/2010/main" val="4129446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AE2097-2C1F-283D-9335-E903FF286B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4590C1-ED0C-0DBE-B9F6-6A14BBED75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C3D269-3F6C-FF6C-0D1B-CA92CF2CA97E}"/>
              </a:ext>
            </a:extLst>
          </p:cNvPr>
          <p:cNvSpPr>
            <a:spLocks noGrp="1"/>
          </p:cNvSpPr>
          <p:nvPr>
            <p:ph type="dt" sz="half" idx="10"/>
          </p:nvPr>
        </p:nvSpPr>
        <p:spPr/>
        <p:txBody>
          <a:bodyPr/>
          <a:lstStyle/>
          <a:p>
            <a:fld id="{66470B92-307B-410B-9AEE-25B466B025ED}" type="datetimeFigureOut">
              <a:rPr lang="en-US" smtClean="0"/>
              <a:t>5/13/2022</a:t>
            </a:fld>
            <a:endParaRPr lang="en-US"/>
          </a:p>
        </p:txBody>
      </p:sp>
      <p:sp>
        <p:nvSpPr>
          <p:cNvPr id="5" name="Footer Placeholder 4">
            <a:extLst>
              <a:ext uri="{FF2B5EF4-FFF2-40B4-BE49-F238E27FC236}">
                <a16:creationId xmlns:a16="http://schemas.microsoft.com/office/drawing/2014/main" id="{583D7C20-02EE-6427-0CD2-2375845F3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C08C2-D8C0-E44A-34D0-82B2B7D14F1B}"/>
              </a:ext>
            </a:extLst>
          </p:cNvPr>
          <p:cNvSpPr>
            <a:spLocks noGrp="1"/>
          </p:cNvSpPr>
          <p:nvPr>
            <p:ph type="sldNum" sz="quarter" idx="12"/>
          </p:nvPr>
        </p:nvSpPr>
        <p:spPr/>
        <p:txBody>
          <a:bodyPr/>
          <a:lstStyle/>
          <a:p>
            <a:fld id="{FD896031-8FBD-41CC-A252-169958F8CE50}" type="slidenum">
              <a:rPr lang="en-US" smtClean="0"/>
              <a:t>‹#›</a:t>
            </a:fld>
            <a:endParaRPr lang="en-US"/>
          </a:p>
        </p:txBody>
      </p:sp>
    </p:spTree>
    <p:extLst>
      <p:ext uri="{BB962C8B-B14F-4D97-AF65-F5344CB8AC3E}">
        <p14:creationId xmlns:p14="http://schemas.microsoft.com/office/powerpoint/2010/main" val="2306220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F7D85A-DD10-405D-9024-FFB9AF162D71}"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188360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6704-34D3-ED5A-39E5-88CDED9410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7EE44F-5F37-CCD6-55AA-0A6BF70F56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F4271-EA68-6244-7A7F-7D656A37035D}"/>
              </a:ext>
            </a:extLst>
          </p:cNvPr>
          <p:cNvSpPr>
            <a:spLocks noGrp="1"/>
          </p:cNvSpPr>
          <p:nvPr>
            <p:ph type="dt" sz="half" idx="10"/>
          </p:nvPr>
        </p:nvSpPr>
        <p:spPr/>
        <p:txBody>
          <a:bodyPr/>
          <a:lstStyle/>
          <a:p>
            <a:fld id="{66470B92-307B-410B-9AEE-25B466B025ED}" type="datetimeFigureOut">
              <a:rPr lang="en-US" smtClean="0"/>
              <a:t>5/13/2022</a:t>
            </a:fld>
            <a:endParaRPr lang="en-US"/>
          </a:p>
        </p:txBody>
      </p:sp>
      <p:sp>
        <p:nvSpPr>
          <p:cNvPr id="5" name="Footer Placeholder 4">
            <a:extLst>
              <a:ext uri="{FF2B5EF4-FFF2-40B4-BE49-F238E27FC236}">
                <a16:creationId xmlns:a16="http://schemas.microsoft.com/office/drawing/2014/main" id="{BC17AAE2-4A69-A2D5-5B1B-2CD5FFA94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EC82F-176F-78AA-6A0E-C76C86B12A32}"/>
              </a:ext>
            </a:extLst>
          </p:cNvPr>
          <p:cNvSpPr>
            <a:spLocks noGrp="1"/>
          </p:cNvSpPr>
          <p:nvPr>
            <p:ph type="sldNum" sz="quarter" idx="12"/>
          </p:nvPr>
        </p:nvSpPr>
        <p:spPr/>
        <p:txBody>
          <a:bodyPr/>
          <a:lstStyle/>
          <a:p>
            <a:fld id="{FD896031-8FBD-41CC-A252-169958F8CE50}" type="slidenum">
              <a:rPr lang="en-US" smtClean="0"/>
              <a:t>‹#›</a:t>
            </a:fld>
            <a:endParaRPr lang="en-US"/>
          </a:p>
        </p:txBody>
      </p:sp>
    </p:spTree>
    <p:extLst>
      <p:ext uri="{BB962C8B-B14F-4D97-AF65-F5344CB8AC3E}">
        <p14:creationId xmlns:p14="http://schemas.microsoft.com/office/powerpoint/2010/main" val="2648998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693D-4F6A-1445-2667-2B9C376B3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04EE7E-C14A-B915-7092-8B66294641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D7C9DF-D7E7-6A0C-B65F-4422D5D28FDA}"/>
              </a:ext>
            </a:extLst>
          </p:cNvPr>
          <p:cNvSpPr>
            <a:spLocks noGrp="1"/>
          </p:cNvSpPr>
          <p:nvPr>
            <p:ph type="dt" sz="half" idx="10"/>
          </p:nvPr>
        </p:nvSpPr>
        <p:spPr/>
        <p:txBody>
          <a:bodyPr/>
          <a:lstStyle/>
          <a:p>
            <a:fld id="{66470B92-307B-410B-9AEE-25B466B025ED}" type="datetimeFigureOut">
              <a:rPr lang="en-US" smtClean="0"/>
              <a:t>5/13/2022</a:t>
            </a:fld>
            <a:endParaRPr lang="en-US"/>
          </a:p>
        </p:txBody>
      </p:sp>
      <p:sp>
        <p:nvSpPr>
          <p:cNvPr id="5" name="Footer Placeholder 4">
            <a:extLst>
              <a:ext uri="{FF2B5EF4-FFF2-40B4-BE49-F238E27FC236}">
                <a16:creationId xmlns:a16="http://schemas.microsoft.com/office/drawing/2014/main" id="{D205A7C9-7FA5-9BF6-2780-626AEEED0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DB9A8-F998-225E-D907-A99CCCB58017}"/>
              </a:ext>
            </a:extLst>
          </p:cNvPr>
          <p:cNvSpPr>
            <a:spLocks noGrp="1"/>
          </p:cNvSpPr>
          <p:nvPr>
            <p:ph type="sldNum" sz="quarter" idx="12"/>
          </p:nvPr>
        </p:nvSpPr>
        <p:spPr/>
        <p:txBody>
          <a:bodyPr/>
          <a:lstStyle/>
          <a:p>
            <a:fld id="{FD896031-8FBD-41CC-A252-169958F8CE50}" type="slidenum">
              <a:rPr lang="en-US" smtClean="0"/>
              <a:t>‹#›</a:t>
            </a:fld>
            <a:endParaRPr lang="en-US"/>
          </a:p>
        </p:txBody>
      </p:sp>
    </p:spTree>
    <p:extLst>
      <p:ext uri="{BB962C8B-B14F-4D97-AF65-F5344CB8AC3E}">
        <p14:creationId xmlns:p14="http://schemas.microsoft.com/office/powerpoint/2010/main" val="47787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D6B78-1937-BDE3-4957-77F5A559F7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DD612-46E7-E642-8F67-2BF03F655E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5EC461-DB2B-4367-D3CC-1CC2AECD96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C9225F-BC60-35D9-B0FA-33487298070C}"/>
              </a:ext>
            </a:extLst>
          </p:cNvPr>
          <p:cNvSpPr>
            <a:spLocks noGrp="1"/>
          </p:cNvSpPr>
          <p:nvPr>
            <p:ph type="dt" sz="half" idx="10"/>
          </p:nvPr>
        </p:nvSpPr>
        <p:spPr/>
        <p:txBody>
          <a:bodyPr/>
          <a:lstStyle/>
          <a:p>
            <a:fld id="{66470B92-307B-410B-9AEE-25B466B025ED}" type="datetimeFigureOut">
              <a:rPr lang="en-US" smtClean="0"/>
              <a:t>5/13/2022</a:t>
            </a:fld>
            <a:endParaRPr lang="en-US"/>
          </a:p>
        </p:txBody>
      </p:sp>
      <p:sp>
        <p:nvSpPr>
          <p:cNvPr id="6" name="Footer Placeholder 5">
            <a:extLst>
              <a:ext uri="{FF2B5EF4-FFF2-40B4-BE49-F238E27FC236}">
                <a16:creationId xmlns:a16="http://schemas.microsoft.com/office/drawing/2014/main" id="{43F4A4A7-B965-8C27-6FE1-0D5A4D7A4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9D4786-81B7-10F5-EF0A-CBC71BE73D87}"/>
              </a:ext>
            </a:extLst>
          </p:cNvPr>
          <p:cNvSpPr>
            <a:spLocks noGrp="1"/>
          </p:cNvSpPr>
          <p:nvPr>
            <p:ph type="sldNum" sz="quarter" idx="12"/>
          </p:nvPr>
        </p:nvSpPr>
        <p:spPr/>
        <p:txBody>
          <a:bodyPr/>
          <a:lstStyle/>
          <a:p>
            <a:fld id="{FD896031-8FBD-41CC-A252-169958F8CE50}" type="slidenum">
              <a:rPr lang="en-US" smtClean="0"/>
              <a:t>‹#›</a:t>
            </a:fld>
            <a:endParaRPr lang="en-US"/>
          </a:p>
        </p:txBody>
      </p:sp>
    </p:spTree>
    <p:extLst>
      <p:ext uri="{BB962C8B-B14F-4D97-AF65-F5344CB8AC3E}">
        <p14:creationId xmlns:p14="http://schemas.microsoft.com/office/powerpoint/2010/main" val="2736346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2790F-3563-D9F1-CD44-1F384616D1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AA1D94-D146-0A0E-9E5E-0EBCFB3EA7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096F38-07D0-2EE8-7F37-1227A5B44C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B56D77-38BA-D3AA-7BFD-6BAFC97BC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29B44E-DF7E-91F9-FCCF-6DA1B4C09C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D98713-C139-3BB2-B272-9FE7811D5119}"/>
              </a:ext>
            </a:extLst>
          </p:cNvPr>
          <p:cNvSpPr>
            <a:spLocks noGrp="1"/>
          </p:cNvSpPr>
          <p:nvPr>
            <p:ph type="dt" sz="half" idx="10"/>
          </p:nvPr>
        </p:nvSpPr>
        <p:spPr/>
        <p:txBody>
          <a:bodyPr/>
          <a:lstStyle/>
          <a:p>
            <a:fld id="{66470B92-307B-410B-9AEE-25B466B025ED}" type="datetimeFigureOut">
              <a:rPr lang="en-US" smtClean="0"/>
              <a:t>5/13/2022</a:t>
            </a:fld>
            <a:endParaRPr lang="en-US"/>
          </a:p>
        </p:txBody>
      </p:sp>
      <p:sp>
        <p:nvSpPr>
          <p:cNvPr id="8" name="Footer Placeholder 7">
            <a:extLst>
              <a:ext uri="{FF2B5EF4-FFF2-40B4-BE49-F238E27FC236}">
                <a16:creationId xmlns:a16="http://schemas.microsoft.com/office/drawing/2014/main" id="{B046F41C-0558-E432-3DDF-29C8DBA069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0A3112-AB77-0A34-7BCB-BF4BE5E12F13}"/>
              </a:ext>
            </a:extLst>
          </p:cNvPr>
          <p:cNvSpPr>
            <a:spLocks noGrp="1"/>
          </p:cNvSpPr>
          <p:nvPr>
            <p:ph type="sldNum" sz="quarter" idx="12"/>
          </p:nvPr>
        </p:nvSpPr>
        <p:spPr/>
        <p:txBody>
          <a:bodyPr/>
          <a:lstStyle/>
          <a:p>
            <a:fld id="{FD896031-8FBD-41CC-A252-169958F8CE50}" type="slidenum">
              <a:rPr lang="en-US" smtClean="0"/>
              <a:t>‹#›</a:t>
            </a:fld>
            <a:endParaRPr lang="en-US"/>
          </a:p>
        </p:txBody>
      </p:sp>
    </p:spTree>
    <p:extLst>
      <p:ext uri="{BB962C8B-B14F-4D97-AF65-F5344CB8AC3E}">
        <p14:creationId xmlns:p14="http://schemas.microsoft.com/office/powerpoint/2010/main" val="2853921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655BE-1C22-A75E-B1B1-3E2F50F974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92AB2D-8767-D5BA-4650-B52CD479BFD5}"/>
              </a:ext>
            </a:extLst>
          </p:cNvPr>
          <p:cNvSpPr>
            <a:spLocks noGrp="1"/>
          </p:cNvSpPr>
          <p:nvPr>
            <p:ph type="dt" sz="half" idx="10"/>
          </p:nvPr>
        </p:nvSpPr>
        <p:spPr/>
        <p:txBody>
          <a:bodyPr/>
          <a:lstStyle/>
          <a:p>
            <a:fld id="{66470B92-307B-410B-9AEE-25B466B025ED}" type="datetimeFigureOut">
              <a:rPr lang="en-US" smtClean="0"/>
              <a:t>5/13/2022</a:t>
            </a:fld>
            <a:endParaRPr lang="en-US"/>
          </a:p>
        </p:txBody>
      </p:sp>
      <p:sp>
        <p:nvSpPr>
          <p:cNvPr id="4" name="Footer Placeholder 3">
            <a:extLst>
              <a:ext uri="{FF2B5EF4-FFF2-40B4-BE49-F238E27FC236}">
                <a16:creationId xmlns:a16="http://schemas.microsoft.com/office/drawing/2014/main" id="{F5E112F5-39E3-37F0-7372-2F38ACBCA5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58BF09-7004-0BD9-31DF-1F797CD626C6}"/>
              </a:ext>
            </a:extLst>
          </p:cNvPr>
          <p:cNvSpPr>
            <a:spLocks noGrp="1"/>
          </p:cNvSpPr>
          <p:nvPr>
            <p:ph type="sldNum" sz="quarter" idx="12"/>
          </p:nvPr>
        </p:nvSpPr>
        <p:spPr/>
        <p:txBody>
          <a:bodyPr/>
          <a:lstStyle/>
          <a:p>
            <a:fld id="{FD896031-8FBD-41CC-A252-169958F8CE50}" type="slidenum">
              <a:rPr lang="en-US" smtClean="0"/>
              <a:t>‹#›</a:t>
            </a:fld>
            <a:endParaRPr lang="en-US"/>
          </a:p>
        </p:txBody>
      </p:sp>
    </p:spTree>
    <p:extLst>
      <p:ext uri="{BB962C8B-B14F-4D97-AF65-F5344CB8AC3E}">
        <p14:creationId xmlns:p14="http://schemas.microsoft.com/office/powerpoint/2010/main" val="103182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C0BC46-94D6-ADA7-E85F-DC67169CA769}"/>
              </a:ext>
            </a:extLst>
          </p:cNvPr>
          <p:cNvSpPr>
            <a:spLocks noGrp="1"/>
          </p:cNvSpPr>
          <p:nvPr>
            <p:ph type="dt" sz="half" idx="10"/>
          </p:nvPr>
        </p:nvSpPr>
        <p:spPr/>
        <p:txBody>
          <a:bodyPr/>
          <a:lstStyle/>
          <a:p>
            <a:fld id="{66470B92-307B-410B-9AEE-25B466B025ED}" type="datetimeFigureOut">
              <a:rPr lang="en-US" smtClean="0"/>
              <a:t>5/13/2022</a:t>
            </a:fld>
            <a:endParaRPr lang="en-US"/>
          </a:p>
        </p:txBody>
      </p:sp>
      <p:sp>
        <p:nvSpPr>
          <p:cNvPr id="3" name="Footer Placeholder 2">
            <a:extLst>
              <a:ext uri="{FF2B5EF4-FFF2-40B4-BE49-F238E27FC236}">
                <a16:creationId xmlns:a16="http://schemas.microsoft.com/office/drawing/2014/main" id="{BD93653F-6B58-F329-11D0-FE2029B182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397D6A-203A-8F55-B2BF-51329286CBB1}"/>
              </a:ext>
            </a:extLst>
          </p:cNvPr>
          <p:cNvSpPr>
            <a:spLocks noGrp="1"/>
          </p:cNvSpPr>
          <p:nvPr>
            <p:ph type="sldNum" sz="quarter" idx="12"/>
          </p:nvPr>
        </p:nvSpPr>
        <p:spPr/>
        <p:txBody>
          <a:bodyPr/>
          <a:lstStyle/>
          <a:p>
            <a:fld id="{FD896031-8FBD-41CC-A252-169958F8CE50}" type="slidenum">
              <a:rPr lang="en-US" smtClean="0"/>
              <a:t>‹#›</a:t>
            </a:fld>
            <a:endParaRPr lang="en-US"/>
          </a:p>
        </p:txBody>
      </p:sp>
    </p:spTree>
    <p:extLst>
      <p:ext uri="{BB962C8B-B14F-4D97-AF65-F5344CB8AC3E}">
        <p14:creationId xmlns:p14="http://schemas.microsoft.com/office/powerpoint/2010/main" val="2934304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1CBA-7605-5E2F-0AD5-07CC768C3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7E00E9-D0EA-C24E-607D-5A80AC393F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25A3A6-F56B-D031-FD5B-8401CB6D2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B8971-984B-D26F-799A-CE0FC58F54D8}"/>
              </a:ext>
            </a:extLst>
          </p:cNvPr>
          <p:cNvSpPr>
            <a:spLocks noGrp="1"/>
          </p:cNvSpPr>
          <p:nvPr>
            <p:ph type="dt" sz="half" idx="10"/>
          </p:nvPr>
        </p:nvSpPr>
        <p:spPr/>
        <p:txBody>
          <a:bodyPr/>
          <a:lstStyle/>
          <a:p>
            <a:fld id="{66470B92-307B-410B-9AEE-25B466B025ED}" type="datetimeFigureOut">
              <a:rPr lang="en-US" smtClean="0"/>
              <a:t>5/13/2022</a:t>
            </a:fld>
            <a:endParaRPr lang="en-US"/>
          </a:p>
        </p:txBody>
      </p:sp>
      <p:sp>
        <p:nvSpPr>
          <p:cNvPr id="6" name="Footer Placeholder 5">
            <a:extLst>
              <a:ext uri="{FF2B5EF4-FFF2-40B4-BE49-F238E27FC236}">
                <a16:creationId xmlns:a16="http://schemas.microsoft.com/office/drawing/2014/main" id="{98A461C8-F9B7-7550-E842-32A668800B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26DDFB-BECC-A3E1-9534-46364348B90D}"/>
              </a:ext>
            </a:extLst>
          </p:cNvPr>
          <p:cNvSpPr>
            <a:spLocks noGrp="1"/>
          </p:cNvSpPr>
          <p:nvPr>
            <p:ph type="sldNum" sz="quarter" idx="12"/>
          </p:nvPr>
        </p:nvSpPr>
        <p:spPr/>
        <p:txBody>
          <a:bodyPr/>
          <a:lstStyle/>
          <a:p>
            <a:fld id="{FD896031-8FBD-41CC-A252-169958F8CE50}" type="slidenum">
              <a:rPr lang="en-US" smtClean="0"/>
              <a:t>‹#›</a:t>
            </a:fld>
            <a:endParaRPr lang="en-US"/>
          </a:p>
        </p:txBody>
      </p:sp>
    </p:spTree>
    <p:extLst>
      <p:ext uri="{BB962C8B-B14F-4D97-AF65-F5344CB8AC3E}">
        <p14:creationId xmlns:p14="http://schemas.microsoft.com/office/powerpoint/2010/main" val="1841345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D6D1-9B1F-71DF-8402-227F209C51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9754CD-B17C-7E7C-6AFD-BE42EBBEBB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7F55A5-855A-9C20-08E5-C7D10FF2D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33D45D-8B54-997F-5BE8-0AA3726C8532}"/>
              </a:ext>
            </a:extLst>
          </p:cNvPr>
          <p:cNvSpPr>
            <a:spLocks noGrp="1"/>
          </p:cNvSpPr>
          <p:nvPr>
            <p:ph type="dt" sz="half" idx="10"/>
          </p:nvPr>
        </p:nvSpPr>
        <p:spPr/>
        <p:txBody>
          <a:bodyPr/>
          <a:lstStyle/>
          <a:p>
            <a:fld id="{66470B92-307B-410B-9AEE-25B466B025ED}" type="datetimeFigureOut">
              <a:rPr lang="en-US" smtClean="0"/>
              <a:t>5/13/2022</a:t>
            </a:fld>
            <a:endParaRPr lang="en-US"/>
          </a:p>
        </p:txBody>
      </p:sp>
      <p:sp>
        <p:nvSpPr>
          <p:cNvPr id="6" name="Footer Placeholder 5">
            <a:extLst>
              <a:ext uri="{FF2B5EF4-FFF2-40B4-BE49-F238E27FC236}">
                <a16:creationId xmlns:a16="http://schemas.microsoft.com/office/drawing/2014/main" id="{9289E80E-CC5A-2F11-DE03-6921F7657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0A7A67-163D-C1B5-D4D4-947DE633B7A8}"/>
              </a:ext>
            </a:extLst>
          </p:cNvPr>
          <p:cNvSpPr>
            <a:spLocks noGrp="1"/>
          </p:cNvSpPr>
          <p:nvPr>
            <p:ph type="sldNum" sz="quarter" idx="12"/>
          </p:nvPr>
        </p:nvSpPr>
        <p:spPr/>
        <p:txBody>
          <a:bodyPr/>
          <a:lstStyle/>
          <a:p>
            <a:fld id="{FD896031-8FBD-41CC-A252-169958F8CE50}" type="slidenum">
              <a:rPr lang="en-US" smtClean="0"/>
              <a:t>‹#›</a:t>
            </a:fld>
            <a:endParaRPr lang="en-US"/>
          </a:p>
        </p:txBody>
      </p:sp>
    </p:spTree>
    <p:extLst>
      <p:ext uri="{BB962C8B-B14F-4D97-AF65-F5344CB8AC3E}">
        <p14:creationId xmlns:p14="http://schemas.microsoft.com/office/powerpoint/2010/main" val="3399345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780472-2A1E-A1D1-5D1D-6E734A05E4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EB59C6-9D85-2A2D-E6D8-B56B0FF009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5244CF-CB2B-7608-2A81-796CFF57AA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70B92-307B-410B-9AEE-25B466B025ED}" type="datetimeFigureOut">
              <a:rPr lang="en-US" smtClean="0"/>
              <a:t>5/13/2022</a:t>
            </a:fld>
            <a:endParaRPr lang="en-US"/>
          </a:p>
        </p:txBody>
      </p:sp>
      <p:sp>
        <p:nvSpPr>
          <p:cNvPr id="5" name="Footer Placeholder 4">
            <a:extLst>
              <a:ext uri="{FF2B5EF4-FFF2-40B4-BE49-F238E27FC236}">
                <a16:creationId xmlns:a16="http://schemas.microsoft.com/office/drawing/2014/main" id="{624C88EA-401A-CAFF-58A6-355C1F8559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19DFF8-D0D1-075D-0D31-716CA84C3E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96031-8FBD-41CC-A252-169958F8CE50}" type="slidenum">
              <a:rPr lang="en-US" smtClean="0"/>
              <a:t>‹#›</a:t>
            </a:fld>
            <a:endParaRPr lang="en-US"/>
          </a:p>
        </p:txBody>
      </p:sp>
    </p:spTree>
    <p:extLst>
      <p:ext uri="{BB962C8B-B14F-4D97-AF65-F5344CB8AC3E}">
        <p14:creationId xmlns:p14="http://schemas.microsoft.com/office/powerpoint/2010/main" val="2480727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16" name="TextBox 15">
            <a:extLst>
              <a:ext uri="{FF2B5EF4-FFF2-40B4-BE49-F238E27FC236}">
                <a16:creationId xmlns:a16="http://schemas.microsoft.com/office/drawing/2014/main" id="{0F90E97A-0F7C-4E97-B6F0-8E3B1D3B5D0E}"/>
              </a:ext>
            </a:extLst>
          </p:cNvPr>
          <p:cNvSpPr txBox="1"/>
          <p:nvPr/>
        </p:nvSpPr>
        <p:spPr>
          <a:xfrm>
            <a:off x="325586" y="768517"/>
            <a:ext cx="11720234" cy="2345322"/>
          </a:xfrm>
          <a:prstGeom prst="rect">
            <a:avLst/>
          </a:prstGeom>
          <a:noFill/>
        </p:spPr>
        <p:txBody>
          <a:bodyPr wrap="square">
            <a:spAutoFit/>
          </a:bodyPr>
          <a:lstStyle/>
          <a:p>
            <a:pPr algn="just">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One of the characteristics of the analog signal is changed based on the information in the digital data.</a:t>
            </a:r>
          </a:p>
          <a:p>
            <a:pPr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characteristics are:- </a:t>
            </a:r>
          </a:p>
          <a:p>
            <a:pPr marL="342900" indent="-34290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Amplitude</a:t>
            </a:r>
          </a:p>
          <a:p>
            <a:pPr marL="342900" indent="-34290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Phase </a:t>
            </a:r>
          </a:p>
          <a:p>
            <a:pPr marL="342900" indent="-34290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Frequency </a:t>
            </a:r>
          </a:p>
        </p:txBody>
      </p:sp>
      <p:pic>
        <p:nvPicPr>
          <p:cNvPr id="4" name="Picture 10">
            <a:extLst>
              <a:ext uri="{FF2B5EF4-FFF2-40B4-BE49-F238E27FC236}">
                <a16:creationId xmlns:a16="http://schemas.microsoft.com/office/drawing/2014/main" id="{68B96D68-535D-1531-ADB6-F6667ED9E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3381" y="3210552"/>
            <a:ext cx="8885238"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096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500"/>
                                        <p:tgtEl>
                                          <p:spTgt spid="1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6">
                                            <p:txEl>
                                              <p:pRg st="1" end="1"/>
                                            </p:txEl>
                                          </p:spTgt>
                                        </p:tgtEl>
                                        <p:attrNameLst>
                                          <p:attrName>style.visibility</p:attrName>
                                        </p:attrNameLst>
                                      </p:cBhvr>
                                      <p:to>
                                        <p:strVal val="visible"/>
                                      </p:to>
                                    </p:set>
                                    <p:animEffect transition="in" filter="wipe(down)">
                                      <p:cBhvr>
                                        <p:cTn id="10" dur="500"/>
                                        <p:tgtEl>
                                          <p:spTgt spid="1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animEffect transition="in" filter="wipe(down)">
                                      <p:cBhvr>
                                        <p:cTn id="15" dur="500"/>
                                        <p:tgtEl>
                                          <p:spTgt spid="1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6">
                                            <p:txEl>
                                              <p:pRg st="3" end="3"/>
                                            </p:txEl>
                                          </p:spTgt>
                                        </p:tgtEl>
                                        <p:attrNameLst>
                                          <p:attrName>style.visibility</p:attrName>
                                        </p:attrNameLst>
                                      </p:cBhvr>
                                      <p:to>
                                        <p:strVal val="visible"/>
                                      </p:to>
                                    </p:set>
                                    <p:animEffect transition="in" filter="wipe(down)">
                                      <p:cBhvr>
                                        <p:cTn id="20" dur="500"/>
                                        <p:tgtEl>
                                          <p:spTgt spid="1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6">
                                            <p:txEl>
                                              <p:pRg st="4" end="4"/>
                                            </p:txEl>
                                          </p:spTgt>
                                        </p:tgtEl>
                                        <p:attrNameLst>
                                          <p:attrName>style.visibility</p:attrName>
                                        </p:attrNameLst>
                                      </p:cBhvr>
                                      <p:to>
                                        <p:strVal val="visible"/>
                                      </p:to>
                                    </p:set>
                                    <p:animEffect transition="in" filter="wipe(down)">
                                      <p:cBhvr>
                                        <p:cTn id="25"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pic>
        <p:nvPicPr>
          <p:cNvPr id="1026" name="Picture 2" descr="Amplitude Shift Keying : Circuit Diagram, Working and Its Applications">
            <a:extLst>
              <a:ext uri="{FF2B5EF4-FFF2-40B4-BE49-F238E27FC236}">
                <a16:creationId xmlns:a16="http://schemas.microsoft.com/office/drawing/2014/main" id="{1258486B-8E2E-4480-A5DD-38C2C21D5C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29" y="1724803"/>
            <a:ext cx="7389845" cy="4061538"/>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490B906D-8329-4FE3-B22C-4208D9AB3B7C}"/>
              </a:ext>
            </a:extLst>
          </p:cNvPr>
          <p:cNvSpPr txBox="1"/>
          <p:nvPr/>
        </p:nvSpPr>
        <p:spPr>
          <a:xfrm>
            <a:off x="8304245" y="3013501"/>
            <a:ext cx="3741576"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Bit 1- Amplitude same as carrier signal</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Bit 0 – Amplitude 0</a:t>
            </a:r>
          </a:p>
        </p:txBody>
      </p:sp>
      <p:sp>
        <p:nvSpPr>
          <p:cNvPr id="58" name="TextBox 57">
            <a:extLst>
              <a:ext uri="{FF2B5EF4-FFF2-40B4-BE49-F238E27FC236}">
                <a16:creationId xmlns:a16="http://schemas.microsoft.com/office/drawing/2014/main" id="{68FF4703-3F02-4750-A025-0ADBDADCC645}"/>
              </a:ext>
            </a:extLst>
          </p:cNvPr>
          <p:cNvSpPr txBox="1"/>
          <p:nvPr/>
        </p:nvSpPr>
        <p:spPr>
          <a:xfrm>
            <a:off x="325586" y="671804"/>
            <a:ext cx="11720235" cy="873572"/>
          </a:xfrm>
          <a:prstGeom prst="rect">
            <a:avLst/>
          </a:prstGeom>
          <a:noFill/>
        </p:spPr>
        <p:txBody>
          <a:bodyPr wrap="square">
            <a:spAutoFit/>
          </a:bodyPr>
          <a:lstStyle/>
          <a:p>
            <a:pPr algn="just">
              <a:lnSpc>
                <a:spcPct val="150000"/>
              </a:lnSpc>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Amplitude Shift Keying</a:t>
            </a:r>
          </a:p>
          <a:p>
            <a:pPr algn="just">
              <a:lnSpc>
                <a:spcPct val="150000"/>
              </a:lnSpc>
            </a:pPr>
            <a:r>
              <a:rPr lang="en-US" sz="1800" dirty="0">
                <a:latin typeface="Times New Roman" panose="02020603050405020304" pitchFamily="18" charset="0"/>
                <a:cs typeface="Times New Roman" panose="02020603050405020304" pitchFamily="18" charset="0"/>
              </a:rPr>
              <a:t>It uses only two levels so it is also called binary amplitude sh</a:t>
            </a:r>
            <a:r>
              <a:rPr lang="en-US" dirty="0">
                <a:latin typeface="Times New Roman" panose="02020603050405020304" pitchFamily="18" charset="0"/>
                <a:cs typeface="Times New Roman" panose="02020603050405020304" pitchFamily="18" charset="0"/>
              </a:rPr>
              <a:t>ift keying </a:t>
            </a:r>
            <a:r>
              <a:rPr lang="en-US" b="1" dirty="0">
                <a:latin typeface="Times New Roman" panose="02020603050405020304" pitchFamily="18" charset="0"/>
                <a:cs typeface="Times New Roman" panose="02020603050405020304" pitchFamily="18" charset="0"/>
              </a:rPr>
              <a:t>(BASK) </a:t>
            </a:r>
            <a:r>
              <a:rPr lang="en-US" dirty="0">
                <a:latin typeface="Times New Roman" panose="02020603050405020304" pitchFamily="18" charset="0"/>
                <a:cs typeface="Times New Roman" panose="02020603050405020304" pitchFamily="18" charset="0"/>
              </a:rPr>
              <a:t>or on-off keying </a:t>
            </a:r>
            <a:r>
              <a:rPr lang="en-US" b="1" dirty="0">
                <a:latin typeface="Times New Roman" panose="02020603050405020304" pitchFamily="18" charset="0"/>
                <a:cs typeface="Times New Roman" panose="02020603050405020304" pitchFamily="18" charset="0"/>
              </a:rPr>
              <a:t>(OOK).</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13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8">
                                            <p:txEl>
                                              <p:pRg st="1" end="1"/>
                                            </p:txEl>
                                          </p:spTgt>
                                        </p:tgtEl>
                                        <p:attrNameLst>
                                          <p:attrName>style.visibility</p:attrName>
                                        </p:attrNameLst>
                                      </p:cBhvr>
                                      <p:to>
                                        <p:strVal val="visible"/>
                                      </p:to>
                                    </p:set>
                                    <p:animEffect transition="in" filter="fade">
                                      <p:cBhvr>
                                        <p:cTn id="21" dur="1000"/>
                                        <p:tgtEl>
                                          <p:spTgt spid="58">
                                            <p:txEl>
                                              <p:pRg st="1" end="1"/>
                                            </p:txEl>
                                          </p:spTgt>
                                        </p:tgtEl>
                                      </p:cBhvr>
                                    </p:animEffect>
                                    <p:anim calcmode="lin" valueType="num">
                                      <p:cBhvr>
                                        <p:cTn id="22" dur="1000" fill="hold"/>
                                        <p:tgtEl>
                                          <p:spTgt spid="58">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5FEC1D8C-FB90-0FB4-B186-FC2A5AC36E6B}"/>
              </a:ext>
            </a:extLst>
          </p:cNvPr>
          <p:cNvSpPr>
            <a:spLocks noChangeArrowheads="1"/>
          </p:cNvSpPr>
          <p:nvPr/>
        </p:nvSpPr>
        <p:spPr bwMode="auto">
          <a:xfrm>
            <a:off x="285553" y="341722"/>
            <a:ext cx="11620893" cy="1421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en-US" altLang="en-US" sz="2000" b="1" dirty="0">
                <a:latin typeface="Times New Roman" panose="02020603050405020304" pitchFamily="18" charset="0"/>
              </a:rPr>
              <a:t>Example 5.3: </a:t>
            </a:r>
            <a:r>
              <a:rPr lang="en-US" altLang="en-US" sz="2000" dirty="0">
                <a:latin typeface="Times New Roman" panose="02020603050405020304" pitchFamily="18" charset="0"/>
              </a:rPr>
              <a:t>We have an available bandwidth of 100 kHz which spans from 200 to 300 kHz. What are the carrier frequency and the bit rate if we modulated our data by using ASK with d = 1?</a:t>
            </a:r>
          </a:p>
          <a:p>
            <a:pPr>
              <a:lnSpc>
                <a:spcPct val="150000"/>
              </a:lnSpc>
            </a:pPr>
            <a:endParaRPr lang="en-US" altLang="en-US" sz="2000" dirty="0">
              <a:latin typeface="Times New Roman" panose="02020603050405020304" pitchFamily="18" charset="0"/>
            </a:endParaRPr>
          </a:p>
        </p:txBody>
      </p:sp>
      <p:sp>
        <p:nvSpPr>
          <p:cNvPr id="5" name="Rectangle 11">
            <a:extLst>
              <a:ext uri="{FF2B5EF4-FFF2-40B4-BE49-F238E27FC236}">
                <a16:creationId xmlns:a16="http://schemas.microsoft.com/office/drawing/2014/main" id="{34CAE6ED-F9A3-D8A2-E2F8-2D9C634EC26B}"/>
              </a:ext>
            </a:extLst>
          </p:cNvPr>
          <p:cNvSpPr>
            <a:spLocks noChangeArrowheads="1"/>
          </p:cNvSpPr>
          <p:nvPr/>
        </p:nvSpPr>
        <p:spPr bwMode="auto">
          <a:xfrm>
            <a:off x="285553" y="1638485"/>
            <a:ext cx="1135694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en-US" sz="2000" dirty="0">
                <a:solidFill>
                  <a:schemeClr val="hlink"/>
                </a:solidFill>
                <a:latin typeface="Times New Roman" panose="02020603050405020304" pitchFamily="18" charset="0"/>
                <a:cs typeface="Times New Roman" panose="02020603050405020304" pitchFamily="18" charset="0"/>
              </a:rPr>
              <a:t>Solution: </a:t>
            </a:r>
            <a:r>
              <a:rPr lang="en-US" altLang="en-US" sz="2000" dirty="0">
                <a:latin typeface="Times New Roman" panose="02020603050405020304" pitchFamily="18" charset="0"/>
                <a:cs typeface="Times New Roman" panose="02020603050405020304" pitchFamily="18" charset="0"/>
              </a:rPr>
              <a:t>The middle of the bandwidth is located at 250 kHz. This means that our carrier frequency can be at fc = 250 kHz. We can use the formula for bandwidth to find the bit rate (with d = 1 and r = 1).</a:t>
            </a:r>
          </a:p>
          <a:p>
            <a:endParaRPr lang="en-US" altLang="en-US" sz="2000" dirty="0">
              <a:latin typeface="Times New Roman" panose="02020603050405020304" pitchFamily="18" charset="0"/>
              <a:cs typeface="Times New Roman" panose="02020603050405020304" pitchFamily="18" charset="0"/>
            </a:endParaRPr>
          </a:p>
        </p:txBody>
      </p:sp>
      <p:pic>
        <p:nvPicPr>
          <p:cNvPr id="7" name="Picture 15">
            <a:extLst>
              <a:ext uri="{FF2B5EF4-FFF2-40B4-BE49-F238E27FC236}">
                <a16:creationId xmlns:a16="http://schemas.microsoft.com/office/drawing/2014/main" id="{B5EC626B-ECC1-C28F-8694-CBA9BC570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999" y="3319814"/>
            <a:ext cx="7766050" cy="57626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329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55" name="TextBox 54">
            <a:extLst>
              <a:ext uri="{FF2B5EF4-FFF2-40B4-BE49-F238E27FC236}">
                <a16:creationId xmlns:a16="http://schemas.microsoft.com/office/drawing/2014/main" id="{490B906D-8329-4FE3-B22C-4208D9AB3B7C}"/>
              </a:ext>
            </a:extLst>
          </p:cNvPr>
          <p:cNvSpPr txBox="1"/>
          <p:nvPr/>
        </p:nvSpPr>
        <p:spPr>
          <a:xfrm>
            <a:off x="8304245" y="3013501"/>
            <a:ext cx="3741576"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Bit 1 - Frequency same as carrier-1 signal</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Bit 0 - Frequency same as carrier-2 signal</a:t>
            </a:r>
          </a:p>
        </p:txBody>
      </p:sp>
      <p:sp>
        <p:nvSpPr>
          <p:cNvPr id="58" name="TextBox 57">
            <a:extLst>
              <a:ext uri="{FF2B5EF4-FFF2-40B4-BE49-F238E27FC236}">
                <a16:creationId xmlns:a16="http://schemas.microsoft.com/office/drawing/2014/main" id="{68FF4703-3F02-4750-A025-0ADBDADCC645}"/>
              </a:ext>
            </a:extLst>
          </p:cNvPr>
          <p:cNvSpPr txBox="1"/>
          <p:nvPr/>
        </p:nvSpPr>
        <p:spPr>
          <a:xfrm>
            <a:off x="325585" y="671804"/>
            <a:ext cx="11720235" cy="873572"/>
          </a:xfrm>
          <a:prstGeom prst="rect">
            <a:avLst/>
          </a:prstGeom>
          <a:noFill/>
        </p:spPr>
        <p:txBody>
          <a:bodyPr wrap="square">
            <a:spAutoFit/>
          </a:bodyPr>
          <a:lstStyle/>
          <a:p>
            <a:pPr algn="just">
              <a:lnSpc>
                <a:spcPct val="15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Frequency</a:t>
            </a:r>
            <a:r>
              <a:rPr lang="en-US" sz="1800" b="1" dirty="0">
                <a:latin typeface="Times New Roman" panose="02020603050405020304" pitchFamily="18" charset="0"/>
                <a:cs typeface="Times New Roman" panose="02020603050405020304" pitchFamily="18" charset="0"/>
              </a:rPr>
              <a:t> Shift Keying</a:t>
            </a:r>
          </a:p>
          <a:p>
            <a:pPr algn="just">
              <a:lnSpc>
                <a:spcPct val="150000"/>
              </a:lnSpc>
            </a:pPr>
            <a:r>
              <a:rPr lang="en-US" dirty="0">
                <a:latin typeface="Times New Roman" panose="02020603050405020304" pitchFamily="18" charset="0"/>
                <a:cs typeface="Times New Roman" panose="02020603050405020304" pitchFamily="18" charset="0"/>
              </a:rPr>
              <a:t> The frequency of the carrier signal is varied to represent data.</a:t>
            </a:r>
            <a:endParaRPr lang="en-US"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959E03E-7763-4E79-856B-086D55EF2A14}"/>
              </a:ext>
            </a:extLst>
          </p:cNvPr>
          <p:cNvPicPr>
            <a:picLocks noChangeAspect="1"/>
          </p:cNvPicPr>
          <p:nvPr/>
        </p:nvPicPr>
        <p:blipFill>
          <a:blip r:embed="rId3"/>
          <a:stretch>
            <a:fillRect/>
          </a:stretch>
        </p:blipFill>
        <p:spPr>
          <a:xfrm>
            <a:off x="194956" y="2046056"/>
            <a:ext cx="7726733" cy="4352925"/>
          </a:xfrm>
          <a:prstGeom prst="rect">
            <a:avLst/>
          </a:prstGeom>
        </p:spPr>
      </p:pic>
      <p:sp>
        <p:nvSpPr>
          <p:cNvPr id="4" name="TextBox 3">
            <a:extLst>
              <a:ext uri="{FF2B5EF4-FFF2-40B4-BE49-F238E27FC236}">
                <a16:creationId xmlns:a16="http://schemas.microsoft.com/office/drawing/2014/main" id="{9A0E5FD2-B32C-4851-A9CD-8E583B81EA59}"/>
              </a:ext>
            </a:extLst>
          </p:cNvPr>
          <p:cNvSpPr txBox="1"/>
          <p:nvPr/>
        </p:nvSpPr>
        <p:spPr>
          <a:xfrm>
            <a:off x="1539551" y="1707502"/>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a:t>
            </a:r>
          </a:p>
        </p:txBody>
      </p:sp>
      <p:sp>
        <p:nvSpPr>
          <p:cNvPr id="10" name="TextBox 9">
            <a:extLst>
              <a:ext uri="{FF2B5EF4-FFF2-40B4-BE49-F238E27FC236}">
                <a16:creationId xmlns:a16="http://schemas.microsoft.com/office/drawing/2014/main" id="{07283F31-929F-45D8-ACDB-7C283B8F12F5}"/>
              </a:ext>
            </a:extLst>
          </p:cNvPr>
          <p:cNvSpPr txBox="1"/>
          <p:nvPr/>
        </p:nvSpPr>
        <p:spPr>
          <a:xfrm>
            <a:off x="3787736" y="1707502"/>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a:t>
            </a:r>
          </a:p>
        </p:txBody>
      </p:sp>
      <p:sp>
        <p:nvSpPr>
          <p:cNvPr id="11" name="TextBox 10">
            <a:extLst>
              <a:ext uri="{FF2B5EF4-FFF2-40B4-BE49-F238E27FC236}">
                <a16:creationId xmlns:a16="http://schemas.microsoft.com/office/drawing/2014/main" id="{DFA380DF-24A6-44B7-9977-1F77EE520789}"/>
              </a:ext>
            </a:extLst>
          </p:cNvPr>
          <p:cNvSpPr txBox="1"/>
          <p:nvPr/>
        </p:nvSpPr>
        <p:spPr>
          <a:xfrm>
            <a:off x="4882527" y="1707502"/>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a:t>
            </a:r>
          </a:p>
        </p:txBody>
      </p:sp>
      <p:sp>
        <p:nvSpPr>
          <p:cNvPr id="12" name="TextBox 11">
            <a:extLst>
              <a:ext uri="{FF2B5EF4-FFF2-40B4-BE49-F238E27FC236}">
                <a16:creationId xmlns:a16="http://schemas.microsoft.com/office/drawing/2014/main" id="{EC574A1D-1430-4291-98C7-69BF6AE78B0F}"/>
              </a:ext>
            </a:extLst>
          </p:cNvPr>
          <p:cNvSpPr txBox="1"/>
          <p:nvPr/>
        </p:nvSpPr>
        <p:spPr>
          <a:xfrm>
            <a:off x="7152976" y="1718159"/>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a:t>
            </a:r>
          </a:p>
        </p:txBody>
      </p:sp>
      <p:sp>
        <p:nvSpPr>
          <p:cNvPr id="13" name="TextBox 12">
            <a:extLst>
              <a:ext uri="{FF2B5EF4-FFF2-40B4-BE49-F238E27FC236}">
                <a16:creationId xmlns:a16="http://schemas.microsoft.com/office/drawing/2014/main" id="{BC559A28-9084-4DC3-89B2-0210B7EFECDC}"/>
              </a:ext>
            </a:extLst>
          </p:cNvPr>
          <p:cNvSpPr txBox="1"/>
          <p:nvPr/>
        </p:nvSpPr>
        <p:spPr>
          <a:xfrm>
            <a:off x="2568533" y="1728816"/>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0</a:t>
            </a:r>
          </a:p>
        </p:txBody>
      </p:sp>
      <p:sp>
        <p:nvSpPr>
          <p:cNvPr id="14" name="TextBox 13">
            <a:extLst>
              <a:ext uri="{FF2B5EF4-FFF2-40B4-BE49-F238E27FC236}">
                <a16:creationId xmlns:a16="http://schemas.microsoft.com/office/drawing/2014/main" id="{BAA0EA82-29F0-41D2-995C-28AB7368440F}"/>
              </a:ext>
            </a:extLst>
          </p:cNvPr>
          <p:cNvSpPr txBox="1"/>
          <p:nvPr/>
        </p:nvSpPr>
        <p:spPr>
          <a:xfrm>
            <a:off x="5900627" y="1728816"/>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407726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8">
                                            <p:txEl>
                                              <p:pRg st="1" end="1"/>
                                            </p:txEl>
                                          </p:spTgt>
                                        </p:tgtEl>
                                        <p:attrNameLst>
                                          <p:attrName>style.visibility</p:attrName>
                                        </p:attrNameLst>
                                      </p:cBhvr>
                                      <p:to>
                                        <p:strVal val="visible"/>
                                      </p:to>
                                    </p:set>
                                    <p:animEffect transition="in" filter="fade">
                                      <p:cBhvr>
                                        <p:cTn id="7" dur="1000"/>
                                        <p:tgtEl>
                                          <p:spTgt spid="58">
                                            <p:txEl>
                                              <p:pRg st="1" end="1"/>
                                            </p:txEl>
                                          </p:spTgt>
                                        </p:tgtEl>
                                      </p:cBhvr>
                                    </p:animEffect>
                                    <p:anim calcmode="lin" valueType="num">
                                      <p:cBhvr>
                                        <p:cTn id="8" dur="1000" fill="hold"/>
                                        <p:tgtEl>
                                          <p:spTgt spid="5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1000"/>
                                        <p:tgtEl>
                                          <p:spTgt spid="55"/>
                                        </p:tgtEl>
                                      </p:cBhvr>
                                    </p:animEffect>
                                    <p:anim calcmode="lin" valueType="num">
                                      <p:cBhvr>
                                        <p:cTn id="15" dur="1000" fill="hold"/>
                                        <p:tgtEl>
                                          <p:spTgt spid="55"/>
                                        </p:tgtEl>
                                        <p:attrNameLst>
                                          <p:attrName>ppt_x</p:attrName>
                                        </p:attrNameLst>
                                      </p:cBhvr>
                                      <p:tavLst>
                                        <p:tav tm="0">
                                          <p:val>
                                            <p:strVal val="#ppt_x"/>
                                          </p:val>
                                        </p:tav>
                                        <p:tav tm="100000">
                                          <p:val>
                                            <p:strVal val="#ppt_x"/>
                                          </p:val>
                                        </p:tav>
                                      </p:tavLst>
                                    </p:anim>
                                    <p:anim calcmode="lin" valueType="num">
                                      <p:cBhvr>
                                        <p:cTn id="16"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55" name="TextBox 54">
            <a:extLst>
              <a:ext uri="{FF2B5EF4-FFF2-40B4-BE49-F238E27FC236}">
                <a16:creationId xmlns:a16="http://schemas.microsoft.com/office/drawing/2014/main" id="{490B906D-8329-4FE3-B22C-4208D9AB3B7C}"/>
              </a:ext>
            </a:extLst>
          </p:cNvPr>
          <p:cNvSpPr txBox="1"/>
          <p:nvPr/>
        </p:nvSpPr>
        <p:spPr>
          <a:xfrm>
            <a:off x="8304245" y="3013501"/>
            <a:ext cx="3741576"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Bit 1- Phase 0 degree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Bit 0 – Phase 180 degree</a:t>
            </a:r>
          </a:p>
        </p:txBody>
      </p:sp>
      <p:sp>
        <p:nvSpPr>
          <p:cNvPr id="58" name="TextBox 57">
            <a:extLst>
              <a:ext uri="{FF2B5EF4-FFF2-40B4-BE49-F238E27FC236}">
                <a16:creationId xmlns:a16="http://schemas.microsoft.com/office/drawing/2014/main" id="{68FF4703-3F02-4750-A025-0ADBDADCC645}"/>
              </a:ext>
            </a:extLst>
          </p:cNvPr>
          <p:cNvSpPr txBox="1"/>
          <p:nvPr/>
        </p:nvSpPr>
        <p:spPr>
          <a:xfrm>
            <a:off x="325585" y="671804"/>
            <a:ext cx="11720235" cy="873572"/>
          </a:xfrm>
          <a:prstGeom prst="rect">
            <a:avLst/>
          </a:prstGeom>
          <a:noFill/>
        </p:spPr>
        <p:txBody>
          <a:bodyPr wrap="square">
            <a:spAutoFit/>
          </a:bodyPr>
          <a:lstStyle/>
          <a:p>
            <a:pPr algn="just">
              <a:lnSpc>
                <a:spcPct val="15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Phase</a:t>
            </a:r>
            <a:r>
              <a:rPr lang="en-US" sz="1800" b="1" dirty="0">
                <a:latin typeface="Times New Roman" panose="02020603050405020304" pitchFamily="18" charset="0"/>
                <a:cs typeface="Times New Roman" panose="02020603050405020304" pitchFamily="18" charset="0"/>
              </a:rPr>
              <a:t> Shift Keying</a:t>
            </a:r>
          </a:p>
          <a:p>
            <a:pPr algn="just">
              <a:lnSpc>
                <a:spcPct val="150000"/>
              </a:lnSpc>
            </a:pPr>
            <a:r>
              <a:rPr lang="en-US" dirty="0">
                <a:latin typeface="Times New Roman" panose="02020603050405020304" pitchFamily="18" charset="0"/>
                <a:cs typeface="Times New Roman" panose="02020603050405020304" pitchFamily="18" charset="0"/>
              </a:rPr>
              <a:t> The phase of the carrier signal is varied to represent data.</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5CB909-DAC5-44CD-83D4-BDD15D4133DA}"/>
              </a:ext>
            </a:extLst>
          </p:cNvPr>
          <p:cNvPicPr>
            <a:picLocks noChangeAspect="1"/>
          </p:cNvPicPr>
          <p:nvPr/>
        </p:nvPicPr>
        <p:blipFill>
          <a:blip r:embed="rId3"/>
          <a:stretch>
            <a:fillRect/>
          </a:stretch>
        </p:blipFill>
        <p:spPr>
          <a:xfrm>
            <a:off x="325585" y="1795171"/>
            <a:ext cx="7820025" cy="4391025"/>
          </a:xfrm>
          <a:prstGeom prst="rect">
            <a:avLst/>
          </a:prstGeom>
        </p:spPr>
      </p:pic>
      <p:sp>
        <p:nvSpPr>
          <p:cNvPr id="9" name="TextBox 8">
            <a:extLst>
              <a:ext uri="{FF2B5EF4-FFF2-40B4-BE49-F238E27FC236}">
                <a16:creationId xmlns:a16="http://schemas.microsoft.com/office/drawing/2014/main" id="{04B6A594-D8CC-485D-82D4-FC5FFCD63513}"/>
              </a:ext>
            </a:extLst>
          </p:cNvPr>
          <p:cNvSpPr txBox="1"/>
          <p:nvPr/>
        </p:nvSpPr>
        <p:spPr>
          <a:xfrm>
            <a:off x="1539551" y="1707502"/>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a:t>
            </a:r>
          </a:p>
        </p:txBody>
      </p:sp>
      <p:sp>
        <p:nvSpPr>
          <p:cNvPr id="10" name="TextBox 9">
            <a:extLst>
              <a:ext uri="{FF2B5EF4-FFF2-40B4-BE49-F238E27FC236}">
                <a16:creationId xmlns:a16="http://schemas.microsoft.com/office/drawing/2014/main" id="{8EE13783-1298-4511-8222-56815DE6302C}"/>
              </a:ext>
            </a:extLst>
          </p:cNvPr>
          <p:cNvSpPr txBox="1"/>
          <p:nvPr/>
        </p:nvSpPr>
        <p:spPr>
          <a:xfrm>
            <a:off x="3787736" y="1707502"/>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a:t>
            </a:r>
          </a:p>
        </p:txBody>
      </p:sp>
      <p:sp>
        <p:nvSpPr>
          <p:cNvPr id="11" name="TextBox 10">
            <a:extLst>
              <a:ext uri="{FF2B5EF4-FFF2-40B4-BE49-F238E27FC236}">
                <a16:creationId xmlns:a16="http://schemas.microsoft.com/office/drawing/2014/main" id="{1B480094-851A-48BB-A437-5EF8367F8F0E}"/>
              </a:ext>
            </a:extLst>
          </p:cNvPr>
          <p:cNvSpPr txBox="1"/>
          <p:nvPr/>
        </p:nvSpPr>
        <p:spPr>
          <a:xfrm>
            <a:off x="4882527" y="1707502"/>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a:t>
            </a:r>
          </a:p>
        </p:txBody>
      </p:sp>
      <p:sp>
        <p:nvSpPr>
          <p:cNvPr id="12" name="TextBox 11">
            <a:extLst>
              <a:ext uri="{FF2B5EF4-FFF2-40B4-BE49-F238E27FC236}">
                <a16:creationId xmlns:a16="http://schemas.microsoft.com/office/drawing/2014/main" id="{DFA25C24-387F-48A5-9DD8-4187D99D691E}"/>
              </a:ext>
            </a:extLst>
          </p:cNvPr>
          <p:cNvSpPr txBox="1"/>
          <p:nvPr/>
        </p:nvSpPr>
        <p:spPr>
          <a:xfrm>
            <a:off x="7152976" y="1718159"/>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a:t>
            </a:r>
          </a:p>
        </p:txBody>
      </p:sp>
      <p:sp>
        <p:nvSpPr>
          <p:cNvPr id="13" name="TextBox 12">
            <a:extLst>
              <a:ext uri="{FF2B5EF4-FFF2-40B4-BE49-F238E27FC236}">
                <a16:creationId xmlns:a16="http://schemas.microsoft.com/office/drawing/2014/main" id="{5F3AF773-9813-4226-9793-9B54E268A340}"/>
              </a:ext>
            </a:extLst>
          </p:cNvPr>
          <p:cNvSpPr txBox="1"/>
          <p:nvPr/>
        </p:nvSpPr>
        <p:spPr>
          <a:xfrm>
            <a:off x="2568533" y="1728816"/>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0</a:t>
            </a:r>
          </a:p>
        </p:txBody>
      </p:sp>
      <p:sp>
        <p:nvSpPr>
          <p:cNvPr id="14" name="TextBox 13">
            <a:extLst>
              <a:ext uri="{FF2B5EF4-FFF2-40B4-BE49-F238E27FC236}">
                <a16:creationId xmlns:a16="http://schemas.microsoft.com/office/drawing/2014/main" id="{D8873796-2013-4BD2-9B2D-4B61CE5BDE99}"/>
              </a:ext>
            </a:extLst>
          </p:cNvPr>
          <p:cNvSpPr txBox="1"/>
          <p:nvPr/>
        </p:nvSpPr>
        <p:spPr>
          <a:xfrm>
            <a:off x="5900627" y="1728816"/>
            <a:ext cx="27058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73661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8">
                                            <p:txEl>
                                              <p:pRg st="1" end="1"/>
                                            </p:txEl>
                                          </p:spTgt>
                                        </p:tgtEl>
                                        <p:attrNameLst>
                                          <p:attrName>style.visibility</p:attrName>
                                        </p:attrNameLst>
                                      </p:cBhvr>
                                      <p:to>
                                        <p:strVal val="visible"/>
                                      </p:to>
                                    </p:set>
                                    <p:animEffect transition="in" filter="fade">
                                      <p:cBhvr>
                                        <p:cTn id="7" dur="1000"/>
                                        <p:tgtEl>
                                          <p:spTgt spid="58">
                                            <p:txEl>
                                              <p:pRg st="1" end="1"/>
                                            </p:txEl>
                                          </p:spTgt>
                                        </p:tgtEl>
                                      </p:cBhvr>
                                    </p:animEffect>
                                    <p:anim calcmode="lin" valueType="num">
                                      <p:cBhvr>
                                        <p:cTn id="8" dur="1000" fill="hold"/>
                                        <p:tgtEl>
                                          <p:spTgt spid="5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1000"/>
                                        <p:tgtEl>
                                          <p:spTgt spid="55"/>
                                        </p:tgtEl>
                                      </p:cBhvr>
                                    </p:animEffect>
                                    <p:anim calcmode="lin" valueType="num">
                                      <p:cBhvr>
                                        <p:cTn id="15" dur="1000" fill="hold"/>
                                        <p:tgtEl>
                                          <p:spTgt spid="55"/>
                                        </p:tgtEl>
                                        <p:attrNameLst>
                                          <p:attrName>ppt_x</p:attrName>
                                        </p:attrNameLst>
                                      </p:cBhvr>
                                      <p:tavLst>
                                        <p:tav tm="0">
                                          <p:val>
                                            <p:strVal val="#ppt_x"/>
                                          </p:val>
                                        </p:tav>
                                        <p:tav tm="100000">
                                          <p:val>
                                            <p:strVal val="#ppt_x"/>
                                          </p:val>
                                        </p:tav>
                                      </p:tavLst>
                                    </p:anim>
                                    <p:anim calcmode="lin" valueType="num">
                                      <p:cBhvr>
                                        <p:cTn id="16"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58" name="TextBox 57">
            <a:extLst>
              <a:ext uri="{FF2B5EF4-FFF2-40B4-BE49-F238E27FC236}">
                <a16:creationId xmlns:a16="http://schemas.microsoft.com/office/drawing/2014/main" id="{68FF4703-3F02-4750-A025-0ADBDADCC645}"/>
              </a:ext>
            </a:extLst>
          </p:cNvPr>
          <p:cNvSpPr txBox="1"/>
          <p:nvPr/>
        </p:nvSpPr>
        <p:spPr>
          <a:xfrm>
            <a:off x="325585" y="671804"/>
            <a:ext cx="11720235" cy="2120068"/>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Quadrature Phase Shift Keying (QPSK)</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 form of PSK where two bits are modulated at once.</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selects one of four possible carrier phase shifts 0, 90, 180 and 270 degrees.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Where, </a:t>
            </a: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616631C6-387C-90CB-3519-E7544D8AE1C3}"/>
              </a:ext>
            </a:extLst>
          </p:cNvPr>
          <p:cNvGraphicFramePr>
            <a:graphicFrameLocks noGrp="1"/>
          </p:cNvGraphicFramePr>
          <p:nvPr>
            <p:extLst>
              <p:ext uri="{D42A27DB-BD31-4B8C-83A1-F6EECF244321}">
                <p14:modId xmlns:p14="http://schemas.microsoft.com/office/powerpoint/2010/main" val="1020509552"/>
              </p:ext>
            </p:extLst>
          </p:nvPr>
        </p:nvGraphicFramePr>
        <p:xfrm>
          <a:off x="1645501" y="2435344"/>
          <a:ext cx="8128000" cy="148336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389933668"/>
                    </a:ext>
                  </a:extLst>
                </a:gridCol>
                <a:gridCol w="4064000">
                  <a:extLst>
                    <a:ext uri="{9D8B030D-6E8A-4147-A177-3AD203B41FA5}">
                      <a16:colId xmlns:a16="http://schemas.microsoft.com/office/drawing/2014/main" val="852135449"/>
                    </a:ext>
                  </a:extLst>
                </a:gridCol>
              </a:tblGrid>
              <a:tr h="370840">
                <a:tc>
                  <a:txBody>
                    <a:bodyPr/>
                    <a:lstStyle/>
                    <a:p>
                      <a:r>
                        <a:rPr lang="en-US" dirty="0"/>
                        <a:t>00</a:t>
                      </a:r>
                    </a:p>
                  </a:txBody>
                  <a:tcPr/>
                </a:tc>
                <a:tc>
                  <a:txBody>
                    <a:bodyPr/>
                    <a:lstStyle/>
                    <a:p>
                      <a:r>
                        <a:rPr lang="en-US" dirty="0"/>
                        <a:t>Phase 0 degree</a:t>
                      </a:r>
                    </a:p>
                  </a:txBody>
                  <a:tcPr/>
                </a:tc>
                <a:extLst>
                  <a:ext uri="{0D108BD9-81ED-4DB2-BD59-A6C34878D82A}">
                    <a16:rowId xmlns:a16="http://schemas.microsoft.com/office/drawing/2014/main" val="1744895366"/>
                  </a:ext>
                </a:extLst>
              </a:tr>
              <a:tr h="370840">
                <a:tc>
                  <a:txBody>
                    <a:bodyPr/>
                    <a:lstStyle/>
                    <a:p>
                      <a:r>
                        <a:rPr lang="en-US" dirty="0"/>
                        <a:t>10</a:t>
                      </a:r>
                    </a:p>
                  </a:txBody>
                  <a:tcPr/>
                </a:tc>
                <a:tc>
                  <a:txBody>
                    <a:bodyPr/>
                    <a:lstStyle/>
                    <a:p>
                      <a:r>
                        <a:rPr lang="en-US" dirty="0"/>
                        <a:t>Phase 90 degree</a:t>
                      </a:r>
                    </a:p>
                  </a:txBody>
                  <a:tcPr/>
                </a:tc>
                <a:extLst>
                  <a:ext uri="{0D108BD9-81ED-4DB2-BD59-A6C34878D82A}">
                    <a16:rowId xmlns:a16="http://schemas.microsoft.com/office/drawing/2014/main" val="2400127284"/>
                  </a:ext>
                </a:extLst>
              </a:tr>
              <a:tr h="370840">
                <a:tc>
                  <a:txBody>
                    <a:bodyPr/>
                    <a:lstStyle/>
                    <a:p>
                      <a:r>
                        <a:rPr lang="en-US" dirty="0"/>
                        <a:t>01</a:t>
                      </a:r>
                    </a:p>
                  </a:txBody>
                  <a:tcPr/>
                </a:tc>
                <a:tc>
                  <a:txBody>
                    <a:bodyPr/>
                    <a:lstStyle/>
                    <a:p>
                      <a:r>
                        <a:rPr lang="en-US" dirty="0"/>
                        <a:t>Phase 180 degree</a:t>
                      </a:r>
                    </a:p>
                  </a:txBody>
                  <a:tcPr/>
                </a:tc>
                <a:extLst>
                  <a:ext uri="{0D108BD9-81ED-4DB2-BD59-A6C34878D82A}">
                    <a16:rowId xmlns:a16="http://schemas.microsoft.com/office/drawing/2014/main" val="927146659"/>
                  </a:ext>
                </a:extLst>
              </a:tr>
              <a:tr h="370840">
                <a:tc>
                  <a:txBody>
                    <a:bodyPr/>
                    <a:lstStyle/>
                    <a:p>
                      <a:r>
                        <a:rPr lang="en-US" dirty="0"/>
                        <a:t>11</a:t>
                      </a:r>
                    </a:p>
                  </a:txBody>
                  <a:tcPr/>
                </a:tc>
                <a:tc>
                  <a:txBody>
                    <a:bodyPr/>
                    <a:lstStyle/>
                    <a:p>
                      <a:r>
                        <a:rPr lang="en-US" dirty="0"/>
                        <a:t>Phase 270 degree</a:t>
                      </a:r>
                    </a:p>
                  </a:txBody>
                  <a:tcPr/>
                </a:tc>
                <a:extLst>
                  <a:ext uri="{0D108BD9-81ED-4DB2-BD59-A6C34878D82A}">
                    <a16:rowId xmlns:a16="http://schemas.microsoft.com/office/drawing/2014/main" val="4094421528"/>
                  </a:ext>
                </a:extLst>
              </a:tr>
            </a:tbl>
          </a:graphicData>
        </a:graphic>
      </p:graphicFrame>
      <p:pic>
        <p:nvPicPr>
          <p:cNvPr id="1026" name="Picture 2" descr="PHASE">
            <a:extLst>
              <a:ext uri="{FF2B5EF4-FFF2-40B4-BE49-F238E27FC236}">
                <a16:creationId xmlns:a16="http://schemas.microsoft.com/office/drawing/2014/main" id="{711C3289-27F8-0242-007D-3BE470290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3513" y="4161051"/>
            <a:ext cx="4371975"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214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58" name="TextBox 57">
            <a:extLst>
              <a:ext uri="{FF2B5EF4-FFF2-40B4-BE49-F238E27FC236}">
                <a16:creationId xmlns:a16="http://schemas.microsoft.com/office/drawing/2014/main" id="{68FF4703-3F02-4750-A025-0ADBDADCC645}"/>
              </a:ext>
            </a:extLst>
          </p:cNvPr>
          <p:cNvSpPr txBox="1"/>
          <p:nvPr/>
        </p:nvSpPr>
        <p:spPr>
          <a:xfrm>
            <a:off x="325585" y="671804"/>
            <a:ext cx="11720235" cy="873572"/>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Quadrature Phase Shift Keying (QPSK)</a:t>
            </a: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40CD5AD-D1A5-ACAA-61E3-4DE4EB81E62B}"/>
              </a:ext>
            </a:extLst>
          </p:cNvPr>
          <p:cNvPicPr>
            <a:picLocks noChangeAspect="1"/>
          </p:cNvPicPr>
          <p:nvPr/>
        </p:nvPicPr>
        <p:blipFill>
          <a:blip r:embed="rId3"/>
          <a:stretch>
            <a:fillRect/>
          </a:stretch>
        </p:blipFill>
        <p:spPr>
          <a:xfrm>
            <a:off x="585002" y="1706252"/>
            <a:ext cx="11201400" cy="4581426"/>
          </a:xfrm>
          <a:prstGeom prst="rect">
            <a:avLst/>
          </a:prstGeom>
        </p:spPr>
      </p:pic>
    </p:spTree>
    <p:extLst>
      <p:ext uri="{BB962C8B-B14F-4D97-AF65-F5344CB8AC3E}">
        <p14:creationId xmlns:p14="http://schemas.microsoft.com/office/powerpoint/2010/main" val="1815987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58" name="TextBox 57">
            <a:extLst>
              <a:ext uri="{FF2B5EF4-FFF2-40B4-BE49-F238E27FC236}">
                <a16:creationId xmlns:a16="http://schemas.microsoft.com/office/drawing/2014/main" id="{68FF4703-3F02-4750-A025-0ADBDADCC645}"/>
              </a:ext>
            </a:extLst>
          </p:cNvPr>
          <p:cNvSpPr txBox="1"/>
          <p:nvPr/>
        </p:nvSpPr>
        <p:spPr>
          <a:xfrm>
            <a:off x="325585" y="671804"/>
            <a:ext cx="11720235" cy="3782061"/>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Constellation Diagram</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is a representation of a signal modulated by a modulation scheme such quadrature amplitude modulation of phase shift keying(PSK).</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displays the signal as two dimensional XY- plane scatter diagram.</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distance of </a:t>
            </a:r>
            <a:r>
              <a:rPr lang="en-US" dirty="0">
                <a:latin typeface="Times New Roman" panose="02020603050405020304" pitchFamily="18" charset="0"/>
                <a:cs typeface="Times New Roman" panose="02020603050405020304" pitchFamily="18" charset="0"/>
              </a:rPr>
              <a:t>a point from the origin represents the measure of amplitude.</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angle </a:t>
            </a:r>
            <a:r>
              <a:rPr lang="en-US" dirty="0">
                <a:latin typeface="Times New Roman" panose="02020603050405020304" pitchFamily="18" charset="0"/>
                <a:cs typeface="Times New Roman" panose="02020603050405020304" pitchFamily="18" charset="0"/>
              </a:rPr>
              <a:t>of a point, measured counter clockwise from the horizontal axis, represents the phase shift of carrier wave.</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diagram has two axes. The horizontal X axis is related to the in-phase carrier; the vertical Y axis is related to the quadrature carrier.</a:t>
            </a: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pic>
        <p:nvPicPr>
          <p:cNvPr id="5" name="Picture 6">
            <a:extLst>
              <a:ext uri="{FF2B5EF4-FFF2-40B4-BE49-F238E27FC236}">
                <a16:creationId xmlns:a16="http://schemas.microsoft.com/office/drawing/2014/main" id="{41E0A060-92D1-95FB-5DDD-4384673BD6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625" y="3893271"/>
            <a:ext cx="5580668" cy="2733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3329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pic>
        <p:nvPicPr>
          <p:cNvPr id="6" name="Picture 6">
            <a:extLst>
              <a:ext uri="{FF2B5EF4-FFF2-40B4-BE49-F238E27FC236}">
                <a16:creationId xmlns:a16="http://schemas.microsoft.com/office/drawing/2014/main" id="{CFF2664E-F874-4E06-F148-18ADD4CC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019" y="3608110"/>
            <a:ext cx="8135937"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F69E6FC3-EE1C-981E-95B0-568FA783E552}"/>
              </a:ext>
            </a:extLst>
          </p:cNvPr>
          <p:cNvSpPr txBox="1"/>
          <p:nvPr/>
        </p:nvSpPr>
        <p:spPr>
          <a:xfrm>
            <a:off x="5085155" y="2829804"/>
            <a:ext cx="234727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Phase 0 degree</a:t>
            </a:r>
          </a:p>
          <a:p>
            <a:r>
              <a:rPr lang="en-US" dirty="0">
                <a:latin typeface="Times New Roman" panose="02020603050405020304" pitchFamily="18" charset="0"/>
                <a:cs typeface="Times New Roman" panose="02020603050405020304" pitchFamily="18" charset="0"/>
              </a:rPr>
              <a:t>0- Phase 180 degree</a:t>
            </a:r>
          </a:p>
        </p:txBody>
      </p:sp>
      <p:sp>
        <p:nvSpPr>
          <p:cNvPr id="7" name="TextBox 6">
            <a:extLst>
              <a:ext uri="{FF2B5EF4-FFF2-40B4-BE49-F238E27FC236}">
                <a16:creationId xmlns:a16="http://schemas.microsoft.com/office/drawing/2014/main" id="{6490217F-6153-0A51-B98E-6013069F2877}"/>
              </a:ext>
            </a:extLst>
          </p:cNvPr>
          <p:cNvSpPr txBox="1"/>
          <p:nvPr/>
        </p:nvSpPr>
        <p:spPr>
          <a:xfrm>
            <a:off x="7882681" y="2275806"/>
            <a:ext cx="2347275"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00- Phase -135 degree</a:t>
            </a:r>
          </a:p>
          <a:p>
            <a:r>
              <a:rPr lang="en-US" dirty="0">
                <a:latin typeface="Times New Roman" panose="02020603050405020304" pitchFamily="18" charset="0"/>
                <a:cs typeface="Times New Roman" panose="02020603050405020304" pitchFamily="18" charset="0"/>
              </a:rPr>
              <a:t>10- Phase -45 degree</a:t>
            </a:r>
          </a:p>
          <a:p>
            <a:r>
              <a:rPr lang="en-US" dirty="0">
                <a:latin typeface="Times New Roman" panose="02020603050405020304" pitchFamily="18" charset="0"/>
                <a:cs typeface="Times New Roman" panose="02020603050405020304" pitchFamily="18" charset="0"/>
              </a:rPr>
              <a:t>01- Phase 135 degree</a:t>
            </a:r>
          </a:p>
          <a:p>
            <a:r>
              <a:rPr lang="en-US" dirty="0">
                <a:latin typeface="Times New Roman" panose="02020603050405020304" pitchFamily="18" charset="0"/>
                <a:cs typeface="Times New Roman" panose="02020603050405020304" pitchFamily="18" charset="0"/>
              </a:rPr>
              <a:t>11- Phase 45 degree</a:t>
            </a:r>
          </a:p>
        </p:txBody>
      </p:sp>
      <p:sp>
        <p:nvSpPr>
          <p:cNvPr id="4" name="TextBox 3">
            <a:extLst>
              <a:ext uri="{FF2B5EF4-FFF2-40B4-BE49-F238E27FC236}">
                <a16:creationId xmlns:a16="http://schemas.microsoft.com/office/drawing/2014/main" id="{6E3735AC-B0AA-850E-17E5-E8DF36F6F730}"/>
              </a:ext>
            </a:extLst>
          </p:cNvPr>
          <p:cNvSpPr txBox="1"/>
          <p:nvPr/>
        </p:nvSpPr>
        <p:spPr>
          <a:xfrm>
            <a:off x="2661998" y="1517321"/>
            <a:ext cx="719358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Constellation Diagrams for ASK, BPSK and QPSK</a:t>
            </a:r>
          </a:p>
        </p:txBody>
      </p:sp>
    </p:spTree>
    <p:extLst>
      <p:ext uri="{BB962C8B-B14F-4D97-AF65-F5344CB8AC3E}">
        <p14:creationId xmlns:p14="http://schemas.microsoft.com/office/powerpoint/2010/main" val="1347457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7" name="TextBox 6">
            <a:extLst>
              <a:ext uri="{FF2B5EF4-FFF2-40B4-BE49-F238E27FC236}">
                <a16:creationId xmlns:a16="http://schemas.microsoft.com/office/drawing/2014/main" id="{6490217F-6153-0A51-B98E-6013069F2877}"/>
              </a:ext>
            </a:extLst>
          </p:cNvPr>
          <p:cNvSpPr txBox="1"/>
          <p:nvPr/>
        </p:nvSpPr>
        <p:spPr>
          <a:xfrm>
            <a:off x="5085155" y="1412611"/>
            <a:ext cx="2347275"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00- Phase 0 degree</a:t>
            </a:r>
          </a:p>
          <a:p>
            <a:r>
              <a:rPr lang="en-US" dirty="0">
                <a:latin typeface="Times New Roman" panose="02020603050405020304" pitchFamily="18" charset="0"/>
                <a:cs typeface="Times New Roman" panose="02020603050405020304" pitchFamily="18" charset="0"/>
              </a:rPr>
              <a:t>10- Phase 90 degree</a:t>
            </a:r>
          </a:p>
          <a:p>
            <a:r>
              <a:rPr lang="en-US" dirty="0">
                <a:latin typeface="Times New Roman" panose="02020603050405020304" pitchFamily="18" charset="0"/>
                <a:cs typeface="Times New Roman" panose="02020603050405020304" pitchFamily="18" charset="0"/>
              </a:rPr>
              <a:t>01- Phase 180 degree</a:t>
            </a:r>
          </a:p>
          <a:p>
            <a:r>
              <a:rPr lang="en-US" dirty="0">
                <a:latin typeface="Times New Roman" panose="02020603050405020304" pitchFamily="18" charset="0"/>
                <a:cs typeface="Times New Roman" panose="02020603050405020304" pitchFamily="18" charset="0"/>
              </a:rPr>
              <a:t>11- Phase 270 degree</a:t>
            </a:r>
          </a:p>
        </p:txBody>
      </p:sp>
      <p:sp>
        <p:nvSpPr>
          <p:cNvPr id="4" name="TextBox 3">
            <a:extLst>
              <a:ext uri="{FF2B5EF4-FFF2-40B4-BE49-F238E27FC236}">
                <a16:creationId xmlns:a16="http://schemas.microsoft.com/office/drawing/2014/main" id="{6E3735AC-B0AA-850E-17E5-E8DF36F6F730}"/>
              </a:ext>
            </a:extLst>
          </p:cNvPr>
          <p:cNvSpPr txBox="1"/>
          <p:nvPr/>
        </p:nvSpPr>
        <p:spPr>
          <a:xfrm>
            <a:off x="2661999" y="951713"/>
            <a:ext cx="7193588"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Constellation Diagrams for QPSK</a:t>
            </a:r>
          </a:p>
        </p:txBody>
      </p:sp>
      <p:cxnSp>
        <p:nvCxnSpPr>
          <p:cNvPr id="5" name="Straight Arrow Connector 4">
            <a:extLst>
              <a:ext uri="{FF2B5EF4-FFF2-40B4-BE49-F238E27FC236}">
                <a16:creationId xmlns:a16="http://schemas.microsoft.com/office/drawing/2014/main" id="{53E43C12-C1B3-9932-E4DE-CBB9037F8C34}"/>
              </a:ext>
            </a:extLst>
          </p:cNvPr>
          <p:cNvCxnSpPr/>
          <p:nvPr/>
        </p:nvCxnSpPr>
        <p:spPr>
          <a:xfrm>
            <a:off x="4679803" y="4581427"/>
            <a:ext cx="3295274"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5A3CB6A-8CA8-A4B3-F9D8-85BBC6F4418F}"/>
              </a:ext>
            </a:extLst>
          </p:cNvPr>
          <p:cNvCxnSpPr>
            <a:cxnSpLocks/>
          </p:cNvCxnSpPr>
          <p:nvPr/>
        </p:nvCxnSpPr>
        <p:spPr>
          <a:xfrm>
            <a:off x="6346294" y="3048393"/>
            <a:ext cx="605" cy="3066067"/>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1FA791E8-4D00-1D35-2C69-8DFEDD1BFAFA}"/>
              </a:ext>
            </a:extLst>
          </p:cNvPr>
          <p:cNvSpPr/>
          <p:nvPr/>
        </p:nvSpPr>
        <p:spPr>
          <a:xfrm>
            <a:off x="7263138" y="4473018"/>
            <a:ext cx="142916" cy="2168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7DF221E-CB23-13F8-F438-14E46A6F0426}"/>
              </a:ext>
            </a:extLst>
          </p:cNvPr>
          <p:cNvSpPr/>
          <p:nvPr/>
        </p:nvSpPr>
        <p:spPr>
          <a:xfrm>
            <a:off x="6251484" y="3575902"/>
            <a:ext cx="189619" cy="2168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68E1590-6006-5C05-8E80-060109E44108}"/>
              </a:ext>
            </a:extLst>
          </p:cNvPr>
          <p:cNvSpPr/>
          <p:nvPr/>
        </p:nvSpPr>
        <p:spPr>
          <a:xfrm>
            <a:off x="5215559" y="4458877"/>
            <a:ext cx="189619" cy="2168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32B30D9-4E2A-D28F-F2C0-8E29B2FFFC4B}"/>
              </a:ext>
            </a:extLst>
          </p:cNvPr>
          <p:cNvSpPr/>
          <p:nvPr/>
        </p:nvSpPr>
        <p:spPr>
          <a:xfrm>
            <a:off x="6251484" y="5374065"/>
            <a:ext cx="189619" cy="2168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22A59E6-F6FB-2FD7-04B7-1BD024D7CD02}"/>
              </a:ext>
            </a:extLst>
          </p:cNvPr>
          <p:cNvSpPr txBox="1"/>
          <p:nvPr/>
        </p:nvSpPr>
        <p:spPr>
          <a:xfrm>
            <a:off x="7994471" y="4396760"/>
            <a:ext cx="573471" cy="369332"/>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608D487E-676D-2983-D2F9-DB09BA45B479}"/>
              </a:ext>
            </a:extLst>
          </p:cNvPr>
          <p:cNvSpPr txBox="1"/>
          <p:nvPr/>
        </p:nvSpPr>
        <p:spPr>
          <a:xfrm>
            <a:off x="4325788" y="4392774"/>
            <a:ext cx="573471" cy="369332"/>
          </a:xfrm>
          <a:prstGeom prst="rect">
            <a:avLst/>
          </a:prstGeom>
          <a:noFill/>
        </p:spPr>
        <p:txBody>
          <a:bodyPr wrap="square" rtlCol="0">
            <a:spAutoFit/>
          </a:bodyPr>
          <a:lstStyle/>
          <a:p>
            <a:r>
              <a:rPr lang="en-US" dirty="0"/>
              <a:t>-X</a:t>
            </a:r>
          </a:p>
        </p:txBody>
      </p:sp>
      <p:sp>
        <p:nvSpPr>
          <p:cNvPr id="18" name="TextBox 17">
            <a:extLst>
              <a:ext uri="{FF2B5EF4-FFF2-40B4-BE49-F238E27FC236}">
                <a16:creationId xmlns:a16="http://schemas.microsoft.com/office/drawing/2014/main" id="{055BD872-F668-C8F6-CEBD-8D8DCE1B4331}"/>
              </a:ext>
            </a:extLst>
          </p:cNvPr>
          <p:cNvSpPr txBox="1"/>
          <p:nvPr/>
        </p:nvSpPr>
        <p:spPr>
          <a:xfrm>
            <a:off x="6192075" y="2682711"/>
            <a:ext cx="573471" cy="369332"/>
          </a:xfrm>
          <a:prstGeom prst="rect">
            <a:avLst/>
          </a:prstGeom>
          <a:noFill/>
        </p:spPr>
        <p:txBody>
          <a:bodyPr wrap="square" rtlCol="0">
            <a:spAutoFit/>
          </a:bodyPr>
          <a:lstStyle/>
          <a:p>
            <a:r>
              <a:rPr lang="en-US" dirty="0"/>
              <a:t>Y</a:t>
            </a:r>
          </a:p>
        </p:txBody>
      </p:sp>
      <p:sp>
        <p:nvSpPr>
          <p:cNvPr id="19" name="TextBox 18">
            <a:extLst>
              <a:ext uri="{FF2B5EF4-FFF2-40B4-BE49-F238E27FC236}">
                <a16:creationId xmlns:a16="http://schemas.microsoft.com/office/drawing/2014/main" id="{F6AD108F-3FD9-A7D8-1360-5332FF7F5339}"/>
              </a:ext>
            </a:extLst>
          </p:cNvPr>
          <p:cNvSpPr txBox="1"/>
          <p:nvPr/>
        </p:nvSpPr>
        <p:spPr>
          <a:xfrm>
            <a:off x="6134183" y="6114460"/>
            <a:ext cx="573471" cy="369332"/>
          </a:xfrm>
          <a:prstGeom prst="rect">
            <a:avLst/>
          </a:prstGeom>
          <a:noFill/>
        </p:spPr>
        <p:txBody>
          <a:bodyPr wrap="square" rtlCol="0">
            <a:spAutoFit/>
          </a:bodyPr>
          <a:lstStyle/>
          <a:p>
            <a:r>
              <a:rPr lang="en-US" dirty="0"/>
              <a:t>-Y</a:t>
            </a:r>
          </a:p>
        </p:txBody>
      </p:sp>
      <p:sp>
        <p:nvSpPr>
          <p:cNvPr id="15" name="TextBox 14">
            <a:extLst>
              <a:ext uri="{FF2B5EF4-FFF2-40B4-BE49-F238E27FC236}">
                <a16:creationId xmlns:a16="http://schemas.microsoft.com/office/drawing/2014/main" id="{5A920C7C-65D4-03B2-8A55-A51D3ACDF775}"/>
              </a:ext>
            </a:extLst>
          </p:cNvPr>
          <p:cNvSpPr txBox="1"/>
          <p:nvPr/>
        </p:nvSpPr>
        <p:spPr>
          <a:xfrm>
            <a:off x="7155789" y="4677263"/>
            <a:ext cx="451881" cy="369332"/>
          </a:xfrm>
          <a:prstGeom prst="rect">
            <a:avLst/>
          </a:prstGeom>
          <a:noFill/>
        </p:spPr>
        <p:txBody>
          <a:bodyPr wrap="square" rtlCol="0">
            <a:spAutoFit/>
          </a:bodyPr>
          <a:lstStyle/>
          <a:p>
            <a:r>
              <a:rPr lang="en-US" dirty="0"/>
              <a:t>00</a:t>
            </a:r>
          </a:p>
        </p:txBody>
      </p:sp>
      <p:sp>
        <p:nvSpPr>
          <p:cNvPr id="21" name="TextBox 20">
            <a:extLst>
              <a:ext uri="{FF2B5EF4-FFF2-40B4-BE49-F238E27FC236}">
                <a16:creationId xmlns:a16="http://schemas.microsoft.com/office/drawing/2014/main" id="{29B941F2-9C97-E090-48DC-3B6DE8B9A077}"/>
              </a:ext>
            </a:extLst>
          </p:cNvPr>
          <p:cNvSpPr txBox="1"/>
          <p:nvPr/>
        </p:nvSpPr>
        <p:spPr>
          <a:xfrm>
            <a:off x="6411494" y="3201191"/>
            <a:ext cx="451881" cy="646331"/>
          </a:xfrm>
          <a:prstGeom prst="rect">
            <a:avLst/>
          </a:prstGeom>
          <a:noFill/>
        </p:spPr>
        <p:txBody>
          <a:bodyPr wrap="square" rtlCol="0">
            <a:spAutoFit/>
          </a:bodyPr>
          <a:lstStyle/>
          <a:p>
            <a:r>
              <a:rPr lang="en-US" dirty="0"/>
              <a:t>	10</a:t>
            </a:r>
          </a:p>
        </p:txBody>
      </p:sp>
      <p:sp>
        <p:nvSpPr>
          <p:cNvPr id="22" name="TextBox 21">
            <a:extLst>
              <a:ext uri="{FF2B5EF4-FFF2-40B4-BE49-F238E27FC236}">
                <a16:creationId xmlns:a16="http://schemas.microsoft.com/office/drawing/2014/main" id="{8D856B75-6309-D7F3-6D9A-036EBE2F72D4}"/>
              </a:ext>
            </a:extLst>
          </p:cNvPr>
          <p:cNvSpPr txBox="1"/>
          <p:nvPr/>
        </p:nvSpPr>
        <p:spPr>
          <a:xfrm>
            <a:off x="5120797" y="4692249"/>
            <a:ext cx="451881" cy="369332"/>
          </a:xfrm>
          <a:prstGeom prst="rect">
            <a:avLst/>
          </a:prstGeom>
          <a:noFill/>
        </p:spPr>
        <p:txBody>
          <a:bodyPr wrap="square" rtlCol="0">
            <a:spAutoFit/>
          </a:bodyPr>
          <a:lstStyle/>
          <a:p>
            <a:r>
              <a:rPr lang="en-US" dirty="0"/>
              <a:t>01</a:t>
            </a:r>
          </a:p>
        </p:txBody>
      </p:sp>
      <p:sp>
        <p:nvSpPr>
          <p:cNvPr id="23" name="TextBox 22">
            <a:extLst>
              <a:ext uri="{FF2B5EF4-FFF2-40B4-BE49-F238E27FC236}">
                <a16:creationId xmlns:a16="http://schemas.microsoft.com/office/drawing/2014/main" id="{B355DB4F-F956-3220-34F3-BABA10233C33}"/>
              </a:ext>
            </a:extLst>
          </p:cNvPr>
          <p:cNvSpPr txBox="1"/>
          <p:nvPr/>
        </p:nvSpPr>
        <p:spPr>
          <a:xfrm>
            <a:off x="6503281" y="5260723"/>
            <a:ext cx="340580" cy="646331"/>
          </a:xfrm>
          <a:prstGeom prst="rect">
            <a:avLst/>
          </a:prstGeom>
          <a:noFill/>
        </p:spPr>
        <p:txBody>
          <a:bodyPr wrap="square" rtlCol="0">
            <a:spAutoFit/>
          </a:bodyPr>
          <a:lstStyle/>
          <a:p>
            <a:r>
              <a:rPr lang="en-US" dirty="0"/>
              <a:t>11</a:t>
            </a:r>
          </a:p>
        </p:txBody>
      </p:sp>
    </p:spTree>
    <p:extLst>
      <p:ext uri="{BB962C8B-B14F-4D97-AF65-F5344CB8AC3E}">
        <p14:creationId xmlns:p14="http://schemas.microsoft.com/office/powerpoint/2010/main" val="2983842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58" name="TextBox 57">
            <a:extLst>
              <a:ext uri="{FF2B5EF4-FFF2-40B4-BE49-F238E27FC236}">
                <a16:creationId xmlns:a16="http://schemas.microsoft.com/office/drawing/2014/main" id="{68FF4703-3F02-4750-A025-0ADBDADCC645}"/>
              </a:ext>
            </a:extLst>
          </p:cNvPr>
          <p:cNvSpPr txBox="1"/>
          <p:nvPr/>
        </p:nvSpPr>
        <p:spPr>
          <a:xfrm>
            <a:off x="325585" y="671804"/>
            <a:ext cx="11720235" cy="1289071"/>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Quadrature Amplitude Modulation (QAM)</a:t>
            </a:r>
          </a:p>
          <a:p>
            <a:pPr marL="285750" indent="-2857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Quadrature amplitude modulation is a combination of ASK and PSK.</a:t>
            </a: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pic>
        <p:nvPicPr>
          <p:cNvPr id="6" name="Picture 6">
            <a:extLst>
              <a:ext uri="{FF2B5EF4-FFF2-40B4-BE49-F238E27FC236}">
                <a16:creationId xmlns:a16="http://schemas.microsoft.com/office/drawing/2014/main" id="{0877CE1D-96B4-4574-E470-750E9B4D9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3060388"/>
            <a:ext cx="8610600" cy="183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5A6B59A6-727E-D874-96F9-695A8CB6539B}"/>
              </a:ext>
            </a:extLst>
          </p:cNvPr>
          <p:cNvSpPr txBox="1"/>
          <p:nvPr/>
        </p:nvSpPr>
        <p:spPr>
          <a:xfrm>
            <a:off x="3746083" y="2279799"/>
            <a:ext cx="719358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Constellation Diagrams for QAM</a:t>
            </a:r>
          </a:p>
        </p:txBody>
      </p:sp>
    </p:spTree>
    <p:extLst>
      <p:ext uri="{BB962C8B-B14F-4D97-AF65-F5344CB8AC3E}">
        <p14:creationId xmlns:p14="http://schemas.microsoft.com/office/powerpoint/2010/main" val="2393872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Types of Digital to Analog Conversion</a:t>
            </a:r>
          </a:p>
        </p:txBody>
      </p:sp>
      <p:pic>
        <p:nvPicPr>
          <p:cNvPr id="4" name="Picture 6">
            <a:extLst>
              <a:ext uri="{FF2B5EF4-FFF2-40B4-BE49-F238E27FC236}">
                <a16:creationId xmlns:a16="http://schemas.microsoft.com/office/drawing/2014/main" id="{3D966B5C-BB44-CC2C-1FA9-3C53EF9435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178" y="2272645"/>
            <a:ext cx="8401050" cy="288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4524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D3218E13-957D-B160-918F-632DC5E36EDE}"/>
              </a:ext>
            </a:extLst>
          </p:cNvPr>
          <p:cNvSpPr>
            <a:spLocks noGrp="1"/>
          </p:cNvSpPr>
          <p:nvPr>
            <p:ph type="sldNum" sz="quarter" idx="10"/>
          </p:nvPr>
        </p:nvSpPr>
        <p:spPr/>
        <p:txBody>
          <a:bodyPr/>
          <a:lstStyle/>
          <a:p>
            <a:r>
              <a:rPr lang="en-US" altLang="en-US"/>
              <a:t>5.</a:t>
            </a:r>
            <a:fld id="{E0A984D1-960B-4223-B35D-E8FBA28CE3E5}" type="slidenum">
              <a:rPr lang="en-US" altLang="en-US"/>
              <a:pPr/>
              <a:t>20</a:t>
            </a:fld>
            <a:endParaRPr lang="en-US" altLang="en-US"/>
          </a:p>
        </p:txBody>
      </p:sp>
      <p:sp>
        <p:nvSpPr>
          <p:cNvPr id="797699" name="Text Box 3">
            <a:extLst>
              <a:ext uri="{FF2B5EF4-FFF2-40B4-BE49-F238E27FC236}">
                <a16:creationId xmlns:a16="http://schemas.microsoft.com/office/drawing/2014/main" id="{0CAAA504-1DCE-DD37-5095-7B12ABD270CD}"/>
              </a:ext>
            </a:extLst>
          </p:cNvPr>
          <p:cNvSpPr txBox="1">
            <a:spLocks noChangeArrowheads="1"/>
          </p:cNvSpPr>
          <p:nvPr/>
        </p:nvSpPr>
        <p:spPr bwMode="auto">
          <a:xfrm>
            <a:off x="1263192" y="489513"/>
            <a:ext cx="53544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b="1" dirty="0">
                <a:latin typeface="Times New Roman" panose="02020603050405020304" pitchFamily="18" charset="0"/>
                <a:cs typeface="Times New Roman" panose="02020603050405020304" pitchFamily="18" charset="0"/>
              </a:rPr>
              <a:t>Analog to Analog Conversion</a:t>
            </a:r>
          </a:p>
        </p:txBody>
      </p:sp>
      <p:sp>
        <p:nvSpPr>
          <p:cNvPr id="797700" name="Text Box 4">
            <a:extLst>
              <a:ext uri="{FF2B5EF4-FFF2-40B4-BE49-F238E27FC236}">
                <a16:creationId xmlns:a16="http://schemas.microsoft.com/office/drawing/2014/main" id="{944E862D-6748-FAF8-AF02-933F37152B55}"/>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797701" name="Rectangle 5">
            <a:extLst>
              <a:ext uri="{FF2B5EF4-FFF2-40B4-BE49-F238E27FC236}">
                <a16:creationId xmlns:a16="http://schemas.microsoft.com/office/drawing/2014/main" id="{A6F593A5-DF44-C058-3D0D-5EE9EA26FDD9}"/>
              </a:ext>
            </a:extLst>
          </p:cNvPr>
          <p:cNvSpPr>
            <a:spLocks noChangeArrowheads="1"/>
          </p:cNvSpPr>
          <p:nvPr/>
        </p:nvSpPr>
        <p:spPr bwMode="auto">
          <a:xfrm>
            <a:off x="1734532" y="1358198"/>
            <a:ext cx="8686800" cy="564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Analog-to-analog conversion is the representation of analog information by an analog signal. One may ask why we need to modulate an analog signal; it is already analog.</a:t>
            </a:r>
          </a:p>
          <a:p>
            <a:pPr marL="342900"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Modulation is needed if the medium is bandpass in nature or if only a bandpass channel is available to us.</a:t>
            </a:r>
          </a:p>
          <a:p>
            <a:pPr marL="342900" indent="-342900" algn="just">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An example is radio. The government assigns a narrow bandwidth to each radio station.</a:t>
            </a:r>
          </a:p>
          <a:p>
            <a:pPr marL="342900" indent="-342900" algn="just">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analog signal produced by each station is a low-pass signal, all in the same range. To be able to listen to different stations, the low-pass signals need to be shifted, each to a different range.</a:t>
            </a:r>
          </a:p>
          <a:p>
            <a:pPr algn="just" eaLnBrk="1" hangingPunct="1">
              <a:lnSpc>
                <a:spcPct val="150000"/>
              </a:lnSpc>
            </a:pPr>
            <a:r>
              <a:rPr lang="en-US" sz="1600" dirty="0"/>
              <a:t> </a:t>
            </a:r>
            <a:br>
              <a:rPr lang="en-US" sz="1600" dirty="0"/>
            </a:br>
            <a:endParaRPr lang="en-US" altLang="en-US" sz="2800" i="1" dirty="0">
              <a:effectLst>
                <a:outerShdw blurRad="38100" dist="38100" dir="2700000" algn="tl">
                  <a:srgbClr val="C0C0C0"/>
                </a:outerShdw>
              </a:effectLst>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D3218E13-957D-B160-918F-632DC5E36EDE}"/>
              </a:ext>
            </a:extLst>
          </p:cNvPr>
          <p:cNvSpPr>
            <a:spLocks noGrp="1"/>
          </p:cNvSpPr>
          <p:nvPr>
            <p:ph type="sldNum" sz="quarter" idx="10"/>
          </p:nvPr>
        </p:nvSpPr>
        <p:spPr/>
        <p:txBody>
          <a:bodyPr/>
          <a:lstStyle/>
          <a:p>
            <a:r>
              <a:rPr lang="en-US" altLang="en-US"/>
              <a:t>5.</a:t>
            </a:r>
            <a:fld id="{E0A984D1-960B-4223-B35D-E8FBA28CE3E5}" type="slidenum">
              <a:rPr lang="en-US" altLang="en-US"/>
              <a:pPr/>
              <a:t>21</a:t>
            </a:fld>
            <a:endParaRPr lang="en-US" altLang="en-US"/>
          </a:p>
        </p:txBody>
      </p:sp>
      <p:sp>
        <p:nvSpPr>
          <p:cNvPr id="797699" name="Text Box 3">
            <a:extLst>
              <a:ext uri="{FF2B5EF4-FFF2-40B4-BE49-F238E27FC236}">
                <a16:creationId xmlns:a16="http://schemas.microsoft.com/office/drawing/2014/main" id="{0CAAA504-1DCE-DD37-5095-7B12ABD270CD}"/>
              </a:ext>
            </a:extLst>
          </p:cNvPr>
          <p:cNvSpPr txBox="1">
            <a:spLocks noChangeArrowheads="1"/>
          </p:cNvSpPr>
          <p:nvPr/>
        </p:nvSpPr>
        <p:spPr bwMode="auto">
          <a:xfrm>
            <a:off x="424206" y="136525"/>
            <a:ext cx="98133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b="1" dirty="0">
                <a:latin typeface="Times New Roman" panose="02020603050405020304" pitchFamily="18" charset="0"/>
                <a:cs typeface="Times New Roman" panose="02020603050405020304" pitchFamily="18" charset="0"/>
              </a:rPr>
              <a:t>Why Modulation is needed??</a:t>
            </a:r>
          </a:p>
        </p:txBody>
      </p:sp>
      <p:sp>
        <p:nvSpPr>
          <p:cNvPr id="797700" name="Text Box 4">
            <a:extLst>
              <a:ext uri="{FF2B5EF4-FFF2-40B4-BE49-F238E27FC236}">
                <a16:creationId xmlns:a16="http://schemas.microsoft.com/office/drawing/2014/main" id="{944E862D-6748-FAF8-AF02-933F37152B55}"/>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797701" name="Rectangle 5">
            <a:extLst>
              <a:ext uri="{FF2B5EF4-FFF2-40B4-BE49-F238E27FC236}">
                <a16:creationId xmlns:a16="http://schemas.microsoft.com/office/drawing/2014/main" id="{A6F593A5-DF44-C058-3D0D-5EE9EA26FDD9}"/>
              </a:ext>
            </a:extLst>
          </p:cNvPr>
          <p:cNvSpPr>
            <a:spLocks noChangeArrowheads="1"/>
          </p:cNvSpPr>
          <p:nvPr/>
        </p:nvSpPr>
        <p:spPr bwMode="auto">
          <a:xfrm>
            <a:off x="642593" y="813914"/>
            <a:ext cx="10906813" cy="560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285750" indent="-285750" algn="just" eaLnBrk="1" hangingPunct="1">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message signal cannot travel a long distance because of its low signal strength. </a:t>
            </a:r>
          </a:p>
          <a:p>
            <a:pPr marL="285750" indent="-285750" algn="just" eaLnBrk="1" hangingPunct="1">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addition to this, physical surroundings, the addition of external noise and travel distance will further reduce the signal strength of a message signal.</a:t>
            </a:r>
          </a:p>
          <a:p>
            <a:pPr marL="285750" indent="-285750" algn="just" eaLnBrk="1" hangingPunct="1">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So in order to send the message signal to a long distance, we need to increase the signal strength of a message signal.</a:t>
            </a:r>
          </a:p>
          <a:p>
            <a:pPr marL="285750" indent="-285750" algn="just" eaLnBrk="1" hangingPunct="1">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can be achieved by using a high frequency or high energy signal called carrier signal. </a:t>
            </a:r>
          </a:p>
          <a:p>
            <a:pPr marL="285750" indent="-285750" algn="just" eaLnBrk="1" hangingPunct="1">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high energy signal can travel to a larger distance without getting affected by external disturbances. </a:t>
            </a:r>
          </a:p>
          <a:p>
            <a:pPr marL="285750" indent="-285750" algn="just" eaLnBrk="1" hangingPunct="1">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We take the help of such high energy signal to transmit the message signal. This high energy or high frequency signal is known as carrier signal.</a:t>
            </a:r>
          </a:p>
          <a:p>
            <a:pPr marL="285750" indent="-285750" algn="just" eaLnBrk="1" hangingPunct="1">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low energy message signal is mixed with the high energy or high frequency carrier signal to produce a new high energy signal which carries information to a larger distance.</a:t>
            </a:r>
            <a:endParaRPr lang="en-US" dirty="0">
              <a:latin typeface="Times New Roman" panose="02020603050405020304" pitchFamily="18" charset="0"/>
              <a:cs typeface="Times New Roman" panose="02020603050405020304" pitchFamily="18" charset="0"/>
            </a:endParaRPr>
          </a:p>
          <a:p>
            <a:pPr algn="just" eaLnBrk="1" hangingPunct="1">
              <a:lnSpc>
                <a:spcPct val="150000"/>
              </a:lnSpc>
            </a:pPr>
            <a:r>
              <a:rPr lang="en-US" sz="1600" dirty="0"/>
              <a:t> </a:t>
            </a:r>
            <a:br>
              <a:rPr lang="en-US" sz="1600" dirty="0"/>
            </a:br>
            <a:endParaRPr lang="en-US" altLang="en-US" sz="2800" i="1" dirty="0">
              <a:effectLst>
                <a:outerShdw blurRad="38100" dist="38100" dir="2700000" algn="tl">
                  <a:srgbClr val="C0C0C0"/>
                </a:outerShdw>
              </a:effectLst>
              <a:latin typeface="Times New Roman" panose="02020603050405020304" pitchFamily="18" charset="0"/>
            </a:endParaRPr>
          </a:p>
        </p:txBody>
      </p:sp>
    </p:spTree>
    <p:extLst>
      <p:ext uri="{BB962C8B-B14F-4D97-AF65-F5344CB8AC3E}">
        <p14:creationId xmlns:p14="http://schemas.microsoft.com/office/powerpoint/2010/main" val="2640266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D3218E13-957D-B160-918F-632DC5E36EDE}"/>
              </a:ext>
            </a:extLst>
          </p:cNvPr>
          <p:cNvSpPr>
            <a:spLocks noGrp="1"/>
          </p:cNvSpPr>
          <p:nvPr>
            <p:ph type="sldNum" sz="quarter" idx="10"/>
          </p:nvPr>
        </p:nvSpPr>
        <p:spPr/>
        <p:txBody>
          <a:bodyPr/>
          <a:lstStyle/>
          <a:p>
            <a:r>
              <a:rPr lang="en-US" altLang="en-US"/>
              <a:t>5.</a:t>
            </a:r>
            <a:fld id="{E0A984D1-960B-4223-B35D-E8FBA28CE3E5}" type="slidenum">
              <a:rPr lang="en-US" altLang="en-US"/>
              <a:pPr/>
              <a:t>22</a:t>
            </a:fld>
            <a:endParaRPr lang="en-US" altLang="en-US"/>
          </a:p>
        </p:txBody>
      </p:sp>
      <p:sp>
        <p:nvSpPr>
          <p:cNvPr id="797699" name="Text Box 3">
            <a:extLst>
              <a:ext uri="{FF2B5EF4-FFF2-40B4-BE49-F238E27FC236}">
                <a16:creationId xmlns:a16="http://schemas.microsoft.com/office/drawing/2014/main" id="{0CAAA504-1DCE-DD37-5095-7B12ABD270CD}"/>
              </a:ext>
            </a:extLst>
          </p:cNvPr>
          <p:cNvSpPr txBox="1">
            <a:spLocks noChangeArrowheads="1"/>
          </p:cNvSpPr>
          <p:nvPr/>
        </p:nvSpPr>
        <p:spPr bwMode="auto">
          <a:xfrm>
            <a:off x="424206" y="136525"/>
            <a:ext cx="98133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b="1" dirty="0">
                <a:latin typeface="Times New Roman" panose="02020603050405020304" pitchFamily="18" charset="0"/>
                <a:cs typeface="Times New Roman" panose="02020603050405020304" pitchFamily="18" charset="0"/>
              </a:rPr>
              <a:t>What is modulation?? How It is Performed??</a:t>
            </a:r>
          </a:p>
        </p:txBody>
      </p:sp>
      <p:sp>
        <p:nvSpPr>
          <p:cNvPr id="797700" name="Text Box 4">
            <a:extLst>
              <a:ext uri="{FF2B5EF4-FFF2-40B4-BE49-F238E27FC236}">
                <a16:creationId xmlns:a16="http://schemas.microsoft.com/office/drawing/2014/main" id="{944E862D-6748-FAF8-AF02-933F37152B55}"/>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797701" name="Rectangle 5">
            <a:extLst>
              <a:ext uri="{FF2B5EF4-FFF2-40B4-BE49-F238E27FC236}">
                <a16:creationId xmlns:a16="http://schemas.microsoft.com/office/drawing/2014/main" id="{A6F593A5-DF44-C058-3D0D-5EE9EA26FDD9}"/>
              </a:ext>
            </a:extLst>
          </p:cNvPr>
          <p:cNvSpPr>
            <a:spLocks noChangeArrowheads="1"/>
          </p:cNvSpPr>
          <p:nvPr/>
        </p:nvSpPr>
        <p:spPr bwMode="auto">
          <a:xfrm>
            <a:off x="642593" y="839500"/>
            <a:ext cx="10906813" cy="6432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285750" indent="-285750" algn="just" eaLnBrk="1" hangingPunct="1">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question arises how the message signal should be added to the carrier signal. The solution lies in changing some characteristics (amplitude, frequency or phase) of a carrier signal in accordance with the amplitude of the message signal. This process is called modulation. Modulation means to “change”.</a:t>
            </a:r>
          </a:p>
          <a:p>
            <a:pPr marL="285750" indent="-285750" algn="just" eaLnBrk="1" hangingPunct="1">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Message signal contains information whereas the carrier signal contains no information. Carrier signal is used just to transmit the information to a long distance. At the destination, the message signal is consumed whereas the carrier signal is wasted.</a:t>
            </a:r>
          </a:p>
          <a:p>
            <a:pPr marL="285750" indent="-285750" algn="just" eaLnBrk="1" hangingPunct="1">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modulation process, the characteristics of the carrier signal is changed but the message signal characteristics will not be changed. </a:t>
            </a:r>
          </a:p>
          <a:p>
            <a:pPr marL="285750" indent="-285750" algn="just" eaLnBrk="1" hangingPunct="1">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carrier signal does not contain any information so even if we change the characteristics of the carrier signal, the information contained in it will not be changed. </a:t>
            </a:r>
          </a:p>
          <a:p>
            <a:pPr marL="285750" indent="-285750" algn="just" eaLnBrk="1" hangingPunct="1">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However, the message signal contains information so if we change the characteristics of the message signal, the information contained in it will also changes. Therefore, we always changes the characteristics of the carrier signal but not the message signal.</a:t>
            </a:r>
          </a:p>
          <a:p>
            <a:pPr algn="just" eaLnBrk="1" hangingPunct="1">
              <a:lnSpc>
                <a:spcPct val="150000"/>
              </a:lnSpc>
            </a:pPr>
            <a:br>
              <a:rPr lang="en-US" sz="1600" dirty="0"/>
            </a:br>
            <a:endParaRPr lang="en-US" altLang="en-US" sz="2800" i="1" dirty="0">
              <a:effectLst>
                <a:outerShdw blurRad="38100" dist="38100" dir="2700000" algn="tl">
                  <a:srgbClr val="C0C0C0"/>
                </a:outerShdw>
              </a:effectLst>
              <a:latin typeface="Times New Roman" panose="02020603050405020304" pitchFamily="18" charset="0"/>
            </a:endParaRPr>
          </a:p>
        </p:txBody>
      </p:sp>
    </p:spTree>
    <p:extLst>
      <p:ext uri="{BB962C8B-B14F-4D97-AF65-F5344CB8AC3E}">
        <p14:creationId xmlns:p14="http://schemas.microsoft.com/office/powerpoint/2010/main" val="3957287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D645B02C-D2E1-2DB2-276E-DD1921E92ABF}"/>
              </a:ext>
            </a:extLst>
          </p:cNvPr>
          <p:cNvSpPr>
            <a:spLocks noGrp="1"/>
          </p:cNvSpPr>
          <p:nvPr>
            <p:ph type="sldNum" sz="quarter" idx="10"/>
          </p:nvPr>
        </p:nvSpPr>
        <p:spPr/>
        <p:txBody>
          <a:bodyPr/>
          <a:lstStyle/>
          <a:p>
            <a:r>
              <a:rPr lang="en-US" altLang="en-US"/>
              <a:t>5.</a:t>
            </a:r>
            <a:fld id="{2D0DA972-5A60-4C36-87FB-1D1CAEF5D755}" type="slidenum">
              <a:rPr lang="en-US" altLang="en-US"/>
              <a:pPr/>
              <a:t>23</a:t>
            </a:fld>
            <a:endParaRPr lang="en-US" altLang="en-US"/>
          </a:p>
        </p:txBody>
      </p:sp>
      <p:sp>
        <p:nvSpPr>
          <p:cNvPr id="813058" name="Line 2">
            <a:extLst>
              <a:ext uri="{FF2B5EF4-FFF2-40B4-BE49-F238E27FC236}">
                <a16:creationId xmlns:a16="http://schemas.microsoft.com/office/drawing/2014/main" id="{CB76D777-6E34-3790-B33B-4448517B192C}"/>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3059" name="Line 3">
            <a:extLst>
              <a:ext uri="{FF2B5EF4-FFF2-40B4-BE49-F238E27FC236}">
                <a16:creationId xmlns:a16="http://schemas.microsoft.com/office/drawing/2014/main" id="{805719E2-367A-E062-16C2-8565C5DD4439}"/>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3060" name="Text Box 4">
            <a:extLst>
              <a:ext uri="{FF2B5EF4-FFF2-40B4-BE49-F238E27FC236}">
                <a16:creationId xmlns:a16="http://schemas.microsoft.com/office/drawing/2014/main" id="{71865E53-EA3D-3F77-7B87-1E0C9E493056}"/>
              </a:ext>
            </a:extLst>
          </p:cNvPr>
          <p:cNvSpPr txBox="1">
            <a:spLocks noChangeArrowheads="1"/>
          </p:cNvSpPr>
          <p:nvPr/>
        </p:nvSpPr>
        <p:spPr bwMode="auto">
          <a:xfrm>
            <a:off x="3522411" y="733078"/>
            <a:ext cx="51471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latin typeface="Times New Roman" panose="02020603050405020304" pitchFamily="18" charset="0"/>
              </a:rPr>
              <a:t>Types of analog-to-analog modulation</a:t>
            </a:r>
          </a:p>
        </p:txBody>
      </p:sp>
      <p:sp>
        <p:nvSpPr>
          <p:cNvPr id="813061" name="Line 5">
            <a:extLst>
              <a:ext uri="{FF2B5EF4-FFF2-40B4-BE49-F238E27FC236}">
                <a16:creationId xmlns:a16="http://schemas.microsoft.com/office/drawing/2014/main" id="{5CEB478C-CB78-A848-E901-E4A415DE11AB}"/>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3062" name="Picture 6">
            <a:extLst>
              <a:ext uri="{FF2B5EF4-FFF2-40B4-BE49-F238E27FC236}">
                <a16:creationId xmlns:a16="http://schemas.microsoft.com/office/drawing/2014/main" id="{460E2483-BAED-C63B-80D3-813E20D65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2347913"/>
            <a:ext cx="839152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46671B-26DC-512B-C31C-12B47ADF5A22}"/>
              </a:ext>
            </a:extLst>
          </p:cNvPr>
          <p:cNvSpPr>
            <a:spLocks noGrp="1"/>
          </p:cNvSpPr>
          <p:nvPr>
            <p:ph type="sldNum" sz="quarter" idx="10"/>
          </p:nvPr>
        </p:nvSpPr>
        <p:spPr/>
        <p:txBody>
          <a:bodyPr/>
          <a:lstStyle/>
          <a:p>
            <a:r>
              <a:rPr lang="en-US" altLang="en-US"/>
              <a:t>5.</a:t>
            </a:r>
            <a:fld id="{0085CF5B-D5F5-4504-B688-1ADEEF99D230}" type="slidenum">
              <a:rPr lang="en-US" altLang="en-US"/>
              <a:pPr/>
              <a:t>24</a:t>
            </a:fld>
            <a:endParaRPr lang="en-US" altLang="en-US"/>
          </a:p>
        </p:txBody>
      </p:sp>
      <p:sp>
        <p:nvSpPr>
          <p:cNvPr id="878594" name="Rectangle 2">
            <a:extLst>
              <a:ext uri="{FF2B5EF4-FFF2-40B4-BE49-F238E27FC236}">
                <a16:creationId xmlns:a16="http://schemas.microsoft.com/office/drawing/2014/main" id="{24FF3267-0B46-4B88-4E9E-F0679679EF61}"/>
              </a:ext>
            </a:extLst>
          </p:cNvPr>
          <p:cNvSpPr>
            <a:spLocks noGrp="1" noChangeArrowheads="1"/>
          </p:cNvSpPr>
          <p:nvPr>
            <p:ph type="title"/>
          </p:nvPr>
        </p:nvSpPr>
        <p:spPr bwMode="auto">
          <a:xfrm>
            <a:off x="1813874" y="230171"/>
            <a:ext cx="7772400" cy="5715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3200" b="1" dirty="0">
                <a:latin typeface="Times New Roman" panose="02020603050405020304" pitchFamily="18" charset="0"/>
                <a:cs typeface="Times New Roman" panose="02020603050405020304" pitchFamily="18" charset="0"/>
              </a:rPr>
              <a:t>Amplitude Modulation</a:t>
            </a:r>
          </a:p>
        </p:txBody>
      </p:sp>
      <p:sp>
        <p:nvSpPr>
          <p:cNvPr id="878595" name="Rectangle 3">
            <a:extLst>
              <a:ext uri="{FF2B5EF4-FFF2-40B4-BE49-F238E27FC236}">
                <a16:creationId xmlns:a16="http://schemas.microsoft.com/office/drawing/2014/main" id="{378F99C6-30FA-0835-1DEA-2C6C8C2BE58C}"/>
              </a:ext>
            </a:extLst>
          </p:cNvPr>
          <p:cNvSpPr>
            <a:spLocks noGrp="1" noChangeArrowheads="1"/>
          </p:cNvSpPr>
          <p:nvPr>
            <p:ph type="body" idx="1"/>
          </p:nvPr>
        </p:nvSpPr>
        <p:spPr bwMode="auto">
          <a:xfrm>
            <a:off x="2190946" y="990600"/>
            <a:ext cx="8172254"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gn="just"/>
            <a:r>
              <a:rPr lang="en-US" altLang="en-US" sz="2000" dirty="0">
                <a:latin typeface="Times New Roman" panose="02020603050405020304" pitchFamily="18" charset="0"/>
                <a:cs typeface="Times New Roman" panose="02020603050405020304" pitchFamily="18" charset="0"/>
              </a:rPr>
              <a:t>Amplitude modulation is a type of modulation where the amplitude (signal strength) of the carrier signal is varied in accordance with the amplitude (signal strength) of the message signal.</a:t>
            </a:r>
          </a:p>
          <a:p>
            <a:pPr algn="just"/>
            <a:r>
              <a:rPr lang="en-US" altLang="en-US" sz="2000" dirty="0">
                <a:latin typeface="Times New Roman" panose="02020603050405020304" pitchFamily="18" charset="0"/>
                <a:cs typeface="Times New Roman" panose="02020603050405020304" pitchFamily="18" charset="0"/>
              </a:rPr>
              <a:t>In amplitude modulation, only the amplitude of the carrier wave is changed while the frequency and phase of the carrier wave remain constant.</a:t>
            </a:r>
          </a:p>
        </p:txBody>
      </p:sp>
      <p:pic>
        <p:nvPicPr>
          <p:cNvPr id="878597" name="Picture 5" descr="Amplitude modulation is a type of modulation where the height of the carrier signal is changed in accordance with the height of the message signal.">
            <a:extLst>
              <a:ext uri="{FF2B5EF4-FFF2-40B4-BE49-F238E27FC236}">
                <a16:creationId xmlns:a16="http://schemas.microsoft.com/office/drawing/2014/main" id="{C310D042-B403-C595-E3F2-4EC286C968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164" y="2971800"/>
            <a:ext cx="5781675" cy="3924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46671B-26DC-512B-C31C-12B47ADF5A22}"/>
              </a:ext>
            </a:extLst>
          </p:cNvPr>
          <p:cNvSpPr>
            <a:spLocks noGrp="1"/>
          </p:cNvSpPr>
          <p:nvPr>
            <p:ph type="sldNum" sz="quarter" idx="10"/>
          </p:nvPr>
        </p:nvSpPr>
        <p:spPr/>
        <p:txBody>
          <a:bodyPr/>
          <a:lstStyle/>
          <a:p>
            <a:r>
              <a:rPr lang="en-US" altLang="en-US"/>
              <a:t>5.</a:t>
            </a:r>
            <a:fld id="{0085CF5B-D5F5-4504-B688-1ADEEF99D230}" type="slidenum">
              <a:rPr lang="en-US" altLang="en-US"/>
              <a:pPr/>
              <a:t>25</a:t>
            </a:fld>
            <a:endParaRPr lang="en-US" altLang="en-US"/>
          </a:p>
        </p:txBody>
      </p:sp>
      <p:sp>
        <p:nvSpPr>
          <p:cNvPr id="878594" name="Rectangle 2">
            <a:extLst>
              <a:ext uri="{FF2B5EF4-FFF2-40B4-BE49-F238E27FC236}">
                <a16:creationId xmlns:a16="http://schemas.microsoft.com/office/drawing/2014/main" id="{24FF3267-0B46-4B88-4E9E-F0679679EF61}"/>
              </a:ext>
            </a:extLst>
          </p:cNvPr>
          <p:cNvSpPr>
            <a:spLocks noGrp="1" noChangeArrowheads="1"/>
          </p:cNvSpPr>
          <p:nvPr>
            <p:ph type="title"/>
          </p:nvPr>
        </p:nvSpPr>
        <p:spPr bwMode="auto">
          <a:xfrm>
            <a:off x="2021263" y="207964"/>
            <a:ext cx="7772400" cy="5715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3200" b="1" dirty="0">
                <a:latin typeface="Times New Roman" panose="02020603050405020304" pitchFamily="18" charset="0"/>
                <a:cs typeface="Times New Roman" panose="02020603050405020304" pitchFamily="18" charset="0"/>
              </a:rPr>
              <a:t>Amplitude Modulation</a:t>
            </a:r>
          </a:p>
        </p:txBody>
      </p:sp>
      <p:pic>
        <p:nvPicPr>
          <p:cNvPr id="3" name="Picture 2">
            <a:extLst>
              <a:ext uri="{FF2B5EF4-FFF2-40B4-BE49-F238E27FC236}">
                <a16:creationId xmlns:a16="http://schemas.microsoft.com/office/drawing/2014/main" id="{14417E19-60D0-2375-1F32-161ACA1592B8}"/>
              </a:ext>
            </a:extLst>
          </p:cNvPr>
          <p:cNvPicPr>
            <a:picLocks noChangeAspect="1"/>
          </p:cNvPicPr>
          <p:nvPr/>
        </p:nvPicPr>
        <p:blipFill>
          <a:blip r:embed="rId2"/>
          <a:stretch>
            <a:fillRect/>
          </a:stretch>
        </p:blipFill>
        <p:spPr>
          <a:xfrm>
            <a:off x="2752725" y="1524001"/>
            <a:ext cx="6686550" cy="3914775"/>
          </a:xfrm>
          <a:prstGeom prst="rect">
            <a:avLst/>
          </a:prstGeom>
        </p:spPr>
      </p:pic>
    </p:spTree>
    <p:extLst>
      <p:ext uri="{BB962C8B-B14F-4D97-AF65-F5344CB8AC3E}">
        <p14:creationId xmlns:p14="http://schemas.microsoft.com/office/powerpoint/2010/main" val="596385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46671B-26DC-512B-C31C-12B47ADF5A22}"/>
              </a:ext>
            </a:extLst>
          </p:cNvPr>
          <p:cNvSpPr>
            <a:spLocks noGrp="1"/>
          </p:cNvSpPr>
          <p:nvPr>
            <p:ph type="sldNum" sz="quarter" idx="10"/>
          </p:nvPr>
        </p:nvSpPr>
        <p:spPr/>
        <p:txBody>
          <a:bodyPr/>
          <a:lstStyle/>
          <a:p>
            <a:r>
              <a:rPr lang="en-US" altLang="en-US"/>
              <a:t>5.</a:t>
            </a:r>
            <a:fld id="{0085CF5B-D5F5-4504-B688-1ADEEF99D230}" type="slidenum">
              <a:rPr lang="en-US" altLang="en-US"/>
              <a:pPr/>
              <a:t>26</a:t>
            </a:fld>
            <a:endParaRPr lang="en-US" altLang="en-US"/>
          </a:p>
        </p:txBody>
      </p:sp>
      <p:sp>
        <p:nvSpPr>
          <p:cNvPr id="878594" name="Rectangle 2">
            <a:extLst>
              <a:ext uri="{FF2B5EF4-FFF2-40B4-BE49-F238E27FC236}">
                <a16:creationId xmlns:a16="http://schemas.microsoft.com/office/drawing/2014/main" id="{24FF3267-0B46-4B88-4E9E-F0679679EF61}"/>
              </a:ext>
            </a:extLst>
          </p:cNvPr>
          <p:cNvSpPr>
            <a:spLocks noGrp="1" noChangeArrowheads="1"/>
          </p:cNvSpPr>
          <p:nvPr>
            <p:ph type="title"/>
          </p:nvPr>
        </p:nvSpPr>
        <p:spPr bwMode="auto">
          <a:xfrm>
            <a:off x="1795020" y="419099"/>
            <a:ext cx="7772400" cy="5715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3200" b="1" dirty="0">
                <a:latin typeface="Times New Roman" panose="02020603050405020304" pitchFamily="18" charset="0"/>
                <a:cs typeface="Times New Roman" panose="02020603050405020304" pitchFamily="18" charset="0"/>
              </a:rPr>
              <a:t>Amplitude Modulation Bandwidth</a:t>
            </a:r>
          </a:p>
        </p:txBody>
      </p:sp>
      <p:sp>
        <p:nvSpPr>
          <p:cNvPr id="2" name="TextBox 1">
            <a:extLst>
              <a:ext uri="{FF2B5EF4-FFF2-40B4-BE49-F238E27FC236}">
                <a16:creationId xmlns:a16="http://schemas.microsoft.com/office/drawing/2014/main" id="{535124BF-4140-6F5C-426C-8A162744A464}"/>
              </a:ext>
            </a:extLst>
          </p:cNvPr>
          <p:cNvSpPr txBox="1"/>
          <p:nvPr/>
        </p:nvSpPr>
        <p:spPr>
          <a:xfrm>
            <a:off x="2362200" y="990601"/>
            <a:ext cx="7772400" cy="321177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solidFill>
                  <a:srgbClr val="000000"/>
                </a:solidFill>
                <a:latin typeface="Times-Roman"/>
              </a:rPr>
              <a:t>The modulation creates a bandwidth that is twice the bandwidth of the modulating signal and covers a range centered on the carrier frequency.</a:t>
            </a:r>
          </a:p>
          <a:p>
            <a:pPr marL="285750" indent="-285750" algn="just">
              <a:lnSpc>
                <a:spcPct val="150000"/>
              </a:lnSpc>
              <a:buFont typeface="Arial" panose="020B0604020202020204" pitchFamily="34" charset="0"/>
              <a:buChar char="•"/>
            </a:pPr>
            <a:r>
              <a:rPr lang="en-US" dirty="0">
                <a:solidFill>
                  <a:srgbClr val="000000"/>
                </a:solidFill>
                <a:latin typeface="Times-Roman"/>
              </a:rPr>
              <a:t>However, the signal components above and below the carrier</a:t>
            </a:r>
            <a:r>
              <a:rPr lang="en-US" dirty="0"/>
              <a:t> </a:t>
            </a:r>
            <a:r>
              <a:rPr lang="en-US" dirty="0">
                <a:solidFill>
                  <a:srgbClr val="000000"/>
                </a:solidFill>
                <a:latin typeface="Times-Roman"/>
              </a:rPr>
              <a:t>frequency carry exactly the same information.</a:t>
            </a:r>
          </a:p>
          <a:p>
            <a:pPr algn="just">
              <a:lnSpc>
                <a:spcPct val="150000"/>
              </a:lnSpc>
            </a:pPr>
            <a:r>
              <a:rPr lang="en-US" dirty="0">
                <a:solidFill>
                  <a:srgbClr val="000000"/>
                </a:solidFill>
                <a:latin typeface="Times-Roman"/>
              </a:rPr>
              <a:t> </a:t>
            </a:r>
            <a:br>
              <a:rPr lang="en-US" sz="800" dirty="0"/>
            </a:br>
            <a:br>
              <a:rPr lang="en-US" sz="1100" dirty="0"/>
            </a:br>
            <a:br>
              <a:rPr lang="en-US" dirty="0"/>
            </a:br>
            <a:endParaRPr lang="en-US" dirty="0"/>
          </a:p>
        </p:txBody>
      </p:sp>
      <p:pic>
        <p:nvPicPr>
          <p:cNvPr id="6" name="Picture 5">
            <a:extLst>
              <a:ext uri="{FF2B5EF4-FFF2-40B4-BE49-F238E27FC236}">
                <a16:creationId xmlns:a16="http://schemas.microsoft.com/office/drawing/2014/main" id="{CAD02990-F830-D662-FDF1-7463E6951BEF}"/>
              </a:ext>
            </a:extLst>
          </p:cNvPr>
          <p:cNvPicPr>
            <a:picLocks noChangeAspect="1"/>
          </p:cNvPicPr>
          <p:nvPr/>
        </p:nvPicPr>
        <p:blipFill>
          <a:blip r:embed="rId2"/>
          <a:stretch>
            <a:fillRect/>
          </a:stretch>
        </p:blipFill>
        <p:spPr>
          <a:xfrm>
            <a:off x="4281488" y="3152776"/>
            <a:ext cx="3933825" cy="2714625"/>
          </a:xfrm>
          <a:prstGeom prst="rect">
            <a:avLst/>
          </a:prstGeom>
        </p:spPr>
      </p:pic>
    </p:spTree>
    <p:extLst>
      <p:ext uri="{BB962C8B-B14F-4D97-AF65-F5344CB8AC3E}">
        <p14:creationId xmlns:p14="http://schemas.microsoft.com/office/powerpoint/2010/main" val="3439949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470088-DCDC-ECDF-D7FF-ABA4680F071E}"/>
              </a:ext>
            </a:extLst>
          </p:cNvPr>
          <p:cNvSpPr>
            <a:spLocks noGrp="1"/>
          </p:cNvSpPr>
          <p:nvPr>
            <p:ph type="sldNum" sz="quarter" idx="10"/>
          </p:nvPr>
        </p:nvSpPr>
        <p:spPr/>
        <p:txBody>
          <a:bodyPr/>
          <a:lstStyle/>
          <a:p>
            <a:r>
              <a:rPr lang="en-US" altLang="en-US"/>
              <a:t>5.</a:t>
            </a:r>
            <a:fld id="{AF90522C-5C93-4336-86F0-379A93E5BFE5}" type="slidenum">
              <a:rPr lang="en-US" altLang="en-US"/>
              <a:pPr/>
              <a:t>27</a:t>
            </a:fld>
            <a:endParaRPr lang="en-US" altLang="en-US"/>
          </a:p>
        </p:txBody>
      </p:sp>
      <p:sp>
        <p:nvSpPr>
          <p:cNvPr id="879618" name="Rectangle 2">
            <a:extLst>
              <a:ext uri="{FF2B5EF4-FFF2-40B4-BE49-F238E27FC236}">
                <a16:creationId xmlns:a16="http://schemas.microsoft.com/office/drawing/2014/main" id="{272B37C2-7D1C-6808-793E-853B69C5377E}"/>
              </a:ext>
            </a:extLst>
          </p:cNvPr>
          <p:cNvSpPr>
            <a:spLocks noGrp="1" noChangeArrowheads="1"/>
          </p:cNvSpPr>
          <p:nvPr>
            <p:ph type="title"/>
          </p:nvPr>
        </p:nvSpPr>
        <p:spPr bwMode="auto">
          <a:xfrm>
            <a:off x="1981200" y="282804"/>
            <a:ext cx="7772400" cy="555396"/>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3200" b="1" dirty="0">
                <a:latin typeface="Times New Roman" panose="02020603050405020304" pitchFamily="18" charset="0"/>
                <a:cs typeface="Times New Roman" panose="02020603050405020304" pitchFamily="18" charset="0"/>
              </a:rPr>
              <a:t>Frequency Modulation</a:t>
            </a:r>
          </a:p>
        </p:txBody>
      </p:sp>
      <p:sp>
        <p:nvSpPr>
          <p:cNvPr id="879619" name="Rectangle 3">
            <a:extLst>
              <a:ext uri="{FF2B5EF4-FFF2-40B4-BE49-F238E27FC236}">
                <a16:creationId xmlns:a16="http://schemas.microsoft.com/office/drawing/2014/main" id="{1FB52594-7235-7EF5-AAE1-A6EF4292F4EF}"/>
              </a:ext>
            </a:extLst>
          </p:cNvPr>
          <p:cNvSpPr>
            <a:spLocks noGrp="1" noChangeArrowheads="1"/>
          </p:cNvSpPr>
          <p:nvPr>
            <p:ph type="body" idx="1"/>
          </p:nvPr>
        </p:nvSpPr>
        <p:spPr bwMode="auto">
          <a:xfrm>
            <a:off x="2184662" y="838200"/>
            <a:ext cx="8026138"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gn="just"/>
            <a:r>
              <a:rPr lang="en-US" altLang="en-US" sz="2000" dirty="0">
                <a:latin typeface="Times New Roman" panose="02020603050405020304" pitchFamily="18" charset="0"/>
                <a:cs typeface="Times New Roman" panose="02020603050405020304" pitchFamily="18" charset="0"/>
              </a:rPr>
              <a:t>Frequency modulation is a type of modulation where the information (message signal) is transmitted over a carrier wave by varying its frequency in accordance with the amplitude of the message signal.</a:t>
            </a:r>
          </a:p>
        </p:txBody>
      </p:sp>
      <p:pic>
        <p:nvPicPr>
          <p:cNvPr id="879621" name="Picture 5" descr="Frequency modulation is a type of modulation where the frequency of the carrier signal is varied (changed) in accordance with the amplitude of the message signal while the amplitude and phase of carrier signal remain constant.">
            <a:extLst>
              <a:ext uri="{FF2B5EF4-FFF2-40B4-BE49-F238E27FC236}">
                <a16:creationId xmlns:a16="http://schemas.microsoft.com/office/drawing/2014/main" id="{39947E1F-1D52-04BF-B39E-7FF8A2586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6515" y="2057401"/>
            <a:ext cx="5619750" cy="4648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470088-DCDC-ECDF-D7FF-ABA4680F071E}"/>
              </a:ext>
            </a:extLst>
          </p:cNvPr>
          <p:cNvSpPr>
            <a:spLocks noGrp="1"/>
          </p:cNvSpPr>
          <p:nvPr>
            <p:ph type="sldNum" sz="quarter" idx="10"/>
          </p:nvPr>
        </p:nvSpPr>
        <p:spPr/>
        <p:txBody>
          <a:bodyPr/>
          <a:lstStyle/>
          <a:p>
            <a:r>
              <a:rPr lang="en-US" altLang="en-US"/>
              <a:t>5.</a:t>
            </a:r>
            <a:fld id="{AF90522C-5C93-4336-86F0-379A93E5BFE5}" type="slidenum">
              <a:rPr lang="en-US" altLang="en-US"/>
              <a:pPr/>
              <a:t>28</a:t>
            </a:fld>
            <a:endParaRPr lang="en-US" altLang="en-US"/>
          </a:p>
        </p:txBody>
      </p:sp>
      <p:sp>
        <p:nvSpPr>
          <p:cNvPr id="879618" name="Rectangle 2">
            <a:extLst>
              <a:ext uri="{FF2B5EF4-FFF2-40B4-BE49-F238E27FC236}">
                <a16:creationId xmlns:a16="http://schemas.microsoft.com/office/drawing/2014/main" id="{272B37C2-7D1C-6808-793E-853B69C5377E}"/>
              </a:ext>
            </a:extLst>
          </p:cNvPr>
          <p:cNvSpPr>
            <a:spLocks noGrp="1" noChangeArrowheads="1"/>
          </p:cNvSpPr>
          <p:nvPr>
            <p:ph type="title"/>
          </p:nvPr>
        </p:nvSpPr>
        <p:spPr bwMode="auto">
          <a:xfrm>
            <a:off x="1901858" y="282804"/>
            <a:ext cx="7772400" cy="555396"/>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3200" b="1" dirty="0">
                <a:latin typeface="Times New Roman" panose="02020603050405020304" pitchFamily="18" charset="0"/>
                <a:cs typeface="Times New Roman" panose="02020603050405020304" pitchFamily="18" charset="0"/>
              </a:rPr>
              <a:t>Frequency Modulation Bandwidth</a:t>
            </a:r>
          </a:p>
        </p:txBody>
      </p:sp>
      <mc:AlternateContent xmlns:mc="http://schemas.openxmlformats.org/markup-compatibility/2006" xmlns:a14="http://schemas.microsoft.com/office/drawing/2010/main">
        <mc:Choice Requires="a14">
          <p:sp>
            <p:nvSpPr>
              <p:cNvPr id="879619" name="Rectangle 3">
                <a:extLst>
                  <a:ext uri="{FF2B5EF4-FFF2-40B4-BE49-F238E27FC236}">
                    <a16:creationId xmlns:a16="http://schemas.microsoft.com/office/drawing/2014/main" id="{1FB52594-7235-7EF5-AAE1-A6EF4292F4EF}"/>
                  </a:ext>
                </a:extLst>
              </p:cNvPr>
              <p:cNvSpPr>
                <a:spLocks noGrp="1" noChangeArrowheads="1"/>
              </p:cNvSpPr>
              <p:nvPr>
                <p:ph type="body" idx="1"/>
              </p:nvPr>
            </p:nvSpPr>
            <p:spPr bwMode="auto">
              <a:xfrm>
                <a:off x="2184662" y="838200"/>
                <a:ext cx="8026138" cy="4114800"/>
              </a:xfrm>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gn="just">
                  <a:lnSpc>
                    <a:spcPct val="150000"/>
                  </a:lnSpc>
                </a:pPr>
                <a:r>
                  <a:rPr lang="en-US" altLang="en-US" sz="2000" dirty="0">
                    <a:latin typeface="Times New Roman" panose="02020603050405020304" pitchFamily="18" charset="0"/>
                    <a:cs typeface="Times New Roman" panose="02020603050405020304" pitchFamily="18" charset="0"/>
                  </a:rPr>
                  <a:t>The total bandwidth required for FM can be determined from the bandwidth of the audio signal: </a:t>
                </a:r>
                <a14:m>
                  <m:oMath xmlns:m="http://schemas.openxmlformats.org/officeDocument/2006/math">
                    <m:sSub>
                      <m:sSubPr>
                        <m:ctrlPr>
                          <a:rPr lang="en-US" altLang="en-US" sz="2000" i="1" dirty="0">
                            <a:latin typeface="Cambria Math" panose="02040503050406030204" pitchFamily="18" charset="0"/>
                            <a:cs typeface="Times New Roman" panose="02020603050405020304" pitchFamily="18" charset="0"/>
                          </a:rPr>
                        </m:ctrlPr>
                      </m:sSubPr>
                      <m:e>
                        <m:r>
                          <a:rPr lang="en-US" altLang="en-US" sz="2000" i="1" dirty="0">
                            <a:latin typeface="Cambria Math" panose="02040503050406030204" pitchFamily="18" charset="0"/>
                            <a:cs typeface="Times New Roman" panose="02020603050405020304" pitchFamily="18" charset="0"/>
                          </a:rPr>
                          <m:t>𝐵</m:t>
                        </m:r>
                      </m:e>
                      <m:sub>
                        <m:r>
                          <a:rPr lang="en-US" altLang="en-US" sz="2000" i="1" dirty="0">
                            <a:latin typeface="Cambria Math" panose="02040503050406030204" pitchFamily="18" charset="0"/>
                            <a:cs typeface="Times New Roman" panose="02020603050405020304" pitchFamily="18" charset="0"/>
                          </a:rPr>
                          <m:t>𝐹𝑀</m:t>
                        </m:r>
                      </m:sub>
                    </m:sSub>
                  </m:oMath>
                </a14:m>
                <a:r>
                  <a:rPr lang="en-US" altLang="en-US" sz="2000" dirty="0">
                    <a:latin typeface="Times New Roman" panose="02020603050405020304" pitchFamily="18" charset="0"/>
                    <a:cs typeface="Times New Roman" panose="02020603050405020304" pitchFamily="18" charset="0"/>
                  </a:rPr>
                  <a:t> = 2(1 + β)B. Where β is usually 4.</a:t>
                </a:r>
              </a:p>
            </p:txBody>
          </p:sp>
        </mc:Choice>
        <mc:Fallback xmlns="">
          <p:sp>
            <p:nvSpPr>
              <p:cNvPr id="879619" name="Rectangle 3">
                <a:extLst>
                  <a:ext uri="{FF2B5EF4-FFF2-40B4-BE49-F238E27FC236}">
                    <a16:creationId xmlns:a16="http://schemas.microsoft.com/office/drawing/2014/main" id="{1FB52594-7235-7EF5-AAE1-A6EF4292F4EF}"/>
                  </a:ext>
                </a:extLst>
              </p:cNvPr>
              <p:cNvSpPr>
                <a:spLocks noGrp="1" noRot="1" noChangeAspect="1" noMove="1" noResize="1" noEditPoints="1" noAdjustHandles="1" noChangeArrowheads="1" noChangeShapeType="1" noTextEdit="1"/>
              </p:cNvSpPr>
              <p:nvPr>
                <p:ph type="body" idx="1"/>
              </p:nvPr>
            </p:nvSpPr>
            <p:spPr bwMode="auto">
              <a:xfrm>
                <a:off x="2184662" y="838200"/>
                <a:ext cx="8026138" cy="4114800"/>
              </a:xfrm>
              <a:blipFill>
                <a:blip r:embed="rId2"/>
                <a:stretch>
                  <a:fillRect l="-683" r="-759"/>
                </a:stretch>
              </a:blip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3" name="Picture 2">
            <a:extLst>
              <a:ext uri="{FF2B5EF4-FFF2-40B4-BE49-F238E27FC236}">
                <a16:creationId xmlns:a16="http://schemas.microsoft.com/office/drawing/2014/main" id="{E82EF949-E6B1-5DDC-6737-346D7C67F217}"/>
              </a:ext>
            </a:extLst>
          </p:cNvPr>
          <p:cNvPicPr>
            <a:picLocks noChangeAspect="1"/>
          </p:cNvPicPr>
          <p:nvPr/>
        </p:nvPicPr>
        <p:blipFill>
          <a:blip r:embed="rId3"/>
          <a:stretch>
            <a:fillRect/>
          </a:stretch>
        </p:blipFill>
        <p:spPr>
          <a:xfrm>
            <a:off x="4256350" y="2362200"/>
            <a:ext cx="3629025" cy="2990850"/>
          </a:xfrm>
          <a:prstGeom prst="rect">
            <a:avLst/>
          </a:prstGeom>
        </p:spPr>
      </p:pic>
    </p:spTree>
    <p:extLst>
      <p:ext uri="{BB962C8B-B14F-4D97-AF65-F5344CB8AC3E}">
        <p14:creationId xmlns:p14="http://schemas.microsoft.com/office/powerpoint/2010/main" val="3299102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13BA73-389A-95C7-7D6F-DE855ABEA84B}"/>
              </a:ext>
            </a:extLst>
          </p:cNvPr>
          <p:cNvSpPr>
            <a:spLocks noGrp="1"/>
          </p:cNvSpPr>
          <p:nvPr>
            <p:ph type="sldNum" sz="quarter" idx="10"/>
          </p:nvPr>
        </p:nvSpPr>
        <p:spPr/>
        <p:txBody>
          <a:bodyPr/>
          <a:lstStyle/>
          <a:p>
            <a:r>
              <a:rPr lang="en-US" altLang="en-US"/>
              <a:t>5.</a:t>
            </a:r>
            <a:fld id="{53F28425-52B6-4017-B3AF-BC615D7957E7}" type="slidenum">
              <a:rPr lang="en-US" altLang="en-US"/>
              <a:pPr/>
              <a:t>29</a:t>
            </a:fld>
            <a:endParaRPr lang="en-US" altLang="en-US"/>
          </a:p>
        </p:txBody>
      </p:sp>
      <p:sp>
        <p:nvSpPr>
          <p:cNvPr id="880642" name="Rectangle 2">
            <a:extLst>
              <a:ext uri="{FF2B5EF4-FFF2-40B4-BE49-F238E27FC236}">
                <a16:creationId xmlns:a16="http://schemas.microsoft.com/office/drawing/2014/main" id="{D5DFD49E-68F7-43C6-9A87-3DAA5A76551A}"/>
              </a:ext>
            </a:extLst>
          </p:cNvPr>
          <p:cNvSpPr>
            <a:spLocks noGrp="1" noChangeArrowheads="1"/>
          </p:cNvSpPr>
          <p:nvPr>
            <p:ph type="title"/>
          </p:nvPr>
        </p:nvSpPr>
        <p:spPr bwMode="auto">
          <a:xfrm>
            <a:off x="1851581" y="210925"/>
            <a:ext cx="7772400" cy="5715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2800" b="1" dirty="0">
                <a:latin typeface="Times New Roman" panose="02020603050405020304" pitchFamily="18" charset="0"/>
                <a:cs typeface="Times New Roman" panose="02020603050405020304" pitchFamily="18" charset="0"/>
              </a:rPr>
              <a:t>Phase Modulation (PM)</a:t>
            </a:r>
          </a:p>
        </p:txBody>
      </p:sp>
      <p:sp>
        <p:nvSpPr>
          <p:cNvPr id="880643" name="Rectangle 3">
            <a:extLst>
              <a:ext uri="{FF2B5EF4-FFF2-40B4-BE49-F238E27FC236}">
                <a16:creationId xmlns:a16="http://schemas.microsoft.com/office/drawing/2014/main" id="{024AD220-267A-75FF-3B7F-DB25594C59D3}"/>
              </a:ext>
            </a:extLst>
          </p:cNvPr>
          <p:cNvSpPr>
            <a:spLocks noGrp="1" noChangeArrowheads="1"/>
          </p:cNvSpPr>
          <p:nvPr>
            <p:ph type="body" idx="1"/>
          </p:nvPr>
        </p:nvSpPr>
        <p:spPr bwMode="auto">
          <a:xfrm>
            <a:off x="2133600" y="782425"/>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gn="just"/>
            <a:r>
              <a:rPr lang="en-US" altLang="en-US" sz="2000" dirty="0">
                <a:latin typeface="Times New Roman" panose="02020603050405020304" pitchFamily="18" charset="0"/>
                <a:cs typeface="Times New Roman" panose="02020603050405020304" pitchFamily="18" charset="0"/>
              </a:rPr>
              <a:t>Phase modulation is a type of modulation where the phase of the carrier signal varies as per amplitude variations of the message signal.</a:t>
            </a:r>
          </a:p>
        </p:txBody>
      </p:sp>
      <p:pic>
        <p:nvPicPr>
          <p:cNvPr id="880645" name="Picture 5" descr="Phase modulation is a type of modulation where the phase of the carrier signal is varied (changed) in accordance with the amplitude of the message signal while the amplitude of carrier signal remain constant.">
            <a:extLst>
              <a:ext uri="{FF2B5EF4-FFF2-40B4-BE49-F238E27FC236}">
                <a16:creationId xmlns:a16="http://schemas.microsoft.com/office/drawing/2014/main" id="{E2ECC4E4-85D0-0287-355D-582E42F77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0413" y="1688576"/>
            <a:ext cx="5438775"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16" name="TextBox 15">
            <a:extLst>
              <a:ext uri="{FF2B5EF4-FFF2-40B4-BE49-F238E27FC236}">
                <a16:creationId xmlns:a16="http://schemas.microsoft.com/office/drawing/2014/main" id="{0F90E97A-0F7C-4E97-B6F0-8E3B1D3B5D0E}"/>
              </a:ext>
            </a:extLst>
          </p:cNvPr>
          <p:cNvSpPr txBox="1"/>
          <p:nvPr/>
        </p:nvSpPr>
        <p:spPr>
          <a:xfrm>
            <a:off x="325586" y="768517"/>
            <a:ext cx="11720234" cy="3268652"/>
          </a:xfrm>
          <a:prstGeom prst="rect">
            <a:avLst/>
          </a:prstGeom>
          <a:noFill/>
        </p:spPr>
        <p:txBody>
          <a:bodyPr wrap="square">
            <a:spAutoFit/>
          </a:bodyPr>
          <a:lstStyle/>
          <a:p>
            <a:pPr algn="just">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Digital data to analog signal conversion techniques:- </a:t>
            </a:r>
          </a:p>
          <a:p>
            <a:pPr marL="342900" indent="-34290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Amplitude Phase Keying: </a:t>
            </a:r>
            <a:r>
              <a:rPr lang="en-US" sz="2000" dirty="0">
                <a:latin typeface="Times New Roman" panose="02020603050405020304" pitchFamily="18" charset="0"/>
                <a:cs typeface="Times New Roman" panose="02020603050405020304" pitchFamily="18" charset="0"/>
              </a:rPr>
              <a:t>Amplitude will be varied according to the information on digital data.</a:t>
            </a:r>
          </a:p>
          <a:p>
            <a:pPr marL="342900" indent="-34290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Phase Shift Keying: </a:t>
            </a:r>
            <a:r>
              <a:rPr lang="en-US" sz="2000" dirty="0">
                <a:latin typeface="Times New Roman" panose="02020603050405020304" pitchFamily="18" charset="0"/>
                <a:cs typeface="Times New Roman" panose="02020603050405020304" pitchFamily="18" charset="0"/>
              </a:rPr>
              <a:t>Phase will be varied according to the information on digital data.</a:t>
            </a:r>
            <a:endParaRPr lang="en-US"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Frequency Shift Keying: </a:t>
            </a:r>
            <a:r>
              <a:rPr lang="en-US" sz="2000" dirty="0">
                <a:latin typeface="Times New Roman" panose="02020603050405020304" pitchFamily="18" charset="0"/>
                <a:cs typeface="Times New Roman" panose="02020603050405020304" pitchFamily="18" charset="0"/>
              </a:rPr>
              <a:t>Frequency will be varied according to the information on digital data.</a:t>
            </a:r>
            <a:endParaRPr lang="en-US"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Quadrature Amplitude Modulation (QAM): </a:t>
            </a:r>
            <a:r>
              <a:rPr lang="en-US" sz="2000" dirty="0">
                <a:latin typeface="Times New Roman" panose="02020603050405020304" pitchFamily="18" charset="0"/>
                <a:cs typeface="Times New Roman" panose="02020603050405020304" pitchFamily="18" charset="0"/>
              </a:rPr>
              <a:t>Both</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amplitude and phase will be varied according to the information on digital data.</a:t>
            </a:r>
          </a:p>
          <a:p>
            <a:pPr algn="just">
              <a:lnSpc>
                <a:spcPct val="150000"/>
              </a:lnSpc>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954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circle(in)">
                                      <p:cBhvr>
                                        <p:cTn id="12" dur="20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circle(in)">
                                      <p:cBhvr>
                                        <p:cTn id="17" dur="20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randombar(horizontal)">
                                      <p:cBhvr>
                                        <p:cTn id="22" dur="500"/>
                                        <p:tgtEl>
                                          <p:spTgt spid="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6">
                                            <p:txEl>
                                              <p:pRg st="4" end="4"/>
                                            </p:txEl>
                                          </p:spTgt>
                                        </p:tgtEl>
                                        <p:attrNameLst>
                                          <p:attrName>style.visibility</p:attrName>
                                        </p:attrNameLst>
                                      </p:cBhvr>
                                      <p:to>
                                        <p:strVal val="visible"/>
                                      </p:to>
                                    </p:set>
                                    <p:animEffect transition="in" filter="fade">
                                      <p:cBhvr>
                                        <p:cTn id="27" dur="1000"/>
                                        <p:tgtEl>
                                          <p:spTgt spid="16">
                                            <p:txEl>
                                              <p:pRg st="4" end="4"/>
                                            </p:txEl>
                                          </p:spTgt>
                                        </p:tgtEl>
                                      </p:cBhvr>
                                    </p:animEffect>
                                    <p:anim calcmode="lin" valueType="num">
                                      <p:cBhvr>
                                        <p:cTn id="28"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13BA73-389A-95C7-7D6F-DE855ABEA84B}"/>
              </a:ext>
            </a:extLst>
          </p:cNvPr>
          <p:cNvSpPr>
            <a:spLocks noGrp="1"/>
          </p:cNvSpPr>
          <p:nvPr>
            <p:ph type="sldNum" sz="quarter" idx="10"/>
          </p:nvPr>
        </p:nvSpPr>
        <p:spPr/>
        <p:txBody>
          <a:bodyPr/>
          <a:lstStyle/>
          <a:p>
            <a:r>
              <a:rPr lang="en-US" altLang="en-US"/>
              <a:t>5.</a:t>
            </a:r>
            <a:fld id="{53F28425-52B6-4017-B3AF-BC615D7957E7}" type="slidenum">
              <a:rPr lang="en-US" altLang="en-US"/>
              <a:pPr/>
              <a:t>30</a:t>
            </a:fld>
            <a:endParaRPr lang="en-US" altLang="en-US"/>
          </a:p>
        </p:txBody>
      </p:sp>
      <p:sp>
        <p:nvSpPr>
          <p:cNvPr id="880642" name="Rectangle 2">
            <a:extLst>
              <a:ext uri="{FF2B5EF4-FFF2-40B4-BE49-F238E27FC236}">
                <a16:creationId xmlns:a16="http://schemas.microsoft.com/office/drawing/2014/main" id="{D5DFD49E-68F7-43C6-9A87-3DAA5A76551A}"/>
              </a:ext>
            </a:extLst>
          </p:cNvPr>
          <p:cNvSpPr>
            <a:spLocks noGrp="1" noChangeArrowheads="1"/>
          </p:cNvSpPr>
          <p:nvPr>
            <p:ph type="title"/>
          </p:nvPr>
        </p:nvSpPr>
        <p:spPr bwMode="auto">
          <a:xfrm>
            <a:off x="1785594" y="190500"/>
            <a:ext cx="7772400" cy="5715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2800" b="1" dirty="0">
                <a:latin typeface="Times New Roman" panose="02020603050405020304" pitchFamily="18" charset="0"/>
                <a:cs typeface="Times New Roman" panose="02020603050405020304" pitchFamily="18" charset="0"/>
              </a:rPr>
              <a:t>Phase Modulation (PM) Bandwidth</a:t>
            </a:r>
          </a:p>
        </p:txBody>
      </p:sp>
      <mc:AlternateContent xmlns:mc="http://schemas.openxmlformats.org/markup-compatibility/2006" xmlns:a14="http://schemas.microsoft.com/office/drawing/2010/main">
        <mc:Choice Requires="a14">
          <p:sp>
            <p:nvSpPr>
              <p:cNvPr id="880643" name="Rectangle 3">
                <a:extLst>
                  <a:ext uri="{FF2B5EF4-FFF2-40B4-BE49-F238E27FC236}">
                    <a16:creationId xmlns:a16="http://schemas.microsoft.com/office/drawing/2014/main" id="{024AD220-267A-75FF-3B7F-DB25594C59D3}"/>
                  </a:ext>
                </a:extLst>
              </p:cNvPr>
              <p:cNvSpPr>
                <a:spLocks noGrp="1" noChangeArrowheads="1"/>
              </p:cNvSpPr>
              <p:nvPr>
                <p:ph type="body" idx="1"/>
              </p:nvPr>
            </p:nvSpPr>
            <p:spPr bwMode="auto">
              <a:xfrm>
                <a:off x="2133600" y="762000"/>
                <a:ext cx="7772400" cy="4114800"/>
              </a:xfrm>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gn="just">
                  <a:lnSpc>
                    <a:spcPct val="150000"/>
                  </a:lnSpc>
                </a:pPr>
                <a:r>
                  <a:rPr lang="en-US" sz="1800" dirty="0">
                    <a:solidFill>
                      <a:srgbClr val="000000"/>
                    </a:solidFill>
                    <a:latin typeface="Times New Roman" panose="02020603050405020304" pitchFamily="18" charset="0"/>
                    <a:cs typeface="Times New Roman" panose="02020603050405020304" pitchFamily="18" charset="0"/>
                  </a:rPr>
                  <a:t>The frequency of the oscillator changes according to the derivative of the input voltage which is the amplitude of the modulating signal.</a:t>
                </a:r>
                <a:r>
                  <a:rPr lang="en-US" sz="1800" dirty="0">
                    <a:latin typeface="Times New Roman" panose="02020603050405020304" pitchFamily="18" charset="0"/>
                    <a:cs typeface="Times New Roman" panose="02020603050405020304" pitchFamily="18" charset="0"/>
                  </a:rPr>
                  <a:t> </a:t>
                </a:r>
              </a:p>
              <a:p>
                <a:pPr algn="just">
                  <a:lnSpc>
                    <a:spcPct val="150000"/>
                  </a:lnSpc>
                </a:pPr>
                <a:r>
                  <a:rPr lang="en-US" sz="1800" dirty="0">
                    <a:latin typeface="Times New Roman" panose="02020603050405020304" pitchFamily="18" charset="0"/>
                    <a:cs typeface="Times New Roman" panose="02020603050405020304" pitchFamily="18" charset="0"/>
                  </a:rPr>
                  <a:t>The total bandwidth required for PM can be determined from the bandwidth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and maximum amplitude of the modulating signal: </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𝐵</m:t>
                        </m:r>
                      </m:e>
                      <m:sub>
                        <m:r>
                          <a:rPr lang="en-US" sz="1800" i="1">
                            <a:latin typeface="Cambria Math" panose="02040503050406030204" pitchFamily="18" charset="0"/>
                            <a:cs typeface="Times New Roman" panose="02020603050405020304" pitchFamily="18" charset="0"/>
                          </a:rPr>
                          <m:t>𝑃𝑀</m:t>
                        </m:r>
                      </m:sub>
                    </m:sSub>
                  </m:oMath>
                </a14:m>
                <a:r>
                  <a:rPr lang="en-US" sz="1800" dirty="0">
                    <a:latin typeface="Times New Roman" panose="02020603050405020304" pitchFamily="18" charset="0"/>
                    <a:cs typeface="Times New Roman" panose="02020603050405020304" pitchFamily="18" charset="0"/>
                  </a:rPr>
                  <a:t>= 2(1 + β)B. Where, β = 2 most often.</a:t>
                </a:r>
              </a:p>
              <a:p>
                <a:pPr algn="just"/>
                <a:endParaRPr lang="en-US" sz="1200" dirty="0"/>
              </a:p>
              <a:p>
                <a:pPr marL="0" indent="0" algn="just">
                  <a:buNone/>
                </a:pPr>
                <a:br>
                  <a:rPr lang="en-US" sz="1200" dirty="0"/>
                </a:br>
                <a:endParaRPr lang="en-US" altLang="en-US" sz="2000" dirty="0">
                  <a:latin typeface="Times New Roman" panose="02020603050405020304" pitchFamily="18" charset="0"/>
                  <a:cs typeface="Times New Roman" panose="02020603050405020304" pitchFamily="18" charset="0"/>
                </a:endParaRPr>
              </a:p>
            </p:txBody>
          </p:sp>
        </mc:Choice>
        <mc:Fallback xmlns="">
          <p:sp>
            <p:nvSpPr>
              <p:cNvPr id="880643" name="Rectangle 3">
                <a:extLst>
                  <a:ext uri="{FF2B5EF4-FFF2-40B4-BE49-F238E27FC236}">
                    <a16:creationId xmlns:a16="http://schemas.microsoft.com/office/drawing/2014/main" id="{024AD220-267A-75FF-3B7F-DB25594C59D3}"/>
                  </a:ext>
                </a:extLst>
              </p:cNvPr>
              <p:cNvSpPr>
                <a:spLocks noGrp="1" noRot="1" noChangeAspect="1" noMove="1" noResize="1" noEditPoints="1" noAdjustHandles="1" noChangeArrowheads="1" noChangeShapeType="1" noTextEdit="1"/>
              </p:cNvSpPr>
              <p:nvPr>
                <p:ph type="body" idx="1"/>
              </p:nvPr>
            </p:nvSpPr>
            <p:spPr bwMode="auto">
              <a:xfrm>
                <a:off x="2133600" y="762000"/>
                <a:ext cx="7772400" cy="4114800"/>
              </a:xfrm>
              <a:blipFill>
                <a:blip r:embed="rId2"/>
                <a:stretch>
                  <a:fillRect l="-471" r="-627"/>
                </a:stretch>
              </a:blip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3" name="Picture 2">
            <a:extLst>
              <a:ext uri="{FF2B5EF4-FFF2-40B4-BE49-F238E27FC236}">
                <a16:creationId xmlns:a16="http://schemas.microsoft.com/office/drawing/2014/main" id="{C8D3809E-DED0-98BA-16C9-6A8027D6DE3D}"/>
              </a:ext>
            </a:extLst>
          </p:cNvPr>
          <p:cNvPicPr>
            <a:picLocks noChangeAspect="1"/>
          </p:cNvPicPr>
          <p:nvPr/>
        </p:nvPicPr>
        <p:blipFill>
          <a:blip r:embed="rId3"/>
          <a:stretch>
            <a:fillRect/>
          </a:stretch>
        </p:blipFill>
        <p:spPr>
          <a:xfrm>
            <a:off x="4214813" y="2743201"/>
            <a:ext cx="3762375" cy="3590925"/>
          </a:xfrm>
          <a:prstGeom prst="rect">
            <a:avLst/>
          </a:prstGeom>
        </p:spPr>
      </p:pic>
    </p:spTree>
    <p:extLst>
      <p:ext uri="{BB962C8B-B14F-4D97-AF65-F5344CB8AC3E}">
        <p14:creationId xmlns:p14="http://schemas.microsoft.com/office/powerpoint/2010/main" val="129381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F90E97A-0F7C-4E97-B6F0-8E3B1D3B5D0E}"/>
                  </a:ext>
                </a:extLst>
              </p:cNvPr>
              <p:cNvSpPr txBox="1"/>
              <p:nvPr/>
            </p:nvSpPr>
            <p:spPr>
              <a:xfrm>
                <a:off x="325586" y="768517"/>
                <a:ext cx="11720234" cy="3206647"/>
              </a:xfrm>
              <a:prstGeom prst="rect">
                <a:avLst/>
              </a:prstGeom>
              <a:noFill/>
            </p:spPr>
            <p:txBody>
              <a:bodyPr wrap="square">
                <a:spAutoFit/>
              </a:bodyPr>
              <a:lstStyle/>
              <a:p>
                <a:pPr algn="just">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Data rate vs signal rate for analog transmission:-</a:t>
                </a:r>
              </a:p>
              <a:p>
                <a:pPr algn="just">
                  <a:lnSpc>
                    <a:spcPct val="150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𝑆</m:t>
                      </m:r>
                      <m:r>
                        <a:rPr lang="en-US" sz="2000" b="0" i="1" smtClean="0">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𝑁</m:t>
                          </m:r>
                        </m:num>
                        <m:den>
                          <m:r>
                            <a:rPr lang="en-US" sz="2000" b="0" i="1" smtClean="0">
                              <a:latin typeface="Cambria Math" panose="02040503050406030204" pitchFamily="18" charset="0"/>
                              <a:cs typeface="Times New Roman" panose="02020603050405020304" pitchFamily="18" charset="0"/>
                            </a:rPr>
                            <m:t>𝑟</m:t>
                          </m:r>
                        </m:den>
                      </m:f>
                    </m:oMath>
                  </m:oMathPara>
                </a14:m>
                <a:endParaRPr lang="en-US" sz="2000" b="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Where, N is the data rate and r represents the number of data elements carried in one signal element.</a:t>
                </a:r>
              </a:p>
              <a:p>
                <a:pPr algn="just">
                  <a:lnSpc>
                    <a:spcPct val="150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𝑟</m:t>
                      </m:r>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𝑙𝑜𝑔</m:t>
                          </m:r>
                        </m:e>
                        <m:sub>
                          <m:r>
                            <a:rPr lang="en-US" sz="2000" b="0" i="1" smtClean="0">
                              <a:latin typeface="Cambria Math" panose="02040503050406030204" pitchFamily="18" charset="0"/>
                              <a:cs typeface="Times New Roman" panose="02020603050405020304" pitchFamily="18" charset="0"/>
                            </a:rPr>
                            <m:t>2</m:t>
                          </m:r>
                        </m:sub>
                      </m:sSub>
                      <m:r>
                        <a:rPr lang="en-US" sz="2000" b="0" i="1" smtClean="0">
                          <a:latin typeface="Cambria Math" panose="02040503050406030204" pitchFamily="18" charset="0"/>
                          <a:cs typeface="Times New Roman" panose="02020603050405020304" pitchFamily="18" charset="0"/>
                        </a:rPr>
                        <m:t>𝐿</m:t>
                      </m:r>
                    </m:oMath>
                  </m:oMathPara>
                </a14:m>
                <a:endParaRPr lang="en-US" sz="2000" b="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Where, L is the type of signal element, not the level.</a:t>
                </a:r>
              </a:p>
              <a:p>
                <a:pPr algn="just">
                  <a:lnSpc>
                    <a:spcPct val="150000"/>
                  </a:lnSpc>
                </a:pPr>
                <a:endParaRPr lang="en-US" sz="2000" b="1"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0F90E97A-0F7C-4E97-B6F0-8E3B1D3B5D0E}"/>
                  </a:ext>
                </a:extLst>
              </p:cNvPr>
              <p:cNvSpPr txBox="1">
                <a:spLocks noRot="1" noChangeAspect="1" noMove="1" noResize="1" noEditPoints="1" noAdjustHandles="1" noChangeArrowheads="1" noChangeShapeType="1" noTextEdit="1"/>
              </p:cNvSpPr>
              <p:nvPr/>
            </p:nvSpPr>
            <p:spPr>
              <a:xfrm>
                <a:off x="325586" y="768517"/>
                <a:ext cx="11720234" cy="3206647"/>
              </a:xfrm>
              <a:prstGeom prst="rect">
                <a:avLst/>
              </a:prstGeom>
              <a:blipFill>
                <a:blip r:embed="rId3"/>
                <a:stretch>
                  <a:fillRect l="-520"/>
                </a:stretch>
              </a:blipFill>
            </p:spPr>
            <p:txBody>
              <a:bodyPr/>
              <a:lstStyle/>
              <a:p>
                <a:r>
                  <a:rPr lang="en-US">
                    <a:noFill/>
                  </a:rPr>
                  <a:t> </a:t>
                </a:r>
              </a:p>
            </p:txBody>
          </p:sp>
        </mc:Fallback>
      </mc:AlternateContent>
    </p:spTree>
    <p:extLst>
      <p:ext uri="{BB962C8B-B14F-4D97-AF65-F5344CB8AC3E}">
        <p14:creationId xmlns:p14="http://schemas.microsoft.com/office/powerpoint/2010/main" val="61189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down)">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down)">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wipe(down)">
                                      <p:cBhvr>
                                        <p:cTn id="22" dur="500"/>
                                        <p:tgtEl>
                                          <p:spTgt spid="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xEl>
                                              <p:pRg st="4" end="4"/>
                                            </p:txEl>
                                          </p:spTgt>
                                        </p:tgtEl>
                                        <p:attrNameLst>
                                          <p:attrName>style.visibility</p:attrName>
                                        </p:attrNameLst>
                                      </p:cBhvr>
                                      <p:to>
                                        <p:strVal val="visible"/>
                                      </p:to>
                                    </p:set>
                                    <p:animEffect transition="in" filter="wipe(down)">
                                      <p:cBhvr>
                                        <p:cTn id="27"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5FEC1D8C-FB90-0FB4-B186-FC2A5AC36E6B}"/>
              </a:ext>
            </a:extLst>
          </p:cNvPr>
          <p:cNvSpPr>
            <a:spLocks noChangeArrowheads="1"/>
          </p:cNvSpPr>
          <p:nvPr/>
        </p:nvSpPr>
        <p:spPr bwMode="auto">
          <a:xfrm>
            <a:off x="285553" y="341722"/>
            <a:ext cx="11620893" cy="96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en-US" sz="2000" b="1" dirty="0">
                <a:latin typeface="Times New Roman" panose="02020603050405020304" pitchFamily="18" charset="0"/>
              </a:rPr>
              <a:t>Example 5.1: </a:t>
            </a:r>
            <a:r>
              <a:rPr lang="en-US" altLang="en-US" sz="2000" dirty="0">
                <a:latin typeface="Times New Roman" panose="02020603050405020304" pitchFamily="18" charset="0"/>
              </a:rPr>
              <a:t>An analog signal carries 4 bits per signal element. If 1000 signal elements are sent per second, find the bit rate.</a:t>
            </a:r>
          </a:p>
        </p:txBody>
      </p:sp>
      <p:sp>
        <p:nvSpPr>
          <p:cNvPr id="5" name="Rectangle 11">
            <a:extLst>
              <a:ext uri="{FF2B5EF4-FFF2-40B4-BE49-F238E27FC236}">
                <a16:creationId xmlns:a16="http://schemas.microsoft.com/office/drawing/2014/main" id="{34CAE6ED-F9A3-D8A2-E2F8-2D9C634EC26B}"/>
              </a:ext>
            </a:extLst>
          </p:cNvPr>
          <p:cNvSpPr>
            <a:spLocks noChangeArrowheads="1"/>
          </p:cNvSpPr>
          <p:nvPr/>
        </p:nvSpPr>
        <p:spPr bwMode="auto">
          <a:xfrm>
            <a:off x="285553" y="1638485"/>
            <a:ext cx="113569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dirty="0">
                <a:solidFill>
                  <a:schemeClr val="hlink"/>
                </a:solidFill>
                <a:latin typeface="Times New Roman" panose="02020603050405020304" pitchFamily="18" charset="0"/>
                <a:cs typeface="Times New Roman" panose="02020603050405020304" pitchFamily="18" charset="0"/>
              </a:rPr>
              <a:t>Solution: </a:t>
            </a:r>
            <a:r>
              <a:rPr lang="en-US" altLang="en-US" sz="2000" dirty="0">
                <a:latin typeface="Times New Roman" panose="02020603050405020304" pitchFamily="18" charset="0"/>
                <a:cs typeface="Times New Roman" panose="02020603050405020304" pitchFamily="18" charset="0"/>
              </a:rPr>
              <a:t>In this case, r = 4, S = 1000, and N is unknown. We can find the value of N from</a:t>
            </a:r>
          </a:p>
        </p:txBody>
      </p:sp>
      <p:pic>
        <p:nvPicPr>
          <p:cNvPr id="7" name="Picture 13">
            <a:extLst>
              <a:ext uri="{FF2B5EF4-FFF2-40B4-BE49-F238E27FC236}">
                <a16:creationId xmlns:a16="http://schemas.microsoft.com/office/drawing/2014/main" id="{FDF27457-2C03-7F85-FDA3-4055C3DBC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8930" y="2486762"/>
            <a:ext cx="6434137" cy="5667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7819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5FEC1D8C-FB90-0FB4-B186-FC2A5AC36E6B}"/>
              </a:ext>
            </a:extLst>
          </p:cNvPr>
          <p:cNvSpPr>
            <a:spLocks noChangeArrowheads="1"/>
          </p:cNvSpPr>
          <p:nvPr/>
        </p:nvSpPr>
        <p:spPr bwMode="auto">
          <a:xfrm>
            <a:off x="285553" y="341722"/>
            <a:ext cx="11620893" cy="1421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en-US" sz="2000" b="1" dirty="0">
                <a:latin typeface="Times New Roman" panose="02020603050405020304" pitchFamily="18" charset="0"/>
              </a:rPr>
              <a:t>Example 5.2: </a:t>
            </a:r>
            <a:r>
              <a:rPr lang="en-US" altLang="en-US" sz="2000" dirty="0">
                <a:latin typeface="Times New Roman" panose="02020603050405020304" pitchFamily="18" charset="0"/>
              </a:rPr>
              <a:t>An analog signal has a bit rate of 8000 bps and a baud rate of 1000 baud. How many data elements are carried by each signal element? How many signal elements do we need?</a:t>
            </a:r>
          </a:p>
          <a:p>
            <a:pPr>
              <a:lnSpc>
                <a:spcPct val="150000"/>
              </a:lnSpc>
            </a:pPr>
            <a:endParaRPr lang="en-US" altLang="en-US" sz="2000" dirty="0">
              <a:latin typeface="Times New Roman" panose="02020603050405020304" pitchFamily="18" charset="0"/>
            </a:endParaRPr>
          </a:p>
        </p:txBody>
      </p:sp>
      <p:sp>
        <p:nvSpPr>
          <p:cNvPr id="5" name="Rectangle 11">
            <a:extLst>
              <a:ext uri="{FF2B5EF4-FFF2-40B4-BE49-F238E27FC236}">
                <a16:creationId xmlns:a16="http://schemas.microsoft.com/office/drawing/2014/main" id="{34CAE6ED-F9A3-D8A2-E2F8-2D9C634EC26B}"/>
              </a:ext>
            </a:extLst>
          </p:cNvPr>
          <p:cNvSpPr>
            <a:spLocks noChangeArrowheads="1"/>
          </p:cNvSpPr>
          <p:nvPr/>
        </p:nvSpPr>
        <p:spPr bwMode="auto">
          <a:xfrm>
            <a:off x="285553" y="1638485"/>
            <a:ext cx="1135694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en-US" sz="2000" dirty="0">
                <a:solidFill>
                  <a:schemeClr val="hlink"/>
                </a:solidFill>
                <a:latin typeface="Times New Roman" panose="02020603050405020304" pitchFamily="18" charset="0"/>
                <a:cs typeface="Times New Roman" panose="02020603050405020304" pitchFamily="18" charset="0"/>
              </a:rPr>
              <a:t>Solution: </a:t>
            </a:r>
            <a:r>
              <a:rPr lang="en-US" altLang="en-US" sz="2000" dirty="0">
                <a:latin typeface="Times New Roman" panose="02020603050405020304" pitchFamily="18" charset="0"/>
                <a:cs typeface="Times New Roman" panose="02020603050405020304" pitchFamily="18" charset="0"/>
              </a:rPr>
              <a:t>In this example, S = 1000, N = 8000, and r and L are unknown. We find first the value of r and then the value of L.</a:t>
            </a:r>
          </a:p>
          <a:p>
            <a:endParaRPr lang="en-US" altLang="en-US" sz="2000" dirty="0">
              <a:latin typeface="Times New Roman" panose="02020603050405020304" pitchFamily="18" charset="0"/>
              <a:cs typeface="Times New Roman" panose="02020603050405020304" pitchFamily="18" charset="0"/>
            </a:endParaRPr>
          </a:p>
        </p:txBody>
      </p:sp>
      <p:pic>
        <p:nvPicPr>
          <p:cNvPr id="6" name="Picture 15">
            <a:extLst>
              <a:ext uri="{FF2B5EF4-FFF2-40B4-BE49-F238E27FC236}">
                <a16:creationId xmlns:a16="http://schemas.microsoft.com/office/drawing/2014/main" id="{C5C67FDF-D153-1DE4-50E1-8A02CB5510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0192" y="3214112"/>
            <a:ext cx="5427663" cy="10445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842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16" name="TextBox 15">
            <a:extLst>
              <a:ext uri="{FF2B5EF4-FFF2-40B4-BE49-F238E27FC236}">
                <a16:creationId xmlns:a16="http://schemas.microsoft.com/office/drawing/2014/main" id="{0F90E97A-0F7C-4E97-B6F0-8E3B1D3B5D0E}"/>
              </a:ext>
            </a:extLst>
          </p:cNvPr>
          <p:cNvSpPr txBox="1"/>
          <p:nvPr/>
        </p:nvSpPr>
        <p:spPr>
          <a:xfrm>
            <a:off x="325586" y="768517"/>
            <a:ext cx="11720234" cy="3268652"/>
          </a:xfrm>
          <a:prstGeom prst="rect">
            <a:avLst/>
          </a:prstGeom>
          <a:noFill/>
        </p:spPr>
        <p:txBody>
          <a:bodyPr wrap="square">
            <a:spAutoFit/>
          </a:bodyPr>
          <a:lstStyle/>
          <a:p>
            <a:pPr algn="just">
              <a:lnSpc>
                <a:spcPct val="150000"/>
              </a:lnSpc>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Carrier Signal</a:t>
            </a:r>
          </a:p>
          <a:p>
            <a:pPr algn="just">
              <a:lnSpc>
                <a:spcPct val="150000"/>
              </a:lnSpc>
            </a:pPr>
            <a:r>
              <a:rPr lang="en-US" sz="2000" dirty="0">
                <a:latin typeface="Times New Roman" panose="02020603050405020304" pitchFamily="18" charset="0"/>
                <a:cs typeface="Times New Roman" panose="02020603050405020304" pitchFamily="18" charset="0"/>
              </a:rPr>
              <a:t>In analog transmission, the sending device produces a high frequency signal that acts as a base for the information signal. This base signal is called carrier signal.</a:t>
            </a:r>
          </a:p>
          <a:p>
            <a:pPr marL="342900" indent="-342900" algn="just">
              <a:lnSpc>
                <a:spcPct val="15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Shift Keying (Modulation)</a:t>
            </a:r>
          </a:p>
          <a:p>
            <a:pPr algn="just">
              <a:lnSpc>
                <a:spcPct val="150000"/>
              </a:lnSpc>
            </a:pPr>
            <a:r>
              <a:rPr lang="en-US" sz="2000" dirty="0">
                <a:latin typeface="Times New Roman" panose="02020603050405020304" pitchFamily="18" charset="0"/>
                <a:cs typeface="Times New Roman" panose="02020603050405020304" pitchFamily="18" charset="0"/>
              </a:rPr>
              <a:t>Digital information then changes the carrier signal by modifying one or more of its characteristics (amplitude, frequency or phase). This kind of modification is called modulation (shift keying).</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48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fade">
                                      <p:cBhvr>
                                        <p:cTn id="7" dur="1000"/>
                                        <p:tgtEl>
                                          <p:spTgt spid="16">
                                            <p:txEl>
                                              <p:pRg st="1" end="1"/>
                                            </p:txEl>
                                          </p:spTgt>
                                        </p:tgtEl>
                                      </p:cBhvr>
                                    </p:animEffect>
                                    <p:anim calcmode="lin" valueType="num">
                                      <p:cBhvr>
                                        <p:cTn id="8"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2" end="2"/>
                                            </p:txEl>
                                          </p:spTgt>
                                        </p:tgtEl>
                                        <p:attrNameLst>
                                          <p:attrName>style.visibility</p:attrName>
                                        </p:attrNameLst>
                                      </p:cBhvr>
                                      <p:to>
                                        <p:strVal val="visible"/>
                                      </p:to>
                                    </p:set>
                                    <p:animEffect transition="in" filter="fade">
                                      <p:cBhvr>
                                        <p:cTn id="14" dur="1000"/>
                                        <p:tgtEl>
                                          <p:spTgt spid="16">
                                            <p:txEl>
                                              <p:pRg st="2" end="2"/>
                                            </p:txEl>
                                          </p:spTgt>
                                        </p:tgtEl>
                                      </p:cBhvr>
                                    </p:animEffect>
                                    <p:anim calcmode="lin" valueType="num">
                                      <p:cBhvr>
                                        <p:cTn id="15"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animEffect transition="in" filter="fade">
                                      <p:cBhvr>
                                        <p:cTn id="19" dur="1000"/>
                                        <p:tgtEl>
                                          <p:spTgt spid="16">
                                            <p:txEl>
                                              <p:pRg st="3" end="3"/>
                                            </p:txEl>
                                          </p:spTgt>
                                        </p:tgtEl>
                                      </p:cBhvr>
                                    </p:animEffect>
                                    <p:anim calcmode="lin" valueType="num">
                                      <p:cBhvr>
                                        <p:cTn id="20"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16" name="TextBox 15">
            <a:extLst>
              <a:ext uri="{FF2B5EF4-FFF2-40B4-BE49-F238E27FC236}">
                <a16:creationId xmlns:a16="http://schemas.microsoft.com/office/drawing/2014/main" id="{0F90E97A-0F7C-4E97-B6F0-8E3B1D3B5D0E}"/>
              </a:ext>
            </a:extLst>
          </p:cNvPr>
          <p:cNvSpPr txBox="1"/>
          <p:nvPr/>
        </p:nvSpPr>
        <p:spPr>
          <a:xfrm>
            <a:off x="325586" y="768517"/>
            <a:ext cx="11720234" cy="1883657"/>
          </a:xfrm>
          <a:prstGeom prst="rect">
            <a:avLst/>
          </a:prstGeom>
          <a:noFill/>
        </p:spPr>
        <p:txBody>
          <a:bodyPr wrap="square">
            <a:spAutoFit/>
          </a:bodyPr>
          <a:lstStyle/>
          <a:p>
            <a:pPr algn="just">
              <a:lnSpc>
                <a:spcPct val="150000"/>
              </a:lnSpc>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Amplitude Shift Keying (ASK)</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ASK is implemented by changing the amplitude of a carrier signal to reflect amplitude levels in the digital signal.</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amplitude of the carrier signal varies according to the amplitude of the message signal.</a:t>
            </a:r>
          </a:p>
        </p:txBody>
      </p:sp>
      <p:cxnSp>
        <p:nvCxnSpPr>
          <p:cNvPr id="3" name="Straight Arrow Connector 2">
            <a:extLst>
              <a:ext uri="{FF2B5EF4-FFF2-40B4-BE49-F238E27FC236}">
                <a16:creationId xmlns:a16="http://schemas.microsoft.com/office/drawing/2014/main" id="{C073ECD4-E2C3-483E-920B-63CA6C5529A5}"/>
              </a:ext>
            </a:extLst>
          </p:cNvPr>
          <p:cNvCxnSpPr>
            <a:cxnSpLocks/>
          </p:cNvCxnSpPr>
          <p:nvPr/>
        </p:nvCxnSpPr>
        <p:spPr>
          <a:xfrm>
            <a:off x="755780" y="3760237"/>
            <a:ext cx="2799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2FAE4869-BE5C-477D-8E8D-1EEB152BD1CF}"/>
              </a:ext>
            </a:extLst>
          </p:cNvPr>
          <p:cNvCxnSpPr/>
          <p:nvPr/>
        </p:nvCxnSpPr>
        <p:spPr>
          <a:xfrm flipV="1">
            <a:off x="755780" y="3429000"/>
            <a:ext cx="326571" cy="20993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D8C53599-DCC4-4DD0-89D0-2EE1169D9769}"/>
              </a:ext>
            </a:extLst>
          </p:cNvPr>
          <p:cNvCxnSpPr/>
          <p:nvPr/>
        </p:nvCxnSpPr>
        <p:spPr>
          <a:xfrm>
            <a:off x="1082351" y="3429000"/>
            <a:ext cx="335902" cy="20993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ED56B2C9-4BCB-4121-9CA8-94367A649937}"/>
              </a:ext>
            </a:extLst>
          </p:cNvPr>
          <p:cNvCxnSpPr>
            <a:cxnSpLocks/>
          </p:cNvCxnSpPr>
          <p:nvPr/>
        </p:nvCxnSpPr>
        <p:spPr>
          <a:xfrm flipV="1">
            <a:off x="1408922" y="3429000"/>
            <a:ext cx="261257" cy="20993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AE1189C8-06CE-4183-BAD6-B381528BBBE1}"/>
              </a:ext>
            </a:extLst>
          </p:cNvPr>
          <p:cNvCxnSpPr/>
          <p:nvPr/>
        </p:nvCxnSpPr>
        <p:spPr>
          <a:xfrm>
            <a:off x="2220686" y="3429000"/>
            <a:ext cx="354563" cy="20993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251BA4C7-6D18-40E6-9D0D-DDF8C2D1E402}"/>
              </a:ext>
            </a:extLst>
          </p:cNvPr>
          <p:cNvCxnSpPr>
            <a:cxnSpLocks/>
          </p:cNvCxnSpPr>
          <p:nvPr/>
        </p:nvCxnSpPr>
        <p:spPr>
          <a:xfrm flipV="1">
            <a:off x="2565919" y="3429000"/>
            <a:ext cx="354563" cy="20994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F1F88B5-ED89-4E37-913F-EE171FCF4337}"/>
              </a:ext>
            </a:extLst>
          </p:cNvPr>
          <p:cNvSpPr txBox="1"/>
          <p:nvPr/>
        </p:nvSpPr>
        <p:spPr>
          <a:xfrm>
            <a:off x="943211" y="3121223"/>
            <a:ext cx="274434"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1</a:t>
            </a:r>
          </a:p>
        </p:txBody>
      </p:sp>
      <p:sp>
        <p:nvSpPr>
          <p:cNvPr id="27" name="TextBox 26">
            <a:extLst>
              <a:ext uri="{FF2B5EF4-FFF2-40B4-BE49-F238E27FC236}">
                <a16:creationId xmlns:a16="http://schemas.microsoft.com/office/drawing/2014/main" id="{FC90ED57-3600-4A8B-9742-A1BFEFE21655}"/>
              </a:ext>
            </a:extLst>
          </p:cNvPr>
          <p:cNvSpPr txBox="1"/>
          <p:nvPr/>
        </p:nvSpPr>
        <p:spPr>
          <a:xfrm>
            <a:off x="1251120" y="3121222"/>
            <a:ext cx="274434"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0</a:t>
            </a:r>
          </a:p>
        </p:txBody>
      </p:sp>
      <p:sp>
        <p:nvSpPr>
          <p:cNvPr id="28" name="TextBox 27">
            <a:extLst>
              <a:ext uri="{FF2B5EF4-FFF2-40B4-BE49-F238E27FC236}">
                <a16:creationId xmlns:a16="http://schemas.microsoft.com/office/drawing/2014/main" id="{EE491D4A-9F0D-4344-AB70-825200A348B9}"/>
              </a:ext>
            </a:extLst>
          </p:cNvPr>
          <p:cNvSpPr txBox="1"/>
          <p:nvPr/>
        </p:nvSpPr>
        <p:spPr>
          <a:xfrm>
            <a:off x="1575359" y="3107158"/>
            <a:ext cx="274434"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a:t>
            </a:r>
          </a:p>
        </p:txBody>
      </p:sp>
      <p:sp>
        <p:nvSpPr>
          <p:cNvPr id="29" name="TextBox 28">
            <a:extLst>
              <a:ext uri="{FF2B5EF4-FFF2-40B4-BE49-F238E27FC236}">
                <a16:creationId xmlns:a16="http://schemas.microsoft.com/office/drawing/2014/main" id="{5459C87E-4FD6-487E-8EAE-FAC770698576}"/>
              </a:ext>
            </a:extLst>
          </p:cNvPr>
          <p:cNvSpPr txBox="1"/>
          <p:nvPr/>
        </p:nvSpPr>
        <p:spPr>
          <a:xfrm>
            <a:off x="1880936" y="3107157"/>
            <a:ext cx="274434"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1</a:t>
            </a:r>
          </a:p>
        </p:txBody>
      </p:sp>
      <p:sp>
        <p:nvSpPr>
          <p:cNvPr id="30" name="TextBox 29">
            <a:extLst>
              <a:ext uri="{FF2B5EF4-FFF2-40B4-BE49-F238E27FC236}">
                <a16:creationId xmlns:a16="http://schemas.microsoft.com/office/drawing/2014/main" id="{91E491B5-3F38-46FA-8DCB-B04A681834FC}"/>
              </a:ext>
            </a:extLst>
          </p:cNvPr>
          <p:cNvSpPr txBox="1"/>
          <p:nvPr/>
        </p:nvSpPr>
        <p:spPr>
          <a:xfrm>
            <a:off x="2145343" y="3121219"/>
            <a:ext cx="274434"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1</a:t>
            </a:r>
          </a:p>
        </p:txBody>
      </p:sp>
      <p:sp>
        <p:nvSpPr>
          <p:cNvPr id="31" name="TextBox 30">
            <a:extLst>
              <a:ext uri="{FF2B5EF4-FFF2-40B4-BE49-F238E27FC236}">
                <a16:creationId xmlns:a16="http://schemas.microsoft.com/office/drawing/2014/main" id="{ECAF8205-8F66-4ED5-83DD-A4A8321BE60B}"/>
              </a:ext>
            </a:extLst>
          </p:cNvPr>
          <p:cNvSpPr txBox="1"/>
          <p:nvPr/>
        </p:nvSpPr>
        <p:spPr>
          <a:xfrm>
            <a:off x="2447889" y="3121221"/>
            <a:ext cx="274434"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0</a:t>
            </a:r>
          </a:p>
        </p:txBody>
      </p:sp>
      <p:sp>
        <p:nvSpPr>
          <p:cNvPr id="33" name="Oval 32">
            <a:extLst>
              <a:ext uri="{FF2B5EF4-FFF2-40B4-BE49-F238E27FC236}">
                <a16:creationId xmlns:a16="http://schemas.microsoft.com/office/drawing/2014/main" id="{33EDD617-AB54-47B8-87BC-523F94D266FD}"/>
              </a:ext>
            </a:extLst>
          </p:cNvPr>
          <p:cNvSpPr/>
          <p:nvPr/>
        </p:nvSpPr>
        <p:spPr>
          <a:xfrm>
            <a:off x="3564643" y="3350391"/>
            <a:ext cx="886060" cy="81969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8D720FE0-FB32-4330-AE8D-259681430E54}"/>
              </a:ext>
            </a:extLst>
          </p:cNvPr>
          <p:cNvCxnSpPr>
            <a:cxnSpLocks/>
            <a:stCxn id="33" idx="7"/>
            <a:endCxn id="33" idx="3"/>
          </p:cNvCxnSpPr>
          <p:nvPr/>
        </p:nvCxnSpPr>
        <p:spPr>
          <a:xfrm flipH="1">
            <a:off x="3694403" y="3470432"/>
            <a:ext cx="626540" cy="579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F6A5647-5FA9-4A2C-813C-F6092D36E3BC}"/>
              </a:ext>
            </a:extLst>
          </p:cNvPr>
          <p:cNvCxnSpPr>
            <a:cxnSpLocks/>
            <a:stCxn id="33" idx="1"/>
            <a:endCxn id="33" idx="5"/>
          </p:cNvCxnSpPr>
          <p:nvPr/>
        </p:nvCxnSpPr>
        <p:spPr>
          <a:xfrm>
            <a:off x="3694403" y="3470432"/>
            <a:ext cx="626540" cy="579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468B6D8-748B-459F-AB37-0C7FE7F03B5A}"/>
              </a:ext>
            </a:extLst>
          </p:cNvPr>
          <p:cNvCxnSpPr>
            <a:endCxn id="33" idx="4"/>
          </p:cNvCxnSpPr>
          <p:nvPr/>
        </p:nvCxnSpPr>
        <p:spPr>
          <a:xfrm flipV="1">
            <a:off x="4007673" y="4170082"/>
            <a:ext cx="0" cy="20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FCE3601-C5E2-482E-AE37-84FF9AC9FAE4}"/>
              </a:ext>
            </a:extLst>
          </p:cNvPr>
          <p:cNvSpPr txBox="1"/>
          <p:nvPr/>
        </p:nvSpPr>
        <p:spPr>
          <a:xfrm rot="16200000">
            <a:off x="2927673" y="4825784"/>
            <a:ext cx="159313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Carrier Signal</a:t>
            </a:r>
          </a:p>
        </p:txBody>
      </p:sp>
      <p:sp>
        <p:nvSpPr>
          <p:cNvPr id="52" name="TextBox 51">
            <a:extLst>
              <a:ext uri="{FF2B5EF4-FFF2-40B4-BE49-F238E27FC236}">
                <a16:creationId xmlns:a16="http://schemas.microsoft.com/office/drawing/2014/main" id="{3ACC2B1E-9B2F-4043-B700-A6AAA02B8C6A}"/>
              </a:ext>
            </a:extLst>
          </p:cNvPr>
          <p:cNvSpPr txBox="1"/>
          <p:nvPr/>
        </p:nvSpPr>
        <p:spPr>
          <a:xfrm>
            <a:off x="1094452" y="3829161"/>
            <a:ext cx="224867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Message Signal</a:t>
            </a:r>
          </a:p>
        </p:txBody>
      </p:sp>
      <p:sp>
        <p:nvSpPr>
          <p:cNvPr id="76" name="Freeform: Shape 75">
            <a:extLst>
              <a:ext uri="{FF2B5EF4-FFF2-40B4-BE49-F238E27FC236}">
                <a16:creationId xmlns:a16="http://schemas.microsoft.com/office/drawing/2014/main" id="{A560BD43-7415-43A0-8DD6-2B070A5C23DB}"/>
              </a:ext>
            </a:extLst>
          </p:cNvPr>
          <p:cNvSpPr/>
          <p:nvPr/>
        </p:nvSpPr>
        <p:spPr>
          <a:xfrm flipH="1">
            <a:off x="4222061" y="5572707"/>
            <a:ext cx="606518" cy="394568"/>
          </a:xfrm>
          <a:custGeom>
            <a:avLst/>
            <a:gdLst>
              <a:gd name="connsiteX0" fmla="*/ 0 w 1623554"/>
              <a:gd name="connsiteY0" fmla="*/ 727788 h 727788"/>
              <a:gd name="connsiteX1" fmla="*/ 1623526 w 1623554"/>
              <a:gd name="connsiteY1" fmla="*/ 382555 h 727788"/>
              <a:gd name="connsiteX2" fmla="*/ 46653 w 1623554"/>
              <a:gd name="connsiteY2" fmla="*/ 0 h 727788"/>
              <a:gd name="connsiteX3" fmla="*/ 46653 w 1623554"/>
              <a:gd name="connsiteY3" fmla="*/ 0 h 727788"/>
              <a:gd name="connsiteX4" fmla="*/ 46653 w 1623554"/>
              <a:gd name="connsiteY4" fmla="*/ 0 h 727788"/>
              <a:gd name="connsiteX5" fmla="*/ 46653 w 1623554"/>
              <a:gd name="connsiteY5" fmla="*/ 0 h 727788"/>
              <a:gd name="connsiteX6" fmla="*/ 46653 w 1623554"/>
              <a:gd name="connsiteY6" fmla="*/ 0 h 72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554" h="727788">
                <a:moveTo>
                  <a:pt x="0" y="727788"/>
                </a:moveTo>
                <a:cubicBezTo>
                  <a:pt x="807875" y="615820"/>
                  <a:pt x="1615751" y="503853"/>
                  <a:pt x="1623526" y="382555"/>
                </a:cubicBezTo>
                <a:cubicBezTo>
                  <a:pt x="1631301" y="261257"/>
                  <a:pt x="46653" y="0"/>
                  <a:pt x="46653" y="0"/>
                </a:cubicBezTo>
                <a:lnTo>
                  <a:pt x="46653" y="0"/>
                </a:lnTo>
                <a:lnTo>
                  <a:pt x="46653" y="0"/>
                </a:lnTo>
                <a:lnTo>
                  <a:pt x="46653" y="0"/>
                </a:lnTo>
                <a:lnTo>
                  <a:pt x="4665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219BCBAE-B430-4AF7-A19A-5058713C55E8}"/>
              </a:ext>
            </a:extLst>
          </p:cNvPr>
          <p:cNvSpPr/>
          <p:nvPr/>
        </p:nvSpPr>
        <p:spPr>
          <a:xfrm flipH="1">
            <a:off x="4222061" y="5178139"/>
            <a:ext cx="606518" cy="394568"/>
          </a:xfrm>
          <a:custGeom>
            <a:avLst/>
            <a:gdLst>
              <a:gd name="connsiteX0" fmla="*/ 0 w 1623554"/>
              <a:gd name="connsiteY0" fmla="*/ 727788 h 727788"/>
              <a:gd name="connsiteX1" fmla="*/ 1623526 w 1623554"/>
              <a:gd name="connsiteY1" fmla="*/ 382555 h 727788"/>
              <a:gd name="connsiteX2" fmla="*/ 46653 w 1623554"/>
              <a:gd name="connsiteY2" fmla="*/ 0 h 727788"/>
              <a:gd name="connsiteX3" fmla="*/ 46653 w 1623554"/>
              <a:gd name="connsiteY3" fmla="*/ 0 h 727788"/>
              <a:gd name="connsiteX4" fmla="*/ 46653 w 1623554"/>
              <a:gd name="connsiteY4" fmla="*/ 0 h 727788"/>
              <a:gd name="connsiteX5" fmla="*/ 46653 w 1623554"/>
              <a:gd name="connsiteY5" fmla="*/ 0 h 727788"/>
              <a:gd name="connsiteX6" fmla="*/ 46653 w 1623554"/>
              <a:gd name="connsiteY6" fmla="*/ 0 h 72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554" h="727788">
                <a:moveTo>
                  <a:pt x="0" y="727788"/>
                </a:moveTo>
                <a:cubicBezTo>
                  <a:pt x="807875" y="615820"/>
                  <a:pt x="1615751" y="503853"/>
                  <a:pt x="1623526" y="382555"/>
                </a:cubicBezTo>
                <a:cubicBezTo>
                  <a:pt x="1631301" y="261257"/>
                  <a:pt x="46653" y="0"/>
                  <a:pt x="46653" y="0"/>
                </a:cubicBezTo>
                <a:lnTo>
                  <a:pt x="46653" y="0"/>
                </a:lnTo>
                <a:lnTo>
                  <a:pt x="46653" y="0"/>
                </a:lnTo>
                <a:lnTo>
                  <a:pt x="46653" y="0"/>
                </a:lnTo>
                <a:lnTo>
                  <a:pt x="4665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C398C878-834B-4E51-B9EE-A6493BA88E70}"/>
              </a:ext>
            </a:extLst>
          </p:cNvPr>
          <p:cNvSpPr/>
          <p:nvPr/>
        </p:nvSpPr>
        <p:spPr>
          <a:xfrm flipH="1">
            <a:off x="4198817" y="4783571"/>
            <a:ext cx="606518" cy="394568"/>
          </a:xfrm>
          <a:custGeom>
            <a:avLst/>
            <a:gdLst>
              <a:gd name="connsiteX0" fmla="*/ 0 w 1623554"/>
              <a:gd name="connsiteY0" fmla="*/ 727788 h 727788"/>
              <a:gd name="connsiteX1" fmla="*/ 1623526 w 1623554"/>
              <a:gd name="connsiteY1" fmla="*/ 382555 h 727788"/>
              <a:gd name="connsiteX2" fmla="*/ 46653 w 1623554"/>
              <a:gd name="connsiteY2" fmla="*/ 0 h 727788"/>
              <a:gd name="connsiteX3" fmla="*/ 46653 w 1623554"/>
              <a:gd name="connsiteY3" fmla="*/ 0 h 727788"/>
              <a:gd name="connsiteX4" fmla="*/ 46653 w 1623554"/>
              <a:gd name="connsiteY4" fmla="*/ 0 h 727788"/>
              <a:gd name="connsiteX5" fmla="*/ 46653 w 1623554"/>
              <a:gd name="connsiteY5" fmla="*/ 0 h 727788"/>
              <a:gd name="connsiteX6" fmla="*/ 46653 w 1623554"/>
              <a:gd name="connsiteY6" fmla="*/ 0 h 72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554" h="727788">
                <a:moveTo>
                  <a:pt x="0" y="727788"/>
                </a:moveTo>
                <a:cubicBezTo>
                  <a:pt x="807875" y="615820"/>
                  <a:pt x="1615751" y="503853"/>
                  <a:pt x="1623526" y="382555"/>
                </a:cubicBezTo>
                <a:cubicBezTo>
                  <a:pt x="1631301" y="261257"/>
                  <a:pt x="46653" y="0"/>
                  <a:pt x="46653" y="0"/>
                </a:cubicBezTo>
                <a:lnTo>
                  <a:pt x="46653" y="0"/>
                </a:lnTo>
                <a:lnTo>
                  <a:pt x="46653" y="0"/>
                </a:lnTo>
                <a:lnTo>
                  <a:pt x="46653" y="0"/>
                </a:lnTo>
                <a:lnTo>
                  <a:pt x="4665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71DF4FA6-6672-49D6-BE05-1662A8C96676}"/>
              </a:ext>
            </a:extLst>
          </p:cNvPr>
          <p:cNvSpPr/>
          <p:nvPr/>
        </p:nvSpPr>
        <p:spPr>
          <a:xfrm flipH="1">
            <a:off x="4161494" y="4389003"/>
            <a:ext cx="606518" cy="394568"/>
          </a:xfrm>
          <a:custGeom>
            <a:avLst/>
            <a:gdLst>
              <a:gd name="connsiteX0" fmla="*/ 0 w 1623554"/>
              <a:gd name="connsiteY0" fmla="*/ 727788 h 727788"/>
              <a:gd name="connsiteX1" fmla="*/ 1623526 w 1623554"/>
              <a:gd name="connsiteY1" fmla="*/ 382555 h 727788"/>
              <a:gd name="connsiteX2" fmla="*/ 46653 w 1623554"/>
              <a:gd name="connsiteY2" fmla="*/ 0 h 727788"/>
              <a:gd name="connsiteX3" fmla="*/ 46653 w 1623554"/>
              <a:gd name="connsiteY3" fmla="*/ 0 h 727788"/>
              <a:gd name="connsiteX4" fmla="*/ 46653 w 1623554"/>
              <a:gd name="connsiteY4" fmla="*/ 0 h 727788"/>
              <a:gd name="connsiteX5" fmla="*/ 46653 w 1623554"/>
              <a:gd name="connsiteY5" fmla="*/ 0 h 727788"/>
              <a:gd name="connsiteX6" fmla="*/ 46653 w 1623554"/>
              <a:gd name="connsiteY6" fmla="*/ 0 h 72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554" h="727788">
                <a:moveTo>
                  <a:pt x="0" y="727788"/>
                </a:moveTo>
                <a:cubicBezTo>
                  <a:pt x="807875" y="615820"/>
                  <a:pt x="1615751" y="503853"/>
                  <a:pt x="1623526" y="382555"/>
                </a:cubicBezTo>
                <a:cubicBezTo>
                  <a:pt x="1631301" y="261257"/>
                  <a:pt x="46653" y="0"/>
                  <a:pt x="46653" y="0"/>
                </a:cubicBezTo>
                <a:lnTo>
                  <a:pt x="46653" y="0"/>
                </a:lnTo>
                <a:lnTo>
                  <a:pt x="46653" y="0"/>
                </a:lnTo>
                <a:lnTo>
                  <a:pt x="46653" y="0"/>
                </a:lnTo>
                <a:lnTo>
                  <a:pt x="4665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a:extLst>
              <a:ext uri="{FF2B5EF4-FFF2-40B4-BE49-F238E27FC236}">
                <a16:creationId xmlns:a16="http://schemas.microsoft.com/office/drawing/2014/main" id="{1D129131-1B25-45E8-838D-64BE32207D76}"/>
              </a:ext>
            </a:extLst>
          </p:cNvPr>
          <p:cNvCxnSpPr>
            <a:cxnSpLocks/>
            <a:stCxn id="33" idx="6"/>
          </p:cNvCxnSpPr>
          <p:nvPr/>
        </p:nvCxnSpPr>
        <p:spPr>
          <a:xfrm>
            <a:off x="4450703" y="3760237"/>
            <a:ext cx="31817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5D0BCF93-0A12-4253-848E-2DD0E625077B}"/>
              </a:ext>
            </a:extLst>
          </p:cNvPr>
          <p:cNvSpPr txBox="1"/>
          <p:nvPr/>
        </p:nvSpPr>
        <p:spPr>
          <a:xfrm>
            <a:off x="5144684" y="3782735"/>
            <a:ext cx="2250937"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Modulated Signal (ASK)</a:t>
            </a:r>
          </a:p>
        </p:txBody>
      </p:sp>
      <p:sp>
        <p:nvSpPr>
          <p:cNvPr id="84" name="TextBox 83">
            <a:extLst>
              <a:ext uri="{FF2B5EF4-FFF2-40B4-BE49-F238E27FC236}">
                <a16:creationId xmlns:a16="http://schemas.microsoft.com/office/drawing/2014/main" id="{11722031-97AF-4CBD-9F23-4B023536A3C1}"/>
              </a:ext>
            </a:extLst>
          </p:cNvPr>
          <p:cNvSpPr txBox="1"/>
          <p:nvPr/>
        </p:nvSpPr>
        <p:spPr>
          <a:xfrm>
            <a:off x="3506711" y="2955823"/>
            <a:ext cx="120504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Multiplier</a:t>
            </a:r>
          </a:p>
        </p:txBody>
      </p:sp>
      <p:sp>
        <p:nvSpPr>
          <p:cNvPr id="86" name="Freeform: Shape 85">
            <a:extLst>
              <a:ext uri="{FF2B5EF4-FFF2-40B4-BE49-F238E27FC236}">
                <a16:creationId xmlns:a16="http://schemas.microsoft.com/office/drawing/2014/main" id="{D73C447F-54B0-4B37-8B0E-91F2AE906455}"/>
              </a:ext>
            </a:extLst>
          </p:cNvPr>
          <p:cNvSpPr/>
          <p:nvPr/>
        </p:nvSpPr>
        <p:spPr>
          <a:xfrm rot="5400000" flipH="1">
            <a:off x="4763613" y="3100838"/>
            <a:ext cx="606518" cy="394568"/>
          </a:xfrm>
          <a:custGeom>
            <a:avLst/>
            <a:gdLst>
              <a:gd name="connsiteX0" fmla="*/ 0 w 1623554"/>
              <a:gd name="connsiteY0" fmla="*/ 727788 h 727788"/>
              <a:gd name="connsiteX1" fmla="*/ 1623526 w 1623554"/>
              <a:gd name="connsiteY1" fmla="*/ 382555 h 727788"/>
              <a:gd name="connsiteX2" fmla="*/ 46653 w 1623554"/>
              <a:gd name="connsiteY2" fmla="*/ 0 h 727788"/>
              <a:gd name="connsiteX3" fmla="*/ 46653 w 1623554"/>
              <a:gd name="connsiteY3" fmla="*/ 0 h 727788"/>
              <a:gd name="connsiteX4" fmla="*/ 46653 w 1623554"/>
              <a:gd name="connsiteY4" fmla="*/ 0 h 727788"/>
              <a:gd name="connsiteX5" fmla="*/ 46653 w 1623554"/>
              <a:gd name="connsiteY5" fmla="*/ 0 h 727788"/>
              <a:gd name="connsiteX6" fmla="*/ 46653 w 1623554"/>
              <a:gd name="connsiteY6" fmla="*/ 0 h 72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554" h="727788">
                <a:moveTo>
                  <a:pt x="0" y="727788"/>
                </a:moveTo>
                <a:cubicBezTo>
                  <a:pt x="807875" y="615820"/>
                  <a:pt x="1615751" y="503853"/>
                  <a:pt x="1623526" y="382555"/>
                </a:cubicBezTo>
                <a:cubicBezTo>
                  <a:pt x="1631301" y="261257"/>
                  <a:pt x="46653" y="0"/>
                  <a:pt x="46653" y="0"/>
                </a:cubicBezTo>
                <a:lnTo>
                  <a:pt x="46653" y="0"/>
                </a:lnTo>
                <a:lnTo>
                  <a:pt x="46653" y="0"/>
                </a:lnTo>
                <a:lnTo>
                  <a:pt x="46653" y="0"/>
                </a:lnTo>
                <a:lnTo>
                  <a:pt x="4665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99A76CF5-BB40-4F08-B63C-A65BAF9A6909}"/>
              </a:ext>
            </a:extLst>
          </p:cNvPr>
          <p:cNvCxnSpPr>
            <a:cxnSpLocks/>
            <a:stCxn id="86" idx="2"/>
          </p:cNvCxnSpPr>
          <p:nvPr/>
        </p:nvCxnSpPr>
        <p:spPr>
          <a:xfrm>
            <a:off x="5264156" y="3583953"/>
            <a:ext cx="331413"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Freeform: Shape 91">
            <a:extLst>
              <a:ext uri="{FF2B5EF4-FFF2-40B4-BE49-F238E27FC236}">
                <a16:creationId xmlns:a16="http://schemas.microsoft.com/office/drawing/2014/main" id="{9CE2B7DA-7413-4380-9A41-9ACD08F68471}"/>
              </a:ext>
            </a:extLst>
          </p:cNvPr>
          <p:cNvSpPr/>
          <p:nvPr/>
        </p:nvSpPr>
        <p:spPr>
          <a:xfrm rot="5400000" flipH="1">
            <a:off x="5492974" y="3094534"/>
            <a:ext cx="606518" cy="394568"/>
          </a:xfrm>
          <a:custGeom>
            <a:avLst/>
            <a:gdLst>
              <a:gd name="connsiteX0" fmla="*/ 0 w 1623554"/>
              <a:gd name="connsiteY0" fmla="*/ 727788 h 727788"/>
              <a:gd name="connsiteX1" fmla="*/ 1623526 w 1623554"/>
              <a:gd name="connsiteY1" fmla="*/ 382555 h 727788"/>
              <a:gd name="connsiteX2" fmla="*/ 46653 w 1623554"/>
              <a:gd name="connsiteY2" fmla="*/ 0 h 727788"/>
              <a:gd name="connsiteX3" fmla="*/ 46653 w 1623554"/>
              <a:gd name="connsiteY3" fmla="*/ 0 h 727788"/>
              <a:gd name="connsiteX4" fmla="*/ 46653 w 1623554"/>
              <a:gd name="connsiteY4" fmla="*/ 0 h 727788"/>
              <a:gd name="connsiteX5" fmla="*/ 46653 w 1623554"/>
              <a:gd name="connsiteY5" fmla="*/ 0 h 727788"/>
              <a:gd name="connsiteX6" fmla="*/ 46653 w 1623554"/>
              <a:gd name="connsiteY6" fmla="*/ 0 h 72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554" h="727788">
                <a:moveTo>
                  <a:pt x="0" y="727788"/>
                </a:moveTo>
                <a:cubicBezTo>
                  <a:pt x="807875" y="615820"/>
                  <a:pt x="1615751" y="503853"/>
                  <a:pt x="1623526" y="382555"/>
                </a:cubicBezTo>
                <a:cubicBezTo>
                  <a:pt x="1631301" y="261257"/>
                  <a:pt x="46653" y="0"/>
                  <a:pt x="46653" y="0"/>
                </a:cubicBezTo>
                <a:lnTo>
                  <a:pt x="46653" y="0"/>
                </a:lnTo>
                <a:lnTo>
                  <a:pt x="46653" y="0"/>
                </a:lnTo>
                <a:lnTo>
                  <a:pt x="46653" y="0"/>
                </a:lnTo>
                <a:lnTo>
                  <a:pt x="4665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DCB81BBA-6CCB-402F-85C5-1C1A585E7053}"/>
              </a:ext>
            </a:extLst>
          </p:cNvPr>
          <p:cNvSpPr/>
          <p:nvPr/>
        </p:nvSpPr>
        <p:spPr>
          <a:xfrm rot="5400000" flipH="1">
            <a:off x="5881713" y="3077433"/>
            <a:ext cx="606518" cy="394568"/>
          </a:xfrm>
          <a:custGeom>
            <a:avLst/>
            <a:gdLst>
              <a:gd name="connsiteX0" fmla="*/ 0 w 1623554"/>
              <a:gd name="connsiteY0" fmla="*/ 727788 h 727788"/>
              <a:gd name="connsiteX1" fmla="*/ 1623526 w 1623554"/>
              <a:gd name="connsiteY1" fmla="*/ 382555 h 727788"/>
              <a:gd name="connsiteX2" fmla="*/ 46653 w 1623554"/>
              <a:gd name="connsiteY2" fmla="*/ 0 h 727788"/>
              <a:gd name="connsiteX3" fmla="*/ 46653 w 1623554"/>
              <a:gd name="connsiteY3" fmla="*/ 0 h 727788"/>
              <a:gd name="connsiteX4" fmla="*/ 46653 w 1623554"/>
              <a:gd name="connsiteY4" fmla="*/ 0 h 727788"/>
              <a:gd name="connsiteX5" fmla="*/ 46653 w 1623554"/>
              <a:gd name="connsiteY5" fmla="*/ 0 h 727788"/>
              <a:gd name="connsiteX6" fmla="*/ 46653 w 1623554"/>
              <a:gd name="connsiteY6" fmla="*/ 0 h 72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554" h="727788">
                <a:moveTo>
                  <a:pt x="0" y="727788"/>
                </a:moveTo>
                <a:cubicBezTo>
                  <a:pt x="807875" y="615820"/>
                  <a:pt x="1615751" y="503853"/>
                  <a:pt x="1623526" y="382555"/>
                </a:cubicBezTo>
                <a:cubicBezTo>
                  <a:pt x="1631301" y="261257"/>
                  <a:pt x="46653" y="0"/>
                  <a:pt x="46653" y="0"/>
                </a:cubicBezTo>
                <a:lnTo>
                  <a:pt x="46653" y="0"/>
                </a:lnTo>
                <a:lnTo>
                  <a:pt x="46653" y="0"/>
                </a:lnTo>
                <a:lnTo>
                  <a:pt x="46653" y="0"/>
                </a:lnTo>
                <a:lnTo>
                  <a:pt x="4665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a:extLst>
              <a:ext uri="{FF2B5EF4-FFF2-40B4-BE49-F238E27FC236}">
                <a16:creationId xmlns:a16="http://schemas.microsoft.com/office/drawing/2014/main" id="{9B67285F-8526-47A4-B854-76C177A530A0}"/>
              </a:ext>
            </a:extLst>
          </p:cNvPr>
          <p:cNvCxnSpPr>
            <a:cxnSpLocks/>
          </p:cNvCxnSpPr>
          <p:nvPr/>
        </p:nvCxnSpPr>
        <p:spPr>
          <a:xfrm>
            <a:off x="6779336" y="3533969"/>
            <a:ext cx="331413" cy="0"/>
          </a:xfrm>
          <a:prstGeom prst="line">
            <a:avLst/>
          </a:prstGeom>
        </p:spPr>
        <p:style>
          <a:lnRef idx="1">
            <a:schemeClr val="accent1"/>
          </a:lnRef>
          <a:fillRef idx="0">
            <a:schemeClr val="accent1"/>
          </a:fillRef>
          <a:effectRef idx="0">
            <a:schemeClr val="accent1"/>
          </a:effectRef>
          <a:fontRef idx="minor">
            <a:schemeClr val="tx1"/>
          </a:fontRef>
        </p:style>
      </p:cxnSp>
      <p:sp>
        <p:nvSpPr>
          <p:cNvPr id="97" name="Freeform: Shape 96">
            <a:extLst>
              <a:ext uri="{FF2B5EF4-FFF2-40B4-BE49-F238E27FC236}">
                <a16:creationId xmlns:a16="http://schemas.microsoft.com/office/drawing/2014/main" id="{365AE83A-2162-4933-8914-555EF262C0DA}"/>
              </a:ext>
            </a:extLst>
          </p:cNvPr>
          <p:cNvSpPr/>
          <p:nvPr/>
        </p:nvSpPr>
        <p:spPr>
          <a:xfrm rot="5400000" flipH="1">
            <a:off x="6278793" y="3054771"/>
            <a:ext cx="606518" cy="394568"/>
          </a:xfrm>
          <a:custGeom>
            <a:avLst/>
            <a:gdLst>
              <a:gd name="connsiteX0" fmla="*/ 0 w 1623554"/>
              <a:gd name="connsiteY0" fmla="*/ 727788 h 727788"/>
              <a:gd name="connsiteX1" fmla="*/ 1623526 w 1623554"/>
              <a:gd name="connsiteY1" fmla="*/ 382555 h 727788"/>
              <a:gd name="connsiteX2" fmla="*/ 46653 w 1623554"/>
              <a:gd name="connsiteY2" fmla="*/ 0 h 727788"/>
              <a:gd name="connsiteX3" fmla="*/ 46653 w 1623554"/>
              <a:gd name="connsiteY3" fmla="*/ 0 h 727788"/>
              <a:gd name="connsiteX4" fmla="*/ 46653 w 1623554"/>
              <a:gd name="connsiteY4" fmla="*/ 0 h 727788"/>
              <a:gd name="connsiteX5" fmla="*/ 46653 w 1623554"/>
              <a:gd name="connsiteY5" fmla="*/ 0 h 727788"/>
              <a:gd name="connsiteX6" fmla="*/ 46653 w 1623554"/>
              <a:gd name="connsiteY6" fmla="*/ 0 h 72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554" h="727788">
                <a:moveTo>
                  <a:pt x="0" y="727788"/>
                </a:moveTo>
                <a:cubicBezTo>
                  <a:pt x="807875" y="615820"/>
                  <a:pt x="1615751" y="503853"/>
                  <a:pt x="1623526" y="382555"/>
                </a:cubicBezTo>
                <a:cubicBezTo>
                  <a:pt x="1631301" y="261257"/>
                  <a:pt x="46653" y="0"/>
                  <a:pt x="46653" y="0"/>
                </a:cubicBezTo>
                <a:lnTo>
                  <a:pt x="46653" y="0"/>
                </a:lnTo>
                <a:lnTo>
                  <a:pt x="46653" y="0"/>
                </a:lnTo>
                <a:lnTo>
                  <a:pt x="46653" y="0"/>
                </a:lnTo>
                <a:lnTo>
                  <a:pt x="4665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a:extLst>
              <a:ext uri="{FF2B5EF4-FFF2-40B4-BE49-F238E27FC236}">
                <a16:creationId xmlns:a16="http://schemas.microsoft.com/office/drawing/2014/main" id="{2E8FAED0-5A6E-4C70-BDB2-E38836BACD7D}"/>
              </a:ext>
            </a:extLst>
          </p:cNvPr>
          <p:cNvCxnSpPr>
            <a:cxnSpLocks/>
          </p:cNvCxnSpPr>
          <p:nvPr/>
        </p:nvCxnSpPr>
        <p:spPr>
          <a:xfrm flipH="1">
            <a:off x="1575359" y="3438327"/>
            <a:ext cx="7072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52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fade">
                                      <p:cBhvr>
                                        <p:cTn id="17" dur="1000"/>
                                        <p:tgtEl>
                                          <p:spTgt spid="110"/>
                                        </p:tgtEl>
                                      </p:cBhvr>
                                    </p:animEffect>
                                    <p:anim calcmode="lin" valueType="num">
                                      <p:cBhvr>
                                        <p:cTn id="18" dur="1000" fill="hold"/>
                                        <p:tgtEl>
                                          <p:spTgt spid="110"/>
                                        </p:tgtEl>
                                        <p:attrNameLst>
                                          <p:attrName>ppt_x</p:attrName>
                                        </p:attrNameLst>
                                      </p:cBhvr>
                                      <p:tavLst>
                                        <p:tav tm="0">
                                          <p:val>
                                            <p:strVal val="#ppt_x"/>
                                          </p:val>
                                        </p:tav>
                                        <p:tav tm="100000">
                                          <p:val>
                                            <p:strVal val="#ppt_x"/>
                                          </p:val>
                                        </p:tav>
                                      </p:tavLst>
                                    </p:anim>
                                    <p:anim calcmode="lin" valueType="num">
                                      <p:cBhvr>
                                        <p:cTn id="19" dur="1000" fill="hold"/>
                                        <p:tgtEl>
                                          <p:spTgt spid="1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anim calcmode="lin" valueType="num">
                                      <p:cBhvr>
                                        <p:cTn id="38" dur="1000" fill="hold"/>
                                        <p:tgtEl>
                                          <p:spTgt spid="25"/>
                                        </p:tgtEl>
                                        <p:attrNameLst>
                                          <p:attrName>ppt_x</p:attrName>
                                        </p:attrNameLst>
                                      </p:cBhvr>
                                      <p:tavLst>
                                        <p:tav tm="0">
                                          <p:val>
                                            <p:strVal val="#ppt_x"/>
                                          </p:val>
                                        </p:tav>
                                        <p:tav tm="100000">
                                          <p:val>
                                            <p:strVal val="#ppt_x"/>
                                          </p:val>
                                        </p:tav>
                                      </p:tavLst>
                                    </p:anim>
                                    <p:anim calcmode="lin" valueType="num">
                                      <p:cBhvr>
                                        <p:cTn id="39" dur="100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anim calcmode="lin" valueType="num">
                                      <p:cBhvr>
                                        <p:cTn id="48" dur="1000" fill="hold"/>
                                        <p:tgtEl>
                                          <p:spTgt spid="28"/>
                                        </p:tgtEl>
                                        <p:attrNameLst>
                                          <p:attrName>ppt_x</p:attrName>
                                        </p:attrNameLst>
                                      </p:cBhvr>
                                      <p:tavLst>
                                        <p:tav tm="0">
                                          <p:val>
                                            <p:strVal val="#ppt_x"/>
                                          </p:val>
                                        </p:tav>
                                        <p:tav tm="100000">
                                          <p:val>
                                            <p:strVal val="#ppt_x"/>
                                          </p:val>
                                        </p:tav>
                                      </p:tavLst>
                                    </p:anim>
                                    <p:anim calcmode="lin" valueType="num">
                                      <p:cBhvr>
                                        <p:cTn id="49" dur="1000" fill="hold"/>
                                        <p:tgtEl>
                                          <p:spTgt spid="2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1000"/>
                                        <p:tgtEl>
                                          <p:spTgt spid="52"/>
                                        </p:tgtEl>
                                      </p:cBhvr>
                                    </p:animEffect>
                                    <p:anim calcmode="lin" valueType="num">
                                      <p:cBhvr>
                                        <p:cTn id="53" dur="1000" fill="hold"/>
                                        <p:tgtEl>
                                          <p:spTgt spid="52"/>
                                        </p:tgtEl>
                                        <p:attrNameLst>
                                          <p:attrName>ppt_x</p:attrName>
                                        </p:attrNameLst>
                                      </p:cBhvr>
                                      <p:tavLst>
                                        <p:tav tm="0">
                                          <p:val>
                                            <p:strVal val="#ppt_x"/>
                                          </p:val>
                                        </p:tav>
                                        <p:tav tm="100000">
                                          <p:val>
                                            <p:strVal val="#ppt_x"/>
                                          </p:val>
                                        </p:tav>
                                      </p:tavLst>
                                    </p:anim>
                                    <p:anim calcmode="lin" valueType="num">
                                      <p:cBhvr>
                                        <p:cTn id="54" dur="1000" fill="hold"/>
                                        <p:tgtEl>
                                          <p:spTgt spid="5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1000"/>
                                        <p:tgtEl>
                                          <p:spTgt spid="3"/>
                                        </p:tgtEl>
                                      </p:cBhvr>
                                    </p:animEffect>
                                    <p:anim calcmode="lin" valueType="num">
                                      <p:cBhvr>
                                        <p:cTn id="58" dur="1000" fill="hold"/>
                                        <p:tgtEl>
                                          <p:spTgt spid="3"/>
                                        </p:tgtEl>
                                        <p:attrNameLst>
                                          <p:attrName>ppt_x</p:attrName>
                                        </p:attrNameLst>
                                      </p:cBhvr>
                                      <p:tavLst>
                                        <p:tav tm="0">
                                          <p:val>
                                            <p:strVal val="#ppt_x"/>
                                          </p:val>
                                        </p:tav>
                                        <p:tav tm="100000">
                                          <p:val>
                                            <p:strVal val="#ppt_x"/>
                                          </p:val>
                                        </p:tav>
                                      </p:tavLst>
                                    </p:anim>
                                    <p:anim calcmode="lin" valueType="num">
                                      <p:cBhvr>
                                        <p:cTn id="59" dur="1000" fill="hold"/>
                                        <p:tgtEl>
                                          <p:spTgt spid="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000"/>
                                        <p:tgtEl>
                                          <p:spTgt spid="29"/>
                                        </p:tgtEl>
                                      </p:cBhvr>
                                    </p:animEffect>
                                    <p:anim calcmode="lin" valueType="num">
                                      <p:cBhvr>
                                        <p:cTn id="63" dur="1000" fill="hold"/>
                                        <p:tgtEl>
                                          <p:spTgt spid="29"/>
                                        </p:tgtEl>
                                        <p:attrNameLst>
                                          <p:attrName>ppt_x</p:attrName>
                                        </p:attrNameLst>
                                      </p:cBhvr>
                                      <p:tavLst>
                                        <p:tav tm="0">
                                          <p:val>
                                            <p:strVal val="#ppt_x"/>
                                          </p:val>
                                        </p:tav>
                                        <p:tav tm="100000">
                                          <p:val>
                                            <p:strVal val="#ppt_x"/>
                                          </p:val>
                                        </p:tav>
                                      </p:tavLst>
                                    </p:anim>
                                    <p:anim calcmode="lin" valueType="num">
                                      <p:cBhvr>
                                        <p:cTn id="64" dur="1000" fill="hold"/>
                                        <p:tgtEl>
                                          <p:spTgt spid="2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1000"/>
                                        <p:tgtEl>
                                          <p:spTgt spid="30"/>
                                        </p:tgtEl>
                                      </p:cBhvr>
                                    </p:animEffect>
                                    <p:anim calcmode="lin" valueType="num">
                                      <p:cBhvr>
                                        <p:cTn id="68" dur="1000" fill="hold"/>
                                        <p:tgtEl>
                                          <p:spTgt spid="30"/>
                                        </p:tgtEl>
                                        <p:attrNameLst>
                                          <p:attrName>ppt_x</p:attrName>
                                        </p:attrNameLst>
                                      </p:cBhvr>
                                      <p:tavLst>
                                        <p:tav tm="0">
                                          <p:val>
                                            <p:strVal val="#ppt_x"/>
                                          </p:val>
                                        </p:tav>
                                        <p:tav tm="100000">
                                          <p:val>
                                            <p:strVal val="#ppt_x"/>
                                          </p:val>
                                        </p:tav>
                                      </p:tavLst>
                                    </p:anim>
                                    <p:anim calcmode="lin" valueType="num">
                                      <p:cBhvr>
                                        <p:cTn id="69" dur="1000" fill="hold"/>
                                        <p:tgtEl>
                                          <p:spTgt spid="3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1000"/>
                                        <p:tgtEl>
                                          <p:spTgt spid="31"/>
                                        </p:tgtEl>
                                      </p:cBhvr>
                                    </p:animEffect>
                                    <p:anim calcmode="lin" valueType="num">
                                      <p:cBhvr>
                                        <p:cTn id="73" dur="1000" fill="hold"/>
                                        <p:tgtEl>
                                          <p:spTgt spid="31"/>
                                        </p:tgtEl>
                                        <p:attrNameLst>
                                          <p:attrName>ppt_x</p:attrName>
                                        </p:attrNameLst>
                                      </p:cBhvr>
                                      <p:tavLst>
                                        <p:tav tm="0">
                                          <p:val>
                                            <p:strVal val="#ppt_x"/>
                                          </p:val>
                                        </p:tav>
                                        <p:tav tm="100000">
                                          <p:val>
                                            <p:strVal val="#ppt_x"/>
                                          </p:val>
                                        </p:tav>
                                      </p:tavLst>
                                    </p:anim>
                                    <p:anim calcmode="lin" valueType="num">
                                      <p:cBhvr>
                                        <p:cTn id="7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fade">
                                      <p:cBhvr>
                                        <p:cTn id="79" dur="1000"/>
                                        <p:tgtEl>
                                          <p:spTgt spid="51"/>
                                        </p:tgtEl>
                                      </p:cBhvr>
                                    </p:animEffect>
                                    <p:anim calcmode="lin" valueType="num">
                                      <p:cBhvr>
                                        <p:cTn id="80" dur="1000" fill="hold"/>
                                        <p:tgtEl>
                                          <p:spTgt spid="51"/>
                                        </p:tgtEl>
                                        <p:attrNameLst>
                                          <p:attrName>ppt_x</p:attrName>
                                        </p:attrNameLst>
                                      </p:cBhvr>
                                      <p:tavLst>
                                        <p:tav tm="0">
                                          <p:val>
                                            <p:strVal val="#ppt_x"/>
                                          </p:val>
                                        </p:tav>
                                        <p:tav tm="100000">
                                          <p:val>
                                            <p:strVal val="#ppt_x"/>
                                          </p:val>
                                        </p:tav>
                                      </p:tavLst>
                                    </p:anim>
                                    <p:anim calcmode="lin" valueType="num">
                                      <p:cBhvr>
                                        <p:cTn id="81" dur="1000" fill="hold"/>
                                        <p:tgtEl>
                                          <p:spTgt spid="51"/>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fade">
                                      <p:cBhvr>
                                        <p:cTn id="84" dur="1000"/>
                                        <p:tgtEl>
                                          <p:spTgt spid="49"/>
                                        </p:tgtEl>
                                      </p:cBhvr>
                                    </p:animEffect>
                                    <p:anim calcmode="lin" valueType="num">
                                      <p:cBhvr>
                                        <p:cTn id="85" dur="1000" fill="hold"/>
                                        <p:tgtEl>
                                          <p:spTgt spid="49"/>
                                        </p:tgtEl>
                                        <p:attrNameLst>
                                          <p:attrName>ppt_x</p:attrName>
                                        </p:attrNameLst>
                                      </p:cBhvr>
                                      <p:tavLst>
                                        <p:tav tm="0">
                                          <p:val>
                                            <p:strVal val="#ppt_x"/>
                                          </p:val>
                                        </p:tav>
                                        <p:tav tm="100000">
                                          <p:val>
                                            <p:strVal val="#ppt_x"/>
                                          </p:val>
                                        </p:tav>
                                      </p:tavLst>
                                    </p:anim>
                                    <p:anim calcmode="lin" valueType="num">
                                      <p:cBhvr>
                                        <p:cTn id="86" dur="1000" fill="hold"/>
                                        <p:tgtEl>
                                          <p:spTgt spid="4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76"/>
                                        </p:tgtEl>
                                        <p:attrNameLst>
                                          <p:attrName>style.visibility</p:attrName>
                                        </p:attrNameLst>
                                      </p:cBhvr>
                                      <p:to>
                                        <p:strVal val="visible"/>
                                      </p:to>
                                    </p:set>
                                    <p:animEffect transition="in" filter="fade">
                                      <p:cBhvr>
                                        <p:cTn id="89" dur="1000"/>
                                        <p:tgtEl>
                                          <p:spTgt spid="76"/>
                                        </p:tgtEl>
                                      </p:cBhvr>
                                    </p:animEffect>
                                    <p:anim calcmode="lin" valueType="num">
                                      <p:cBhvr>
                                        <p:cTn id="90" dur="1000" fill="hold"/>
                                        <p:tgtEl>
                                          <p:spTgt spid="76"/>
                                        </p:tgtEl>
                                        <p:attrNameLst>
                                          <p:attrName>ppt_x</p:attrName>
                                        </p:attrNameLst>
                                      </p:cBhvr>
                                      <p:tavLst>
                                        <p:tav tm="0">
                                          <p:val>
                                            <p:strVal val="#ppt_x"/>
                                          </p:val>
                                        </p:tav>
                                        <p:tav tm="100000">
                                          <p:val>
                                            <p:strVal val="#ppt_x"/>
                                          </p:val>
                                        </p:tav>
                                      </p:tavLst>
                                    </p:anim>
                                    <p:anim calcmode="lin" valueType="num">
                                      <p:cBhvr>
                                        <p:cTn id="91" dur="1000" fill="hold"/>
                                        <p:tgtEl>
                                          <p:spTgt spid="76"/>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77"/>
                                        </p:tgtEl>
                                        <p:attrNameLst>
                                          <p:attrName>style.visibility</p:attrName>
                                        </p:attrNameLst>
                                      </p:cBhvr>
                                      <p:to>
                                        <p:strVal val="visible"/>
                                      </p:to>
                                    </p:set>
                                    <p:animEffect transition="in" filter="fade">
                                      <p:cBhvr>
                                        <p:cTn id="94" dur="1000"/>
                                        <p:tgtEl>
                                          <p:spTgt spid="77"/>
                                        </p:tgtEl>
                                      </p:cBhvr>
                                    </p:animEffect>
                                    <p:anim calcmode="lin" valueType="num">
                                      <p:cBhvr>
                                        <p:cTn id="95" dur="1000" fill="hold"/>
                                        <p:tgtEl>
                                          <p:spTgt spid="77"/>
                                        </p:tgtEl>
                                        <p:attrNameLst>
                                          <p:attrName>ppt_x</p:attrName>
                                        </p:attrNameLst>
                                      </p:cBhvr>
                                      <p:tavLst>
                                        <p:tav tm="0">
                                          <p:val>
                                            <p:strVal val="#ppt_x"/>
                                          </p:val>
                                        </p:tav>
                                        <p:tav tm="100000">
                                          <p:val>
                                            <p:strVal val="#ppt_x"/>
                                          </p:val>
                                        </p:tav>
                                      </p:tavLst>
                                    </p:anim>
                                    <p:anim calcmode="lin" valueType="num">
                                      <p:cBhvr>
                                        <p:cTn id="96" dur="1000" fill="hold"/>
                                        <p:tgtEl>
                                          <p:spTgt spid="77"/>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animEffect transition="in" filter="fade">
                                      <p:cBhvr>
                                        <p:cTn id="99" dur="1000"/>
                                        <p:tgtEl>
                                          <p:spTgt spid="78"/>
                                        </p:tgtEl>
                                      </p:cBhvr>
                                    </p:animEffect>
                                    <p:anim calcmode="lin" valueType="num">
                                      <p:cBhvr>
                                        <p:cTn id="100" dur="1000" fill="hold"/>
                                        <p:tgtEl>
                                          <p:spTgt spid="78"/>
                                        </p:tgtEl>
                                        <p:attrNameLst>
                                          <p:attrName>ppt_x</p:attrName>
                                        </p:attrNameLst>
                                      </p:cBhvr>
                                      <p:tavLst>
                                        <p:tav tm="0">
                                          <p:val>
                                            <p:strVal val="#ppt_x"/>
                                          </p:val>
                                        </p:tav>
                                        <p:tav tm="100000">
                                          <p:val>
                                            <p:strVal val="#ppt_x"/>
                                          </p:val>
                                        </p:tav>
                                      </p:tavLst>
                                    </p:anim>
                                    <p:anim calcmode="lin" valueType="num">
                                      <p:cBhvr>
                                        <p:cTn id="101" dur="1000" fill="hold"/>
                                        <p:tgtEl>
                                          <p:spTgt spid="78"/>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79"/>
                                        </p:tgtEl>
                                        <p:attrNameLst>
                                          <p:attrName>style.visibility</p:attrName>
                                        </p:attrNameLst>
                                      </p:cBhvr>
                                      <p:to>
                                        <p:strVal val="visible"/>
                                      </p:to>
                                    </p:set>
                                    <p:animEffect transition="in" filter="fade">
                                      <p:cBhvr>
                                        <p:cTn id="104" dur="1000"/>
                                        <p:tgtEl>
                                          <p:spTgt spid="79"/>
                                        </p:tgtEl>
                                      </p:cBhvr>
                                    </p:animEffect>
                                    <p:anim calcmode="lin" valueType="num">
                                      <p:cBhvr>
                                        <p:cTn id="105" dur="1000" fill="hold"/>
                                        <p:tgtEl>
                                          <p:spTgt spid="79"/>
                                        </p:tgtEl>
                                        <p:attrNameLst>
                                          <p:attrName>ppt_x</p:attrName>
                                        </p:attrNameLst>
                                      </p:cBhvr>
                                      <p:tavLst>
                                        <p:tav tm="0">
                                          <p:val>
                                            <p:strVal val="#ppt_x"/>
                                          </p:val>
                                        </p:tav>
                                        <p:tav tm="100000">
                                          <p:val>
                                            <p:strVal val="#ppt_x"/>
                                          </p:val>
                                        </p:tav>
                                      </p:tavLst>
                                    </p:anim>
                                    <p:anim calcmode="lin" valueType="num">
                                      <p:cBhvr>
                                        <p:cTn id="106" dur="1000" fill="hold"/>
                                        <p:tgtEl>
                                          <p:spTgt spid="79"/>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84"/>
                                        </p:tgtEl>
                                        <p:attrNameLst>
                                          <p:attrName>style.visibility</p:attrName>
                                        </p:attrNameLst>
                                      </p:cBhvr>
                                      <p:to>
                                        <p:strVal val="visible"/>
                                      </p:to>
                                    </p:set>
                                    <p:animEffect transition="in" filter="fade">
                                      <p:cBhvr>
                                        <p:cTn id="109" dur="1000"/>
                                        <p:tgtEl>
                                          <p:spTgt spid="84"/>
                                        </p:tgtEl>
                                      </p:cBhvr>
                                    </p:animEffect>
                                    <p:anim calcmode="lin" valueType="num">
                                      <p:cBhvr>
                                        <p:cTn id="110" dur="1000" fill="hold"/>
                                        <p:tgtEl>
                                          <p:spTgt spid="84"/>
                                        </p:tgtEl>
                                        <p:attrNameLst>
                                          <p:attrName>ppt_x</p:attrName>
                                        </p:attrNameLst>
                                      </p:cBhvr>
                                      <p:tavLst>
                                        <p:tav tm="0">
                                          <p:val>
                                            <p:strVal val="#ppt_x"/>
                                          </p:val>
                                        </p:tav>
                                        <p:tav tm="100000">
                                          <p:val>
                                            <p:strVal val="#ppt_x"/>
                                          </p:val>
                                        </p:tav>
                                      </p:tavLst>
                                    </p:anim>
                                    <p:anim calcmode="lin" valueType="num">
                                      <p:cBhvr>
                                        <p:cTn id="111" dur="1000" fill="hold"/>
                                        <p:tgtEl>
                                          <p:spTgt spid="8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33"/>
                                        </p:tgtEl>
                                        <p:attrNameLst>
                                          <p:attrName>style.visibility</p:attrName>
                                        </p:attrNameLst>
                                      </p:cBhvr>
                                      <p:to>
                                        <p:strVal val="visible"/>
                                      </p:to>
                                    </p:set>
                                    <p:animEffect transition="in" filter="fade">
                                      <p:cBhvr>
                                        <p:cTn id="114" dur="1000"/>
                                        <p:tgtEl>
                                          <p:spTgt spid="33"/>
                                        </p:tgtEl>
                                      </p:cBhvr>
                                    </p:animEffect>
                                    <p:anim calcmode="lin" valueType="num">
                                      <p:cBhvr>
                                        <p:cTn id="115" dur="1000" fill="hold"/>
                                        <p:tgtEl>
                                          <p:spTgt spid="33"/>
                                        </p:tgtEl>
                                        <p:attrNameLst>
                                          <p:attrName>ppt_x</p:attrName>
                                        </p:attrNameLst>
                                      </p:cBhvr>
                                      <p:tavLst>
                                        <p:tav tm="0">
                                          <p:val>
                                            <p:strVal val="#ppt_x"/>
                                          </p:val>
                                        </p:tav>
                                        <p:tav tm="100000">
                                          <p:val>
                                            <p:strVal val="#ppt_x"/>
                                          </p:val>
                                        </p:tav>
                                      </p:tavLst>
                                    </p:anim>
                                    <p:anim calcmode="lin" valueType="num">
                                      <p:cBhvr>
                                        <p:cTn id="116" dur="1000" fill="hold"/>
                                        <p:tgtEl>
                                          <p:spTgt spid="33"/>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35"/>
                                        </p:tgtEl>
                                        <p:attrNameLst>
                                          <p:attrName>style.visibility</p:attrName>
                                        </p:attrNameLst>
                                      </p:cBhvr>
                                      <p:to>
                                        <p:strVal val="visible"/>
                                      </p:to>
                                    </p:set>
                                    <p:animEffect transition="in" filter="fade">
                                      <p:cBhvr>
                                        <p:cTn id="119" dur="1000"/>
                                        <p:tgtEl>
                                          <p:spTgt spid="35"/>
                                        </p:tgtEl>
                                      </p:cBhvr>
                                    </p:animEffect>
                                    <p:anim calcmode="lin" valueType="num">
                                      <p:cBhvr>
                                        <p:cTn id="120" dur="1000" fill="hold"/>
                                        <p:tgtEl>
                                          <p:spTgt spid="35"/>
                                        </p:tgtEl>
                                        <p:attrNameLst>
                                          <p:attrName>ppt_x</p:attrName>
                                        </p:attrNameLst>
                                      </p:cBhvr>
                                      <p:tavLst>
                                        <p:tav tm="0">
                                          <p:val>
                                            <p:strVal val="#ppt_x"/>
                                          </p:val>
                                        </p:tav>
                                        <p:tav tm="100000">
                                          <p:val>
                                            <p:strVal val="#ppt_x"/>
                                          </p:val>
                                        </p:tav>
                                      </p:tavLst>
                                    </p:anim>
                                    <p:anim calcmode="lin" valueType="num">
                                      <p:cBhvr>
                                        <p:cTn id="121" dur="1000" fill="hold"/>
                                        <p:tgtEl>
                                          <p:spTgt spid="35"/>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fade">
                                      <p:cBhvr>
                                        <p:cTn id="124" dur="1000"/>
                                        <p:tgtEl>
                                          <p:spTgt spid="37"/>
                                        </p:tgtEl>
                                      </p:cBhvr>
                                    </p:animEffect>
                                    <p:anim calcmode="lin" valueType="num">
                                      <p:cBhvr>
                                        <p:cTn id="125" dur="1000" fill="hold"/>
                                        <p:tgtEl>
                                          <p:spTgt spid="37"/>
                                        </p:tgtEl>
                                        <p:attrNameLst>
                                          <p:attrName>ppt_x</p:attrName>
                                        </p:attrNameLst>
                                      </p:cBhvr>
                                      <p:tavLst>
                                        <p:tav tm="0">
                                          <p:val>
                                            <p:strVal val="#ppt_x"/>
                                          </p:val>
                                        </p:tav>
                                        <p:tav tm="100000">
                                          <p:val>
                                            <p:strVal val="#ppt_x"/>
                                          </p:val>
                                        </p:tav>
                                      </p:tavLst>
                                    </p:anim>
                                    <p:anim calcmode="lin" valueType="num">
                                      <p:cBhvr>
                                        <p:cTn id="12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83"/>
                                        </p:tgtEl>
                                        <p:attrNameLst>
                                          <p:attrName>style.visibility</p:attrName>
                                        </p:attrNameLst>
                                      </p:cBhvr>
                                      <p:to>
                                        <p:strVal val="visible"/>
                                      </p:to>
                                    </p:set>
                                    <p:animEffect transition="in" filter="fade">
                                      <p:cBhvr>
                                        <p:cTn id="131" dur="1000"/>
                                        <p:tgtEl>
                                          <p:spTgt spid="83"/>
                                        </p:tgtEl>
                                      </p:cBhvr>
                                    </p:animEffect>
                                    <p:anim calcmode="lin" valueType="num">
                                      <p:cBhvr>
                                        <p:cTn id="132" dur="1000" fill="hold"/>
                                        <p:tgtEl>
                                          <p:spTgt spid="83"/>
                                        </p:tgtEl>
                                        <p:attrNameLst>
                                          <p:attrName>ppt_x</p:attrName>
                                        </p:attrNameLst>
                                      </p:cBhvr>
                                      <p:tavLst>
                                        <p:tav tm="0">
                                          <p:val>
                                            <p:strVal val="#ppt_x"/>
                                          </p:val>
                                        </p:tav>
                                        <p:tav tm="100000">
                                          <p:val>
                                            <p:strVal val="#ppt_x"/>
                                          </p:val>
                                        </p:tav>
                                      </p:tavLst>
                                    </p:anim>
                                    <p:anim calcmode="lin" valueType="num">
                                      <p:cBhvr>
                                        <p:cTn id="133" dur="1000" fill="hold"/>
                                        <p:tgtEl>
                                          <p:spTgt spid="83"/>
                                        </p:tgtEl>
                                        <p:attrNameLst>
                                          <p:attrName>ppt_y</p:attrName>
                                        </p:attrNameLst>
                                      </p:cBhvr>
                                      <p:tavLst>
                                        <p:tav tm="0">
                                          <p:val>
                                            <p:strVal val="#ppt_y+.1"/>
                                          </p:val>
                                        </p:tav>
                                        <p:tav tm="100000">
                                          <p:val>
                                            <p:strVal val="#ppt_y"/>
                                          </p:val>
                                        </p:tav>
                                      </p:tavLst>
                                    </p:anim>
                                  </p:childTnLst>
                                </p:cTn>
                              </p:par>
                              <p:par>
                                <p:cTn id="134" presetID="42" presetClass="entr" presetSubtype="0" fill="hold" nodeType="withEffect">
                                  <p:stCondLst>
                                    <p:cond delay="0"/>
                                  </p:stCondLst>
                                  <p:childTnLst>
                                    <p:set>
                                      <p:cBhvr>
                                        <p:cTn id="135" dur="1" fill="hold">
                                          <p:stCondLst>
                                            <p:cond delay="0"/>
                                          </p:stCondLst>
                                        </p:cTn>
                                        <p:tgtEl>
                                          <p:spTgt spid="81"/>
                                        </p:tgtEl>
                                        <p:attrNameLst>
                                          <p:attrName>style.visibility</p:attrName>
                                        </p:attrNameLst>
                                      </p:cBhvr>
                                      <p:to>
                                        <p:strVal val="visible"/>
                                      </p:to>
                                    </p:set>
                                    <p:animEffect transition="in" filter="fade">
                                      <p:cBhvr>
                                        <p:cTn id="136" dur="1000"/>
                                        <p:tgtEl>
                                          <p:spTgt spid="81"/>
                                        </p:tgtEl>
                                      </p:cBhvr>
                                    </p:animEffect>
                                    <p:anim calcmode="lin" valueType="num">
                                      <p:cBhvr>
                                        <p:cTn id="137" dur="1000" fill="hold"/>
                                        <p:tgtEl>
                                          <p:spTgt spid="81"/>
                                        </p:tgtEl>
                                        <p:attrNameLst>
                                          <p:attrName>ppt_x</p:attrName>
                                        </p:attrNameLst>
                                      </p:cBhvr>
                                      <p:tavLst>
                                        <p:tav tm="0">
                                          <p:val>
                                            <p:strVal val="#ppt_x"/>
                                          </p:val>
                                        </p:tav>
                                        <p:tav tm="100000">
                                          <p:val>
                                            <p:strVal val="#ppt_x"/>
                                          </p:val>
                                        </p:tav>
                                      </p:tavLst>
                                    </p:anim>
                                    <p:anim calcmode="lin" valueType="num">
                                      <p:cBhvr>
                                        <p:cTn id="138" dur="1000" fill="hold"/>
                                        <p:tgtEl>
                                          <p:spTgt spid="81"/>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86"/>
                                        </p:tgtEl>
                                        <p:attrNameLst>
                                          <p:attrName>style.visibility</p:attrName>
                                        </p:attrNameLst>
                                      </p:cBhvr>
                                      <p:to>
                                        <p:strVal val="visible"/>
                                      </p:to>
                                    </p:set>
                                    <p:animEffect transition="in" filter="fade">
                                      <p:cBhvr>
                                        <p:cTn id="141" dur="1000"/>
                                        <p:tgtEl>
                                          <p:spTgt spid="86"/>
                                        </p:tgtEl>
                                      </p:cBhvr>
                                    </p:animEffect>
                                    <p:anim calcmode="lin" valueType="num">
                                      <p:cBhvr>
                                        <p:cTn id="142" dur="1000" fill="hold"/>
                                        <p:tgtEl>
                                          <p:spTgt spid="86"/>
                                        </p:tgtEl>
                                        <p:attrNameLst>
                                          <p:attrName>ppt_x</p:attrName>
                                        </p:attrNameLst>
                                      </p:cBhvr>
                                      <p:tavLst>
                                        <p:tav tm="0">
                                          <p:val>
                                            <p:strVal val="#ppt_x"/>
                                          </p:val>
                                        </p:tav>
                                        <p:tav tm="100000">
                                          <p:val>
                                            <p:strVal val="#ppt_x"/>
                                          </p:val>
                                        </p:tav>
                                      </p:tavLst>
                                    </p:anim>
                                    <p:anim calcmode="lin" valueType="num">
                                      <p:cBhvr>
                                        <p:cTn id="143" dur="1000" fill="hold"/>
                                        <p:tgtEl>
                                          <p:spTgt spid="86"/>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92"/>
                                        </p:tgtEl>
                                        <p:attrNameLst>
                                          <p:attrName>style.visibility</p:attrName>
                                        </p:attrNameLst>
                                      </p:cBhvr>
                                      <p:to>
                                        <p:strVal val="visible"/>
                                      </p:to>
                                    </p:set>
                                    <p:animEffect transition="in" filter="fade">
                                      <p:cBhvr>
                                        <p:cTn id="146" dur="1000"/>
                                        <p:tgtEl>
                                          <p:spTgt spid="92"/>
                                        </p:tgtEl>
                                      </p:cBhvr>
                                    </p:animEffect>
                                    <p:anim calcmode="lin" valueType="num">
                                      <p:cBhvr>
                                        <p:cTn id="147" dur="1000" fill="hold"/>
                                        <p:tgtEl>
                                          <p:spTgt spid="92"/>
                                        </p:tgtEl>
                                        <p:attrNameLst>
                                          <p:attrName>ppt_x</p:attrName>
                                        </p:attrNameLst>
                                      </p:cBhvr>
                                      <p:tavLst>
                                        <p:tav tm="0">
                                          <p:val>
                                            <p:strVal val="#ppt_x"/>
                                          </p:val>
                                        </p:tav>
                                        <p:tav tm="100000">
                                          <p:val>
                                            <p:strVal val="#ppt_x"/>
                                          </p:val>
                                        </p:tav>
                                      </p:tavLst>
                                    </p:anim>
                                    <p:anim calcmode="lin" valueType="num">
                                      <p:cBhvr>
                                        <p:cTn id="148" dur="1000" fill="hold"/>
                                        <p:tgtEl>
                                          <p:spTgt spid="92"/>
                                        </p:tgtEl>
                                        <p:attrNameLst>
                                          <p:attrName>ppt_y</p:attrName>
                                        </p:attrNameLst>
                                      </p:cBhvr>
                                      <p:tavLst>
                                        <p:tav tm="0">
                                          <p:val>
                                            <p:strVal val="#ppt_y+.1"/>
                                          </p:val>
                                        </p:tav>
                                        <p:tav tm="100000">
                                          <p:val>
                                            <p:strVal val="#ppt_y"/>
                                          </p:val>
                                        </p:tav>
                                      </p:tavLst>
                                    </p:anim>
                                  </p:childTnLst>
                                </p:cTn>
                              </p:par>
                              <p:par>
                                <p:cTn id="149" presetID="42" presetClass="entr" presetSubtype="0" fill="hold" nodeType="withEffect">
                                  <p:stCondLst>
                                    <p:cond delay="0"/>
                                  </p:stCondLst>
                                  <p:childTnLst>
                                    <p:set>
                                      <p:cBhvr>
                                        <p:cTn id="150" dur="1" fill="hold">
                                          <p:stCondLst>
                                            <p:cond delay="0"/>
                                          </p:stCondLst>
                                        </p:cTn>
                                        <p:tgtEl>
                                          <p:spTgt spid="90"/>
                                        </p:tgtEl>
                                        <p:attrNameLst>
                                          <p:attrName>style.visibility</p:attrName>
                                        </p:attrNameLst>
                                      </p:cBhvr>
                                      <p:to>
                                        <p:strVal val="visible"/>
                                      </p:to>
                                    </p:set>
                                    <p:animEffect transition="in" filter="fade">
                                      <p:cBhvr>
                                        <p:cTn id="151" dur="1000"/>
                                        <p:tgtEl>
                                          <p:spTgt spid="90"/>
                                        </p:tgtEl>
                                      </p:cBhvr>
                                    </p:animEffect>
                                    <p:anim calcmode="lin" valueType="num">
                                      <p:cBhvr>
                                        <p:cTn id="152" dur="1000" fill="hold"/>
                                        <p:tgtEl>
                                          <p:spTgt spid="90"/>
                                        </p:tgtEl>
                                        <p:attrNameLst>
                                          <p:attrName>ppt_x</p:attrName>
                                        </p:attrNameLst>
                                      </p:cBhvr>
                                      <p:tavLst>
                                        <p:tav tm="0">
                                          <p:val>
                                            <p:strVal val="#ppt_x"/>
                                          </p:val>
                                        </p:tav>
                                        <p:tav tm="100000">
                                          <p:val>
                                            <p:strVal val="#ppt_x"/>
                                          </p:val>
                                        </p:tav>
                                      </p:tavLst>
                                    </p:anim>
                                    <p:anim calcmode="lin" valueType="num">
                                      <p:cBhvr>
                                        <p:cTn id="153" dur="1000" fill="hold"/>
                                        <p:tgtEl>
                                          <p:spTgt spid="90"/>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97"/>
                                        </p:tgtEl>
                                        <p:attrNameLst>
                                          <p:attrName>style.visibility</p:attrName>
                                        </p:attrNameLst>
                                      </p:cBhvr>
                                      <p:to>
                                        <p:strVal val="visible"/>
                                      </p:to>
                                    </p:set>
                                    <p:animEffect transition="in" filter="fade">
                                      <p:cBhvr>
                                        <p:cTn id="156" dur="1000"/>
                                        <p:tgtEl>
                                          <p:spTgt spid="97"/>
                                        </p:tgtEl>
                                      </p:cBhvr>
                                    </p:animEffect>
                                    <p:anim calcmode="lin" valueType="num">
                                      <p:cBhvr>
                                        <p:cTn id="157" dur="1000" fill="hold"/>
                                        <p:tgtEl>
                                          <p:spTgt spid="97"/>
                                        </p:tgtEl>
                                        <p:attrNameLst>
                                          <p:attrName>ppt_x</p:attrName>
                                        </p:attrNameLst>
                                      </p:cBhvr>
                                      <p:tavLst>
                                        <p:tav tm="0">
                                          <p:val>
                                            <p:strVal val="#ppt_x"/>
                                          </p:val>
                                        </p:tav>
                                        <p:tav tm="100000">
                                          <p:val>
                                            <p:strVal val="#ppt_x"/>
                                          </p:val>
                                        </p:tav>
                                      </p:tavLst>
                                    </p:anim>
                                    <p:anim calcmode="lin" valueType="num">
                                      <p:cBhvr>
                                        <p:cTn id="158" dur="1000" fill="hold"/>
                                        <p:tgtEl>
                                          <p:spTgt spid="97"/>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95"/>
                                        </p:tgtEl>
                                        <p:attrNameLst>
                                          <p:attrName>style.visibility</p:attrName>
                                        </p:attrNameLst>
                                      </p:cBhvr>
                                      <p:to>
                                        <p:strVal val="visible"/>
                                      </p:to>
                                    </p:set>
                                    <p:animEffect transition="in" filter="fade">
                                      <p:cBhvr>
                                        <p:cTn id="161" dur="1000"/>
                                        <p:tgtEl>
                                          <p:spTgt spid="95"/>
                                        </p:tgtEl>
                                      </p:cBhvr>
                                    </p:animEffect>
                                    <p:anim calcmode="lin" valueType="num">
                                      <p:cBhvr>
                                        <p:cTn id="162" dur="1000" fill="hold"/>
                                        <p:tgtEl>
                                          <p:spTgt spid="95"/>
                                        </p:tgtEl>
                                        <p:attrNameLst>
                                          <p:attrName>ppt_x</p:attrName>
                                        </p:attrNameLst>
                                      </p:cBhvr>
                                      <p:tavLst>
                                        <p:tav tm="0">
                                          <p:val>
                                            <p:strVal val="#ppt_x"/>
                                          </p:val>
                                        </p:tav>
                                        <p:tav tm="100000">
                                          <p:val>
                                            <p:strVal val="#ppt_x"/>
                                          </p:val>
                                        </p:tav>
                                      </p:tavLst>
                                    </p:anim>
                                    <p:anim calcmode="lin" valueType="num">
                                      <p:cBhvr>
                                        <p:cTn id="163" dur="1000" fill="hold"/>
                                        <p:tgtEl>
                                          <p:spTgt spid="95"/>
                                        </p:tgtEl>
                                        <p:attrNameLst>
                                          <p:attrName>ppt_y</p:attrName>
                                        </p:attrNameLst>
                                      </p:cBhvr>
                                      <p:tavLst>
                                        <p:tav tm="0">
                                          <p:val>
                                            <p:strVal val="#ppt_y+.1"/>
                                          </p:val>
                                        </p:tav>
                                        <p:tav tm="100000">
                                          <p:val>
                                            <p:strVal val="#ppt_y"/>
                                          </p:val>
                                        </p:tav>
                                      </p:tavLst>
                                    </p:anim>
                                  </p:childTnLst>
                                </p:cTn>
                              </p:par>
                              <p:par>
                                <p:cTn id="164" presetID="42" presetClass="entr" presetSubtype="0" fill="hold" nodeType="withEffect">
                                  <p:stCondLst>
                                    <p:cond delay="0"/>
                                  </p:stCondLst>
                                  <p:childTnLst>
                                    <p:set>
                                      <p:cBhvr>
                                        <p:cTn id="165" dur="1" fill="hold">
                                          <p:stCondLst>
                                            <p:cond delay="0"/>
                                          </p:stCondLst>
                                        </p:cTn>
                                        <p:tgtEl>
                                          <p:spTgt spid="96"/>
                                        </p:tgtEl>
                                        <p:attrNameLst>
                                          <p:attrName>style.visibility</p:attrName>
                                        </p:attrNameLst>
                                      </p:cBhvr>
                                      <p:to>
                                        <p:strVal val="visible"/>
                                      </p:to>
                                    </p:set>
                                    <p:animEffect transition="in" filter="fade">
                                      <p:cBhvr>
                                        <p:cTn id="166" dur="1000"/>
                                        <p:tgtEl>
                                          <p:spTgt spid="96"/>
                                        </p:tgtEl>
                                      </p:cBhvr>
                                    </p:animEffect>
                                    <p:anim calcmode="lin" valueType="num">
                                      <p:cBhvr>
                                        <p:cTn id="167" dur="1000" fill="hold"/>
                                        <p:tgtEl>
                                          <p:spTgt spid="96"/>
                                        </p:tgtEl>
                                        <p:attrNameLst>
                                          <p:attrName>ppt_x</p:attrName>
                                        </p:attrNameLst>
                                      </p:cBhvr>
                                      <p:tavLst>
                                        <p:tav tm="0">
                                          <p:val>
                                            <p:strVal val="#ppt_x"/>
                                          </p:val>
                                        </p:tav>
                                        <p:tav tm="100000">
                                          <p:val>
                                            <p:strVal val="#ppt_x"/>
                                          </p:val>
                                        </p:tav>
                                      </p:tavLst>
                                    </p:anim>
                                    <p:anim calcmode="lin" valueType="num">
                                      <p:cBhvr>
                                        <p:cTn id="168"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8" grpId="0"/>
      <p:bldP spid="29" grpId="0"/>
      <p:bldP spid="30" grpId="0"/>
      <p:bldP spid="31" grpId="0"/>
      <p:bldP spid="33" grpId="0" animBg="1"/>
      <p:bldP spid="51" grpId="0"/>
      <p:bldP spid="52" grpId="0"/>
      <p:bldP spid="76" grpId="0" animBg="1"/>
      <p:bldP spid="77" grpId="0" animBg="1"/>
      <p:bldP spid="78" grpId="0" animBg="1"/>
      <p:bldP spid="79" grpId="0" animBg="1"/>
      <p:bldP spid="83" grpId="0"/>
      <p:bldP spid="84" grpId="0"/>
      <p:bldP spid="86" grpId="0" animBg="1"/>
      <p:bldP spid="92" grpId="0" animBg="1"/>
      <p:bldP spid="95" grpId="0" animBg="1"/>
      <p:bldP spid="9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Digital to Analog Signal</a:t>
            </a:r>
          </a:p>
        </p:txBody>
      </p:sp>
      <p:sp>
        <p:nvSpPr>
          <p:cNvPr id="58" name="TextBox 57">
            <a:extLst>
              <a:ext uri="{FF2B5EF4-FFF2-40B4-BE49-F238E27FC236}">
                <a16:creationId xmlns:a16="http://schemas.microsoft.com/office/drawing/2014/main" id="{68FF4703-3F02-4750-A025-0ADBDADCC645}"/>
              </a:ext>
            </a:extLst>
          </p:cNvPr>
          <p:cNvSpPr txBox="1"/>
          <p:nvPr/>
        </p:nvSpPr>
        <p:spPr>
          <a:xfrm>
            <a:off x="325586" y="671804"/>
            <a:ext cx="11720235" cy="1704569"/>
          </a:xfrm>
          <a:prstGeom prst="rect">
            <a:avLst/>
          </a:prstGeom>
          <a:noFill/>
        </p:spPr>
        <p:txBody>
          <a:bodyPr wrap="square">
            <a:spAutoFit/>
          </a:bodyPr>
          <a:lstStyle/>
          <a:p>
            <a:pPr algn="just">
              <a:lnSpc>
                <a:spcPct val="150000"/>
              </a:lnSpc>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Amplitude Shift Keying</a:t>
            </a:r>
          </a:p>
          <a:p>
            <a:pPr>
              <a:lnSpc>
                <a:spcPct val="150000"/>
              </a:lnSpc>
            </a:pPr>
            <a:r>
              <a:rPr lang="en-US" altLang="en-US" dirty="0">
                <a:latin typeface="Times New Roman" panose="02020603050405020304" pitchFamily="18" charset="0"/>
                <a:cs typeface="Times New Roman" panose="02020603050405020304" pitchFamily="18" charset="0"/>
              </a:rPr>
              <a:t>The bandwidth B of ASK is proportional to the signal rate S.</a:t>
            </a:r>
          </a:p>
          <a:p>
            <a:pPr algn="ctr">
              <a:lnSpc>
                <a:spcPct val="150000"/>
              </a:lnSpc>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B = (1+d)S.</a:t>
            </a:r>
          </a:p>
          <a:p>
            <a:pPr>
              <a:lnSpc>
                <a:spcPct val="150000"/>
              </a:lnSpc>
            </a:pPr>
            <a:r>
              <a:rPr lang="en-US" altLang="en-US" dirty="0">
                <a:latin typeface="Times New Roman" panose="02020603050405020304" pitchFamily="18" charset="0"/>
                <a:cs typeface="Times New Roman" panose="02020603050405020304" pitchFamily="18" charset="0"/>
              </a:rPr>
              <a:t>“d” is due to modulation and filtering, lies between 0 and 1.</a:t>
            </a:r>
          </a:p>
        </p:txBody>
      </p:sp>
      <p:pic>
        <p:nvPicPr>
          <p:cNvPr id="6" name="Picture 8">
            <a:extLst>
              <a:ext uri="{FF2B5EF4-FFF2-40B4-BE49-F238E27FC236}">
                <a16:creationId xmlns:a16="http://schemas.microsoft.com/office/drawing/2014/main" id="{EEE44C2D-B3AA-6986-D98F-73992E073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878" y="2782593"/>
            <a:ext cx="8629650" cy="235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3044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1769</Words>
  <Application>Microsoft Office PowerPoint</Application>
  <PresentationFormat>Widescreen</PresentationFormat>
  <Paragraphs>199</Paragraphs>
  <Slides>30</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Cambria Math</vt:lpstr>
      <vt:lpstr>Times</vt:lpstr>
      <vt:lpstr>Times New Roman</vt:lpstr>
      <vt:lpstr>Times-Roman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Amplitude Modulation</vt:lpstr>
      <vt:lpstr>Amplitude Modulation</vt:lpstr>
      <vt:lpstr>Amplitude Modulation Bandwidth</vt:lpstr>
      <vt:lpstr>Frequency Modulation</vt:lpstr>
      <vt:lpstr>Frequency Modulation Bandwidth</vt:lpstr>
      <vt:lpstr>Phase Modulation (PM)</vt:lpstr>
      <vt:lpstr>Phase Modulation (PM) Bandwidth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Mahedy Hasan</dc:creator>
  <cp:lastModifiedBy>Mahedy Hasan</cp:lastModifiedBy>
  <cp:revision>21</cp:revision>
  <dcterms:created xsi:type="dcterms:W3CDTF">2022-05-13T04:09:06Z</dcterms:created>
  <dcterms:modified xsi:type="dcterms:W3CDTF">2022-05-13T11:52:06Z</dcterms:modified>
</cp:coreProperties>
</file>